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6.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7.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8.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9.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03_67C96783.xml" ContentType="application/vnd.ms-powerpoint.comments+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7FFFE6C7_A9EE2706.xml" ContentType="application/vnd.ms-powerpoint.comments+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comments/modernComment_7FFFE63D_60425B7E.xml" ContentType="application/vnd.ms-powerpoint.comments+xml"/>
  <Override PartName="/ppt/tags/tag10.xml" ContentType="application/vnd.openxmlformats-officedocument.presentationml.tags+xml"/>
  <Override PartName="/ppt/comments/modernComment_7FFFE6C9_B4EA4D9.xml" ContentType="application/vnd.ms-powerpoint.comments+xml"/>
  <Override PartName="/ppt/tags/tag11.xml" ContentType="application/vnd.openxmlformats-officedocument.presentationml.tags+xml"/>
  <Override PartName="/ppt/comments/modernComment_7FFFE6CA_AE840180.xml" ContentType="application/vnd.ms-powerpoint.comments+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4C8_7A7215F3.xml" ContentType="application/vnd.ms-powerpoint.comments+xml"/>
  <Override PartName="/ppt/tags/tag1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7FFFE699_377C9522.xml" ContentType="application/vnd.ms-powerpoint.comments+xml"/>
  <Override PartName="/ppt/comments/modernComment_7FFFE69B_1FF36EB6.xml" ContentType="application/vnd.ms-powerpoint.comments+xml"/>
  <Override PartName="/ppt/comments/modernComment_7FFFE69C_B50DF1CB.xml" ContentType="application/vnd.ms-powerpoint.comments+xml"/>
  <Override PartName="/ppt/comments/modernComment_7FFFE702_8F560628.xml" ContentType="application/vnd.ms-powerpoint.comments+xml"/>
  <Override PartName="/ppt/tags/tag1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tags/tag18.xml" ContentType="application/vnd.openxmlformats-officedocument.presentationml.tags+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5.xml" ContentType="application/vnd.openxmlformats-officedocument.presentationml.notesSlide+xml"/>
  <Override PartName="/ppt/tags/tag20.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7FE4E670_0.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7FE4E652_D5161E88.xml" ContentType="application/vnd.ms-powerpoint.comments+xml"/>
  <Override PartName="/ppt/notesSlides/notesSlide33.xml" ContentType="application/vnd.openxmlformats-officedocument.presentationml.notesSlide+xml"/>
  <Override PartName="/ppt/comments/modernComment_7FE4E653_F7FF9407.xml" ContentType="application/vnd.ms-powerpoint.comments+xml"/>
  <Override PartName="/ppt/tags/tag21.xml" ContentType="application/vnd.openxmlformats-officedocument.presentationml.tags+xml"/>
  <Override PartName="/ppt/notesSlides/notesSlide34.xml" ContentType="application/vnd.openxmlformats-officedocument.presentationml.notesSlide+xml"/>
  <Override PartName="/ppt/comments/modernComment_7FE4E4D6_649BA6B2.xml" ContentType="application/vnd.ms-powerpoint.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2.xml" ContentType="application/vnd.openxmlformats-officedocument.presentationml.tags+xml"/>
  <Override PartName="/ppt/comments/modernComment_DFB_F0CA284E.xml" ContentType="application/vnd.ms-powerpoint.comments+xml"/>
  <Override PartName="/ppt/notesSlides/notesSlide3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38.xml" ContentType="application/vnd.openxmlformats-officedocument.presentationml.notesSlide+xml"/>
  <Override PartName="/ppt/tags/tag25.xml" ContentType="application/vnd.openxmlformats-officedocument.presentationml.tags+xml"/>
  <Override PartName="/ppt/notesSlides/notesSlide39.xml" ContentType="application/vnd.openxmlformats-officedocument.presentationml.notesSlide+xml"/>
  <Override PartName="/ppt/tags/tag26.xml" ContentType="application/vnd.openxmlformats-officedocument.presentationml.tags+xml"/>
  <Override PartName="/ppt/notesSlides/notesSlide40.xml" ContentType="application/vnd.openxmlformats-officedocument.presentationml.notesSlide+xml"/>
  <Override PartName="/ppt/tags/tag27.xml" ContentType="application/vnd.openxmlformats-officedocument.presentationml.tags+xml"/>
  <Override PartName="/ppt/notesSlides/notesSlide41.xml" ContentType="application/vnd.openxmlformats-officedocument.presentationml.notesSlide+xml"/>
  <Override PartName="/ppt/tags/tag28.xml" ContentType="application/vnd.openxmlformats-officedocument.presentationml.tags+xml"/>
  <Override PartName="/ppt/notesSlides/notesSlide42.xml" ContentType="application/vnd.openxmlformats-officedocument.presentationml.notesSlide+xml"/>
  <Override PartName="/ppt/tags/tag29.xml" ContentType="application/vnd.openxmlformats-officedocument.presentationml.tags+xml"/>
  <Override PartName="/ppt/notesSlides/notesSlide43.xml" ContentType="application/vnd.openxmlformats-officedocument.presentationml.notesSlide+xml"/>
  <Override PartName="/ppt/tags/tag30.xml" ContentType="application/vnd.openxmlformats-officedocument.presentationml.tags+xml"/>
  <Override PartName="/ppt/notesSlides/notesSlide44.xml" ContentType="application/vnd.openxmlformats-officedocument.presentationml.notesSlide+xml"/>
  <Override PartName="/ppt/tags/tag31.xml" ContentType="application/vnd.openxmlformats-officedocument.presentationml.tags+xml"/>
  <Override PartName="/ppt/notesSlides/notesSlide45.xml" ContentType="application/vnd.openxmlformats-officedocument.presentationml.notesSlide+xml"/>
  <Override PartName="/ppt/tags/tag32.xml" ContentType="application/vnd.openxmlformats-officedocument.presentationml.tags+xml"/>
  <Override PartName="/ppt/comments/modernComment_7FFFE69F_225D4DD3.xml" ContentType="application/vnd.ms-powerpoint.comments+xml"/>
  <Override PartName="/ppt/tags/tag33.xml" ContentType="application/vnd.openxmlformats-officedocument.presentationml.tags+xml"/>
  <Override PartName="/ppt/notesSlides/notesSlide46.xml" ContentType="application/vnd.openxmlformats-officedocument.presentationml.notesSlide+xml"/>
  <Override PartName="/ppt/tags/tag34.xml" ContentType="application/vnd.openxmlformats-officedocument.presentationml.tags+xml"/>
  <Override PartName="/ppt/notesSlides/notesSlide47.xml" ContentType="application/vnd.openxmlformats-officedocument.presentationml.notesSlide+xml"/>
  <Override PartName="/ppt/comments/modernComment_7FFFE640_B8C64124.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5.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36.xml" ContentType="application/vnd.openxmlformats-officedocument.presentationml.tags+xml"/>
  <Override PartName="/ppt/notesSlides/notesSlide51.xml" ContentType="application/vnd.openxmlformats-officedocument.presentationml.notesSlide+xml"/>
  <Override PartName="/ppt/tags/tag37.xml" ContentType="application/vnd.openxmlformats-officedocument.presentationml.tags+xml"/>
  <Override PartName="/ppt/notesSlides/notesSlide52.xml" ContentType="application/vnd.openxmlformats-officedocument.presentationml.notesSlide+xml"/>
  <Override PartName="/ppt/comments/modernComment_7FE4E662_9D801BCE.xml" ContentType="application/vnd.ms-powerpoint.comments+xml"/>
  <Override PartName="/ppt/tags/tag38.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omments/modernComment_7FA35700_A95A02F5.xml" ContentType="application/vnd.ms-powerpoint.comments+xml"/>
  <Override PartName="/ppt/notesSlides/notesSlide59.xml" ContentType="application/vnd.openxmlformats-officedocument.presentationml.notesSlide+xml"/>
  <Override PartName="/ppt/comments/modernComment_7FFFE6E0_482C20DB.xml" ContentType="application/vnd.ms-powerpoint.comment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omments/modernComment_E0E_11743082.xml" ContentType="application/vnd.ms-powerpoint.comments+xml"/>
  <Override PartName="/ppt/tags/tag39.xml" ContentType="application/vnd.openxmlformats-officedocument.presentationml.tags+xml"/>
  <Override PartName="/ppt/notesSlides/notesSlide64.xml" ContentType="application/vnd.openxmlformats-officedocument.presentationml.notesSlide+xml"/>
  <Override PartName="/ppt/tags/tag40.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omments/modernComment_7FE4E4C8_344D2F4D.xml" ContentType="application/vnd.ms-powerpoint.comments+xml"/>
  <Override PartName="/ppt/tags/tag41.xml" ContentType="application/vnd.openxmlformats-officedocument.presentationml.tags+xml"/>
  <Override PartName="/ppt/notesSlides/notesSlide67.xml" ContentType="application/vnd.openxmlformats-officedocument.presentationml.notesSlide+xml"/>
  <Override PartName="/ppt/tags/tag42.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omments/modernComment_7FFFE6DE_24F6309C.xml" ContentType="application/vnd.ms-powerpoint.comments+xml"/>
  <Override PartName="/ppt/tags/tag43.xml" ContentType="application/vnd.openxmlformats-officedocument.presentationml.tags+xml"/>
  <Override PartName="/ppt/notesSlides/notesSlide70.xml" ContentType="application/vnd.openxmlformats-officedocument.presentationml.notesSlide+xml"/>
  <Override PartName="/ppt/comments/modernComment_7FFFE641_8260F6B4.xml" ContentType="application/vnd.ms-powerpoint.comments+xml"/>
  <Override PartName="/ppt/tags/tag44.xml" ContentType="application/vnd.openxmlformats-officedocument.presentationml.tags+xml"/>
  <Override PartName="/ppt/comments/modernComment_313_70F13217.xml" ContentType="application/vnd.ms-powerpoint.comments+xml"/>
  <Override PartName="/ppt/comments/modernComment_7FFFE6D0_37C1A38A.xml" ContentType="application/vnd.ms-powerpoint.comments+xml"/>
  <Override PartName="/ppt/comments/modernComment_7FFFE6D1_6222C3FA.xml" ContentType="application/vnd.ms-powerpoint.comments+xml"/>
  <Override PartName="/ppt/tags/tag45.xml" ContentType="application/vnd.openxmlformats-officedocument.presentationml.tags+xml"/>
  <Override PartName="/ppt/notesSlides/notesSlide71.xml" ContentType="application/vnd.openxmlformats-officedocument.presentationml.notesSlide+xml"/>
  <Override PartName="/ppt/tags/tag46.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47.xml" ContentType="application/vnd.openxmlformats-officedocument.presentationml.tags+xml"/>
  <Override PartName="/ppt/notesSlides/notesSlide76.xml" ContentType="application/vnd.openxmlformats-officedocument.presentationml.notesSlide+xml"/>
  <Override PartName="/ppt/comments/modernComment_B60_DC7636F.xml" ContentType="application/vnd.ms-powerpoint.comment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ags/tag48.xml" ContentType="application/vnd.openxmlformats-officedocument.presentationml.tags+xml"/>
  <Override PartName="/ppt/notesSlides/notesSlide83.xml" ContentType="application/vnd.openxmlformats-officedocument.presentationml.notesSlide+xml"/>
  <Override PartName="/ppt/comments/modernComment_3C9_2A259FD9.xml" ContentType="application/vnd.ms-powerpoint.comments+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omments/modernComment_7FFFE5DE_97DA7BD.xml" ContentType="application/vnd.ms-powerpoint.comments+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omments/modernComment_7FE4E60F_1E10616D.xml" ContentType="application/vnd.ms-powerpoint.comments+xml"/>
  <Override PartName="/ppt/notesSlides/notesSlide88.xml" ContentType="application/vnd.openxmlformats-officedocument.presentationml.notesSlide+xml"/>
  <Override PartName="/ppt/comments/modernComment_1D8_A1A3F3BA.xml" ContentType="application/vnd.ms-powerpoint.comments+xml"/>
  <Override PartName="/ppt/notesSlides/notesSlide89.xml" ContentType="application/vnd.openxmlformats-officedocument.presentationml.notesSlide+xml"/>
  <Override PartName="/ppt/tags/tag49.xml" ContentType="application/vnd.openxmlformats-officedocument.presentationml.tags+xml"/>
  <Override PartName="/ppt/notesSlides/notesSlide90.xml" ContentType="application/vnd.openxmlformats-officedocument.presentationml.notesSlide+xml"/>
  <Override PartName="/ppt/ink/ink1.xml" ContentType="application/inkml+xml"/>
  <Override PartName="/ppt/ink/ink2.xml" ContentType="application/inkml+xml"/>
  <Override PartName="/ppt/tags/tag50.xml" ContentType="application/vnd.openxmlformats-officedocument.presentationml.tags+xml"/>
  <Override PartName="/ppt/notesSlides/notesSlide91.xml" ContentType="application/vnd.openxmlformats-officedocument.presentationml.notesSlide+xml"/>
  <Override PartName="/ppt/comments/modernComment_7FFFE6E3_18B2E91B.xml" ContentType="application/vnd.ms-powerpoint.comments+xml"/>
  <Override PartName="/ppt/ink/ink3.xml" ContentType="application/inkml+xml"/>
  <Override PartName="/ppt/ink/ink4.xml" ContentType="application/inkml+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comments/modernComment_7FFFE6E4_B906202E.xml" ContentType="application/vnd.ms-powerpoint.comments+xml"/>
  <Override PartName="/ppt/notesSlides/notesSlide95.xml" ContentType="application/vnd.openxmlformats-officedocument.presentationml.notesSlide+xml"/>
  <Override PartName="/ppt/comments/modernComment_7FFFE6E5_8D30252C.xml" ContentType="application/vnd.ms-powerpoint.comments+xml"/>
  <Override PartName="/ppt/notesSlides/notesSlide96.xml" ContentType="application/vnd.openxmlformats-officedocument.presentationml.notesSlide+xml"/>
  <Override PartName="/ppt/comments/modernComment_7FFFE6E6_5AB55D78.xml" ContentType="application/vnd.ms-powerpoint.comments+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ags/tag51.xml" ContentType="application/vnd.openxmlformats-officedocument.presentationml.tags+xml"/>
  <Override PartName="/ppt/notesSlides/notesSlide99.xml" ContentType="application/vnd.openxmlformats-officedocument.presentationml.notesSlide+xml"/>
  <Override PartName="/ppt/tags/tag52.xml" ContentType="application/vnd.openxmlformats-officedocument.presentationml.tags+xml"/>
  <Override PartName="/ppt/notesSlides/notesSlide100.xml" ContentType="application/vnd.openxmlformats-officedocument.presentationml.notesSlide+xml"/>
  <Override PartName="/ppt/comments/modernComment_7FA35744_C9DB5526.xml" ContentType="application/vnd.ms-powerpoint.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53.xml" ContentType="application/vnd.openxmlformats-officedocument.presentationml.tags+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ags/tag54.xml" ContentType="application/vnd.openxmlformats-officedocument.presentationml.tags+xml"/>
  <Override PartName="/ppt/notesSlides/notesSlide103.xml" ContentType="application/vnd.openxmlformats-officedocument.presentationml.notesSlide+xml"/>
  <Override PartName="/ppt/tags/tag55.xml" ContentType="application/vnd.openxmlformats-officedocument.presentationml.tags+xml"/>
  <Override PartName="/ppt/notesSlides/notesSlide104.xml" ContentType="application/vnd.openxmlformats-officedocument.presentationml.notesSlide+xml"/>
  <Override PartName="/ppt/tags/tag56.xml" ContentType="application/vnd.openxmlformats-officedocument.presentationml.tags+xml"/>
  <Override PartName="/ppt/notesSlides/notesSlide105.xml" ContentType="application/vnd.openxmlformats-officedocument.presentationml.notesSlide+xml"/>
  <Override PartName="/ppt/tags/tag57.xml" ContentType="application/vnd.openxmlformats-officedocument.presentationml.tags+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comments/modernComment_7FFFE6D7_5D38C9DE.xml" ContentType="application/vnd.ms-powerpoint.comments+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ags/tag58.xml" ContentType="application/vnd.openxmlformats-officedocument.presentationml.tags+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comments/modernComment_40F_B2741F97.xml" ContentType="application/vnd.ms-powerpoint.comments+xml"/>
  <Override PartName="/ppt/notesSlides/notesSlide114.xml" ContentType="application/vnd.openxmlformats-officedocument.presentationml.notesSlide+xml"/>
  <Override PartName="/ppt/comments/modernComment_159_52497735.xml" ContentType="application/vnd.ms-powerpoint.comments+xml"/>
  <Override PartName="/ppt/tags/tag59.xml" ContentType="application/vnd.openxmlformats-officedocument.presentationml.tags+xml"/>
  <Override PartName="/ppt/notesSlides/notesSlide115.xml" ContentType="application/vnd.openxmlformats-officedocument.presentationml.notesSlide+xml"/>
  <Override PartName="/ppt/comments/modernComment_16F_36E852D1.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5.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6.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7.xml" ContentType="application/vnd.openxmlformats-officedocument.themeOverr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comments/modernComment_E04_251E3B5F.xml" ContentType="application/vnd.ms-powerpoint.comments+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comments/modernComment_7FFFE6E7_1E0EB415.xml" ContentType="application/vnd.ms-powerpoint.comments+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tags/tag60.xml" ContentType="application/vnd.openxmlformats-officedocument.presentationml.tags+xml"/>
  <Override PartName="/ppt/notesSlides/notesSlide124.xml" ContentType="application/vnd.openxmlformats-officedocument.presentationml.notesSlide+xml"/>
  <Override PartName="/ppt/tags/tag61.xml" ContentType="application/vnd.openxmlformats-officedocument.presentationml.tags+xml"/>
  <Override PartName="/ppt/notesSlides/notesSlide125.xml" ContentType="application/vnd.openxmlformats-officedocument.presentationml.notesSlide+xml"/>
  <Override PartName="/ppt/tags/tag62.xml" ContentType="application/vnd.openxmlformats-officedocument.presentationml.tags+xml"/>
  <Override PartName="/ppt/notesSlides/notesSlide126.xml" ContentType="application/vnd.openxmlformats-officedocument.presentationml.notesSlide+xml"/>
  <Override PartName="/ppt/comments/modernComment_7FFFE690_533202E8.xml" ContentType="application/vnd.ms-powerpoint.comments+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63.xml" ContentType="application/vnd.openxmlformats-officedocument.presentationml.tags+xml"/>
  <Override PartName="/ppt/notesSlides/notesSlide131.xml" ContentType="application/vnd.openxmlformats-officedocument.presentationml.notesSlide+xml"/>
  <Override PartName="/ppt/comments/modernComment_2B2_82EBC5BA.xml" ContentType="application/vnd.ms-powerpoint.comments+xml"/>
  <Override PartName="/ppt/tags/tag64.xml" ContentType="application/vnd.openxmlformats-officedocument.presentationml.tags+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tags/tag65.xml" ContentType="application/vnd.openxmlformats-officedocument.presentationml.tags+xml"/>
  <Override PartName="/ppt/notesSlides/notesSlide135.xml" ContentType="application/vnd.openxmlformats-officedocument.presentationml.notesSlide+xml"/>
  <Override PartName="/ppt/tags/tag66.xml" ContentType="application/vnd.openxmlformats-officedocument.presentationml.tags+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comments/modernComment_7FFFE6EA_16BFD669.xml" ContentType="application/vnd.ms-powerpoint.comments+xml"/>
  <Override PartName="/ppt/tags/tag67.xml" ContentType="application/vnd.openxmlformats-officedocument.presentationml.tags+xml"/>
  <Override PartName="/ppt/notesSlides/notesSlide139.xml" ContentType="application/vnd.openxmlformats-officedocument.presentationml.notesSlide+xml"/>
  <Override PartName="/ppt/tags/tag68.xml" ContentType="application/vnd.openxmlformats-officedocument.presentationml.tags+xml"/>
  <Override PartName="/ppt/notesSlides/notesSlide140.xml" ContentType="application/vnd.openxmlformats-officedocument.presentationml.notesSlide+xml"/>
  <Override PartName="/ppt/comments/modernComment_474_A1C010DE.xml" ContentType="application/vnd.ms-powerpoint.comments+xml"/>
  <Override PartName="/ppt/notesSlides/notesSlide141.xml" ContentType="application/vnd.openxmlformats-officedocument.presentationml.notesSlide+xml"/>
  <Override PartName="/ppt/tags/tag69.xml" ContentType="application/vnd.openxmlformats-officedocument.presentationml.tags+xml"/>
  <Override PartName="/ppt/notesSlides/notesSlide142.xml" ContentType="application/vnd.openxmlformats-officedocument.presentationml.notesSlide+xml"/>
  <Override PartName="/ppt/tags/tag70.xml" ContentType="application/vnd.openxmlformats-officedocument.presentationml.tags+xml"/>
  <Override PartName="/ppt/notesSlides/notesSlide143.xml" ContentType="application/vnd.openxmlformats-officedocument.presentationml.notesSlide+xml"/>
  <Override PartName="/ppt/tags/tag71.xml" ContentType="application/vnd.openxmlformats-officedocument.presentationml.tags+xml"/>
  <Override PartName="/ppt/notesSlides/notesSlide144.xml" ContentType="application/vnd.openxmlformats-officedocument.presentationml.notesSlide+xml"/>
  <Override PartName="/ppt/tags/tag72.xml" ContentType="application/vnd.openxmlformats-officedocument.presentationml.tags+xml"/>
  <Override PartName="/ppt/notesSlides/notesSlide145.xml" ContentType="application/vnd.openxmlformats-officedocument.presentationml.notesSlide+xml"/>
  <Override PartName="/ppt/tags/tag73.xml" ContentType="application/vnd.openxmlformats-officedocument.presentationml.tags+xml"/>
  <Override PartName="/ppt/notesSlides/notesSlide146.xml" ContentType="application/vnd.openxmlformats-officedocument.presentationml.notesSlide+xml"/>
  <Override PartName="/ppt/tags/tag74.xml" ContentType="application/vnd.openxmlformats-officedocument.presentationml.tags+xml"/>
  <Override PartName="/ppt/notesSlides/notesSlide147.xml" ContentType="application/vnd.openxmlformats-officedocument.presentationml.notesSlide+xml"/>
  <Override PartName="/ppt/tags/tag75.xml" ContentType="application/vnd.openxmlformats-officedocument.presentationml.tags+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comments/modernComment_7FFFE6EB_21808C7D.xml" ContentType="application/vnd.ms-powerpoint.comments+xml"/>
  <Override PartName="/ppt/tags/tag76.xml" ContentType="application/vnd.openxmlformats-officedocument.presentationml.tags+xml"/>
  <Override PartName="/ppt/notesSlides/notesSlide150.xml" ContentType="application/vnd.openxmlformats-officedocument.presentationml.notesSlide+xml"/>
  <Override PartName="/ppt/tags/tag77.xml" ContentType="application/vnd.openxmlformats-officedocument.presentationml.tags+xml"/>
  <Override PartName="/ppt/notesSlides/notesSlide151.xml" ContentType="application/vnd.openxmlformats-officedocument.presentationml.notesSlide+xml"/>
  <Override PartName="/ppt/tags/tag78.xml" ContentType="application/vnd.openxmlformats-officedocument.presentationml.tags+xml"/>
  <Override PartName="/ppt/notesSlides/notesSlide152.xml" ContentType="application/vnd.openxmlformats-officedocument.presentationml.notesSlide+xml"/>
  <Override PartName="/ppt/comments/modernComment_7FFFE6ED_B990634E.xml" ContentType="application/vnd.ms-powerpoint.comments+xml"/>
  <Override PartName="/ppt/notesSlides/notesSlide153.xml" ContentType="application/vnd.openxmlformats-officedocument.presentationml.notesSlide+xml"/>
  <Override PartName="/ppt/comments/modernComment_7FFFE6EE_E1654F10.xml" ContentType="application/vnd.ms-powerpoint.comments+xml"/>
  <Override PartName="/ppt/notesSlides/notesSlide154.xml" ContentType="application/vnd.openxmlformats-officedocument.presentationml.notesSlide+xml"/>
  <Override PartName="/ppt/tags/tag79.xml" ContentType="application/vnd.openxmlformats-officedocument.presentationml.tags+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comments/modernComment_7FE4E5A1_88FEF0AE.xml" ContentType="application/vnd.ms-powerpoint.comments+xml"/>
  <Override PartName="/ppt/notesSlides/notesSlide158.xml" ContentType="application/vnd.openxmlformats-officedocument.presentationml.notesSlide+xml"/>
  <Override PartName="/ppt/comments/modernComment_7FFFE6F0_21AF6043.xml" ContentType="application/vnd.ms-powerpoint.comments+xml"/>
  <Override PartName="/ppt/notesSlides/notesSlide159.xml" ContentType="application/vnd.openxmlformats-officedocument.presentationml.notesSlide+xml"/>
  <Override PartName="/ppt/comments/modernComment_7FFFE6F1_2D7A1A37.xml" ContentType="application/vnd.ms-powerpoint.comments+xml"/>
  <Override PartName="/ppt/tags/tag80.xml" ContentType="application/vnd.openxmlformats-officedocument.presentationml.tags+xml"/>
  <Override PartName="/ppt/notesSlides/notesSlide160.xml" ContentType="application/vnd.openxmlformats-officedocument.presentationml.notesSlide+xml"/>
  <Override PartName="/ppt/tags/tag81.xml" ContentType="application/vnd.openxmlformats-officedocument.presentationml.tags+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comments/modernComment_7FFFE6F2_D703F32C.xml" ContentType="application/vnd.ms-powerpoint.comments+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comments/modernComment_3880_F9B9EBE2.xml" ContentType="application/vnd.ms-powerpoint.comments+xml"/>
  <Override PartName="/ppt/notesSlides/notesSlide169.xml" ContentType="application/vnd.openxmlformats-officedocument.presentationml.notesSlide+xml"/>
  <Override PartName="/ppt/tags/tag82.xml" ContentType="application/vnd.openxmlformats-officedocument.presentationml.tags+xml"/>
  <Override PartName="/ppt/notesSlides/notesSlide170.xml" ContentType="application/vnd.openxmlformats-officedocument.presentationml.notesSlide+xml"/>
  <Override PartName="/ppt/comments/modernComment_7FE4E65A_5FF2CDAC.xml" ContentType="application/vnd.ms-powerpoint.comments+xml"/>
  <Override PartName="/ppt/comments/modernComment_7FE4E611_CD2A9491.xml" ContentType="application/vnd.ms-powerpoint.comments+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comments/modernComment_7FFFE637_6EF82701.xml" ContentType="application/vnd.ms-powerpoint.comments+xml"/>
  <Override PartName="/ppt/tags/tag83.xml" ContentType="application/vnd.openxmlformats-officedocument.presentationml.tags+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tags/tag84.xml" ContentType="application/vnd.openxmlformats-officedocument.presentationml.tags+xml"/>
  <Override PartName="/ppt/notesSlides/notesSlide179.xml" ContentType="application/vnd.openxmlformats-officedocument.presentationml.notesSlide+xml"/>
  <Override PartName="/ppt/comments/modernComment_2EA_6C03A8C.xml" ContentType="application/vnd.ms-powerpoint.comments+xml"/>
  <Override PartName="/ppt/notesSlides/notesSlide180.xml" ContentType="application/vnd.openxmlformats-officedocument.presentationml.notesSlide+xml"/>
  <Override PartName="/ppt/tags/tag85.xml" ContentType="application/vnd.openxmlformats-officedocument.presentationml.tags+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comments/modernComment_7FA356FE_A4FAF693.xml" ContentType="application/vnd.ms-powerpoint.comments+xml"/>
  <Override PartName="/ppt/comments/modernComment_7FE4E610_DBFA6AE3.xml" ContentType="application/vnd.ms-powerpoint.comments+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comments/modernComment_3877_CFC70AB.xml" ContentType="application/vnd.ms-powerpoint.comments+xml"/>
  <Override PartName="/ppt/comments/modernComment_7FFFE6F4_E0E92935.xml" ContentType="application/vnd.ms-powerpoint.comments+xml"/>
  <Override PartName="/ppt/notesSlides/notesSlide185.xml" ContentType="application/vnd.openxmlformats-officedocument.presentationml.notesSlide+xml"/>
  <Override PartName="/ppt/comments/modernComment_387D_EE8882C0.xml" ContentType="application/vnd.ms-powerpoint.comments+xml"/>
  <Override PartName="/ppt/notesSlides/notesSlide186.xml" ContentType="application/vnd.openxmlformats-officedocument.presentationml.notesSlide+xml"/>
  <Override PartName="/ppt/comments/modernComment_7FFFE6F5_4BDBDF58.xml" ContentType="application/vnd.ms-powerpoint.comments+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comments/modernComment_7FFFE6F6_7FFA3C93.xml" ContentType="application/vnd.ms-powerpoint.comments+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tags/tag86.xml" ContentType="application/vnd.openxmlformats-officedocument.presentationml.tags+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comments/modernComment_7FFFE618_290C3612.xml" ContentType="application/vnd.ms-powerpoint.comments+xml"/>
  <Override PartName="/ppt/notesSlides/notesSlide197.xml" ContentType="application/vnd.openxmlformats-officedocument.presentationml.notesSlide+xml"/>
  <Override PartName="/ppt/tags/tag87.xml" ContentType="application/vnd.openxmlformats-officedocument.presentationml.tags+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comments/modernComment_7FFFE625_C807BA9F.xml" ContentType="application/vnd.ms-powerpoint.comments+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comments/modernComment_7FFFE638_5CD46B90.xml" ContentType="application/vnd.ms-powerpoint.comments+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comments/modernComment_7FFFE620_A0D17F27.xml" ContentType="application/vnd.ms-powerpoint.comments+xml"/>
  <Override PartName="/ppt/comments/modernComment_7FFFE6F8_ABD0A4D7.xml" ContentType="application/vnd.ms-powerpoint.comments+xml"/>
  <Override PartName="/ppt/ink/ink5.xml" ContentType="application/inkml+xml"/>
  <Override PartName="/ppt/notesSlides/notesSlide218.xml" ContentType="application/vnd.openxmlformats-officedocument.presentationml.notesSlide+xml"/>
  <Override PartName="/ppt/comments/modernComment_7FFFE6F9_11A54780.xml" ContentType="application/vnd.ms-powerpoint.comments+xml"/>
  <Override PartName="/ppt/comments/modernComment_7FFFE700_E37F6A8B.xml" ContentType="application/vnd.ms-powerpoint.comments+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comments/modernComment_7FFFE63A_ECBD6977.xml" ContentType="application/vnd.ms-powerpoint.comments+xml"/>
  <Override PartName="/ppt/notesSlides/notesSlide227.xml" ContentType="application/vnd.openxmlformats-officedocument.presentationml.notesSlide+xml"/>
  <Override PartName="/ppt/comments/modernComment_7FFFE639_99730DF5.xml" ContentType="application/vnd.ms-powerpoint.comments+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tags/tag88.xml" ContentType="application/vnd.openxmlformats-officedocument.presentationml.tags+xml"/>
  <Override PartName="/ppt/notesSlides/notesSlide23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tags/tag89.xml" ContentType="application/vnd.openxmlformats-officedocument.presentationml.tags+xml"/>
  <Override PartName="/ppt/notesSlides/notesSlide239.xml" ContentType="application/vnd.openxmlformats-officedocument.presentationml.notesSlide+xml"/>
  <Override PartName="/ppt/comments/modernComment_2BE_ED7852E5.xml" ContentType="application/vnd.ms-powerpoint.comments+xml"/>
  <Override PartName="/ppt/tags/tag90.xml" ContentType="application/vnd.openxmlformats-officedocument.presentationml.tags+xml"/>
  <Override PartName="/ppt/comments/modernComment_DF0_1DD637A8.xml" ContentType="application/vnd.ms-powerpoint.comments+xml"/>
  <Override PartName="/ppt/comments/modernComment_7FFFE6D6_9887EAFB.xml" ContentType="application/vnd.ms-powerpoint.comments+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comments/modernComment_2D5_F8C74CB0.xml" ContentType="application/vnd.ms-powerpoint.comments+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comments/modernComment_2D7_923A7248.xml" ContentType="application/vnd.ms-powerpoint.comments+xml"/>
  <Override PartName="/ppt/tags/tag91.xml" ContentType="application/vnd.openxmlformats-officedocument.presentationml.tags+xml"/>
  <Override PartName="/ppt/comments/modernComment_7FFFE6D8_E03A4A6C.xml" ContentType="application/vnd.ms-powerpoint.comment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omments/modernComment_7FFFE6DA_98B85BA4.xml" ContentType="application/vnd.ms-powerpoint.comments+xml"/>
  <Override PartName="/ppt/notesSlides/notesSlide246.xml" ContentType="application/vnd.openxmlformats-officedocument.presentationml.notesSlide+xml"/>
  <Override PartName="/ppt/tags/tag92.xml" ContentType="application/vnd.openxmlformats-officedocument.presentationml.tags+xml"/>
  <Override PartName="/ppt/notesSlides/notesSlide24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5" r:id="rId2"/>
    <p:sldMasterId id="2147483714" r:id="rId3"/>
    <p:sldMasterId id="2147483755" r:id="rId4"/>
    <p:sldMasterId id="2147483802" r:id="rId5"/>
    <p:sldMasterId id="2147483816" r:id="rId6"/>
    <p:sldMasterId id="2147483918" r:id="rId7"/>
    <p:sldMasterId id="2147483941" r:id="rId8"/>
    <p:sldMasterId id="2147483974" r:id="rId9"/>
    <p:sldMasterId id="2147483992" r:id="rId10"/>
  </p:sldMasterIdLst>
  <p:notesMasterIdLst>
    <p:notesMasterId r:id="rId335"/>
  </p:notesMasterIdLst>
  <p:handoutMasterIdLst>
    <p:handoutMasterId r:id="rId336"/>
  </p:handoutMasterIdLst>
  <p:sldIdLst>
    <p:sldId id="2145707145" r:id="rId11"/>
    <p:sldId id="268" r:id="rId12"/>
    <p:sldId id="2147477108" r:id="rId13"/>
    <p:sldId id="2145707205" r:id="rId14"/>
    <p:sldId id="2145707499" r:id="rId15"/>
    <p:sldId id="2145707490" r:id="rId16"/>
    <p:sldId id="2145707491" r:id="rId17"/>
    <p:sldId id="2145707492" r:id="rId18"/>
    <p:sldId id="2145707493" r:id="rId19"/>
    <p:sldId id="2147477253" r:id="rId20"/>
    <p:sldId id="2145707144" r:id="rId21"/>
    <p:sldId id="2145707494" r:id="rId22"/>
    <p:sldId id="2147477109" r:id="rId23"/>
    <p:sldId id="2145707153" r:id="rId24"/>
    <p:sldId id="2145707210" r:id="rId25"/>
    <p:sldId id="2145707156" r:id="rId26"/>
    <p:sldId id="259" r:id="rId27"/>
    <p:sldId id="2145707007" r:id="rId28"/>
    <p:sldId id="2147477131" r:id="rId29"/>
    <p:sldId id="897" r:id="rId30"/>
    <p:sldId id="2145707592" r:id="rId31"/>
    <p:sldId id="3742" r:id="rId32"/>
    <p:sldId id="2145707569" r:id="rId33"/>
    <p:sldId id="2145707211" r:id="rId34"/>
    <p:sldId id="3348" r:id="rId35"/>
    <p:sldId id="3306" r:id="rId36"/>
    <p:sldId id="2145707203" r:id="rId37"/>
    <p:sldId id="2147477192" r:id="rId38"/>
    <p:sldId id="2141411157" r:id="rId39"/>
    <p:sldId id="2147477191" r:id="rId40"/>
    <p:sldId id="963" r:id="rId41"/>
    <p:sldId id="2147477053" r:id="rId42"/>
    <p:sldId id="2147477193" r:id="rId43"/>
    <p:sldId id="2147477194" r:id="rId44"/>
    <p:sldId id="980" r:id="rId45"/>
    <p:sldId id="2147477195" r:id="rId46"/>
    <p:sldId id="955" r:id="rId47"/>
    <p:sldId id="1224" r:id="rId48"/>
    <p:sldId id="2145707598" r:id="rId49"/>
    <p:sldId id="2145707216" r:id="rId50"/>
    <p:sldId id="2147477145" r:id="rId51"/>
    <p:sldId id="2147477147" r:id="rId52"/>
    <p:sldId id="2147477148" r:id="rId53"/>
    <p:sldId id="2147477250" r:id="rId54"/>
    <p:sldId id="355" r:id="rId55"/>
    <p:sldId id="2141411068" r:id="rId56"/>
    <p:sldId id="760" r:id="rId57"/>
    <p:sldId id="984" r:id="rId58"/>
    <p:sldId id="985" r:id="rId59"/>
    <p:sldId id="986" r:id="rId60"/>
    <p:sldId id="3739" r:id="rId61"/>
    <p:sldId id="277" r:id="rId62"/>
    <p:sldId id="2147477034" r:id="rId63"/>
    <p:sldId id="2145707632" r:id="rId64"/>
    <p:sldId id="300" r:id="rId65"/>
    <p:sldId id="296" r:id="rId66"/>
    <p:sldId id="2145707602" r:id="rId67"/>
    <p:sldId id="2145707603" r:id="rId68"/>
    <p:sldId id="2145707222" r:id="rId69"/>
    <p:sldId id="2145707223" r:id="rId70"/>
    <p:sldId id="2145707135" r:id="rId71"/>
    <p:sldId id="3579" r:id="rId72"/>
    <p:sldId id="2145707201" r:id="rId73"/>
    <p:sldId id="2147477197" r:id="rId74"/>
    <p:sldId id="997" r:id="rId75"/>
    <p:sldId id="1004" r:id="rId76"/>
    <p:sldId id="2147477198" r:id="rId77"/>
    <p:sldId id="1005" r:id="rId78"/>
    <p:sldId id="1006" r:id="rId79"/>
    <p:sldId id="1007" r:id="rId80"/>
    <p:sldId id="2147477199" r:id="rId81"/>
    <p:sldId id="1008" r:id="rId82"/>
    <p:sldId id="1011" r:id="rId83"/>
    <p:sldId id="2147477028" r:id="rId84"/>
    <p:sldId id="2147477151" r:id="rId85"/>
    <p:sldId id="797" r:id="rId86"/>
    <p:sldId id="2147477054" r:id="rId87"/>
    <p:sldId id="2147477056" r:id="rId88"/>
    <p:sldId id="2145707619" r:id="rId89"/>
    <p:sldId id="2147477104" r:id="rId90"/>
    <p:sldId id="363" r:id="rId91"/>
    <p:sldId id="357" r:id="rId92"/>
    <p:sldId id="2145707633" r:id="rId93"/>
    <p:sldId id="694" r:id="rId94"/>
    <p:sldId id="2145707618" r:id="rId95"/>
    <p:sldId id="2145707411" r:id="rId96"/>
    <p:sldId id="2141411105" r:id="rId97"/>
    <p:sldId id="577" r:id="rId98"/>
    <p:sldId id="578" r:id="rId99"/>
    <p:sldId id="475" r:id="rId100"/>
    <p:sldId id="2145707637" r:id="rId101"/>
    <p:sldId id="2141411072" r:id="rId102"/>
    <p:sldId id="2147477216" r:id="rId103"/>
    <p:sldId id="2147477008" r:id="rId104"/>
    <p:sldId id="2147477217" r:id="rId105"/>
    <p:sldId id="3599" r:id="rId106"/>
    <p:sldId id="3598" r:id="rId107"/>
    <p:sldId id="1121" r:id="rId108"/>
    <p:sldId id="1022" r:id="rId109"/>
    <p:sldId id="2145707208" r:id="rId110"/>
    <p:sldId id="2145707479" r:id="rId111"/>
    <p:sldId id="2145707481" r:id="rId112"/>
    <p:sldId id="2147477214" r:id="rId113"/>
    <p:sldId id="2145707480" r:id="rId114"/>
    <p:sldId id="2147477057" r:id="rId115"/>
    <p:sldId id="787" r:id="rId116"/>
    <p:sldId id="2147477200" r:id="rId117"/>
    <p:sldId id="2147477201" r:id="rId118"/>
    <p:sldId id="2147477249" r:id="rId119"/>
    <p:sldId id="2147477105" r:id="rId120"/>
    <p:sldId id="2145707029" r:id="rId121"/>
    <p:sldId id="466" r:id="rId122"/>
    <p:sldId id="2147476955" r:id="rId123"/>
    <p:sldId id="2147477006" r:id="rId124"/>
    <p:sldId id="2912" r:id="rId125"/>
    <p:sldId id="2147477218" r:id="rId126"/>
    <p:sldId id="2145707608" r:id="rId127"/>
    <p:sldId id="2145707236" r:id="rId128"/>
    <p:sldId id="2145707235" r:id="rId129"/>
    <p:sldId id="2141411061" r:id="rId130"/>
    <p:sldId id="2141411062" r:id="rId131"/>
    <p:sldId id="2147476978" r:id="rId132"/>
    <p:sldId id="969" r:id="rId133"/>
    <p:sldId id="1003" r:id="rId134"/>
    <p:sldId id="2147476958" r:id="rId135"/>
    <p:sldId id="2147476964" r:id="rId136"/>
    <p:sldId id="2145707535" r:id="rId137"/>
    <p:sldId id="472" r:id="rId138"/>
    <p:sldId id="2145707213" r:id="rId139"/>
    <p:sldId id="2145707214" r:id="rId140"/>
    <p:sldId id="2147477219" r:id="rId141"/>
    <p:sldId id="2145707661" r:id="rId142"/>
    <p:sldId id="2145707638" r:id="rId143"/>
    <p:sldId id="2147477220" r:id="rId144"/>
    <p:sldId id="2147477221" r:id="rId145"/>
    <p:sldId id="2147477222" r:id="rId146"/>
    <p:sldId id="2145707097" r:id="rId147"/>
    <p:sldId id="1317" r:id="rId148"/>
    <p:sldId id="781" r:id="rId149"/>
    <p:sldId id="2141411140" r:id="rId150"/>
    <p:sldId id="2141411144" r:id="rId151"/>
    <p:sldId id="2145707573" r:id="rId152"/>
    <p:sldId id="782" r:id="rId153"/>
    <p:sldId id="1174" r:id="rId154"/>
    <p:sldId id="748" r:id="rId155"/>
    <p:sldId id="747" r:id="rId156"/>
    <p:sldId id="2147477207" r:id="rId157"/>
    <p:sldId id="398" r:id="rId158"/>
    <p:sldId id="2145706778" r:id="rId159"/>
    <p:sldId id="3328" r:id="rId160"/>
    <p:sldId id="2141411151" r:id="rId161"/>
    <p:sldId id="3716" r:id="rId162"/>
    <p:sldId id="1039" r:id="rId163"/>
    <p:sldId id="345" r:id="rId164"/>
    <p:sldId id="367" r:id="rId165"/>
    <p:sldId id="3576" r:id="rId166"/>
    <p:sldId id="3588" r:id="rId167"/>
    <p:sldId id="527" r:id="rId168"/>
    <p:sldId id="3597" r:id="rId169"/>
    <p:sldId id="3689" r:id="rId170"/>
    <p:sldId id="2147477223" r:id="rId171"/>
    <p:sldId id="528" r:id="rId172"/>
    <p:sldId id="829" r:id="rId173"/>
    <p:sldId id="2147477224" r:id="rId174"/>
    <p:sldId id="1084" r:id="rId175"/>
    <p:sldId id="1089" r:id="rId176"/>
    <p:sldId id="2147477252" r:id="rId177"/>
    <p:sldId id="2147477136" r:id="rId178"/>
    <p:sldId id="2147477225" r:id="rId179"/>
    <p:sldId id="2147477020" r:id="rId180"/>
    <p:sldId id="2147477027" r:id="rId181"/>
    <p:sldId id="882" r:id="rId182"/>
    <p:sldId id="2145707155" r:id="rId183"/>
    <p:sldId id="2145707217" r:id="rId184"/>
    <p:sldId id="2145707220" r:id="rId185"/>
    <p:sldId id="2145707218" r:id="rId186"/>
    <p:sldId id="690" r:id="rId187"/>
    <p:sldId id="2147477212" r:id="rId188"/>
    <p:sldId id="3620" r:id="rId189"/>
    <p:sldId id="2145707227" r:id="rId190"/>
    <p:sldId id="2145707228" r:id="rId191"/>
    <p:sldId id="581" r:id="rId192"/>
    <p:sldId id="537" r:id="rId193"/>
    <p:sldId id="2147477226" r:id="rId194"/>
    <p:sldId id="3444" r:id="rId195"/>
    <p:sldId id="1135" r:id="rId196"/>
    <p:sldId id="1140" r:id="rId197"/>
    <p:sldId id="1325" r:id="rId198"/>
    <p:sldId id="823" r:id="rId199"/>
    <p:sldId id="791" r:id="rId200"/>
    <p:sldId id="792" r:id="rId201"/>
    <p:sldId id="793" r:id="rId202"/>
    <p:sldId id="794" r:id="rId203"/>
    <p:sldId id="2147477106" r:id="rId204"/>
    <p:sldId id="2145707423" r:id="rId205"/>
    <p:sldId id="2147477227" r:id="rId206"/>
    <p:sldId id="2147477228" r:id="rId207"/>
    <p:sldId id="735" r:id="rId208"/>
    <p:sldId id="2147477229" r:id="rId209"/>
    <p:sldId id="2147477230" r:id="rId210"/>
    <p:sldId id="2147477231" r:id="rId211"/>
    <p:sldId id="1183" r:id="rId212"/>
    <p:sldId id="2145707307" r:id="rId213"/>
    <p:sldId id="2145707425" r:id="rId214"/>
    <p:sldId id="2147477232" r:id="rId215"/>
    <p:sldId id="2147477233" r:id="rId216"/>
    <p:sldId id="1185" r:id="rId217"/>
    <p:sldId id="2145707415" r:id="rId218"/>
    <p:sldId id="2145707414" r:id="rId219"/>
    <p:sldId id="2147477234" r:id="rId220"/>
    <p:sldId id="562" r:id="rId221"/>
    <p:sldId id="2141411164" r:id="rId222"/>
    <p:sldId id="3572" r:id="rId223"/>
    <p:sldId id="796" r:id="rId224"/>
    <p:sldId id="3683" r:id="rId225"/>
    <p:sldId id="14464" r:id="rId226"/>
    <p:sldId id="2145707151" r:id="rId227"/>
    <p:sldId id="2145707610" r:id="rId228"/>
    <p:sldId id="2145707537" r:id="rId229"/>
    <p:sldId id="2141411063" r:id="rId230"/>
    <p:sldId id="934" r:id="rId231"/>
    <p:sldId id="3698" r:id="rId232"/>
    <p:sldId id="3752" r:id="rId233"/>
    <p:sldId id="2147477047" r:id="rId234"/>
    <p:sldId id="2435" r:id="rId235"/>
    <p:sldId id="2145707488" r:id="rId236"/>
    <p:sldId id="2145707534" r:id="rId237"/>
    <p:sldId id="3303" r:id="rId238"/>
    <p:sldId id="2141411059" r:id="rId239"/>
    <p:sldId id="746" r:id="rId240"/>
    <p:sldId id="2141411154" r:id="rId241"/>
    <p:sldId id="864" r:id="rId242"/>
    <p:sldId id="3700" r:id="rId243"/>
    <p:sldId id="2141411070" r:id="rId244"/>
    <p:sldId id="2145707536" r:id="rId245"/>
    <p:sldId id="2147477235" r:id="rId246"/>
    <p:sldId id="14455" r:id="rId247"/>
    <p:sldId id="2147477236" r:id="rId248"/>
    <p:sldId id="14461" r:id="rId249"/>
    <p:sldId id="2147477237" r:id="rId250"/>
    <p:sldId id="2141411163" r:id="rId251"/>
    <p:sldId id="2145707416" r:id="rId252"/>
    <p:sldId id="778" r:id="rId253"/>
    <p:sldId id="2147477238" r:id="rId254"/>
    <p:sldId id="383" r:id="rId255"/>
    <p:sldId id="384" r:id="rId256"/>
    <p:sldId id="295" r:id="rId257"/>
    <p:sldId id="432" r:id="rId258"/>
    <p:sldId id="428" r:id="rId259"/>
    <p:sldId id="2147477016" r:id="rId260"/>
    <p:sldId id="3351" r:id="rId261"/>
    <p:sldId id="713" r:id="rId262"/>
    <p:sldId id="2147477239" r:id="rId263"/>
    <p:sldId id="2147477029" r:id="rId264"/>
    <p:sldId id="2141411162" r:id="rId265"/>
    <p:sldId id="2145707524" r:id="rId266"/>
    <p:sldId id="459" r:id="rId267"/>
    <p:sldId id="461" r:id="rId268"/>
    <p:sldId id="460" r:id="rId269"/>
    <p:sldId id="454" r:id="rId270"/>
    <p:sldId id="3619" r:id="rId271"/>
    <p:sldId id="430" r:id="rId272"/>
    <p:sldId id="3686" r:id="rId273"/>
    <p:sldId id="422" r:id="rId274"/>
    <p:sldId id="3687" r:id="rId275"/>
    <p:sldId id="434" r:id="rId276"/>
    <p:sldId id="435" r:id="rId277"/>
    <p:sldId id="436" r:id="rId278"/>
    <p:sldId id="3693" r:id="rId279"/>
    <p:sldId id="442" r:id="rId280"/>
    <p:sldId id="2147477048" r:id="rId281"/>
    <p:sldId id="402" r:id="rId282"/>
    <p:sldId id="2147477024" r:id="rId283"/>
    <p:sldId id="2147477240" r:id="rId284"/>
    <p:sldId id="2141411147" r:id="rId285"/>
    <p:sldId id="2147477241" r:id="rId286"/>
    <p:sldId id="2147477248" r:id="rId287"/>
    <p:sldId id="2147477052" r:id="rId288"/>
    <p:sldId id="394" r:id="rId289"/>
    <p:sldId id="2141411117" r:id="rId290"/>
    <p:sldId id="2147477242" r:id="rId291"/>
    <p:sldId id="2147477243" r:id="rId292"/>
    <p:sldId id="2147477244" r:id="rId293"/>
    <p:sldId id="2147477245" r:id="rId294"/>
    <p:sldId id="2147477246" r:id="rId295"/>
    <p:sldId id="2147477051" r:id="rId296"/>
    <p:sldId id="2141411115" r:id="rId297"/>
    <p:sldId id="2147470792" r:id="rId298"/>
    <p:sldId id="3352" r:id="rId299"/>
    <p:sldId id="2147477050" r:id="rId300"/>
    <p:sldId id="2147477049" r:id="rId301"/>
    <p:sldId id="419" r:id="rId302"/>
    <p:sldId id="405" r:id="rId303"/>
    <p:sldId id="3688" r:id="rId304"/>
    <p:sldId id="3552" r:id="rId305"/>
    <p:sldId id="3695" r:id="rId306"/>
    <p:sldId id="462" r:id="rId307"/>
    <p:sldId id="464" r:id="rId308"/>
    <p:sldId id="2147477215" r:id="rId309"/>
    <p:sldId id="2147477032" r:id="rId310"/>
    <p:sldId id="458" r:id="rId311"/>
    <p:sldId id="456" r:id="rId312"/>
    <p:sldId id="702" r:id="rId313"/>
    <p:sldId id="3568" r:id="rId314"/>
    <p:sldId id="2145707595" r:id="rId315"/>
    <p:sldId id="2147477206" r:id="rId316"/>
    <p:sldId id="1042" r:id="rId317"/>
    <p:sldId id="1233" r:id="rId318"/>
    <p:sldId id="3651" r:id="rId319"/>
    <p:sldId id="3567" r:id="rId320"/>
    <p:sldId id="3345" r:id="rId321"/>
    <p:sldId id="725" r:id="rId322"/>
    <p:sldId id="753" r:id="rId323"/>
    <p:sldId id="966" r:id="rId324"/>
    <p:sldId id="727" r:id="rId325"/>
    <p:sldId id="2147477205" r:id="rId326"/>
    <p:sldId id="730" r:id="rId327"/>
    <p:sldId id="2147477208" r:id="rId328"/>
    <p:sldId id="2147477209" r:id="rId329"/>
    <p:sldId id="2147477210" r:id="rId330"/>
    <p:sldId id="2147477211" r:id="rId331"/>
    <p:sldId id="2145707421" r:id="rId332"/>
    <p:sldId id="3322" r:id="rId333"/>
    <p:sldId id="2147477251" r:id="rId334"/>
  </p:sldIdLst>
  <p:sldSz cx="9144000" cy="6858000" type="screen4x3"/>
  <p:notesSz cx="7315200" cy="9601200"/>
  <p:custDataLst>
    <p:tags r:id="rId3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9DF41F-75EB-A6A9-B2DE-7AAFE457D87A}" name="Diana Isaacs" initials="DI" userId="60c2d3b95ecfd9e2" providerId="Windows Live"/>
  <p188:author id="{90CE3A54-1E4E-4F99-9604-F6D6D213E6C9}" name="Beverly Thomassian" initials="BT" userId="a7e8311c0d2c4024"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1" clrIdx="0">
    <p:extLst>
      <p:ext uri="{19B8F6BF-5375-455C-9EA6-DF929625EA0E}">
        <p15:presenceInfo xmlns:p15="http://schemas.microsoft.com/office/powerpoint/2012/main" userId="a7e8311c0d2c40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45A"/>
    <a:srgbClr val="5E3886"/>
    <a:srgbClr val="B9B0FC"/>
    <a:srgbClr val="CCECFF"/>
    <a:srgbClr val="E3C9D8"/>
    <a:srgbClr val="CCCCFF"/>
    <a:srgbClr val="3333FF"/>
    <a:srgbClr val="B317AC"/>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032" autoAdjust="0"/>
    <p:restoredTop sz="88927" autoAdjust="0"/>
  </p:normalViewPr>
  <p:slideViewPr>
    <p:cSldViewPr>
      <p:cViewPr varScale="1">
        <p:scale>
          <a:sx n="90" d="100"/>
          <a:sy n="90" d="100"/>
        </p:scale>
        <p:origin x="1170" y="306"/>
      </p:cViewPr>
      <p:guideLst>
        <p:guide orient="horz" pos="2160"/>
        <p:guide pos="2880"/>
      </p:guideLst>
    </p:cSldViewPr>
  </p:slideViewPr>
  <p:outlineViewPr>
    <p:cViewPr>
      <p:scale>
        <a:sx n="33" d="100"/>
        <a:sy n="33" d="100"/>
      </p:scale>
      <p:origin x="0" y="-1632"/>
    </p:cViewPr>
  </p:outlineViewPr>
  <p:notesTextViewPr>
    <p:cViewPr>
      <p:scale>
        <a:sx n="3" d="2"/>
        <a:sy n="3" d="2"/>
      </p:scale>
      <p:origin x="0" y="0"/>
    </p:cViewPr>
  </p:notesTextViewPr>
  <p:sorterViewPr>
    <p:cViewPr varScale="1">
      <p:scale>
        <a:sx n="1" d="1"/>
        <a:sy n="1" d="1"/>
      </p:scale>
      <p:origin x="0" y="-11184"/>
    </p:cViewPr>
  </p:sorterViewPr>
  <p:notesViewPr>
    <p:cSldViewPr>
      <p:cViewPr varScale="1">
        <p:scale>
          <a:sx n="83" d="100"/>
          <a:sy n="83" d="100"/>
        </p:scale>
        <p:origin x="3894"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99" Type="http://schemas.openxmlformats.org/officeDocument/2006/relationships/slide" Target="slides/slide289.xml"/><Relationship Id="rId21" Type="http://schemas.openxmlformats.org/officeDocument/2006/relationships/slide" Target="slides/slide11.xml"/><Relationship Id="rId63" Type="http://schemas.openxmlformats.org/officeDocument/2006/relationships/slide" Target="slides/slide53.xml"/><Relationship Id="rId159" Type="http://schemas.openxmlformats.org/officeDocument/2006/relationships/slide" Target="slides/slide149.xml"/><Relationship Id="rId324" Type="http://schemas.openxmlformats.org/officeDocument/2006/relationships/slide" Target="slides/slide314.xml"/><Relationship Id="rId170" Type="http://schemas.openxmlformats.org/officeDocument/2006/relationships/slide" Target="slides/slide160.xml"/><Relationship Id="rId226" Type="http://schemas.openxmlformats.org/officeDocument/2006/relationships/slide" Target="slides/slide216.xml"/><Relationship Id="rId268" Type="http://schemas.openxmlformats.org/officeDocument/2006/relationships/slide" Target="slides/slide258.xml"/><Relationship Id="rId32" Type="http://schemas.openxmlformats.org/officeDocument/2006/relationships/slide" Target="slides/slide22.xml"/><Relationship Id="rId74" Type="http://schemas.openxmlformats.org/officeDocument/2006/relationships/slide" Target="slides/slide64.xml"/><Relationship Id="rId128" Type="http://schemas.openxmlformats.org/officeDocument/2006/relationships/slide" Target="slides/slide118.xml"/><Relationship Id="rId335" Type="http://schemas.openxmlformats.org/officeDocument/2006/relationships/notesMaster" Target="notesMasters/notesMaster1.xml"/><Relationship Id="rId5" Type="http://schemas.openxmlformats.org/officeDocument/2006/relationships/slideMaster" Target="slideMasters/slideMaster5.xml"/><Relationship Id="rId181" Type="http://schemas.openxmlformats.org/officeDocument/2006/relationships/slide" Target="slides/slide171.xml"/><Relationship Id="rId237" Type="http://schemas.openxmlformats.org/officeDocument/2006/relationships/slide" Target="slides/slide227.xml"/><Relationship Id="rId279" Type="http://schemas.openxmlformats.org/officeDocument/2006/relationships/slide" Target="slides/slide269.xml"/><Relationship Id="rId43" Type="http://schemas.openxmlformats.org/officeDocument/2006/relationships/slide" Target="slides/slide33.xml"/><Relationship Id="rId139" Type="http://schemas.openxmlformats.org/officeDocument/2006/relationships/slide" Target="slides/slide129.xml"/><Relationship Id="rId290" Type="http://schemas.openxmlformats.org/officeDocument/2006/relationships/slide" Target="slides/slide280.xml"/><Relationship Id="rId304" Type="http://schemas.openxmlformats.org/officeDocument/2006/relationships/slide" Target="slides/slide294.xml"/><Relationship Id="rId85" Type="http://schemas.openxmlformats.org/officeDocument/2006/relationships/slide" Target="slides/slide75.xml"/><Relationship Id="rId150" Type="http://schemas.openxmlformats.org/officeDocument/2006/relationships/slide" Target="slides/slide140.xml"/><Relationship Id="rId192" Type="http://schemas.openxmlformats.org/officeDocument/2006/relationships/slide" Target="slides/slide182.xml"/><Relationship Id="rId206" Type="http://schemas.openxmlformats.org/officeDocument/2006/relationships/slide" Target="slides/slide196.xml"/><Relationship Id="rId248" Type="http://schemas.openxmlformats.org/officeDocument/2006/relationships/slide" Target="slides/slide238.xml"/><Relationship Id="rId12" Type="http://schemas.openxmlformats.org/officeDocument/2006/relationships/slide" Target="slides/slide2.xml"/><Relationship Id="rId108" Type="http://schemas.openxmlformats.org/officeDocument/2006/relationships/slide" Target="slides/slide98.xml"/><Relationship Id="rId315" Type="http://schemas.openxmlformats.org/officeDocument/2006/relationships/slide" Target="slides/slide305.xml"/><Relationship Id="rId54" Type="http://schemas.openxmlformats.org/officeDocument/2006/relationships/slide" Target="slides/slide44.xml"/><Relationship Id="rId96" Type="http://schemas.openxmlformats.org/officeDocument/2006/relationships/slide" Target="slides/slide86.xml"/><Relationship Id="rId161" Type="http://schemas.openxmlformats.org/officeDocument/2006/relationships/slide" Target="slides/slide151.xml"/><Relationship Id="rId217" Type="http://schemas.openxmlformats.org/officeDocument/2006/relationships/slide" Target="slides/slide207.xml"/><Relationship Id="rId259" Type="http://schemas.openxmlformats.org/officeDocument/2006/relationships/slide" Target="slides/slide249.xml"/><Relationship Id="rId23" Type="http://schemas.openxmlformats.org/officeDocument/2006/relationships/slide" Target="slides/slide13.xml"/><Relationship Id="rId119" Type="http://schemas.openxmlformats.org/officeDocument/2006/relationships/slide" Target="slides/slide109.xml"/><Relationship Id="rId270" Type="http://schemas.openxmlformats.org/officeDocument/2006/relationships/slide" Target="slides/slide260.xml"/><Relationship Id="rId326" Type="http://schemas.openxmlformats.org/officeDocument/2006/relationships/slide" Target="slides/slide316.xml"/><Relationship Id="rId65" Type="http://schemas.openxmlformats.org/officeDocument/2006/relationships/slide" Target="slides/slide55.xml"/><Relationship Id="rId130" Type="http://schemas.openxmlformats.org/officeDocument/2006/relationships/slide" Target="slides/slide120.xml"/><Relationship Id="rId172" Type="http://schemas.openxmlformats.org/officeDocument/2006/relationships/slide" Target="slides/slide162.xml"/><Relationship Id="rId228" Type="http://schemas.openxmlformats.org/officeDocument/2006/relationships/slide" Target="slides/slide218.xml"/><Relationship Id="rId281" Type="http://schemas.openxmlformats.org/officeDocument/2006/relationships/slide" Target="slides/slide271.xml"/><Relationship Id="rId337" Type="http://schemas.openxmlformats.org/officeDocument/2006/relationships/tags" Target="tags/tag1.xml"/><Relationship Id="rId34" Type="http://schemas.openxmlformats.org/officeDocument/2006/relationships/slide" Target="slides/slide24.xml"/><Relationship Id="rId76" Type="http://schemas.openxmlformats.org/officeDocument/2006/relationships/slide" Target="slides/slide66.xml"/><Relationship Id="rId141" Type="http://schemas.openxmlformats.org/officeDocument/2006/relationships/slide" Target="slides/slide131.xml"/><Relationship Id="rId7" Type="http://schemas.openxmlformats.org/officeDocument/2006/relationships/slideMaster" Target="slideMasters/slideMaster7.xml"/><Relationship Id="rId183" Type="http://schemas.openxmlformats.org/officeDocument/2006/relationships/slide" Target="slides/slide173.xml"/><Relationship Id="rId239" Type="http://schemas.openxmlformats.org/officeDocument/2006/relationships/slide" Target="slides/slide229.xml"/><Relationship Id="rId250" Type="http://schemas.openxmlformats.org/officeDocument/2006/relationships/slide" Target="slides/slide240.xml"/><Relationship Id="rId292" Type="http://schemas.openxmlformats.org/officeDocument/2006/relationships/slide" Target="slides/slide282.xml"/><Relationship Id="rId306" Type="http://schemas.openxmlformats.org/officeDocument/2006/relationships/slide" Target="slides/slide296.xml"/><Relationship Id="rId45" Type="http://schemas.openxmlformats.org/officeDocument/2006/relationships/slide" Target="slides/slide35.xml"/><Relationship Id="rId87" Type="http://schemas.openxmlformats.org/officeDocument/2006/relationships/slide" Target="slides/slide77.xml"/><Relationship Id="rId110" Type="http://schemas.openxmlformats.org/officeDocument/2006/relationships/slide" Target="slides/slide100.xml"/><Relationship Id="rId152" Type="http://schemas.openxmlformats.org/officeDocument/2006/relationships/slide" Target="slides/slide142.xml"/><Relationship Id="rId194" Type="http://schemas.openxmlformats.org/officeDocument/2006/relationships/slide" Target="slides/slide184.xml"/><Relationship Id="rId208" Type="http://schemas.openxmlformats.org/officeDocument/2006/relationships/slide" Target="slides/slide198.xml"/><Relationship Id="rId240" Type="http://schemas.openxmlformats.org/officeDocument/2006/relationships/slide" Target="slides/slide230.xml"/><Relationship Id="rId261" Type="http://schemas.openxmlformats.org/officeDocument/2006/relationships/slide" Target="slides/slide251.xml"/><Relationship Id="rId14" Type="http://schemas.openxmlformats.org/officeDocument/2006/relationships/slide" Target="slides/slide4.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282" Type="http://schemas.openxmlformats.org/officeDocument/2006/relationships/slide" Target="slides/slide272.xml"/><Relationship Id="rId317" Type="http://schemas.openxmlformats.org/officeDocument/2006/relationships/slide" Target="slides/slide307.xml"/><Relationship Id="rId338" Type="http://schemas.openxmlformats.org/officeDocument/2006/relationships/commentAuthors" Target="commentAuthors.xml"/><Relationship Id="rId8" Type="http://schemas.openxmlformats.org/officeDocument/2006/relationships/slideMaster" Target="slideMasters/slideMaster8.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184" Type="http://schemas.openxmlformats.org/officeDocument/2006/relationships/slide" Target="slides/slide174.xml"/><Relationship Id="rId219" Type="http://schemas.openxmlformats.org/officeDocument/2006/relationships/slide" Target="slides/slide209.xml"/><Relationship Id="rId230" Type="http://schemas.openxmlformats.org/officeDocument/2006/relationships/slide" Target="slides/slide220.xml"/><Relationship Id="rId251" Type="http://schemas.openxmlformats.org/officeDocument/2006/relationships/slide" Target="slides/slide241.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272" Type="http://schemas.openxmlformats.org/officeDocument/2006/relationships/slide" Target="slides/slide262.xml"/><Relationship Id="rId293" Type="http://schemas.openxmlformats.org/officeDocument/2006/relationships/slide" Target="slides/slide283.xml"/><Relationship Id="rId307" Type="http://schemas.openxmlformats.org/officeDocument/2006/relationships/slide" Target="slides/slide297.xml"/><Relationship Id="rId328" Type="http://schemas.openxmlformats.org/officeDocument/2006/relationships/slide" Target="slides/slide318.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74" Type="http://schemas.openxmlformats.org/officeDocument/2006/relationships/slide" Target="slides/slide164.xml"/><Relationship Id="rId195" Type="http://schemas.openxmlformats.org/officeDocument/2006/relationships/slide" Target="slides/slide185.xml"/><Relationship Id="rId209" Type="http://schemas.openxmlformats.org/officeDocument/2006/relationships/slide" Target="slides/slide199.xml"/><Relationship Id="rId220" Type="http://schemas.openxmlformats.org/officeDocument/2006/relationships/slide" Target="slides/slide210.xml"/><Relationship Id="rId241" Type="http://schemas.openxmlformats.org/officeDocument/2006/relationships/slide" Target="slides/slide231.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262" Type="http://schemas.openxmlformats.org/officeDocument/2006/relationships/slide" Target="slides/slide252.xml"/><Relationship Id="rId283" Type="http://schemas.openxmlformats.org/officeDocument/2006/relationships/slide" Target="slides/slide273.xml"/><Relationship Id="rId318" Type="http://schemas.openxmlformats.org/officeDocument/2006/relationships/slide" Target="slides/slide308.xml"/><Relationship Id="rId339" Type="http://schemas.openxmlformats.org/officeDocument/2006/relationships/presProps" Target="presProps.xml"/><Relationship Id="rId78" Type="http://schemas.openxmlformats.org/officeDocument/2006/relationships/slide" Target="slides/slide68.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64" Type="http://schemas.openxmlformats.org/officeDocument/2006/relationships/slide" Target="slides/slide154.xml"/><Relationship Id="rId185" Type="http://schemas.openxmlformats.org/officeDocument/2006/relationships/slide" Target="slides/slide175.xml"/><Relationship Id="rId9" Type="http://schemas.openxmlformats.org/officeDocument/2006/relationships/slideMaster" Target="slideMasters/slideMaster9.xml"/><Relationship Id="rId210" Type="http://schemas.openxmlformats.org/officeDocument/2006/relationships/slide" Target="slides/slide200.xml"/><Relationship Id="rId26" Type="http://schemas.openxmlformats.org/officeDocument/2006/relationships/slide" Target="slides/slide16.xml"/><Relationship Id="rId231" Type="http://schemas.openxmlformats.org/officeDocument/2006/relationships/slide" Target="slides/slide221.xml"/><Relationship Id="rId252" Type="http://schemas.openxmlformats.org/officeDocument/2006/relationships/slide" Target="slides/slide242.xml"/><Relationship Id="rId273" Type="http://schemas.openxmlformats.org/officeDocument/2006/relationships/slide" Target="slides/slide263.xml"/><Relationship Id="rId294" Type="http://schemas.openxmlformats.org/officeDocument/2006/relationships/slide" Target="slides/slide284.xml"/><Relationship Id="rId308" Type="http://schemas.openxmlformats.org/officeDocument/2006/relationships/slide" Target="slides/slide298.xml"/><Relationship Id="rId329" Type="http://schemas.openxmlformats.org/officeDocument/2006/relationships/slide" Target="slides/slide319.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75" Type="http://schemas.openxmlformats.org/officeDocument/2006/relationships/slide" Target="slides/slide165.xml"/><Relationship Id="rId340" Type="http://schemas.openxmlformats.org/officeDocument/2006/relationships/viewProps" Target="viewProps.xml"/><Relationship Id="rId196" Type="http://schemas.openxmlformats.org/officeDocument/2006/relationships/slide" Target="slides/slide186.xml"/><Relationship Id="rId200" Type="http://schemas.openxmlformats.org/officeDocument/2006/relationships/slide" Target="slides/slide190.xml"/><Relationship Id="rId16" Type="http://schemas.openxmlformats.org/officeDocument/2006/relationships/slide" Target="slides/slide6.xml"/><Relationship Id="rId221" Type="http://schemas.openxmlformats.org/officeDocument/2006/relationships/slide" Target="slides/slide211.xml"/><Relationship Id="rId242" Type="http://schemas.openxmlformats.org/officeDocument/2006/relationships/slide" Target="slides/slide232.xml"/><Relationship Id="rId263" Type="http://schemas.openxmlformats.org/officeDocument/2006/relationships/slide" Target="slides/slide253.xml"/><Relationship Id="rId284" Type="http://schemas.openxmlformats.org/officeDocument/2006/relationships/slide" Target="slides/slide274.xml"/><Relationship Id="rId319" Type="http://schemas.openxmlformats.org/officeDocument/2006/relationships/slide" Target="slides/slide309.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330" Type="http://schemas.openxmlformats.org/officeDocument/2006/relationships/slide" Target="slides/slide320.xml"/><Relationship Id="rId90" Type="http://schemas.openxmlformats.org/officeDocument/2006/relationships/slide" Target="slides/slide80.xml"/><Relationship Id="rId165" Type="http://schemas.openxmlformats.org/officeDocument/2006/relationships/slide" Target="slides/slide155.xml"/><Relationship Id="rId186" Type="http://schemas.openxmlformats.org/officeDocument/2006/relationships/slide" Target="slides/slide176.xml"/><Relationship Id="rId211" Type="http://schemas.openxmlformats.org/officeDocument/2006/relationships/slide" Target="slides/slide201.xml"/><Relationship Id="rId232" Type="http://schemas.openxmlformats.org/officeDocument/2006/relationships/slide" Target="slides/slide222.xml"/><Relationship Id="rId253" Type="http://schemas.openxmlformats.org/officeDocument/2006/relationships/slide" Target="slides/slide243.xml"/><Relationship Id="rId274" Type="http://schemas.openxmlformats.org/officeDocument/2006/relationships/slide" Target="slides/slide264.xml"/><Relationship Id="rId295" Type="http://schemas.openxmlformats.org/officeDocument/2006/relationships/slide" Target="slides/slide285.xml"/><Relationship Id="rId309" Type="http://schemas.openxmlformats.org/officeDocument/2006/relationships/slide" Target="slides/slide299.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 Id="rId320" Type="http://schemas.openxmlformats.org/officeDocument/2006/relationships/slide" Target="slides/slide310.xml"/><Relationship Id="rId80" Type="http://schemas.openxmlformats.org/officeDocument/2006/relationships/slide" Target="slides/slide70.xml"/><Relationship Id="rId155" Type="http://schemas.openxmlformats.org/officeDocument/2006/relationships/slide" Target="slides/slide145.xml"/><Relationship Id="rId176" Type="http://schemas.openxmlformats.org/officeDocument/2006/relationships/slide" Target="slides/slide166.xml"/><Relationship Id="rId197" Type="http://schemas.openxmlformats.org/officeDocument/2006/relationships/slide" Target="slides/slide187.xml"/><Relationship Id="rId341" Type="http://schemas.openxmlformats.org/officeDocument/2006/relationships/theme" Target="theme/theme1.xml"/><Relationship Id="rId201" Type="http://schemas.openxmlformats.org/officeDocument/2006/relationships/slide" Target="slides/slide191.xml"/><Relationship Id="rId222" Type="http://schemas.openxmlformats.org/officeDocument/2006/relationships/slide" Target="slides/slide212.xml"/><Relationship Id="rId243" Type="http://schemas.openxmlformats.org/officeDocument/2006/relationships/slide" Target="slides/slide233.xml"/><Relationship Id="rId264" Type="http://schemas.openxmlformats.org/officeDocument/2006/relationships/slide" Target="slides/slide254.xml"/><Relationship Id="rId285" Type="http://schemas.openxmlformats.org/officeDocument/2006/relationships/slide" Target="slides/slide275.xml"/><Relationship Id="rId17" Type="http://schemas.openxmlformats.org/officeDocument/2006/relationships/slide" Target="slides/slide7.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24" Type="http://schemas.openxmlformats.org/officeDocument/2006/relationships/slide" Target="slides/slide114.xml"/><Relationship Id="rId310" Type="http://schemas.openxmlformats.org/officeDocument/2006/relationships/slide" Target="slides/slide300.xml"/><Relationship Id="rId70" Type="http://schemas.openxmlformats.org/officeDocument/2006/relationships/slide" Target="slides/slide60.xml"/><Relationship Id="rId91" Type="http://schemas.openxmlformats.org/officeDocument/2006/relationships/slide" Target="slides/slide81.xml"/><Relationship Id="rId145" Type="http://schemas.openxmlformats.org/officeDocument/2006/relationships/slide" Target="slides/slide135.xml"/><Relationship Id="rId166" Type="http://schemas.openxmlformats.org/officeDocument/2006/relationships/slide" Target="slides/slide156.xml"/><Relationship Id="rId187" Type="http://schemas.openxmlformats.org/officeDocument/2006/relationships/slide" Target="slides/slide177.xml"/><Relationship Id="rId331" Type="http://schemas.openxmlformats.org/officeDocument/2006/relationships/slide" Target="slides/slide321.xml"/><Relationship Id="rId1" Type="http://schemas.openxmlformats.org/officeDocument/2006/relationships/slideMaster" Target="slideMasters/slideMaster1.xml"/><Relationship Id="rId212" Type="http://schemas.openxmlformats.org/officeDocument/2006/relationships/slide" Target="slides/slide202.xml"/><Relationship Id="rId233" Type="http://schemas.openxmlformats.org/officeDocument/2006/relationships/slide" Target="slides/slide223.xml"/><Relationship Id="rId254" Type="http://schemas.openxmlformats.org/officeDocument/2006/relationships/slide" Target="slides/slide244.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275" Type="http://schemas.openxmlformats.org/officeDocument/2006/relationships/slide" Target="slides/slide265.xml"/><Relationship Id="rId296" Type="http://schemas.openxmlformats.org/officeDocument/2006/relationships/slide" Target="slides/slide286.xml"/><Relationship Id="rId300" Type="http://schemas.openxmlformats.org/officeDocument/2006/relationships/slide" Target="slides/slide290.xml"/><Relationship Id="rId60" Type="http://schemas.openxmlformats.org/officeDocument/2006/relationships/slide" Target="slides/slide50.xml"/><Relationship Id="rId81" Type="http://schemas.openxmlformats.org/officeDocument/2006/relationships/slide" Target="slides/slide71.xml"/><Relationship Id="rId135" Type="http://schemas.openxmlformats.org/officeDocument/2006/relationships/slide" Target="slides/slide125.xml"/><Relationship Id="rId156" Type="http://schemas.openxmlformats.org/officeDocument/2006/relationships/slide" Target="slides/slide146.xml"/><Relationship Id="rId177" Type="http://schemas.openxmlformats.org/officeDocument/2006/relationships/slide" Target="slides/slide167.xml"/><Relationship Id="rId198" Type="http://schemas.openxmlformats.org/officeDocument/2006/relationships/slide" Target="slides/slide188.xml"/><Relationship Id="rId321" Type="http://schemas.openxmlformats.org/officeDocument/2006/relationships/slide" Target="slides/slide311.xml"/><Relationship Id="rId342" Type="http://schemas.openxmlformats.org/officeDocument/2006/relationships/tableStyles" Target="tableStyles.xml"/><Relationship Id="rId202" Type="http://schemas.openxmlformats.org/officeDocument/2006/relationships/slide" Target="slides/slide192.xml"/><Relationship Id="rId223" Type="http://schemas.openxmlformats.org/officeDocument/2006/relationships/slide" Target="slides/slide213.xml"/><Relationship Id="rId244" Type="http://schemas.openxmlformats.org/officeDocument/2006/relationships/slide" Target="slides/slide234.xml"/><Relationship Id="rId18" Type="http://schemas.openxmlformats.org/officeDocument/2006/relationships/slide" Target="slides/slide8.xml"/><Relationship Id="rId39" Type="http://schemas.openxmlformats.org/officeDocument/2006/relationships/slide" Target="slides/slide29.xml"/><Relationship Id="rId265" Type="http://schemas.openxmlformats.org/officeDocument/2006/relationships/slide" Target="slides/slide255.xml"/><Relationship Id="rId286" Type="http://schemas.openxmlformats.org/officeDocument/2006/relationships/slide" Target="slides/slide276.xml"/><Relationship Id="rId50" Type="http://schemas.openxmlformats.org/officeDocument/2006/relationships/slide" Target="slides/slide40.xml"/><Relationship Id="rId104" Type="http://schemas.openxmlformats.org/officeDocument/2006/relationships/slide" Target="slides/slide94.xml"/><Relationship Id="rId125" Type="http://schemas.openxmlformats.org/officeDocument/2006/relationships/slide" Target="slides/slide115.xml"/><Relationship Id="rId146" Type="http://schemas.openxmlformats.org/officeDocument/2006/relationships/slide" Target="slides/slide136.xml"/><Relationship Id="rId167" Type="http://schemas.openxmlformats.org/officeDocument/2006/relationships/slide" Target="slides/slide157.xml"/><Relationship Id="rId188" Type="http://schemas.openxmlformats.org/officeDocument/2006/relationships/slide" Target="slides/slide178.xml"/><Relationship Id="rId311" Type="http://schemas.openxmlformats.org/officeDocument/2006/relationships/slide" Target="slides/slide301.xml"/><Relationship Id="rId332" Type="http://schemas.openxmlformats.org/officeDocument/2006/relationships/slide" Target="slides/slide322.xml"/><Relationship Id="rId71" Type="http://schemas.openxmlformats.org/officeDocument/2006/relationships/slide" Target="slides/slide61.xml"/><Relationship Id="rId92" Type="http://schemas.openxmlformats.org/officeDocument/2006/relationships/slide" Target="slides/slide82.xml"/><Relationship Id="rId213" Type="http://schemas.openxmlformats.org/officeDocument/2006/relationships/slide" Target="slides/slide203.xml"/><Relationship Id="rId234" Type="http://schemas.openxmlformats.org/officeDocument/2006/relationships/slide" Target="slides/slide224.xml"/><Relationship Id="rId2" Type="http://schemas.openxmlformats.org/officeDocument/2006/relationships/slideMaster" Target="slideMasters/slideMaster2.xml"/><Relationship Id="rId29" Type="http://schemas.openxmlformats.org/officeDocument/2006/relationships/slide" Target="slides/slide19.xml"/><Relationship Id="rId255" Type="http://schemas.openxmlformats.org/officeDocument/2006/relationships/slide" Target="slides/slide245.xml"/><Relationship Id="rId276" Type="http://schemas.openxmlformats.org/officeDocument/2006/relationships/slide" Target="slides/slide266.xml"/><Relationship Id="rId297" Type="http://schemas.openxmlformats.org/officeDocument/2006/relationships/slide" Target="slides/slide287.xml"/><Relationship Id="rId40" Type="http://schemas.openxmlformats.org/officeDocument/2006/relationships/slide" Target="slides/slide30.xml"/><Relationship Id="rId115" Type="http://schemas.openxmlformats.org/officeDocument/2006/relationships/slide" Target="slides/slide105.xml"/><Relationship Id="rId136" Type="http://schemas.openxmlformats.org/officeDocument/2006/relationships/slide" Target="slides/slide126.xml"/><Relationship Id="rId157" Type="http://schemas.openxmlformats.org/officeDocument/2006/relationships/slide" Target="slides/slide147.xml"/><Relationship Id="rId178" Type="http://schemas.openxmlformats.org/officeDocument/2006/relationships/slide" Target="slides/slide168.xml"/><Relationship Id="rId301" Type="http://schemas.openxmlformats.org/officeDocument/2006/relationships/slide" Target="slides/slide291.xml"/><Relationship Id="rId322" Type="http://schemas.openxmlformats.org/officeDocument/2006/relationships/slide" Target="slides/slide312.xml"/><Relationship Id="rId343" Type="http://schemas.microsoft.com/office/2018/10/relationships/authors" Target="authors.xml"/><Relationship Id="rId61" Type="http://schemas.openxmlformats.org/officeDocument/2006/relationships/slide" Target="slides/slide51.xml"/><Relationship Id="rId82" Type="http://schemas.openxmlformats.org/officeDocument/2006/relationships/slide" Target="slides/slide72.xml"/><Relationship Id="rId199" Type="http://schemas.openxmlformats.org/officeDocument/2006/relationships/slide" Target="slides/slide189.xml"/><Relationship Id="rId203" Type="http://schemas.openxmlformats.org/officeDocument/2006/relationships/slide" Target="slides/slide193.xml"/><Relationship Id="rId19" Type="http://schemas.openxmlformats.org/officeDocument/2006/relationships/slide" Target="slides/slide9.xml"/><Relationship Id="rId224" Type="http://schemas.openxmlformats.org/officeDocument/2006/relationships/slide" Target="slides/slide214.xml"/><Relationship Id="rId245" Type="http://schemas.openxmlformats.org/officeDocument/2006/relationships/slide" Target="slides/slide235.xml"/><Relationship Id="rId266" Type="http://schemas.openxmlformats.org/officeDocument/2006/relationships/slide" Target="slides/slide256.xml"/><Relationship Id="rId287" Type="http://schemas.openxmlformats.org/officeDocument/2006/relationships/slide" Target="slides/slide277.xml"/><Relationship Id="rId30" Type="http://schemas.openxmlformats.org/officeDocument/2006/relationships/slide" Target="slides/slide2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 Id="rId312" Type="http://schemas.openxmlformats.org/officeDocument/2006/relationships/slide" Target="slides/slide302.xml"/><Relationship Id="rId333" Type="http://schemas.openxmlformats.org/officeDocument/2006/relationships/slide" Target="slides/slide323.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189" Type="http://schemas.openxmlformats.org/officeDocument/2006/relationships/slide" Target="slides/slide179.xml"/><Relationship Id="rId3" Type="http://schemas.openxmlformats.org/officeDocument/2006/relationships/slideMaster" Target="slideMasters/slideMaster3.xml"/><Relationship Id="rId214" Type="http://schemas.openxmlformats.org/officeDocument/2006/relationships/slide" Target="slides/slide204.xml"/><Relationship Id="rId235" Type="http://schemas.openxmlformats.org/officeDocument/2006/relationships/slide" Target="slides/slide225.xml"/><Relationship Id="rId256" Type="http://schemas.openxmlformats.org/officeDocument/2006/relationships/slide" Target="slides/slide246.xml"/><Relationship Id="rId277" Type="http://schemas.openxmlformats.org/officeDocument/2006/relationships/slide" Target="slides/slide267.xml"/><Relationship Id="rId298" Type="http://schemas.openxmlformats.org/officeDocument/2006/relationships/slide" Target="slides/slide288.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302" Type="http://schemas.openxmlformats.org/officeDocument/2006/relationships/slide" Target="slides/slide292.xml"/><Relationship Id="rId323" Type="http://schemas.openxmlformats.org/officeDocument/2006/relationships/slide" Target="slides/slide313.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179" Type="http://schemas.openxmlformats.org/officeDocument/2006/relationships/slide" Target="slides/slide169.xml"/><Relationship Id="rId190" Type="http://schemas.openxmlformats.org/officeDocument/2006/relationships/slide" Target="slides/slide180.xml"/><Relationship Id="rId204" Type="http://schemas.openxmlformats.org/officeDocument/2006/relationships/slide" Target="slides/slide194.xml"/><Relationship Id="rId225" Type="http://schemas.openxmlformats.org/officeDocument/2006/relationships/slide" Target="slides/slide215.xml"/><Relationship Id="rId246" Type="http://schemas.openxmlformats.org/officeDocument/2006/relationships/slide" Target="slides/slide236.xml"/><Relationship Id="rId267" Type="http://schemas.openxmlformats.org/officeDocument/2006/relationships/slide" Target="slides/slide257.xml"/><Relationship Id="rId288" Type="http://schemas.openxmlformats.org/officeDocument/2006/relationships/slide" Target="slides/slide278.xml"/><Relationship Id="rId106" Type="http://schemas.openxmlformats.org/officeDocument/2006/relationships/slide" Target="slides/slide96.xml"/><Relationship Id="rId127" Type="http://schemas.openxmlformats.org/officeDocument/2006/relationships/slide" Target="slides/slide117.xml"/><Relationship Id="rId313" Type="http://schemas.openxmlformats.org/officeDocument/2006/relationships/slide" Target="slides/slide303.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94" Type="http://schemas.openxmlformats.org/officeDocument/2006/relationships/slide" Target="slides/slide84.xml"/><Relationship Id="rId148" Type="http://schemas.openxmlformats.org/officeDocument/2006/relationships/slide" Target="slides/slide138.xml"/><Relationship Id="rId169" Type="http://schemas.openxmlformats.org/officeDocument/2006/relationships/slide" Target="slides/slide159.xml"/><Relationship Id="rId334" Type="http://schemas.openxmlformats.org/officeDocument/2006/relationships/slide" Target="slides/slide324.xml"/><Relationship Id="rId4" Type="http://schemas.openxmlformats.org/officeDocument/2006/relationships/slideMaster" Target="slideMasters/slideMaster4.xml"/><Relationship Id="rId180" Type="http://schemas.openxmlformats.org/officeDocument/2006/relationships/slide" Target="slides/slide170.xml"/><Relationship Id="rId215" Type="http://schemas.openxmlformats.org/officeDocument/2006/relationships/slide" Target="slides/slide205.xml"/><Relationship Id="rId236" Type="http://schemas.openxmlformats.org/officeDocument/2006/relationships/slide" Target="slides/slide226.xml"/><Relationship Id="rId257" Type="http://schemas.openxmlformats.org/officeDocument/2006/relationships/slide" Target="slides/slide247.xml"/><Relationship Id="rId278" Type="http://schemas.openxmlformats.org/officeDocument/2006/relationships/slide" Target="slides/slide268.xml"/><Relationship Id="rId303" Type="http://schemas.openxmlformats.org/officeDocument/2006/relationships/slide" Target="slides/slide293.xml"/><Relationship Id="rId42" Type="http://schemas.openxmlformats.org/officeDocument/2006/relationships/slide" Target="slides/slide32.xml"/><Relationship Id="rId84" Type="http://schemas.openxmlformats.org/officeDocument/2006/relationships/slide" Target="slides/slide74.xml"/><Relationship Id="rId138" Type="http://schemas.openxmlformats.org/officeDocument/2006/relationships/slide" Target="slides/slide128.xml"/><Relationship Id="rId191" Type="http://schemas.openxmlformats.org/officeDocument/2006/relationships/slide" Target="slides/slide181.xml"/><Relationship Id="rId205" Type="http://schemas.openxmlformats.org/officeDocument/2006/relationships/slide" Target="slides/slide195.xml"/><Relationship Id="rId247" Type="http://schemas.openxmlformats.org/officeDocument/2006/relationships/slide" Target="slides/slide237.xml"/><Relationship Id="rId107" Type="http://schemas.openxmlformats.org/officeDocument/2006/relationships/slide" Target="slides/slide97.xml"/><Relationship Id="rId289" Type="http://schemas.openxmlformats.org/officeDocument/2006/relationships/slide" Target="slides/slide279.xml"/><Relationship Id="rId11" Type="http://schemas.openxmlformats.org/officeDocument/2006/relationships/slide" Target="slides/slide1.xml"/><Relationship Id="rId53" Type="http://schemas.openxmlformats.org/officeDocument/2006/relationships/slide" Target="slides/slide43.xml"/><Relationship Id="rId149" Type="http://schemas.openxmlformats.org/officeDocument/2006/relationships/slide" Target="slides/slide139.xml"/><Relationship Id="rId314" Type="http://schemas.openxmlformats.org/officeDocument/2006/relationships/slide" Target="slides/slide304.xml"/><Relationship Id="rId95" Type="http://schemas.openxmlformats.org/officeDocument/2006/relationships/slide" Target="slides/slide85.xml"/><Relationship Id="rId160" Type="http://schemas.openxmlformats.org/officeDocument/2006/relationships/slide" Target="slides/slide150.xml"/><Relationship Id="rId216" Type="http://schemas.openxmlformats.org/officeDocument/2006/relationships/slide" Target="slides/slide206.xml"/><Relationship Id="rId258" Type="http://schemas.openxmlformats.org/officeDocument/2006/relationships/slide" Target="slides/slide248.xml"/><Relationship Id="rId22" Type="http://schemas.openxmlformats.org/officeDocument/2006/relationships/slide" Target="slides/slide12.xml"/><Relationship Id="rId64" Type="http://schemas.openxmlformats.org/officeDocument/2006/relationships/slide" Target="slides/slide54.xml"/><Relationship Id="rId118" Type="http://schemas.openxmlformats.org/officeDocument/2006/relationships/slide" Target="slides/slide108.xml"/><Relationship Id="rId325" Type="http://schemas.openxmlformats.org/officeDocument/2006/relationships/slide" Target="slides/slide315.xml"/><Relationship Id="rId171" Type="http://schemas.openxmlformats.org/officeDocument/2006/relationships/slide" Target="slides/slide161.xml"/><Relationship Id="rId227" Type="http://schemas.openxmlformats.org/officeDocument/2006/relationships/slide" Target="slides/slide217.xml"/><Relationship Id="rId269" Type="http://schemas.openxmlformats.org/officeDocument/2006/relationships/slide" Target="slides/slide259.xml"/><Relationship Id="rId33" Type="http://schemas.openxmlformats.org/officeDocument/2006/relationships/slide" Target="slides/slide23.xml"/><Relationship Id="rId129" Type="http://schemas.openxmlformats.org/officeDocument/2006/relationships/slide" Target="slides/slide119.xml"/><Relationship Id="rId280" Type="http://schemas.openxmlformats.org/officeDocument/2006/relationships/slide" Target="slides/slide270.xml"/><Relationship Id="rId336" Type="http://schemas.openxmlformats.org/officeDocument/2006/relationships/handoutMaster" Target="handoutMasters/handoutMaster1.xml"/><Relationship Id="rId75" Type="http://schemas.openxmlformats.org/officeDocument/2006/relationships/slide" Target="slides/slide65.xml"/><Relationship Id="rId140" Type="http://schemas.openxmlformats.org/officeDocument/2006/relationships/slide" Target="slides/slide130.xml"/><Relationship Id="rId182" Type="http://schemas.openxmlformats.org/officeDocument/2006/relationships/slide" Target="slides/slide172.xml"/><Relationship Id="rId6" Type="http://schemas.openxmlformats.org/officeDocument/2006/relationships/slideMaster" Target="slideMasters/slideMaster6.xml"/><Relationship Id="rId238" Type="http://schemas.openxmlformats.org/officeDocument/2006/relationships/slide" Target="slides/slide228.xml"/><Relationship Id="rId291" Type="http://schemas.openxmlformats.org/officeDocument/2006/relationships/slide" Target="slides/slide281.xml"/><Relationship Id="rId305" Type="http://schemas.openxmlformats.org/officeDocument/2006/relationships/slide" Target="slides/slide295.xml"/><Relationship Id="rId44" Type="http://schemas.openxmlformats.org/officeDocument/2006/relationships/slide" Target="slides/slide34.xml"/><Relationship Id="rId86" Type="http://schemas.openxmlformats.org/officeDocument/2006/relationships/slide" Target="slides/slide76.xml"/><Relationship Id="rId151" Type="http://schemas.openxmlformats.org/officeDocument/2006/relationships/slide" Target="slides/slide141.xml"/><Relationship Id="rId193" Type="http://schemas.openxmlformats.org/officeDocument/2006/relationships/slide" Target="slides/slide183.xml"/><Relationship Id="rId207" Type="http://schemas.openxmlformats.org/officeDocument/2006/relationships/slide" Target="slides/slide197.xml"/><Relationship Id="rId249" Type="http://schemas.openxmlformats.org/officeDocument/2006/relationships/slide" Target="slides/slide239.xml"/><Relationship Id="rId13" Type="http://schemas.openxmlformats.org/officeDocument/2006/relationships/slide" Target="slides/slide3.xml"/><Relationship Id="rId109" Type="http://schemas.openxmlformats.org/officeDocument/2006/relationships/slide" Target="slides/slide99.xml"/><Relationship Id="rId260" Type="http://schemas.openxmlformats.org/officeDocument/2006/relationships/slide" Target="slides/slide250.xml"/><Relationship Id="rId316" Type="http://schemas.openxmlformats.org/officeDocument/2006/relationships/slide" Target="slides/slide306.xml"/><Relationship Id="rId55" Type="http://schemas.openxmlformats.org/officeDocument/2006/relationships/slide" Target="slides/slide45.xml"/><Relationship Id="rId97" Type="http://schemas.openxmlformats.org/officeDocument/2006/relationships/slide" Target="slides/slide87.xml"/><Relationship Id="rId120" Type="http://schemas.openxmlformats.org/officeDocument/2006/relationships/slide" Target="slides/slide110.xml"/><Relationship Id="rId162" Type="http://schemas.openxmlformats.org/officeDocument/2006/relationships/slide" Target="slides/slide152.xml"/><Relationship Id="rId218" Type="http://schemas.openxmlformats.org/officeDocument/2006/relationships/slide" Target="slides/slide208.xml"/><Relationship Id="rId271" Type="http://schemas.openxmlformats.org/officeDocument/2006/relationships/slide" Target="slides/slide261.xml"/><Relationship Id="rId24" Type="http://schemas.openxmlformats.org/officeDocument/2006/relationships/slide" Target="slides/slide14.xml"/><Relationship Id="rId66" Type="http://schemas.openxmlformats.org/officeDocument/2006/relationships/slide" Target="slides/slide56.xml"/><Relationship Id="rId131" Type="http://schemas.openxmlformats.org/officeDocument/2006/relationships/slide" Target="slides/slide121.xml"/><Relationship Id="rId327" Type="http://schemas.openxmlformats.org/officeDocument/2006/relationships/slide" Target="slides/slide317.xml"/><Relationship Id="rId173" Type="http://schemas.openxmlformats.org/officeDocument/2006/relationships/slide" Target="slides/slide163.xml"/><Relationship Id="rId229" Type="http://schemas.openxmlformats.org/officeDocument/2006/relationships/slide" Target="slides/slide219.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1"/>
          <c:h val="1"/>
        </c:manualLayout>
      </c:layout>
      <c:barChart>
        <c:barDir val="col"/>
        <c:grouping val="percentStacked"/>
        <c:varyColors val="0"/>
        <c:ser>
          <c:idx val="0"/>
          <c:order val="0"/>
          <c:tx>
            <c:strRef>
              <c:f>Sheet1!$B$1</c:f>
              <c:strCache>
                <c:ptCount val="1"/>
                <c:pt idx="0">
                  <c:v>Series 1</c:v>
                </c:pt>
              </c:strCache>
            </c:strRef>
          </c:tx>
          <c:spPr>
            <a:solidFill>
              <a:srgbClr val="A02016"/>
            </a:solidFill>
            <a:ln>
              <a:noFill/>
            </a:ln>
            <a:effectLst/>
          </c:spPr>
          <c:invertIfNegative val="0"/>
          <c:cat>
            <c:strRef>
              <c:f>Sheet1!$A$2</c:f>
              <c:strCache>
                <c:ptCount val="1"/>
                <c:pt idx="0">
                  <c:v>Category 1</c:v>
                </c:pt>
              </c:strCache>
            </c:strRef>
          </c:cat>
          <c:val>
            <c:numRef>
              <c:f>Sheet1!$B$2</c:f>
              <c:numCache>
                <c:formatCode>General</c:formatCode>
                <c:ptCount val="1"/>
                <c:pt idx="0">
                  <c:v>1</c:v>
                </c:pt>
              </c:numCache>
            </c:numRef>
          </c:val>
          <c:extLst>
            <c:ext xmlns:c16="http://schemas.microsoft.com/office/drawing/2014/chart" uri="{C3380CC4-5D6E-409C-BE32-E72D297353CC}">
              <c16:uniqueId val="{00000000-6B5C-4747-9466-6CC4737FCF17}"/>
            </c:ext>
          </c:extLst>
        </c:ser>
        <c:ser>
          <c:idx val="1"/>
          <c:order val="1"/>
          <c:tx>
            <c:strRef>
              <c:f>Sheet1!$C$1</c:f>
              <c:strCache>
                <c:ptCount val="1"/>
                <c:pt idx="0">
                  <c:v>Series 2</c:v>
                </c:pt>
              </c:strCache>
            </c:strRef>
          </c:tx>
          <c:spPr>
            <a:solidFill>
              <a:schemeClr val="accent2"/>
            </a:solidFill>
            <a:ln>
              <a:noFill/>
            </a:ln>
            <a:effectLst/>
          </c:spPr>
          <c:invertIfNegative val="0"/>
          <c:dPt>
            <c:idx val="0"/>
            <c:invertIfNegative val="0"/>
            <c:bubble3D val="0"/>
            <c:spPr>
              <a:solidFill>
                <a:srgbClr val="D52B1E"/>
              </a:solidFill>
              <a:ln>
                <a:noFill/>
              </a:ln>
              <a:effectLst/>
            </c:spPr>
            <c:extLst>
              <c:ext xmlns:c16="http://schemas.microsoft.com/office/drawing/2014/chart" uri="{C3380CC4-5D6E-409C-BE32-E72D297353CC}">
                <c16:uniqueId val="{00000002-6B5C-4747-9466-6CC4737FCF17}"/>
              </c:ext>
            </c:extLst>
          </c:dPt>
          <c:cat>
            <c:strRef>
              <c:f>Sheet1!$A$2</c:f>
              <c:strCache>
                <c:ptCount val="1"/>
                <c:pt idx="0">
                  <c:v>Category 1</c:v>
                </c:pt>
              </c:strCache>
            </c:strRef>
          </c:cat>
          <c:val>
            <c:numRef>
              <c:f>Sheet1!$C$2</c:f>
              <c:numCache>
                <c:formatCode>General</c:formatCode>
                <c:ptCount val="1"/>
                <c:pt idx="0">
                  <c:v>4</c:v>
                </c:pt>
              </c:numCache>
            </c:numRef>
          </c:val>
          <c:extLst>
            <c:ext xmlns:c16="http://schemas.microsoft.com/office/drawing/2014/chart" uri="{C3380CC4-5D6E-409C-BE32-E72D297353CC}">
              <c16:uniqueId val="{00000003-6B5C-4747-9466-6CC4737FCF17}"/>
            </c:ext>
          </c:extLst>
        </c:ser>
        <c:ser>
          <c:idx val="2"/>
          <c:order val="2"/>
          <c:tx>
            <c:strRef>
              <c:f>Sheet1!$D$1</c:f>
              <c:strCache>
                <c:ptCount val="1"/>
                <c:pt idx="0">
                  <c:v>Series 3</c:v>
                </c:pt>
              </c:strCache>
            </c:strRef>
          </c:tx>
          <c:spPr>
            <a:solidFill>
              <a:srgbClr val="03AF4B"/>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5-6B5C-4747-9466-6CC4737FCF17}"/>
              </c:ext>
            </c:extLst>
          </c:dPt>
          <c:cat>
            <c:strRef>
              <c:f>Sheet1!$A$2</c:f>
              <c:strCache>
                <c:ptCount val="1"/>
                <c:pt idx="0">
                  <c:v>Category 1</c:v>
                </c:pt>
              </c:strCache>
            </c:strRef>
          </c:cat>
          <c:val>
            <c:numRef>
              <c:f>Sheet1!$D$2</c:f>
              <c:numCache>
                <c:formatCode>General</c:formatCode>
                <c:ptCount val="1"/>
                <c:pt idx="0">
                  <c:v>70</c:v>
                </c:pt>
              </c:numCache>
            </c:numRef>
          </c:val>
          <c:extLst>
            <c:ext xmlns:c16="http://schemas.microsoft.com/office/drawing/2014/chart" uri="{C3380CC4-5D6E-409C-BE32-E72D297353CC}">
              <c16:uniqueId val="{00000006-6B5C-4747-9466-6CC4737FCF17}"/>
            </c:ext>
          </c:extLst>
        </c:ser>
        <c:ser>
          <c:idx val="3"/>
          <c:order val="3"/>
          <c:tx>
            <c:strRef>
              <c:f>Sheet1!$E$1</c:f>
              <c:strCache>
                <c:ptCount val="1"/>
                <c:pt idx="0">
                  <c:v>Series 4</c:v>
                </c:pt>
              </c:strCache>
            </c:strRef>
          </c:tx>
          <c:spPr>
            <a:solidFill>
              <a:srgbClr val="FFC000"/>
            </a:solidFill>
            <a:ln>
              <a:noFill/>
            </a:ln>
            <a:effectLst/>
          </c:spPr>
          <c:invertIfNegative val="0"/>
          <c:cat>
            <c:strRef>
              <c:f>Sheet1!$A$2</c:f>
              <c:strCache>
                <c:ptCount val="1"/>
                <c:pt idx="0">
                  <c:v>Category 1</c:v>
                </c:pt>
              </c:strCache>
            </c:strRef>
          </c:cat>
          <c:val>
            <c:numRef>
              <c:f>Sheet1!$E$2</c:f>
              <c:numCache>
                <c:formatCode>General</c:formatCode>
                <c:ptCount val="1"/>
                <c:pt idx="0">
                  <c:v>25</c:v>
                </c:pt>
              </c:numCache>
            </c:numRef>
          </c:val>
          <c:extLst>
            <c:ext xmlns:c16="http://schemas.microsoft.com/office/drawing/2014/chart" uri="{C3380CC4-5D6E-409C-BE32-E72D297353CC}">
              <c16:uniqueId val="{00000007-6B5C-4747-9466-6CC4737FCF17}"/>
            </c:ext>
          </c:extLst>
        </c:ser>
        <c:ser>
          <c:idx val="4"/>
          <c:order val="4"/>
          <c:tx>
            <c:strRef>
              <c:f>Sheet1!$F$1</c:f>
              <c:strCache>
                <c:ptCount val="1"/>
                <c:pt idx="0">
                  <c:v>Series 5</c:v>
                </c:pt>
              </c:strCache>
            </c:strRef>
          </c:tx>
          <c:spPr>
            <a:solidFill>
              <a:srgbClr val="FF9933"/>
            </a:solidFill>
            <a:ln>
              <a:noFill/>
            </a:ln>
            <a:effectLst/>
          </c:spPr>
          <c:invertIfNegative val="0"/>
          <c:cat>
            <c:strRef>
              <c:f>Sheet1!$A$2</c:f>
              <c:strCache>
                <c:ptCount val="1"/>
                <c:pt idx="0">
                  <c:v>Category 1</c:v>
                </c:pt>
              </c:strCache>
            </c:strRef>
          </c:cat>
          <c:val>
            <c:numRef>
              <c:f>Sheet1!$F$2</c:f>
              <c:numCache>
                <c:formatCode>General</c:formatCode>
                <c:ptCount val="1"/>
              </c:numCache>
            </c:numRef>
          </c:val>
          <c:extLst>
            <c:ext xmlns:c16="http://schemas.microsoft.com/office/drawing/2014/chart" uri="{C3380CC4-5D6E-409C-BE32-E72D297353CC}">
              <c16:uniqueId val="{00000008-6B5C-4747-9466-6CC4737FCF17}"/>
            </c:ext>
          </c:extLst>
        </c:ser>
        <c:dLbls>
          <c:showLegendKey val="0"/>
          <c:showVal val="0"/>
          <c:showCatName val="0"/>
          <c:showSerName val="0"/>
          <c:showPercent val="0"/>
          <c:showBubbleSize val="0"/>
        </c:dLbls>
        <c:gapWidth val="150"/>
        <c:overlap val="100"/>
        <c:axId val="543610544"/>
        <c:axId val="543610960"/>
      </c:barChart>
      <c:catAx>
        <c:axId val="543610544"/>
        <c:scaling>
          <c:orientation val="minMax"/>
        </c:scaling>
        <c:delete val="1"/>
        <c:axPos val="b"/>
        <c:numFmt formatCode="General" sourceLinked="1"/>
        <c:majorTickMark val="none"/>
        <c:minorTickMark val="none"/>
        <c:tickLblPos val="nextTo"/>
        <c:crossAx val="543610960"/>
        <c:crosses val="autoZero"/>
        <c:auto val="1"/>
        <c:lblAlgn val="ctr"/>
        <c:lblOffset val="100"/>
        <c:noMultiLvlLbl val="0"/>
      </c:catAx>
      <c:valAx>
        <c:axId val="543610960"/>
        <c:scaling>
          <c:orientation val="minMax"/>
        </c:scaling>
        <c:delete val="1"/>
        <c:axPos val="l"/>
        <c:numFmt formatCode="0%" sourceLinked="1"/>
        <c:majorTickMark val="none"/>
        <c:minorTickMark val="none"/>
        <c:tickLblPos val="nextTo"/>
        <c:crossAx val="5436105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1"/>
          <c:h val="1"/>
        </c:manualLayout>
      </c:layout>
      <c:barChart>
        <c:barDir val="col"/>
        <c:grouping val="percentStacked"/>
        <c:varyColors val="0"/>
        <c:ser>
          <c:idx val="0"/>
          <c:order val="0"/>
          <c:tx>
            <c:strRef>
              <c:f>Sheet1!$B$1</c:f>
              <c:strCache>
                <c:ptCount val="1"/>
                <c:pt idx="0">
                  <c:v>Series 1</c:v>
                </c:pt>
              </c:strCache>
            </c:strRef>
          </c:tx>
          <c:spPr>
            <a:solidFill>
              <a:srgbClr val="A02016"/>
            </a:solidFill>
            <a:ln>
              <a:noFill/>
            </a:ln>
            <a:effectLst/>
          </c:spPr>
          <c:invertIfNegative val="0"/>
          <c:cat>
            <c:strRef>
              <c:f>Sheet1!$A$2</c:f>
              <c:strCache>
                <c:ptCount val="1"/>
                <c:pt idx="0">
                  <c:v>Category 1</c:v>
                </c:pt>
              </c:strCache>
            </c:strRef>
          </c:cat>
          <c:val>
            <c:numRef>
              <c:f>Sheet1!$B$2</c:f>
              <c:numCache>
                <c:formatCode>General</c:formatCode>
                <c:ptCount val="1"/>
                <c:pt idx="0">
                  <c:v>1</c:v>
                </c:pt>
              </c:numCache>
            </c:numRef>
          </c:val>
          <c:extLst>
            <c:ext xmlns:c16="http://schemas.microsoft.com/office/drawing/2014/chart" uri="{C3380CC4-5D6E-409C-BE32-E72D297353CC}">
              <c16:uniqueId val="{00000000-D1E9-4863-BA92-3630C75BA4A2}"/>
            </c:ext>
          </c:extLst>
        </c:ser>
        <c:ser>
          <c:idx val="1"/>
          <c:order val="1"/>
          <c:tx>
            <c:strRef>
              <c:f>Sheet1!$C$1</c:f>
              <c:strCache>
                <c:ptCount val="1"/>
                <c:pt idx="0">
                  <c:v>Series 2</c:v>
                </c:pt>
              </c:strCache>
            </c:strRef>
          </c:tx>
          <c:spPr>
            <a:solidFill>
              <a:schemeClr val="accent2"/>
            </a:solidFill>
            <a:ln>
              <a:noFill/>
            </a:ln>
            <a:effectLst/>
          </c:spPr>
          <c:invertIfNegative val="0"/>
          <c:dPt>
            <c:idx val="0"/>
            <c:invertIfNegative val="0"/>
            <c:bubble3D val="0"/>
            <c:spPr>
              <a:solidFill>
                <a:srgbClr val="D52B1E"/>
              </a:solidFill>
              <a:ln>
                <a:noFill/>
              </a:ln>
              <a:effectLst/>
            </c:spPr>
            <c:extLst>
              <c:ext xmlns:c16="http://schemas.microsoft.com/office/drawing/2014/chart" uri="{C3380CC4-5D6E-409C-BE32-E72D297353CC}">
                <c16:uniqueId val="{00000002-D1E9-4863-BA92-3630C75BA4A2}"/>
              </c:ext>
            </c:extLst>
          </c:dPt>
          <c:cat>
            <c:strRef>
              <c:f>Sheet1!$A$2</c:f>
              <c:strCache>
                <c:ptCount val="1"/>
                <c:pt idx="0">
                  <c:v>Category 1</c:v>
                </c:pt>
              </c:strCache>
            </c:strRef>
          </c:cat>
          <c:val>
            <c:numRef>
              <c:f>Sheet1!$C$2</c:f>
              <c:numCache>
                <c:formatCode>General</c:formatCode>
                <c:ptCount val="1"/>
                <c:pt idx="0">
                  <c:v>4</c:v>
                </c:pt>
              </c:numCache>
            </c:numRef>
          </c:val>
          <c:extLst>
            <c:ext xmlns:c16="http://schemas.microsoft.com/office/drawing/2014/chart" uri="{C3380CC4-5D6E-409C-BE32-E72D297353CC}">
              <c16:uniqueId val="{00000003-D1E9-4863-BA92-3630C75BA4A2}"/>
            </c:ext>
          </c:extLst>
        </c:ser>
        <c:ser>
          <c:idx val="2"/>
          <c:order val="2"/>
          <c:tx>
            <c:strRef>
              <c:f>Sheet1!$D$1</c:f>
              <c:strCache>
                <c:ptCount val="1"/>
                <c:pt idx="0">
                  <c:v>Series 3</c:v>
                </c:pt>
              </c:strCache>
            </c:strRef>
          </c:tx>
          <c:spPr>
            <a:solidFill>
              <a:srgbClr val="03AF4B"/>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5-D1E9-4863-BA92-3630C75BA4A2}"/>
              </c:ext>
            </c:extLst>
          </c:dPt>
          <c:cat>
            <c:strRef>
              <c:f>Sheet1!$A$2</c:f>
              <c:strCache>
                <c:ptCount val="1"/>
                <c:pt idx="0">
                  <c:v>Category 1</c:v>
                </c:pt>
              </c:strCache>
            </c:strRef>
          </c:cat>
          <c:val>
            <c:numRef>
              <c:f>Sheet1!$D$2</c:f>
              <c:numCache>
                <c:formatCode>General</c:formatCode>
                <c:ptCount val="1"/>
                <c:pt idx="0">
                  <c:v>70</c:v>
                </c:pt>
              </c:numCache>
            </c:numRef>
          </c:val>
          <c:extLst>
            <c:ext xmlns:c16="http://schemas.microsoft.com/office/drawing/2014/chart" uri="{C3380CC4-5D6E-409C-BE32-E72D297353CC}">
              <c16:uniqueId val="{00000006-D1E9-4863-BA92-3630C75BA4A2}"/>
            </c:ext>
          </c:extLst>
        </c:ser>
        <c:ser>
          <c:idx val="3"/>
          <c:order val="3"/>
          <c:tx>
            <c:strRef>
              <c:f>Sheet1!$E$1</c:f>
              <c:strCache>
                <c:ptCount val="1"/>
                <c:pt idx="0">
                  <c:v>Series 4</c:v>
                </c:pt>
              </c:strCache>
            </c:strRef>
          </c:tx>
          <c:spPr>
            <a:solidFill>
              <a:srgbClr val="FFC000"/>
            </a:solidFill>
            <a:ln>
              <a:noFill/>
            </a:ln>
            <a:effectLst/>
          </c:spPr>
          <c:invertIfNegative val="0"/>
          <c:cat>
            <c:strRef>
              <c:f>Sheet1!$A$2</c:f>
              <c:strCache>
                <c:ptCount val="1"/>
                <c:pt idx="0">
                  <c:v>Category 1</c:v>
                </c:pt>
              </c:strCache>
            </c:strRef>
          </c:cat>
          <c:val>
            <c:numRef>
              <c:f>Sheet1!$E$2</c:f>
              <c:numCache>
                <c:formatCode>General</c:formatCode>
                <c:ptCount val="1"/>
                <c:pt idx="0">
                  <c:v>25</c:v>
                </c:pt>
              </c:numCache>
            </c:numRef>
          </c:val>
          <c:extLst>
            <c:ext xmlns:c16="http://schemas.microsoft.com/office/drawing/2014/chart" uri="{C3380CC4-5D6E-409C-BE32-E72D297353CC}">
              <c16:uniqueId val="{00000007-D1E9-4863-BA92-3630C75BA4A2}"/>
            </c:ext>
          </c:extLst>
        </c:ser>
        <c:ser>
          <c:idx val="4"/>
          <c:order val="4"/>
          <c:tx>
            <c:strRef>
              <c:f>Sheet1!$F$1</c:f>
              <c:strCache>
                <c:ptCount val="1"/>
                <c:pt idx="0">
                  <c:v>Series 5</c:v>
                </c:pt>
              </c:strCache>
            </c:strRef>
          </c:tx>
          <c:spPr>
            <a:solidFill>
              <a:srgbClr val="FF9933"/>
            </a:solidFill>
            <a:ln>
              <a:noFill/>
            </a:ln>
            <a:effectLst/>
          </c:spPr>
          <c:invertIfNegative val="0"/>
          <c:cat>
            <c:strRef>
              <c:f>Sheet1!$A$2</c:f>
              <c:strCache>
                <c:ptCount val="1"/>
                <c:pt idx="0">
                  <c:v>Category 1</c:v>
                </c:pt>
              </c:strCache>
            </c:strRef>
          </c:cat>
          <c:val>
            <c:numRef>
              <c:f>Sheet1!$F$2</c:f>
              <c:numCache>
                <c:formatCode>General</c:formatCode>
                <c:ptCount val="1"/>
              </c:numCache>
            </c:numRef>
          </c:val>
          <c:extLst>
            <c:ext xmlns:c16="http://schemas.microsoft.com/office/drawing/2014/chart" uri="{C3380CC4-5D6E-409C-BE32-E72D297353CC}">
              <c16:uniqueId val="{00000008-D1E9-4863-BA92-3630C75BA4A2}"/>
            </c:ext>
          </c:extLst>
        </c:ser>
        <c:dLbls>
          <c:showLegendKey val="0"/>
          <c:showVal val="0"/>
          <c:showCatName val="0"/>
          <c:showSerName val="0"/>
          <c:showPercent val="0"/>
          <c:showBubbleSize val="0"/>
        </c:dLbls>
        <c:gapWidth val="150"/>
        <c:overlap val="100"/>
        <c:axId val="543610544"/>
        <c:axId val="543610960"/>
      </c:barChart>
      <c:catAx>
        <c:axId val="543610544"/>
        <c:scaling>
          <c:orientation val="minMax"/>
        </c:scaling>
        <c:delete val="1"/>
        <c:axPos val="b"/>
        <c:numFmt formatCode="General" sourceLinked="1"/>
        <c:majorTickMark val="none"/>
        <c:minorTickMark val="none"/>
        <c:tickLblPos val="nextTo"/>
        <c:crossAx val="543610960"/>
        <c:crosses val="autoZero"/>
        <c:auto val="1"/>
        <c:lblAlgn val="ctr"/>
        <c:lblOffset val="100"/>
        <c:noMultiLvlLbl val="0"/>
      </c:catAx>
      <c:valAx>
        <c:axId val="543610960"/>
        <c:scaling>
          <c:orientation val="minMax"/>
        </c:scaling>
        <c:delete val="1"/>
        <c:axPos val="l"/>
        <c:numFmt formatCode="0%" sourceLinked="1"/>
        <c:majorTickMark val="none"/>
        <c:minorTickMark val="none"/>
        <c:tickLblPos val="nextTo"/>
        <c:crossAx val="5436105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1"/>
          <c:h val="1"/>
        </c:manualLayout>
      </c:layout>
      <c:barChart>
        <c:barDir val="col"/>
        <c:grouping val="percentStacked"/>
        <c:varyColors val="0"/>
        <c:ser>
          <c:idx val="0"/>
          <c:order val="0"/>
          <c:tx>
            <c:strRef>
              <c:f>Sheet1!$B$1</c:f>
              <c:strCache>
                <c:ptCount val="1"/>
                <c:pt idx="0">
                  <c:v>Series 1</c:v>
                </c:pt>
              </c:strCache>
            </c:strRef>
          </c:tx>
          <c:spPr>
            <a:solidFill>
              <a:srgbClr val="A02016"/>
            </a:solidFill>
            <a:ln>
              <a:noFill/>
            </a:ln>
            <a:effectLst/>
          </c:spPr>
          <c:invertIfNegative val="0"/>
          <c:cat>
            <c:strRef>
              <c:f>Sheet1!$A$2</c:f>
              <c:strCache>
                <c:ptCount val="1"/>
                <c:pt idx="0">
                  <c:v>Category 1</c:v>
                </c:pt>
              </c:strCache>
            </c:strRef>
          </c:cat>
          <c:val>
            <c:numRef>
              <c:f>Sheet1!$B$2</c:f>
              <c:numCache>
                <c:formatCode>General</c:formatCode>
                <c:ptCount val="1"/>
                <c:pt idx="0">
                  <c:v>1</c:v>
                </c:pt>
              </c:numCache>
            </c:numRef>
          </c:val>
          <c:extLst>
            <c:ext xmlns:c16="http://schemas.microsoft.com/office/drawing/2014/chart" uri="{C3380CC4-5D6E-409C-BE32-E72D297353CC}">
              <c16:uniqueId val="{00000000-08D9-4ABC-8491-D81EACFF17EA}"/>
            </c:ext>
          </c:extLst>
        </c:ser>
        <c:ser>
          <c:idx val="1"/>
          <c:order val="1"/>
          <c:tx>
            <c:strRef>
              <c:f>Sheet1!$C$1</c:f>
              <c:strCache>
                <c:ptCount val="1"/>
                <c:pt idx="0">
                  <c:v>Series 2</c:v>
                </c:pt>
              </c:strCache>
            </c:strRef>
          </c:tx>
          <c:spPr>
            <a:solidFill>
              <a:schemeClr val="accent2"/>
            </a:solidFill>
            <a:ln>
              <a:noFill/>
            </a:ln>
            <a:effectLst/>
          </c:spPr>
          <c:invertIfNegative val="0"/>
          <c:dPt>
            <c:idx val="0"/>
            <c:invertIfNegative val="0"/>
            <c:bubble3D val="0"/>
            <c:spPr>
              <a:solidFill>
                <a:srgbClr val="D52B1E"/>
              </a:solidFill>
              <a:ln>
                <a:noFill/>
              </a:ln>
              <a:effectLst/>
            </c:spPr>
            <c:extLst>
              <c:ext xmlns:c16="http://schemas.microsoft.com/office/drawing/2014/chart" uri="{C3380CC4-5D6E-409C-BE32-E72D297353CC}">
                <c16:uniqueId val="{00000002-08D9-4ABC-8491-D81EACFF17EA}"/>
              </c:ext>
            </c:extLst>
          </c:dPt>
          <c:cat>
            <c:strRef>
              <c:f>Sheet1!$A$2</c:f>
              <c:strCache>
                <c:ptCount val="1"/>
                <c:pt idx="0">
                  <c:v>Category 1</c:v>
                </c:pt>
              </c:strCache>
            </c:strRef>
          </c:cat>
          <c:val>
            <c:numRef>
              <c:f>Sheet1!$C$2</c:f>
              <c:numCache>
                <c:formatCode>General</c:formatCode>
                <c:ptCount val="1"/>
                <c:pt idx="0">
                  <c:v>4</c:v>
                </c:pt>
              </c:numCache>
            </c:numRef>
          </c:val>
          <c:extLst>
            <c:ext xmlns:c16="http://schemas.microsoft.com/office/drawing/2014/chart" uri="{C3380CC4-5D6E-409C-BE32-E72D297353CC}">
              <c16:uniqueId val="{00000003-08D9-4ABC-8491-D81EACFF17EA}"/>
            </c:ext>
          </c:extLst>
        </c:ser>
        <c:ser>
          <c:idx val="2"/>
          <c:order val="2"/>
          <c:tx>
            <c:strRef>
              <c:f>Sheet1!$D$1</c:f>
              <c:strCache>
                <c:ptCount val="1"/>
                <c:pt idx="0">
                  <c:v>Series 3</c:v>
                </c:pt>
              </c:strCache>
            </c:strRef>
          </c:tx>
          <c:spPr>
            <a:solidFill>
              <a:srgbClr val="03AF4B"/>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5-08D9-4ABC-8491-D81EACFF17EA}"/>
              </c:ext>
            </c:extLst>
          </c:dPt>
          <c:cat>
            <c:strRef>
              <c:f>Sheet1!$A$2</c:f>
              <c:strCache>
                <c:ptCount val="1"/>
                <c:pt idx="0">
                  <c:v>Category 1</c:v>
                </c:pt>
              </c:strCache>
            </c:strRef>
          </c:cat>
          <c:val>
            <c:numRef>
              <c:f>Sheet1!$D$2</c:f>
              <c:numCache>
                <c:formatCode>General</c:formatCode>
                <c:ptCount val="1"/>
                <c:pt idx="0">
                  <c:v>70</c:v>
                </c:pt>
              </c:numCache>
            </c:numRef>
          </c:val>
          <c:extLst>
            <c:ext xmlns:c16="http://schemas.microsoft.com/office/drawing/2014/chart" uri="{C3380CC4-5D6E-409C-BE32-E72D297353CC}">
              <c16:uniqueId val="{00000006-08D9-4ABC-8491-D81EACFF17EA}"/>
            </c:ext>
          </c:extLst>
        </c:ser>
        <c:ser>
          <c:idx val="3"/>
          <c:order val="3"/>
          <c:tx>
            <c:strRef>
              <c:f>Sheet1!$E$1</c:f>
              <c:strCache>
                <c:ptCount val="1"/>
                <c:pt idx="0">
                  <c:v>Series 4</c:v>
                </c:pt>
              </c:strCache>
            </c:strRef>
          </c:tx>
          <c:spPr>
            <a:solidFill>
              <a:srgbClr val="FFC000"/>
            </a:solidFill>
            <a:ln>
              <a:noFill/>
            </a:ln>
            <a:effectLst/>
          </c:spPr>
          <c:invertIfNegative val="0"/>
          <c:cat>
            <c:strRef>
              <c:f>Sheet1!$A$2</c:f>
              <c:strCache>
                <c:ptCount val="1"/>
                <c:pt idx="0">
                  <c:v>Category 1</c:v>
                </c:pt>
              </c:strCache>
            </c:strRef>
          </c:cat>
          <c:val>
            <c:numRef>
              <c:f>Sheet1!$E$2</c:f>
              <c:numCache>
                <c:formatCode>General</c:formatCode>
                <c:ptCount val="1"/>
                <c:pt idx="0">
                  <c:v>25</c:v>
                </c:pt>
              </c:numCache>
            </c:numRef>
          </c:val>
          <c:extLst>
            <c:ext xmlns:c16="http://schemas.microsoft.com/office/drawing/2014/chart" uri="{C3380CC4-5D6E-409C-BE32-E72D297353CC}">
              <c16:uniqueId val="{00000007-08D9-4ABC-8491-D81EACFF17EA}"/>
            </c:ext>
          </c:extLst>
        </c:ser>
        <c:ser>
          <c:idx val="4"/>
          <c:order val="4"/>
          <c:tx>
            <c:strRef>
              <c:f>Sheet1!$F$1</c:f>
              <c:strCache>
                <c:ptCount val="1"/>
                <c:pt idx="0">
                  <c:v>Series 5</c:v>
                </c:pt>
              </c:strCache>
            </c:strRef>
          </c:tx>
          <c:spPr>
            <a:solidFill>
              <a:srgbClr val="FF9933"/>
            </a:solidFill>
            <a:ln>
              <a:noFill/>
            </a:ln>
            <a:effectLst/>
          </c:spPr>
          <c:invertIfNegative val="0"/>
          <c:cat>
            <c:strRef>
              <c:f>Sheet1!$A$2</c:f>
              <c:strCache>
                <c:ptCount val="1"/>
                <c:pt idx="0">
                  <c:v>Category 1</c:v>
                </c:pt>
              </c:strCache>
            </c:strRef>
          </c:cat>
          <c:val>
            <c:numRef>
              <c:f>Sheet1!$F$2</c:f>
              <c:numCache>
                <c:formatCode>General</c:formatCode>
                <c:ptCount val="1"/>
              </c:numCache>
            </c:numRef>
          </c:val>
          <c:extLst>
            <c:ext xmlns:c16="http://schemas.microsoft.com/office/drawing/2014/chart" uri="{C3380CC4-5D6E-409C-BE32-E72D297353CC}">
              <c16:uniqueId val="{00000008-08D9-4ABC-8491-D81EACFF17EA}"/>
            </c:ext>
          </c:extLst>
        </c:ser>
        <c:dLbls>
          <c:showLegendKey val="0"/>
          <c:showVal val="0"/>
          <c:showCatName val="0"/>
          <c:showSerName val="0"/>
          <c:showPercent val="0"/>
          <c:showBubbleSize val="0"/>
        </c:dLbls>
        <c:gapWidth val="150"/>
        <c:overlap val="100"/>
        <c:axId val="543610544"/>
        <c:axId val="543610960"/>
      </c:barChart>
      <c:catAx>
        <c:axId val="543610544"/>
        <c:scaling>
          <c:orientation val="minMax"/>
        </c:scaling>
        <c:delete val="1"/>
        <c:axPos val="b"/>
        <c:numFmt formatCode="General" sourceLinked="1"/>
        <c:majorTickMark val="none"/>
        <c:minorTickMark val="none"/>
        <c:tickLblPos val="nextTo"/>
        <c:crossAx val="543610960"/>
        <c:crosses val="autoZero"/>
        <c:auto val="1"/>
        <c:lblAlgn val="ctr"/>
        <c:lblOffset val="100"/>
        <c:noMultiLvlLbl val="0"/>
      </c:catAx>
      <c:valAx>
        <c:axId val="543610960"/>
        <c:scaling>
          <c:orientation val="minMax"/>
        </c:scaling>
        <c:delete val="1"/>
        <c:axPos val="l"/>
        <c:numFmt formatCode="0%" sourceLinked="1"/>
        <c:majorTickMark val="none"/>
        <c:minorTickMark val="none"/>
        <c:tickLblPos val="nextTo"/>
        <c:crossAx val="5436105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03_67C96783.xml><?xml version="1.0" encoding="utf-8"?>
<p188:cmLst xmlns:a="http://schemas.openxmlformats.org/drawingml/2006/main" xmlns:r="http://schemas.openxmlformats.org/officeDocument/2006/relationships" xmlns:p188="http://schemas.microsoft.com/office/powerpoint/2018/8/main">
  <p188:cm id="{F3492404-8DB6-4860-85C6-F44466C6FF64}" authorId="{B39DF41F-75EB-A6A9-B2DE-7AAFE457D87A}" created="2026-04-07T00:20:31.176">
    <pc:sldMkLst xmlns:pc="http://schemas.microsoft.com/office/powerpoint/2013/main/command">
      <pc:docMk/>
      <pc:sldMk cId="1741252483" sldId="259"/>
    </pc:sldMkLst>
    <p188:txBody>
      <a:bodyPr/>
      <a:lstStyle/>
      <a:p>
        <a:r>
          <a:rPr lang="en-US"/>
          <a:t>Updated my disclosures. </a:t>
        </a:r>
      </a:p>
    </p188:txBody>
  </p188:cm>
</p188:cmLst>
</file>

<file path=ppt/comments/modernComment_159_52497735.xml><?xml version="1.0" encoding="utf-8"?>
<p188:cmLst xmlns:a="http://schemas.openxmlformats.org/drawingml/2006/main" xmlns:r="http://schemas.openxmlformats.org/officeDocument/2006/relationships" xmlns:p188="http://schemas.microsoft.com/office/powerpoint/2018/8/main">
  <p188:cm id="{8B4531A1-CC63-4F03-AACF-0856A051906D}" authorId="{B39DF41F-75EB-A6A9-B2DE-7AAFE457D87A}" created="2026-01-25T14:59:16.648">
    <pc:sldMkLst xmlns:pc="http://schemas.microsoft.com/office/powerpoint/2013/main/command">
      <pc:docMk/>
      <pc:sldMk cId="3498655224" sldId="345"/>
    </pc:sldMkLst>
    <p188:txBody>
      <a:bodyPr/>
      <a:lstStyle/>
      <a:p>
        <a:r>
          <a:rPr lang="en-US"/>
          <a:t>New slide</a:t>
        </a:r>
      </a:p>
    </p188:txBody>
  </p188:cm>
</p188:cmLst>
</file>

<file path=ppt/comments/modernComment_16F_36E852D1.xml><?xml version="1.0" encoding="utf-8"?>
<p188:cmLst xmlns:a="http://schemas.openxmlformats.org/drawingml/2006/main" xmlns:r="http://schemas.openxmlformats.org/officeDocument/2006/relationships" xmlns:p188="http://schemas.microsoft.com/office/powerpoint/2018/8/main">
  <p188:cm id="{39DCEAD0-0EA4-4556-B77A-292BA086C2A0}" authorId="{B39DF41F-75EB-A6A9-B2DE-7AAFE457D87A}" created="2026-01-25T15:28:41.316">
    <ac:deMkLst xmlns:ac="http://schemas.microsoft.com/office/drawing/2013/main/command">
      <pc:docMk xmlns:pc="http://schemas.microsoft.com/office/powerpoint/2013/main/command"/>
      <pc:sldMk xmlns:pc="http://schemas.microsoft.com/office/powerpoint/2013/main/command" cId="921195217" sldId="367"/>
      <ac:spMk id="4" creationId="{25F1C820-FD19-E2AC-E2BB-AA983D8FB194}"/>
    </ac:deMkLst>
    <p188:txBody>
      <a:bodyPr/>
      <a:lstStyle/>
      <a:p>
        <a:r>
          <a:rPr lang="en-US"/>
          <a:t>New slide. </a:t>
        </a:r>
      </a:p>
    </p188:txBody>
  </p188:cm>
</p188:cmLst>
</file>

<file path=ppt/comments/modernComment_1D8_A1A3F3BA.xml><?xml version="1.0" encoding="utf-8"?>
<p188:cmLst xmlns:a="http://schemas.openxmlformats.org/drawingml/2006/main" xmlns:r="http://schemas.openxmlformats.org/officeDocument/2006/relationships" xmlns:p188="http://schemas.microsoft.com/office/powerpoint/2018/8/main">
  <p188:cm id="{AE5C294C-73AB-461A-B9B5-F137E3A375FF}" authorId="{B39DF41F-75EB-A6A9-B2DE-7AAFE457D87A}" created="2026-02-25T04:41:07.416">
    <ac:deMkLst xmlns:ac="http://schemas.microsoft.com/office/drawing/2013/main/command">
      <pc:docMk xmlns:pc="http://schemas.microsoft.com/office/powerpoint/2013/main/command"/>
      <pc:sldMk xmlns:pc="http://schemas.microsoft.com/office/powerpoint/2013/main/command" cId="2711876538" sldId="472"/>
      <ac:spMk id="4" creationId="{86CC6F0C-FBA9-43DD-A3E5-F8522880B776}"/>
    </ac:deMkLst>
    <p188:txBody>
      <a:bodyPr/>
      <a:lstStyle/>
      <a:p>
        <a:r>
          <a:rPr lang="en-US"/>
          <a:t>Added NAION and biliary disease and aspiration warning. </a:t>
        </a:r>
      </a:p>
    </p188:txBody>
  </p188:cm>
</p188:cmLst>
</file>

<file path=ppt/comments/modernComment_2B2_82EBC5BA.xml><?xml version="1.0" encoding="utf-8"?>
<p188:cmLst xmlns:a="http://schemas.openxmlformats.org/drawingml/2006/main" xmlns:r="http://schemas.openxmlformats.org/officeDocument/2006/relationships" xmlns:p188="http://schemas.microsoft.com/office/powerpoint/2018/8/main">
  <p188:cm id="{330B76B8-F230-4285-87A6-1DBDF52BF1C1}" authorId="{90CE3A54-1E4E-4F99-9604-F6D6D213E6C9}" created="2026-01-16T00:28:39.900">
    <pc:sldMkLst xmlns:pc="http://schemas.microsoft.com/office/powerpoint/2013/main/command">
      <pc:docMk/>
      <pc:sldMk cId="2196489658" sldId="690"/>
    </pc:sldMkLst>
    <p188:txBody>
      <a:bodyPr/>
      <a:lstStyle/>
      <a:p>
        <a:r>
          <a:rPr lang="en-US"/>
          <a:t>updated</a:t>
        </a:r>
      </a:p>
    </p188:txBody>
  </p188:cm>
</p188:cmLst>
</file>

<file path=ppt/comments/modernComment_2BE_ED7852E5.xml><?xml version="1.0" encoding="utf-8"?>
<p188:cmLst xmlns:a="http://schemas.openxmlformats.org/drawingml/2006/main" xmlns:r="http://schemas.openxmlformats.org/officeDocument/2006/relationships" xmlns:p188="http://schemas.microsoft.com/office/powerpoint/2018/8/main">
  <p188:cm id="{4FE54BDD-42A7-4D20-9144-6689B282CE16}" authorId="{90CE3A54-1E4E-4F99-9604-F6D6D213E6C9}" created="2026-01-13T05:29:51.849">
    <pc:sldMkLst xmlns:pc="http://schemas.microsoft.com/office/powerpoint/2013/main/command">
      <pc:docMk/>
      <pc:sldMk cId="4045943782" sldId="702"/>
    </pc:sldMkLst>
    <p188:txBody>
      <a:bodyPr/>
      <a:lstStyle/>
      <a:p>
        <a:r>
          <a:rPr lang="en-US"/>
          <a:t>Updated</a:t>
        </a:r>
      </a:p>
    </p188:txBody>
  </p188:cm>
</p188:cmLst>
</file>

<file path=ppt/comments/modernComment_2D5_F8C74CB0.xml><?xml version="1.0" encoding="utf-8"?>
<p188:cmLst xmlns:a="http://schemas.openxmlformats.org/drawingml/2006/main" xmlns:r="http://schemas.openxmlformats.org/officeDocument/2006/relationships" xmlns:p188="http://schemas.microsoft.com/office/powerpoint/2018/8/main">
  <p188:cm id="{E014AE15-6079-474D-96A0-C1DE35E90103}" authorId="{90CE3A54-1E4E-4F99-9604-F6D6D213E6C9}" created="2026-03-31T01:39:03.459">
    <pc:sldMkLst xmlns:pc="http://schemas.microsoft.com/office/powerpoint/2013/main/command">
      <pc:docMk/>
      <pc:sldMk cId="1584414320" sldId="725"/>
    </pc:sldMkLst>
    <p188:txBody>
      <a:bodyPr/>
      <a:lstStyle/>
      <a:p>
        <a:r>
          <a:rPr lang="en-US"/>
          <a:t>updated</a:t>
        </a:r>
      </a:p>
    </p188:txBody>
  </p188:cm>
</p188:cmLst>
</file>

<file path=ppt/comments/modernComment_2D7_923A7248.xml><?xml version="1.0" encoding="utf-8"?>
<p188:cmLst xmlns:a="http://schemas.openxmlformats.org/drawingml/2006/main" xmlns:r="http://schemas.openxmlformats.org/officeDocument/2006/relationships" xmlns:p188="http://schemas.microsoft.com/office/powerpoint/2018/8/main">
  <p188:cm id="{9458157D-3397-4CC1-872F-68D3E4BB85F8}" authorId="{90CE3A54-1E4E-4F99-9604-F6D6D213E6C9}" created="2026-03-31T01:39:24.242">
    <pc:sldMkLst xmlns:pc="http://schemas.microsoft.com/office/powerpoint/2013/main/command">
      <pc:docMk/>
      <pc:sldMk cId="2435141193" sldId="727"/>
    </pc:sldMkLst>
    <p188:txBody>
      <a:bodyPr/>
      <a:lstStyle/>
      <a:p>
        <a:r>
          <a:rPr lang="en-US"/>
          <a:t>updated</a:t>
        </a:r>
      </a:p>
    </p188:txBody>
  </p188:cm>
</p188:cmLst>
</file>

<file path=ppt/comments/modernComment_2EA_6C03A8C.xml><?xml version="1.0" encoding="utf-8"?>
<p188:cmLst xmlns:a="http://schemas.openxmlformats.org/drawingml/2006/main" xmlns:r="http://schemas.openxmlformats.org/officeDocument/2006/relationships" xmlns:p188="http://schemas.microsoft.com/office/powerpoint/2018/8/main">
  <p188:cm id="{E98D7682-27B4-4FF2-9F31-3F0EEC847E1F}" authorId="{B39DF41F-75EB-A6A9-B2DE-7AAFE457D87A}" created="2026-04-07T03:55:15.840">
    <pc:sldMkLst xmlns:pc="http://schemas.microsoft.com/office/powerpoint/2013/main/command">
      <pc:docMk/>
      <pc:sldMk cId="113261196" sldId="746"/>
    </pc:sldMkLst>
    <p188:txBody>
      <a:bodyPr/>
      <a:lstStyle/>
      <a:p>
        <a:r>
          <a:rPr lang="en-US"/>
          <a:t>Updated. </a:t>
        </a:r>
      </a:p>
    </p188:txBody>
  </p188:cm>
</p188:cmLst>
</file>

<file path=ppt/comments/modernComment_313_70F13217.xml><?xml version="1.0" encoding="utf-8"?>
<p188:cmLst xmlns:a="http://schemas.openxmlformats.org/drawingml/2006/main" xmlns:r="http://schemas.openxmlformats.org/officeDocument/2006/relationships" xmlns:p188="http://schemas.microsoft.com/office/powerpoint/2018/8/main">
  <p188:cm id="{CCA8E0A7-3C7B-48C6-BABF-2676AEA2960C}" authorId="{90CE3A54-1E4E-4F99-9604-F6D6D213E6C9}" created="2026-04-07T18:46:14.565">
    <pc:sldMkLst xmlns:pc="http://schemas.microsoft.com/office/powerpoint/2013/main/command">
      <pc:docMk/>
      <pc:sldMk cId="1894855191" sldId="787"/>
    </pc:sldMkLst>
    <p188:txBody>
      <a:bodyPr/>
      <a:lstStyle/>
      <a:p>
        <a:r>
          <a:rPr lang="en-US"/>
          <a:t>updated</a:t>
        </a:r>
      </a:p>
    </p188:txBody>
  </p188:cm>
</p188:cmLst>
</file>

<file path=ppt/comments/modernComment_3877_CFC70AB.xml><?xml version="1.0" encoding="utf-8"?>
<p188:cmLst xmlns:a="http://schemas.openxmlformats.org/drawingml/2006/main" xmlns:r="http://schemas.openxmlformats.org/officeDocument/2006/relationships" xmlns:p188="http://schemas.microsoft.com/office/powerpoint/2018/8/main">
  <p188:cm id="{D52257E6-5E94-49DD-BBED-D20BFA65932C}" authorId="{B39DF41F-75EB-A6A9-B2DE-7AAFE457D87A}" created="2026-03-04T02:23:51.678">
    <pc:sldMkLst xmlns:pc="http://schemas.microsoft.com/office/powerpoint/2013/main/command">
      <pc:docMk/>
      <pc:sldMk cId="217870507" sldId="14455"/>
    </pc:sldMkLst>
    <p188:txBody>
      <a:bodyPr/>
      <a:lstStyle/>
      <a:p>
        <a:r>
          <a:rPr lang="en-US"/>
          <a:t>New for this slide deck </a:t>
        </a:r>
      </a:p>
    </p188:txBody>
  </p188:cm>
</p188:cmLst>
</file>

<file path=ppt/comments/modernComment_387D_EE8882C0.xml><?xml version="1.0" encoding="utf-8"?>
<p188:cmLst xmlns:a="http://schemas.openxmlformats.org/drawingml/2006/main" xmlns:r="http://schemas.openxmlformats.org/officeDocument/2006/relationships" xmlns:p188="http://schemas.microsoft.com/office/powerpoint/2018/8/main">
  <p188:cm id="{5AC16028-C0BD-4846-9604-50156643E325}" authorId="{B39DF41F-75EB-A6A9-B2DE-7AAFE457D87A}" created="2026-03-04T02:24:13.156">
    <pc:sldMkLst xmlns:pc="http://schemas.microsoft.com/office/powerpoint/2013/main/command">
      <pc:docMk/>
      <pc:sldMk cId="4001923776" sldId="14461"/>
    </pc:sldMkLst>
    <p188:txBody>
      <a:bodyPr/>
      <a:lstStyle/>
      <a:p>
        <a:r>
          <a:rPr lang="en-US"/>
          <a:t>New for this slide deck </a:t>
        </a:r>
      </a:p>
    </p188:txBody>
  </p188:cm>
</p188:cmLst>
</file>

<file path=ppt/comments/modernComment_3880_F9B9EBE2.xml><?xml version="1.0" encoding="utf-8"?>
<p188:cmLst xmlns:a="http://schemas.openxmlformats.org/drawingml/2006/main" xmlns:r="http://schemas.openxmlformats.org/officeDocument/2006/relationships" xmlns:p188="http://schemas.microsoft.com/office/powerpoint/2018/8/main">
  <p188:cm id="{ECE42C26-67EA-46EF-B69B-540CB830621E}" authorId="{B39DF41F-75EB-A6A9-B2DE-7AAFE457D87A}" created="2026-02-25T05:08:59.646">
    <pc:sldMkLst xmlns:pc="http://schemas.microsoft.com/office/powerpoint/2013/main/command">
      <pc:docMk/>
      <pc:sldMk cId="4189711330" sldId="14464"/>
    </pc:sldMkLst>
    <p188:txBody>
      <a:bodyPr/>
      <a:lstStyle/>
      <a:p>
        <a:r>
          <a:rPr lang="en-US"/>
          <a:t>Updated with 2026 algorithm </a:t>
        </a:r>
      </a:p>
    </p188:txBody>
  </p188:cm>
</p188:cmLst>
</file>

<file path=ppt/comments/modernComment_3C9_2A259FD9.xml><?xml version="1.0" encoding="utf-8"?>
<p188:cmLst xmlns:a="http://schemas.openxmlformats.org/drawingml/2006/main" xmlns:r="http://schemas.openxmlformats.org/officeDocument/2006/relationships" xmlns:p188="http://schemas.microsoft.com/office/powerpoint/2018/8/main">
  <p188:cm id="{250BA01C-F0F0-423C-9E24-65C1944F5E30}" authorId="{B39DF41F-75EB-A6A9-B2DE-7AAFE457D87A}" created="2025-08-24T23:36:07.947">
    <pc:sldMkLst xmlns:pc="http://schemas.microsoft.com/office/powerpoint/2013/main/command">
      <pc:docMk/>
      <pc:sldMk cId="707108825" sldId="969"/>
    </pc:sldMkLst>
    <p188:txBody>
      <a:bodyPr/>
      <a:lstStyle/>
      <a:p>
        <a:r>
          <a:rPr lang="en-US"/>
          <a:t>Changed choice a, to make it a little harder. </a:t>
        </a:r>
      </a:p>
    </p188:txBody>
  </p188:cm>
</p188:cmLst>
</file>

<file path=ppt/comments/modernComment_40F_B2741F97.xml><?xml version="1.0" encoding="utf-8"?>
<p188:cmLst xmlns:a="http://schemas.openxmlformats.org/drawingml/2006/main" xmlns:r="http://schemas.openxmlformats.org/officeDocument/2006/relationships" xmlns:p188="http://schemas.microsoft.com/office/powerpoint/2018/8/main">
  <p188:cm id="{74B1AC51-4595-426C-AE49-545ACDD920F4}" authorId="{B39DF41F-75EB-A6A9-B2DE-7AAFE457D87A}" created="2026-03-24T11:14:14.840">
    <ac:txMkLst xmlns:ac="http://schemas.microsoft.com/office/drawing/2013/main/command">
      <pc:docMk xmlns:pc="http://schemas.microsoft.com/office/powerpoint/2013/main/command"/>
      <pc:sldMk xmlns:pc="http://schemas.microsoft.com/office/powerpoint/2013/main/command" cId="2993954711" sldId="1039"/>
      <ac:spMk id="3" creationId="{D67B81E5-1AA6-47CF-89D6-18DEDAC05350}"/>
      <ac:txMk cp="0" len="360">
        <ac:context len="361" hash="3545587138"/>
      </ac:txMk>
    </ac:txMkLst>
    <p188:pos x="6101644" y="312290"/>
    <p188:txBody>
      <a:bodyPr/>
      <a:lstStyle/>
      <a:p>
        <a:r>
          <a:rPr lang="en-US"/>
          <a:t>updated</a:t>
        </a:r>
      </a:p>
    </p188:txBody>
  </p188:cm>
</p188:cmLst>
</file>

<file path=ppt/comments/modernComment_474_A1C010DE.xml><?xml version="1.0" encoding="utf-8"?>
<p188:cmLst xmlns:a="http://schemas.openxmlformats.org/drawingml/2006/main" xmlns:r="http://schemas.openxmlformats.org/officeDocument/2006/relationships" xmlns:p188="http://schemas.microsoft.com/office/powerpoint/2018/8/main">
  <p188:cm id="{DD065770-8AED-4724-B555-A36CD6E80FEF}" authorId="{B39DF41F-75EB-A6A9-B2DE-7AAFE457D87A}" created="2025-08-25T01:19:52.215">
    <ac:deMkLst xmlns:ac="http://schemas.microsoft.com/office/drawing/2013/main/command">
      <pc:docMk xmlns:pc="http://schemas.microsoft.com/office/powerpoint/2013/main/command"/>
      <pc:sldMk xmlns:pc="http://schemas.microsoft.com/office/powerpoint/2013/main/command" cId="2713719006" sldId="1140"/>
      <ac:spMk id="565252" creationId="{00000000-0000-0000-0000-000000000000}"/>
    </ac:deMkLst>
    <p188:txBody>
      <a:bodyPr/>
      <a:lstStyle/>
      <a:p>
        <a:r>
          <a:rPr lang="en-US"/>
          <a:t>Added note at the top</a:t>
        </a:r>
      </a:p>
    </p188:txBody>
  </p188:cm>
</p188:cmLst>
</file>

<file path=ppt/comments/modernComment_4C8_7A7215F3.xml><?xml version="1.0" encoding="utf-8"?>
<p188:cmLst xmlns:a="http://schemas.openxmlformats.org/drawingml/2006/main" xmlns:r="http://schemas.openxmlformats.org/officeDocument/2006/relationships" xmlns:p188="http://schemas.microsoft.com/office/powerpoint/2018/8/main">
  <p188:cm id="{91EE500B-CF42-4E97-9D19-285362F4AB14}" authorId="{90CE3A54-1E4E-4F99-9604-F6D6D213E6C9}" created="2026-04-07T18:45:00.896">
    <pc:sldMkLst xmlns:pc="http://schemas.microsoft.com/office/powerpoint/2013/main/command">
      <pc:docMk/>
      <pc:sldMk cId="2054297075" sldId="1224"/>
    </pc:sldMkLst>
    <p188:txBody>
      <a:bodyPr/>
      <a:lstStyle/>
      <a:p>
        <a:r>
          <a:rPr lang="en-US"/>
          <a:t>updated</a:t>
        </a:r>
      </a:p>
    </p188:txBody>
  </p188:cm>
</p188:cmLst>
</file>

<file path=ppt/comments/modernComment_7FA356FE_A4FAF693.xml><?xml version="1.0" encoding="utf-8"?>
<p188:cmLst xmlns:a="http://schemas.openxmlformats.org/drawingml/2006/main" xmlns:r="http://schemas.openxmlformats.org/officeDocument/2006/relationships" xmlns:p188="http://schemas.microsoft.com/office/powerpoint/2018/8/main">
  <p188:cm id="{60E3442C-FDDE-474C-8B51-1D0C004848BA}" authorId="{B39DF41F-75EB-A6A9-B2DE-7AAFE457D87A}" created="2026-03-04T01:07:58.835">
    <pc:sldMkLst xmlns:pc="http://schemas.microsoft.com/office/powerpoint/2013/main/command">
      <pc:docMk/>
      <pc:sldMk cId="2767910547" sldId="2141411070"/>
    </pc:sldMkLst>
    <p188:txBody>
      <a:bodyPr/>
      <a:lstStyle/>
      <a:p>
        <a:r>
          <a:rPr lang="en-US"/>
          <a:t>Updated treatment algorithm to 2026. </a:t>
        </a:r>
      </a:p>
    </p188:txBody>
  </p188:cm>
</p188:cmLst>
</file>

<file path=ppt/comments/modernComment_7FA35700_A95A02F5.xml><?xml version="1.0" encoding="utf-8"?>
<p188:cmLst xmlns:a="http://schemas.openxmlformats.org/drawingml/2006/main" xmlns:r="http://schemas.openxmlformats.org/officeDocument/2006/relationships" xmlns:p188="http://schemas.microsoft.com/office/powerpoint/2018/8/main">
  <p188:cm id="{D253AF54-7BBC-4B89-A458-C1A7F2782C17}" authorId="{B39DF41F-75EB-A6A9-B2DE-7AAFE457D87A}" created="2026-02-25T04:20:06.519">
    <pc:sldMkLst xmlns:pc="http://schemas.microsoft.com/office/powerpoint/2013/main/command">
      <pc:docMk/>
      <pc:sldMk cId="2841248501" sldId="2141411072"/>
    </pc:sldMkLst>
    <p188:txBody>
      <a:bodyPr/>
      <a:lstStyle/>
      <a:p>
        <a:r>
          <a:rPr lang="en-US"/>
          <a:t>Updated with 2026 algorithm</a:t>
        </a:r>
      </a:p>
    </p188:txBody>
  </p188:cm>
</p188:cmLst>
</file>

<file path=ppt/comments/modernComment_7FA35744_C9DB5526.xml><?xml version="1.0" encoding="utf-8"?>
<p188:cmLst xmlns:a="http://schemas.openxmlformats.org/drawingml/2006/main" xmlns:r="http://schemas.openxmlformats.org/officeDocument/2006/relationships" xmlns:p188="http://schemas.microsoft.com/office/powerpoint/2018/8/main">
  <p188:cm id="{7C76F2BF-8136-4DF0-98F8-07B40BA30EC8}" authorId="{90CE3A54-1E4E-4F99-9604-F6D6D213E6C9}" created="2026-04-07T18:46:52.708">
    <ac:deMkLst xmlns:ac="http://schemas.microsoft.com/office/drawing/2013/main/command">
      <pc:docMk xmlns:pc="http://schemas.microsoft.com/office/powerpoint/2013/main/command"/>
      <pc:sldMk xmlns:pc="http://schemas.microsoft.com/office/powerpoint/2013/main/command" cId="3386594598" sldId="2141411140"/>
      <ac:spMk id="1724418" creationId="{00000000-0000-0000-0000-000000000000}"/>
    </ac:deMkLst>
    <p188:txBody>
      <a:bodyPr/>
      <a:lstStyle/>
      <a:p>
        <a:r>
          <a:rPr lang="en-US"/>
          <a:t>updated</a:t>
        </a:r>
      </a:p>
    </p188:txBody>
  </p188:cm>
</p188:cmLst>
</file>

<file path=ppt/comments/modernComment_7FE4E4C8_344D2F4D.xml><?xml version="1.0" encoding="utf-8"?>
<p188:cmLst xmlns:a="http://schemas.openxmlformats.org/drawingml/2006/main" xmlns:r="http://schemas.openxmlformats.org/officeDocument/2006/relationships" xmlns:p188="http://schemas.microsoft.com/office/powerpoint/2018/8/main">
  <p188:cm id="{521F9E9C-946D-494C-BE3A-C283B4287D42}" authorId="{90CE3A54-1E4E-4F99-9604-F6D6D213E6C9}" created="2026-04-07T18:45:59.406">
    <pc:sldMkLst xmlns:pc="http://schemas.microsoft.com/office/powerpoint/2013/main/command">
      <pc:docMk/>
      <pc:sldMk cId="877473613" sldId="2145707208"/>
    </pc:sldMkLst>
    <p188:txBody>
      <a:bodyPr/>
      <a:lstStyle/>
      <a:p>
        <a:r>
          <a:rPr lang="en-US"/>
          <a:t>added</a:t>
        </a:r>
      </a:p>
    </p188:txBody>
  </p188:cm>
</p188:cmLst>
</file>

<file path=ppt/comments/modernComment_7FE4E4D6_649BA6B2.xml><?xml version="1.0" encoding="utf-8"?>
<p188:cmLst xmlns:a="http://schemas.openxmlformats.org/drawingml/2006/main" xmlns:r="http://schemas.openxmlformats.org/officeDocument/2006/relationships" xmlns:p188="http://schemas.microsoft.com/office/powerpoint/2018/8/main">
  <p188:cm id="{897C81D7-1F55-412B-9B54-6C29D6F6BAC7}" authorId="{B39DF41F-75EB-A6A9-B2DE-7AAFE457D87A}" created="2026-04-07T00:29:52.852">
    <ac:deMkLst xmlns:ac="http://schemas.microsoft.com/office/drawing/2013/main/command">
      <pc:docMk xmlns:pc="http://schemas.microsoft.com/office/powerpoint/2013/main/command"/>
      <pc:sldMk xmlns:pc="http://schemas.microsoft.com/office/powerpoint/2013/main/command" cId="1687922354" sldId="2145707222"/>
      <ac:spMk id="74755" creationId="{00000000-0000-0000-0000-000000000000}"/>
    </ac:deMkLst>
    <p188:txBody>
      <a:bodyPr/>
      <a:lstStyle/>
      <a:p>
        <a:r>
          <a:rPr lang="en-US"/>
          <a:t>updated</a:t>
        </a:r>
      </a:p>
    </p188:txBody>
  </p188:cm>
</p188:cmLst>
</file>

<file path=ppt/comments/modernComment_7FE4E5A1_88FEF0AE.xml><?xml version="1.0" encoding="utf-8"?>
<p188:cmLst xmlns:a="http://schemas.openxmlformats.org/drawingml/2006/main" xmlns:r="http://schemas.openxmlformats.org/officeDocument/2006/relationships" xmlns:p188="http://schemas.microsoft.com/office/powerpoint/2018/8/main">
  <p188:cm id="{367DE134-19FA-41F1-9301-18E39541F1DD}" authorId="{B39DF41F-75EB-A6A9-B2DE-7AAFE457D87A}" created="2025-08-25T01:41:03.658">
    <ac:txMkLst xmlns:ac="http://schemas.microsoft.com/office/drawing/2013/main/command">
      <pc:docMk xmlns:pc="http://schemas.microsoft.com/office/powerpoint/2013/main/command"/>
      <pc:sldMk xmlns:pc="http://schemas.microsoft.com/office/powerpoint/2013/main/command" cId="2298409134" sldId="2145707425"/>
      <ac:spMk id="8" creationId="{01B6FC2B-F6B4-B6C8-469D-D5934FD0FC23}"/>
      <ac:txMk cp="0" len="61">
        <ac:context len="62" hash="4010973311"/>
      </ac:txMk>
    </ac:txMkLst>
    <p188:pos x="7013986" y="303904"/>
    <p188:txBody>
      <a:bodyPr/>
      <a:lstStyle/>
      <a:p>
        <a:r>
          <a:rPr lang="en-US"/>
          <a:t>Modified slightly</a:t>
        </a:r>
      </a:p>
    </p188:txBody>
  </p188:cm>
</p188:cmLst>
</file>

<file path=ppt/comments/modernComment_7FE4E60F_1E10616D.xml><?xml version="1.0" encoding="utf-8"?>
<p188:cmLst xmlns:a="http://schemas.openxmlformats.org/drawingml/2006/main" xmlns:r="http://schemas.openxmlformats.org/officeDocument/2006/relationships" xmlns:p188="http://schemas.microsoft.com/office/powerpoint/2018/8/main">
  <p188:cm id="{D914E6E1-5BC6-4318-A7E6-8C7F38B01F88}" authorId="{B39DF41F-75EB-A6A9-B2DE-7AAFE457D87A}" created="2026-02-25T04:41:07.416">
    <ac:deMkLst xmlns:ac="http://schemas.microsoft.com/office/drawing/2013/main/command">
      <pc:docMk xmlns:pc="http://schemas.microsoft.com/office/powerpoint/2013/main/command"/>
      <pc:sldMk xmlns:pc="http://schemas.microsoft.com/office/powerpoint/2013/main/command" cId="504389997" sldId="2145707535"/>
      <ac:spMk id="4" creationId="{FDC859FD-96B3-4DE9-BEF3-7FBB21F49445}"/>
    </ac:deMkLst>
    <p188:replyLst>
      <p188:reply id="{86FDC0FF-6A80-42F3-9E6F-3C0D71466690}" authorId="{B39DF41F-75EB-A6A9-B2DE-7AAFE457D87A}" created="2026-02-25T04:46:16.583">
        <p188:txBody>
          <a:bodyPr/>
          <a:lstStyle/>
          <a:p>
            <a:r>
              <a:rPr lang="en-US"/>
              <a:t>Split into 2 slides</a:t>
            </a:r>
          </a:p>
        </p188:txBody>
      </p188:reply>
    </p188:replyLst>
    <p188:txBody>
      <a:bodyPr/>
      <a:lstStyle/>
      <a:p>
        <a:r>
          <a:rPr lang="en-US"/>
          <a:t>Added NAION and biliary disease and aspiration warning. </a:t>
        </a:r>
      </a:p>
    </p188:txBody>
  </p188:cm>
</p188:cmLst>
</file>

<file path=ppt/comments/modernComment_7FE4E610_DBFA6AE3.xml><?xml version="1.0" encoding="utf-8"?>
<p188:cmLst xmlns:a="http://schemas.openxmlformats.org/drawingml/2006/main" xmlns:r="http://schemas.openxmlformats.org/officeDocument/2006/relationships" xmlns:p188="http://schemas.microsoft.com/office/powerpoint/2018/8/main">
  <p188:cm id="{CB6CFE38-940D-4633-A6F1-7E6EF76D9853}" authorId="{B39DF41F-75EB-A6A9-B2DE-7AAFE457D87A}" created="2026-03-04T02:23:41.777">
    <pc:sldMkLst xmlns:pc="http://schemas.microsoft.com/office/powerpoint/2013/main/command">
      <pc:docMk/>
      <pc:sldMk cId="3690621667" sldId="2145707536"/>
    </pc:sldMkLst>
    <p188:txBody>
      <a:bodyPr/>
      <a:lstStyle/>
      <a:p>
        <a:r>
          <a:rPr lang="en-US"/>
          <a:t>New for this slide deck</a:t>
        </a:r>
      </a:p>
    </p188:txBody>
  </p188:cm>
</p188:cmLst>
</file>

<file path=ppt/comments/modernComment_7FE4E611_CD2A9491.xml><?xml version="1.0" encoding="utf-8"?>
<p188:cmLst xmlns:a="http://schemas.openxmlformats.org/drawingml/2006/main" xmlns:r="http://schemas.openxmlformats.org/officeDocument/2006/relationships" xmlns:p188="http://schemas.microsoft.com/office/powerpoint/2018/8/main">
  <p188:cm id="{FD7E93C5-800D-43FC-9FCE-76C7489A6C28}" authorId="{B39DF41F-75EB-A6A9-B2DE-7AAFE457D87A}" created="2026-02-25T05:10:28.108">
    <ac:deMkLst xmlns:ac="http://schemas.microsoft.com/office/drawing/2013/main/command">
      <pc:docMk xmlns:pc="http://schemas.microsoft.com/office/powerpoint/2013/main/command"/>
      <pc:sldMk xmlns:pc="http://schemas.microsoft.com/office/powerpoint/2013/main/command" cId="3442119825" sldId="2145707537"/>
      <ac:spMk id="3" creationId="{73C76141-752B-F110-9446-0B71F57DABEE}"/>
    </ac:deMkLst>
    <p188:txBody>
      <a:bodyPr/>
      <a:lstStyle/>
      <a:p>
        <a:r>
          <a:rPr lang="en-US"/>
          <a:t>New slide</a:t>
        </a:r>
      </a:p>
    </p188:txBody>
  </p188:cm>
</p188:cmLst>
</file>

<file path=ppt/comments/modernComment_7FE4E652_D5161E88.xml><?xml version="1.0" encoding="utf-8"?>
<p188:cmLst xmlns:a="http://schemas.openxmlformats.org/drawingml/2006/main" xmlns:r="http://schemas.openxmlformats.org/officeDocument/2006/relationships" xmlns:p188="http://schemas.microsoft.com/office/powerpoint/2018/8/main">
  <p188:cm id="{79D245BE-6A95-4DFD-8F16-73291B08F921}" authorId="{B39DF41F-75EB-A6A9-B2DE-7AAFE457D87A}" created="2026-04-07T00:22:57.881">
    <ac:txMkLst xmlns:ac="http://schemas.microsoft.com/office/drawing/2013/main/command">
      <pc:docMk xmlns:pc="http://schemas.microsoft.com/office/powerpoint/2013/main/command"/>
      <pc:sldMk xmlns:pc="http://schemas.microsoft.com/office/powerpoint/2013/main/command" cId="3574996616" sldId="2145707602"/>
      <ac:spMk id="10" creationId="{851322ED-A1C7-E2A3-9D14-6FCD6F7D98CA}"/>
      <ac:txMk cp="0" len="13">
        <ac:context len="14" hash="647196466"/>
      </ac:txMk>
    </ac:txMkLst>
    <p188:pos x="3328598" y="632604"/>
    <p188:txBody>
      <a:bodyPr/>
      <a:lstStyle/>
      <a:p>
        <a:r>
          <a:rPr lang="en-US"/>
          <a:t>Removed old content. </a:t>
        </a:r>
      </a:p>
    </p188:txBody>
  </p188:cm>
</p188:cmLst>
</file>

<file path=ppt/comments/modernComment_7FE4E653_F7FF9407.xml><?xml version="1.0" encoding="utf-8"?>
<p188:cmLst xmlns:a="http://schemas.openxmlformats.org/drawingml/2006/main" xmlns:r="http://schemas.openxmlformats.org/officeDocument/2006/relationships" xmlns:p188="http://schemas.microsoft.com/office/powerpoint/2018/8/main">
  <p188:cm id="{5DF7FC0F-AC7D-4B06-8C99-E06564568115}" authorId="{B39DF41F-75EB-A6A9-B2DE-7AAFE457D87A}" created="2025-08-24T01:57:54.886">
    <pc:sldMkLst xmlns:pc="http://schemas.microsoft.com/office/powerpoint/2013/main/command">
      <pc:docMk/>
      <pc:sldMk cId="4160721927" sldId="2145707603"/>
    </pc:sldMkLst>
    <p188:txBody>
      <a:bodyPr/>
      <a:lstStyle/>
      <a:p>
        <a:r>
          <a:rPr lang="en-US"/>
          <a:t>Updated citation</a:t>
        </a:r>
      </a:p>
    </p188:txBody>
  </p188:cm>
</p188:cmLst>
</file>

<file path=ppt/comments/modernComment_7FE4E65A_5FF2CDAC.xml><?xml version="1.0" encoding="utf-8"?>
<p188:cmLst xmlns:a="http://schemas.openxmlformats.org/drawingml/2006/main" xmlns:r="http://schemas.openxmlformats.org/officeDocument/2006/relationships" xmlns:p188="http://schemas.microsoft.com/office/powerpoint/2018/8/main">
  <p188:cm id="{96CDF8C8-A345-43E7-997F-41B96D2B0388}" authorId="{B39DF41F-75EB-A6A9-B2DE-7AAFE457D87A}" created="2026-04-07T03:45:22.558">
    <ac:deMkLst xmlns:ac="http://schemas.microsoft.com/office/drawing/2013/main/command">
      <pc:docMk xmlns:pc="http://schemas.microsoft.com/office/powerpoint/2013/main/command"/>
      <pc:sldMk xmlns:pc="http://schemas.microsoft.com/office/powerpoint/2013/main/command" cId="1609747884" sldId="2145707610"/>
      <ac:spMk id="3" creationId="{00000000-0000-0000-0000-000000000000}"/>
    </ac:deMkLst>
    <p188:txBody>
      <a:bodyPr/>
      <a:lstStyle/>
      <a:p>
        <a:r>
          <a:rPr lang="en-US"/>
          <a:t>Updates to some wording</a:t>
        </a:r>
      </a:p>
    </p188:txBody>
  </p188:cm>
</p188:cmLst>
</file>

<file path=ppt/comments/modernComment_7FE4E662_9D801BCE.xml><?xml version="1.0" encoding="utf-8"?>
<p188:cmLst xmlns:a="http://schemas.openxmlformats.org/drawingml/2006/main" xmlns:r="http://schemas.openxmlformats.org/officeDocument/2006/relationships" xmlns:p188="http://schemas.microsoft.com/office/powerpoint/2018/8/main">
  <p188:cm id="{B9861B56-99CD-4C18-B942-2E5791EB8FBC}" authorId="{B39DF41F-75EB-A6A9-B2DE-7AAFE457D87A}" created="2026-04-07T01:07:42.418">
    <ac:txMkLst xmlns:ac="http://schemas.microsoft.com/office/drawing/2013/main/command">
      <pc:docMk xmlns:pc="http://schemas.microsoft.com/office/powerpoint/2013/main/command"/>
      <pc:sldMk xmlns:pc="http://schemas.microsoft.com/office/powerpoint/2013/main/command" cId="2642418638" sldId="2145707618"/>
      <ac:spMk id="1520642" creationId="{00000000-0000-0000-0000-000000000000}"/>
      <ac:txMk cp="21" len="7">
        <ac:context len="31" hash="241146391"/>
      </ac:txMk>
    </ac:txMkLst>
    <p188:pos x="4120551" y="521897"/>
    <p188:txBody>
      <a:bodyPr/>
      <a:lstStyle/>
      <a:p>
        <a:r>
          <a:rPr lang="en-US"/>
          <a:t>Changed to flozins. </a:t>
        </a:r>
      </a:p>
    </p188:txBody>
  </p188:cm>
</p188:cmLst>
</file>

<file path=ppt/comments/modernComment_7FE4E670_0.xml><?xml version="1.0" encoding="utf-8"?>
<p188:cmLst xmlns:a="http://schemas.openxmlformats.org/drawingml/2006/main" xmlns:r="http://schemas.openxmlformats.org/officeDocument/2006/relationships" xmlns:p188="http://schemas.microsoft.com/office/powerpoint/2018/8/main">
  <p188:cm id="{1142E2D9-D7DF-4303-B5D2-8593720339DC}" authorId="{B39DF41F-75EB-A6A9-B2DE-7AAFE457D87A}" created="2026-04-07T00:22:16.169">
    <ac:deMkLst xmlns:ac="http://schemas.microsoft.com/office/drawing/2013/main/command">
      <pc:docMk xmlns:pc="http://schemas.microsoft.com/office/powerpoint/2013/main/command"/>
      <pc:sldMk xmlns:pc="http://schemas.microsoft.com/office/powerpoint/2013/main/command" cId="0" sldId="2145707632"/>
      <ac:spMk id="2" creationId="{057301D4-73AD-3480-F2EE-A82AD4295E51}"/>
    </ac:deMkLst>
    <p188:txBody>
      <a:bodyPr/>
      <a:lstStyle/>
      <a:p>
        <a:r>
          <a:rPr lang="en-US"/>
          <a:t>Updated text at bottom. </a:t>
        </a:r>
      </a:p>
    </p188:txBody>
  </p188:cm>
</p188:cmLst>
</file>

<file path=ppt/comments/modernComment_7FFFE5DE_97DA7BD.xml><?xml version="1.0" encoding="utf-8"?>
<p188:cmLst xmlns:a="http://schemas.openxmlformats.org/drawingml/2006/main" xmlns:r="http://schemas.openxmlformats.org/officeDocument/2006/relationships" xmlns:p188="http://schemas.microsoft.com/office/powerpoint/2018/8/main">
  <p188:cm id="{7B90D09E-0F9E-4FD5-A495-16C44EAB7F9F}" authorId="{B39DF41F-75EB-A6A9-B2DE-7AAFE457D87A}" created="2025-08-24T23:38:31.225">
    <pc:sldMkLst xmlns:pc="http://schemas.microsoft.com/office/powerpoint/2013/main/command">
      <pc:docMk/>
      <pc:sldMk cId="159229885" sldId="2147476958"/>
    </pc:sldMkLst>
    <p188:txBody>
      <a:bodyPr/>
      <a:lstStyle/>
      <a:p>
        <a:r>
          <a:rPr lang="en-US"/>
          <a:t>Slightly modified wording</a:t>
        </a:r>
      </a:p>
    </p188:txBody>
  </p188:cm>
</p188:cmLst>
</file>

<file path=ppt/comments/modernComment_7FFFE618_290C3612.xml><?xml version="1.0" encoding="utf-8"?>
<p188:cmLst xmlns:a="http://schemas.openxmlformats.org/drawingml/2006/main" xmlns:r="http://schemas.openxmlformats.org/officeDocument/2006/relationships" xmlns:p188="http://schemas.microsoft.com/office/powerpoint/2018/8/main">
  <p188:cm id="{E7286024-F326-4673-83D0-F6D279B61994}" authorId="{B39DF41F-75EB-A6A9-B2DE-7AAFE457D87A}" created="2026-03-04T01:00:32.073">
    <ac:deMkLst xmlns:ac="http://schemas.microsoft.com/office/drawing/2013/main/command">
      <pc:docMk xmlns:pc="http://schemas.microsoft.com/office/powerpoint/2013/main/command"/>
      <pc:sldMk xmlns:pc="http://schemas.microsoft.com/office/powerpoint/2013/main/command" cId="688666130" sldId="2147477016"/>
      <ac:spMk id="3" creationId="{00000000-0000-0000-0000-000000000000}"/>
    </ac:deMkLst>
    <p188:txBody>
      <a:bodyPr/>
      <a:lstStyle/>
      <a:p>
        <a:r>
          <a:rPr lang="en-US"/>
          <a:t>Added first bullet and updated last 2 bulelts. </a:t>
        </a:r>
      </a:p>
    </p188:txBody>
  </p188:cm>
</p188:cmLst>
</file>

<file path=ppt/comments/modernComment_7FFFE620_A0D17F27.xml><?xml version="1.0" encoding="utf-8"?>
<p188:cmLst xmlns:a="http://schemas.openxmlformats.org/drawingml/2006/main" xmlns:r="http://schemas.openxmlformats.org/officeDocument/2006/relationships" xmlns:p188="http://schemas.microsoft.com/office/powerpoint/2018/8/main">
  <p188:cm id="{9042683F-6B15-48D7-96C0-9FE83E046949}" authorId="{B39DF41F-75EB-A6A9-B2DE-7AAFE457D87A}" created="2026-03-04T07:35:45.104">
    <pc:sldMkLst xmlns:pc="http://schemas.microsoft.com/office/powerpoint/2013/main/command">
      <pc:docMk/>
      <pc:sldMk cId="2698084135" sldId="2147477024"/>
    </pc:sldMkLst>
    <p188:txBody>
      <a:bodyPr/>
      <a:lstStyle/>
      <a:p>
        <a:r>
          <a:rPr lang="en-US"/>
          <a:t>Updated, added bempedoic acid recommendation </a:t>
        </a:r>
      </a:p>
    </p188:txBody>
  </p188:cm>
</p188:cmLst>
</file>

<file path=ppt/comments/modernComment_7FFFE625_C807BA9F.xml><?xml version="1.0" encoding="utf-8"?>
<p188:cmLst xmlns:a="http://schemas.openxmlformats.org/drawingml/2006/main" xmlns:r="http://schemas.openxmlformats.org/officeDocument/2006/relationships" xmlns:p188="http://schemas.microsoft.com/office/powerpoint/2018/8/main">
  <p188:cm id="{9B1C6447-9A59-4A90-95BA-C871FA3EF3F2}" authorId="{B39DF41F-75EB-A6A9-B2DE-7AAFE457D87A}" created="2026-03-04T01:02:52.085">
    <ac:deMkLst xmlns:ac="http://schemas.microsoft.com/office/drawing/2013/main/command">
      <pc:docMk xmlns:pc="http://schemas.microsoft.com/office/powerpoint/2013/main/command"/>
      <pc:sldMk xmlns:pc="http://schemas.microsoft.com/office/powerpoint/2013/main/command" cId="3355949727" sldId="2147477029"/>
      <ac:spMk id="2" creationId="{D55B6E03-241A-4749-1DF7-EA4B7D8CED6B}"/>
    </ac:deMkLst>
    <p188:txBody>
      <a:bodyPr/>
      <a:lstStyle/>
      <a:p>
        <a:r>
          <a:rPr lang="en-US"/>
          <a:t>New slide, added second part of the diagram</a:t>
        </a:r>
      </a:p>
    </p188:txBody>
  </p188:cm>
</p188:cmLst>
</file>

<file path=ppt/comments/modernComment_7FFFE637_6EF82701.xml><?xml version="1.0" encoding="utf-8"?>
<p188:cmLst xmlns:a="http://schemas.openxmlformats.org/drawingml/2006/main" xmlns:r="http://schemas.openxmlformats.org/officeDocument/2006/relationships" xmlns:p188="http://schemas.microsoft.com/office/powerpoint/2018/8/main">
  <p188:cm id="{420F03DF-A769-4FF8-968B-DE06FB299F69}" authorId="{B39DF41F-75EB-A6A9-B2DE-7AAFE457D87A}" created="2025-08-25T02:19:23.837">
    <ac:deMkLst xmlns:ac="http://schemas.microsoft.com/office/drawing/2013/main/command">
      <pc:docMk xmlns:pc="http://schemas.microsoft.com/office/powerpoint/2013/main/command"/>
      <pc:sldMk xmlns:pc="http://schemas.microsoft.com/office/powerpoint/2013/main/command" cId="1861756673" sldId="2147477047"/>
      <ac:picMk id="9" creationId="{07590AEE-0912-3BB6-49F9-D3C3098CFD92}"/>
    </ac:deMkLst>
    <p188:replyLst>
      <p188:reply id="{A9394D9C-6BFB-4F85-86CC-3060873B30EE}" authorId="{B39DF41F-75EB-A6A9-B2DE-7AAFE457D87A}" created="2026-04-07T03:52:05.179">
        <p188:txBody>
          <a:bodyPr/>
          <a:lstStyle/>
          <a:p>
            <a:r>
              <a:rPr lang="en-US"/>
              <a:t>Updated with this year’s aglorithm </a:t>
            </a:r>
          </a:p>
        </p188:txBody>
      </p188:reply>
    </p188:replyLst>
    <p188:txBody>
      <a:bodyPr/>
      <a:lstStyle/>
      <a:p>
        <a:r>
          <a:rPr lang="en-US"/>
          <a:t>New slide</a:t>
        </a:r>
      </a:p>
    </p188:txBody>
  </p188:cm>
</p188:cmLst>
</file>

<file path=ppt/comments/modernComment_7FFFE638_5CD46B90.xml><?xml version="1.0" encoding="utf-8"?>
<p188:cmLst xmlns:a="http://schemas.openxmlformats.org/drawingml/2006/main" xmlns:r="http://schemas.openxmlformats.org/officeDocument/2006/relationships" xmlns:p188="http://schemas.microsoft.com/office/powerpoint/2018/8/main">
  <p188:cm id="{46ADD624-2380-4271-81CB-5EC5FF548337}" authorId="{B39DF41F-75EB-A6A9-B2DE-7AAFE457D87A}" created="2025-08-25T02:40:22.755">
    <pc:sldMkLst xmlns:pc="http://schemas.microsoft.com/office/powerpoint/2013/main/command">
      <pc:docMk/>
      <pc:sldMk cId="1557425040" sldId="2147477048"/>
    </pc:sldMkLst>
    <p188:txBody>
      <a:bodyPr/>
      <a:lstStyle/>
      <a:p>
        <a:r>
          <a:rPr lang="en-US"/>
          <a:t>New from new htn guideline</a:t>
        </a:r>
      </a:p>
    </p188:txBody>
  </p188:cm>
</p188:cmLst>
</file>

<file path=ppt/comments/modernComment_7FFFE639_99730DF5.xml><?xml version="1.0" encoding="utf-8"?>
<p188:cmLst xmlns:a="http://schemas.openxmlformats.org/drawingml/2006/main" xmlns:r="http://schemas.openxmlformats.org/officeDocument/2006/relationships" xmlns:p188="http://schemas.microsoft.com/office/powerpoint/2018/8/main">
  <p188:cm id="{3D1333CE-82FF-41B1-AE3D-B41CF9143A90}" authorId="{B39DF41F-75EB-A6A9-B2DE-7AAFE457D87A}" created="2025-08-25T11:51:34.795">
    <pc:sldMkLst xmlns:pc="http://schemas.microsoft.com/office/powerpoint/2013/main/command">
      <pc:docMk/>
      <pc:sldMk cId="2574454261" sldId="2147477049"/>
    </pc:sldMkLst>
    <p188:txBody>
      <a:bodyPr/>
      <a:lstStyle/>
      <a:p>
        <a:r>
          <a:rPr lang="en-US"/>
          <a:t>New from aace </a:t>
        </a:r>
      </a:p>
    </p188:txBody>
  </p188:cm>
</p188:cmLst>
</file>

<file path=ppt/comments/modernComment_7FFFE63A_ECBD6977.xml><?xml version="1.0" encoding="utf-8"?>
<p188:cmLst xmlns:a="http://schemas.openxmlformats.org/drawingml/2006/main" xmlns:r="http://schemas.openxmlformats.org/officeDocument/2006/relationships" xmlns:p188="http://schemas.microsoft.com/office/powerpoint/2018/8/main">
  <p188:cm id="{A9D1EE5C-5DD2-43E8-9823-1212D883864C}" authorId="{B39DF41F-75EB-A6A9-B2DE-7AAFE457D87A}" created="2025-08-25T02:47:39.771">
    <ac:deMkLst xmlns:ac="http://schemas.microsoft.com/office/drawing/2013/main/command">
      <pc:docMk xmlns:pc="http://schemas.microsoft.com/office/powerpoint/2013/main/command"/>
      <pc:sldMk xmlns:pc="http://schemas.microsoft.com/office/powerpoint/2013/main/command" cId="3971836279" sldId="2147477050"/>
      <ac:spMk id="2" creationId="{26608174-D05D-57B0-2A7E-CA4892ECFCC9}"/>
    </ac:deMkLst>
    <p188:txBody>
      <a:bodyPr/>
      <a:lstStyle/>
      <a:p>
        <a:r>
          <a:rPr lang="en-US"/>
          <a:t>New slide from AACE algorithm</a:t>
        </a:r>
      </a:p>
    </p188:txBody>
  </p188:cm>
</p188:cmLst>
</file>

<file path=ppt/comments/modernComment_7FFFE63D_60425B7E.xml><?xml version="1.0" encoding="utf-8"?>
<p188:cmLst xmlns:a="http://schemas.openxmlformats.org/drawingml/2006/main" xmlns:r="http://schemas.openxmlformats.org/officeDocument/2006/relationships" xmlns:p188="http://schemas.microsoft.com/office/powerpoint/2018/8/main">
  <p188:cm id="{4950FC66-F06D-42C9-B07B-CACB3BA3847E}" authorId="{90CE3A54-1E4E-4F99-9604-F6D6D213E6C9}" created="2025-08-25T01:23:14.042">
    <pc:sldMkLst xmlns:pc="http://schemas.microsoft.com/office/powerpoint/2013/main/command">
      <pc:docMk/>
      <pc:sldMk cId="2529175139" sldId="964"/>
    </pc:sldMkLst>
    <p188:replyLst>
      <p188:reply id="{D5D4463F-3769-41B4-8739-5B339F4CE80F}" authorId="{90CE3A54-1E4E-4F99-9604-F6D6D213E6C9}" created="2026-04-07T18:44:43.634">
        <p188:txBody>
          <a:bodyPr/>
          <a:lstStyle/>
          <a:p>
            <a:r>
              <a:rPr lang="en-US"/>
              <a:t>updated</a:t>
            </a:r>
          </a:p>
        </p188:txBody>
      </p188:reply>
    </p188:replyLst>
    <p188:txBody>
      <a:bodyPr/>
      <a:lstStyle/>
      <a:p>
        <a:r>
          <a:rPr lang="en-US"/>
          <a:t>Added gut hormone info</a:t>
        </a:r>
      </a:p>
    </p188:txBody>
  </p188:cm>
</p188:cmLst>
</file>

<file path=ppt/comments/modernComment_7FFFE640_B8C64124.xml><?xml version="1.0" encoding="utf-8"?>
<p188:cmLst xmlns:a="http://schemas.openxmlformats.org/drawingml/2006/main" xmlns:r="http://schemas.openxmlformats.org/officeDocument/2006/relationships" xmlns:p188="http://schemas.microsoft.com/office/powerpoint/2018/8/main">
  <p188:cm id="{F746F03D-347E-409E-923C-1860BCB5B2A5}" authorId="{90CE3A54-1E4E-4F99-9604-F6D6D213E6C9}" created="2025-08-26T01:27:55.691">
    <pc:sldMkLst xmlns:pc="http://schemas.microsoft.com/office/powerpoint/2013/main/command">
      <pc:docMk/>
      <pc:sldMk cId="3100000548" sldId="2147477056"/>
    </pc:sldMkLst>
    <p188:txBody>
      <a:bodyPr/>
      <a:lstStyle/>
      <a:p>
        <a:r>
          <a:rPr lang="en-US"/>
          <a:t>Added this slide</a:t>
        </a:r>
      </a:p>
    </p188:txBody>
  </p188:cm>
</p188:cmLst>
</file>

<file path=ppt/comments/modernComment_7FFFE641_8260F6B4.xml><?xml version="1.0" encoding="utf-8"?>
<p188:cmLst xmlns:a="http://schemas.openxmlformats.org/drawingml/2006/main" xmlns:r="http://schemas.openxmlformats.org/officeDocument/2006/relationships" xmlns:p188="http://schemas.microsoft.com/office/powerpoint/2018/8/main">
  <p188:cm id="{AAA54B7B-08D9-4CBF-A014-EB392A01CA91}" authorId="{90CE3A54-1E4E-4F99-9604-F6D6D213E6C9}" created="2026-03-20T22:55:25.295">
    <pc:sldMkLst xmlns:pc="http://schemas.microsoft.com/office/powerpoint/2013/main/command">
      <pc:docMk/>
      <pc:sldMk cId="2187392692" sldId="2147477057"/>
    </pc:sldMkLst>
    <p188:txBody>
      <a:bodyPr/>
      <a:lstStyle/>
      <a:p>
        <a:r>
          <a:rPr lang="en-US"/>
          <a:t>updated</a:t>
        </a:r>
      </a:p>
    </p188:txBody>
  </p188:cm>
</p188:cmLst>
</file>

<file path=ppt/comments/modernComment_7FFFE690_533202E8.xml><?xml version="1.0" encoding="utf-8"?>
<p188:cmLst xmlns:a="http://schemas.openxmlformats.org/drawingml/2006/main" xmlns:r="http://schemas.openxmlformats.org/officeDocument/2006/relationships" xmlns:p188="http://schemas.microsoft.com/office/powerpoint/2018/8/main">
  <p188:cm id="{D822AA4C-827E-4EEE-ACE0-FEF28AB4FDE3}" authorId="{90CE3A54-1E4E-4F99-9604-F6D6D213E6C9}" created="2026-01-13T05:31:13.898">
    <pc:sldMkLst xmlns:pc="http://schemas.microsoft.com/office/powerpoint/2013/main/command">
      <pc:docMk/>
      <pc:sldMk cId="1395786472" sldId="2147477136"/>
    </pc:sldMkLst>
    <p188:txBody>
      <a:bodyPr/>
      <a:lstStyle/>
      <a:p>
        <a:r>
          <a:rPr lang="en-US"/>
          <a:t>Updated</a:t>
        </a:r>
      </a:p>
    </p188:txBody>
  </p188:cm>
</p188:cmLst>
</file>

<file path=ppt/comments/modernComment_7FFFE699_377C9522.xml><?xml version="1.0" encoding="utf-8"?>
<p188:cmLst xmlns:a="http://schemas.openxmlformats.org/drawingml/2006/main" xmlns:r="http://schemas.openxmlformats.org/officeDocument/2006/relationships" xmlns:p188="http://schemas.microsoft.com/office/powerpoint/2018/8/main">
  <p188:cm id="{BEA1A28C-8526-4B47-85C7-AC4EB7035245}" authorId="{90CE3A54-1E4E-4F99-9604-F6D6D213E6C9}" created="2026-03-31T01:32:38.798">
    <pc:sldMkLst xmlns:pc="http://schemas.microsoft.com/office/powerpoint/2013/main/command">
      <pc:docMk/>
      <pc:sldMk cId="930911522" sldId="2147477145"/>
    </pc:sldMkLst>
    <p188:replyLst>
      <p188:reply id="{F11EF3B6-B22B-4C4C-AB86-6F7C50CE28E8}" authorId="{90CE3A54-1E4E-4F99-9604-F6D6D213E6C9}" created="2026-04-07T18:45:07.846">
        <p188:txBody>
          <a:bodyPr/>
          <a:lstStyle/>
          <a:p>
            <a:r>
              <a:rPr lang="en-US"/>
              <a:t>new</a:t>
            </a:r>
          </a:p>
        </p188:txBody>
      </p188:reply>
    </p188:replyLst>
    <p188:txBody>
      <a:bodyPr/>
      <a:lstStyle/>
      <a:p>
        <a:r>
          <a:rPr lang="en-US"/>
          <a:t>new</a:t>
        </a:r>
      </a:p>
    </p188:txBody>
  </p188:cm>
</p188:cmLst>
</file>

<file path=ppt/comments/modernComment_7FFFE69B_1FF36EB6.xml><?xml version="1.0" encoding="utf-8"?>
<p188:cmLst xmlns:a="http://schemas.openxmlformats.org/drawingml/2006/main" xmlns:r="http://schemas.openxmlformats.org/officeDocument/2006/relationships" xmlns:p188="http://schemas.microsoft.com/office/powerpoint/2018/8/main">
  <p188:cm id="{BE2E9B83-07AE-4CBD-B12B-13BCC3E61B23}" authorId="{90CE3A54-1E4E-4F99-9604-F6D6D213E6C9}" created="2026-03-31T01:32:45.496">
    <pc:sldMkLst xmlns:pc="http://schemas.microsoft.com/office/powerpoint/2013/main/command">
      <pc:docMk/>
      <pc:sldMk cId="536047286" sldId="2147477147"/>
    </pc:sldMkLst>
    <p188:txBody>
      <a:bodyPr/>
      <a:lstStyle/>
      <a:p>
        <a:r>
          <a:rPr lang="en-US"/>
          <a:t>new</a:t>
        </a:r>
      </a:p>
    </p188:txBody>
  </p188:cm>
</p188:cmLst>
</file>

<file path=ppt/comments/modernComment_7FFFE69C_B50DF1CB.xml><?xml version="1.0" encoding="utf-8"?>
<p188:cmLst xmlns:a="http://schemas.openxmlformats.org/drawingml/2006/main" xmlns:r="http://schemas.openxmlformats.org/officeDocument/2006/relationships" xmlns:p188="http://schemas.microsoft.com/office/powerpoint/2018/8/main">
  <p188:cm id="{2044E254-D45F-4787-82F7-599049348CFD}" authorId="{90CE3A54-1E4E-4F99-9604-F6D6D213E6C9}" created="2026-03-31T01:32:50.930">
    <pc:sldMkLst xmlns:pc="http://schemas.microsoft.com/office/powerpoint/2013/main/command">
      <pc:docMk/>
      <pc:sldMk cId="3037589963" sldId="2147477148"/>
    </pc:sldMkLst>
    <p188:txBody>
      <a:bodyPr/>
      <a:lstStyle/>
      <a:p>
        <a:r>
          <a:rPr lang="en-US"/>
          <a:t>new</a:t>
        </a:r>
      </a:p>
    </p188:txBody>
  </p188:cm>
</p188:cmLst>
</file>

<file path=ppt/comments/modernComment_7FFFE69F_225D4DD3.xml><?xml version="1.0" encoding="utf-8"?>
<p188:cmLst xmlns:a="http://schemas.openxmlformats.org/drawingml/2006/main" xmlns:r="http://schemas.openxmlformats.org/officeDocument/2006/relationships" xmlns:p188="http://schemas.microsoft.com/office/powerpoint/2018/8/main">
  <p188:cm id="{68743DE1-F708-42AB-88BC-8643A6C705D3}" authorId="{90CE3A54-1E4E-4F99-9604-F6D6D213E6C9}" created="2026-03-20T22:54:47.789">
    <pc:sldMkLst xmlns:pc="http://schemas.microsoft.com/office/powerpoint/2013/main/command">
      <pc:docMk/>
      <pc:sldMk cId="576540115" sldId="2147477151"/>
    </pc:sldMkLst>
    <p188:txBody>
      <a:bodyPr/>
      <a:lstStyle/>
      <a:p>
        <a:r>
          <a:rPr lang="en-US"/>
          <a:t>new</a:t>
        </a:r>
      </a:p>
    </p188:txBody>
  </p188:cm>
</p188:cmLst>
</file>

<file path=ppt/comments/modernComment_7FFFE6C7_A9EE2706.xml><?xml version="1.0" encoding="utf-8"?>
<p188:cmLst xmlns:a="http://schemas.openxmlformats.org/drawingml/2006/main" xmlns:r="http://schemas.openxmlformats.org/officeDocument/2006/relationships" xmlns:p188="http://schemas.microsoft.com/office/powerpoint/2018/8/main">
  <p188:cm id="{9FEBC78B-AA71-4958-B8F6-D55491254CC1}" authorId="{90CE3A54-1E4E-4F99-9604-F6D6D213E6C9}" created="2026-04-07T18:44:36.546">
    <pc:sldMkLst xmlns:pc="http://schemas.microsoft.com/office/powerpoint/2013/main/command">
      <pc:docMk/>
      <pc:sldMk cId="2850957062" sldId="2147477191"/>
    </pc:sldMkLst>
    <p188:txBody>
      <a:bodyPr/>
      <a:lstStyle/>
      <a:p>
        <a:r>
          <a:rPr lang="en-US"/>
          <a:t>new</a:t>
        </a:r>
      </a:p>
    </p188:txBody>
  </p188:cm>
</p188:cmLst>
</file>

<file path=ppt/comments/modernComment_7FFFE6C9_B4EA4D9.xml><?xml version="1.0" encoding="utf-8"?>
<p188:cmLst xmlns:a="http://schemas.openxmlformats.org/drawingml/2006/main" xmlns:r="http://schemas.openxmlformats.org/officeDocument/2006/relationships" xmlns:p188="http://schemas.microsoft.com/office/powerpoint/2018/8/main">
  <p188:cm id="{7B1C170B-3E13-4BF9-BD2F-CECDABC420E7}" authorId="{90CE3A54-1E4E-4F99-9604-F6D6D213E6C9}" created="2026-03-31T01:31:51.304">
    <ac:deMkLst xmlns:ac="http://schemas.microsoft.com/office/drawing/2013/main/command">
      <pc:docMk xmlns:pc="http://schemas.microsoft.com/office/powerpoint/2013/main/command"/>
      <pc:sldMk xmlns:pc="http://schemas.microsoft.com/office/powerpoint/2013/main/command" cId="189703385" sldId="2147477193"/>
      <ac:spMk id="2051" creationId="{00000000-0000-0000-0000-000000000000}"/>
    </ac:deMkLst>
    <p188:txBody>
      <a:bodyPr/>
      <a:lstStyle/>
      <a:p>
        <a:r>
          <a:rPr lang="en-US"/>
          <a:t>updated</a:t>
        </a:r>
      </a:p>
    </p188:txBody>
  </p188:cm>
</p188:cmLst>
</file>

<file path=ppt/comments/modernComment_7FFFE6CA_AE840180.xml><?xml version="1.0" encoding="utf-8"?>
<p188:cmLst xmlns:a="http://schemas.openxmlformats.org/drawingml/2006/main" xmlns:r="http://schemas.openxmlformats.org/officeDocument/2006/relationships" xmlns:p188="http://schemas.microsoft.com/office/powerpoint/2018/8/main">
  <p188:cm id="{B775B96A-DB79-426F-9361-DE348DE3F6D1}" authorId="{90CE3A54-1E4E-4F99-9604-F6D6D213E6C9}" created="2026-03-31T01:32:02.096">
    <pc:sldMkLst xmlns:pc="http://schemas.microsoft.com/office/powerpoint/2013/main/command">
      <pc:docMk/>
      <pc:sldMk cId="507834455" sldId="2145707214"/>
    </pc:sldMkLst>
    <p188:txBody>
      <a:bodyPr/>
      <a:lstStyle/>
      <a:p>
        <a:r>
          <a:rPr lang="en-US"/>
          <a:t>updated</a:t>
        </a:r>
      </a:p>
    </p188:txBody>
  </p188:cm>
</p188:cmLst>
</file>

<file path=ppt/comments/modernComment_7FFFE6D0_37C1A38A.xml><?xml version="1.0" encoding="utf-8"?>
<p188:cmLst xmlns:a="http://schemas.openxmlformats.org/drawingml/2006/main" xmlns:r="http://schemas.openxmlformats.org/officeDocument/2006/relationships" xmlns:p188="http://schemas.microsoft.com/office/powerpoint/2018/8/main">
  <p188:cm id="{A06E121A-7360-48E5-AB04-6E5D10EB5EFE}" authorId="{90CE3A54-1E4E-4F99-9604-F6D6D213E6C9}" created="2026-03-20T22:55:07.181">
    <pc:sldMkLst xmlns:pc="http://schemas.microsoft.com/office/powerpoint/2013/main/command">
      <pc:docMk/>
      <pc:sldMk cId="1080667038" sldId="2147477152"/>
    </pc:sldMkLst>
    <p188:txBody>
      <a:bodyPr/>
      <a:lstStyle/>
      <a:p>
        <a:r>
          <a:rPr lang="en-US"/>
          <a:t>updated</a:t>
        </a:r>
      </a:p>
    </p188:txBody>
  </p188:cm>
</p188:cmLst>
</file>

<file path=ppt/comments/modernComment_7FFFE6D1_6222C3FA.xml><?xml version="1.0" encoding="utf-8"?>
<p188:cmLst xmlns:a="http://schemas.openxmlformats.org/drawingml/2006/main" xmlns:r="http://schemas.openxmlformats.org/officeDocument/2006/relationships" xmlns:p188="http://schemas.microsoft.com/office/powerpoint/2018/8/main">
  <p188:cm id="{1623BC9E-8B03-4AEF-AA41-DE92CE75DD71}" authorId="{90CE3A54-1E4E-4F99-9604-F6D6D213E6C9}" created="2026-03-20T22:55:15.658">
    <pc:sldMkLst xmlns:pc="http://schemas.microsoft.com/office/powerpoint/2013/main/command">
      <pc:docMk/>
      <pc:sldMk cId="1646445562" sldId="1367"/>
    </pc:sldMkLst>
    <p188:txBody>
      <a:bodyPr/>
      <a:lstStyle/>
      <a:p>
        <a:r>
          <a:rPr lang="en-US"/>
          <a:t>updated</a:t>
        </a:r>
      </a:p>
    </p188:txBody>
  </p188:cm>
</p188:cmLst>
</file>

<file path=ppt/comments/modernComment_7FFFE6D6_9887EAFB.xml><?xml version="1.0" encoding="utf-8"?>
<p188:cmLst xmlns:a="http://schemas.openxmlformats.org/drawingml/2006/main" xmlns:r="http://schemas.openxmlformats.org/officeDocument/2006/relationships" xmlns:p188="http://schemas.microsoft.com/office/powerpoint/2018/8/main">
  <p188:cm id="{67E3F823-1865-4FD6-B50F-B654DBB5E65D}" authorId="{90CE3A54-1E4E-4F99-9604-F6D6D213E6C9}" created="2026-01-26T06:54:45.564">
    <ac:deMkLst xmlns:ac="http://schemas.microsoft.com/office/drawing/2013/main/command">
      <pc:docMk xmlns:pc="http://schemas.microsoft.com/office/powerpoint/2013/main/command"/>
      <pc:sldMk xmlns:pc="http://schemas.microsoft.com/office/powerpoint/2013/main/command" cId="2559044347" sldId="2147477206"/>
      <ac:spMk id="3" creationId="{DFEC6ED6-8D58-99EB-F4BF-0FDDB5FE0031}"/>
    </ac:deMkLst>
    <p188:replyLst>
      <p188:reply id="{D5126830-D88F-48E0-B7C0-913B45422230}" authorId="{90CE3A54-1E4E-4F99-9604-F6D6D213E6C9}" created="2026-03-31T01:39:52.918">
        <p188:txBody>
          <a:bodyPr/>
          <a:lstStyle/>
          <a:p>
            <a:r>
              <a:rPr lang="en-US"/>
              <a:t>updated</a:t>
            </a:r>
          </a:p>
        </p188:txBody>
      </p188:reply>
    </p188:replyLst>
    <p188:txBody>
      <a:bodyPr/>
      <a:lstStyle/>
      <a:p>
        <a:r>
          <a:rPr lang="en-US"/>
          <a:t>added</a:t>
        </a:r>
      </a:p>
    </p188:txBody>
  </p188:cm>
</p188:cmLst>
</file>

<file path=ppt/comments/modernComment_7FFFE6D7_5D38C9DE.xml><?xml version="1.0" encoding="utf-8"?>
<p188:cmLst xmlns:a="http://schemas.openxmlformats.org/drawingml/2006/main" xmlns:r="http://schemas.openxmlformats.org/officeDocument/2006/relationships" xmlns:p188="http://schemas.microsoft.com/office/powerpoint/2018/8/main">
  <p188:cm id="{168583EC-BA20-4D09-81C5-AABC448FD12E}" authorId="{90CE3A54-1E4E-4F99-9604-F6D6D213E6C9}" created="2026-01-13T05:33:37.591">
    <pc:sldMkLst xmlns:pc="http://schemas.microsoft.com/office/powerpoint/2013/main/command">
      <pc:docMk/>
      <pc:sldMk cId="1564002782" sldId="3350"/>
    </pc:sldMkLst>
    <p188:txBody>
      <a:bodyPr/>
      <a:lstStyle/>
      <a:p>
        <a:r>
          <a:rPr lang="en-US"/>
          <a:t>Updated</a:t>
        </a:r>
      </a:p>
    </p188:txBody>
  </p188:cm>
</p188:cmLst>
</file>

<file path=ppt/comments/modernComment_7FFFE6D8_E03A4A6C.xml><?xml version="1.0" encoding="utf-8"?>
<p188:cmLst xmlns:a="http://schemas.openxmlformats.org/drawingml/2006/main" xmlns:r="http://schemas.openxmlformats.org/officeDocument/2006/relationships" xmlns:p188="http://schemas.microsoft.com/office/powerpoint/2018/8/main">
  <p188:cm id="{195ED291-CEE6-4CF5-BF75-C3F1FC76A317}" authorId="{90CE3A54-1E4E-4F99-9604-F6D6D213E6C9}" created="2026-01-13T05:30:59.701">
    <pc:sldMkLst xmlns:pc="http://schemas.microsoft.com/office/powerpoint/2013/main/command">
      <pc:docMk/>
      <pc:sldMk cId="1100001849" sldId="3747"/>
    </pc:sldMkLst>
    <p188:txBody>
      <a:bodyPr/>
      <a:lstStyle/>
      <a:p>
        <a:r>
          <a:rPr lang="en-US"/>
          <a:t>Updated</a:t>
        </a:r>
      </a:p>
    </p188:txBody>
  </p188:cm>
</p188:cmLst>
</file>

<file path=ppt/comments/modernComment_7FFFE6DA_98B85BA4.xml><?xml version="1.0" encoding="utf-8"?>
<p188:cmLst xmlns:a="http://schemas.openxmlformats.org/drawingml/2006/main" xmlns:r="http://schemas.openxmlformats.org/officeDocument/2006/relationships" xmlns:p188="http://schemas.microsoft.com/office/powerpoint/2018/8/main">
  <p188:cm id="{E9215158-72DD-4D01-88DD-01137E907932}" authorId="{90CE3A54-1E4E-4F99-9604-F6D6D213E6C9}" created="2026-02-22T23:47:27.370">
    <pc:sldMkLst xmlns:pc="http://schemas.microsoft.com/office/powerpoint/2013/main/command">
      <pc:docMk/>
      <pc:sldMk cId="3136430888" sldId="2145707530"/>
    </pc:sldMkLst>
    <p188:txBody>
      <a:bodyPr/>
      <a:lstStyle/>
      <a:p>
        <a:r>
          <a:rPr lang="en-US"/>
          <a:t>updated</a:t>
        </a:r>
      </a:p>
    </p188:txBody>
  </p188:cm>
</p188:cmLst>
</file>

<file path=ppt/comments/modernComment_7FFFE6DE_24F6309C.xml><?xml version="1.0" encoding="utf-8"?>
<p188:cmLst xmlns:a="http://schemas.openxmlformats.org/drawingml/2006/main" xmlns:r="http://schemas.openxmlformats.org/officeDocument/2006/relationships" xmlns:p188="http://schemas.microsoft.com/office/powerpoint/2018/8/main">
  <p188:cm id="{1919BE46-7AC6-49B2-A9A0-EA280DF5EABD}" authorId="{90CE3A54-1E4E-4F99-9604-F6D6D213E6C9}" created="2026-04-07T18:46:06.719">
    <pc:sldMkLst xmlns:pc="http://schemas.microsoft.com/office/powerpoint/2013/main/command">
      <pc:docMk/>
      <pc:sldMk cId="620114076" sldId="2147477214"/>
    </pc:sldMkLst>
    <p188:txBody>
      <a:bodyPr/>
      <a:lstStyle/>
      <a:p>
        <a:r>
          <a:rPr lang="en-US"/>
          <a:t>added</a:t>
        </a:r>
      </a:p>
    </p188:txBody>
  </p188:cm>
</p188:cmLst>
</file>

<file path=ppt/comments/modernComment_7FFFE6E0_482C20DB.xml><?xml version="1.0" encoding="utf-8"?>
<p188:cmLst xmlns:a="http://schemas.openxmlformats.org/drawingml/2006/main" xmlns:r="http://schemas.openxmlformats.org/officeDocument/2006/relationships" xmlns:p188="http://schemas.microsoft.com/office/powerpoint/2018/8/main">
  <p188:cm id="{9770B22F-06E7-4F05-82DD-8FEF0A7EF653}" authorId="{B39DF41F-75EB-A6A9-B2DE-7AAFE457D87A}" created="2026-02-25T04:20:06.519">
    <pc:sldMkLst xmlns:pc="http://schemas.microsoft.com/office/powerpoint/2013/main/command">
      <pc:docMk/>
      <pc:sldMk cId="2841248501" sldId="2141411072"/>
    </pc:sldMkLst>
    <p188:txBody>
      <a:bodyPr/>
      <a:lstStyle/>
      <a:p>
        <a:r>
          <a:rPr lang="en-US"/>
          <a:t>Updated with 2026 algorithm</a:t>
        </a:r>
      </a:p>
    </p188:txBody>
  </p188:cm>
</p188:cmLst>
</file>

<file path=ppt/comments/modernComment_7FFFE6E3_18B2E91B.xml><?xml version="1.0" encoding="utf-8"?>
<p188:cmLst xmlns:a="http://schemas.openxmlformats.org/drawingml/2006/main" xmlns:r="http://schemas.openxmlformats.org/officeDocument/2006/relationships" xmlns:p188="http://schemas.microsoft.com/office/powerpoint/2018/8/main">
  <p188:cm id="{99E399A6-CEF5-426A-8962-85E30F96D644}" authorId="{B39DF41F-75EB-A6A9-B2DE-7AAFE457D87A}" created="2026-04-07T02:33:37.988">
    <pc:sldMkLst xmlns:pc="http://schemas.microsoft.com/office/powerpoint/2013/main/command">
      <pc:docMk/>
      <pc:sldMk cId="414378267" sldId="2147477219"/>
    </pc:sldMkLst>
    <p188:txBody>
      <a:bodyPr/>
      <a:lstStyle/>
      <a:p>
        <a:r>
          <a:rPr lang="en-US"/>
          <a:t>New slide</a:t>
        </a:r>
      </a:p>
    </p188:txBody>
  </p188:cm>
</p188:cmLst>
</file>

<file path=ppt/comments/modernComment_7FFFE6E4_B906202E.xml><?xml version="1.0" encoding="utf-8"?>
<p188:cmLst xmlns:a="http://schemas.openxmlformats.org/drawingml/2006/main" xmlns:r="http://schemas.openxmlformats.org/officeDocument/2006/relationships" xmlns:p188="http://schemas.microsoft.com/office/powerpoint/2018/8/main">
  <p188:cm id="{13DDBDBB-FC78-4F10-9FFE-3106D7FDC34C}" authorId="{B39DF41F-75EB-A6A9-B2DE-7AAFE457D87A}" created="2026-02-25T04:20:06.519">
    <pc:sldMkLst xmlns:pc="http://schemas.microsoft.com/office/powerpoint/2013/main/command">
      <pc:docMk/>
      <pc:sldMk cId="2841248501" sldId="2141411072"/>
    </pc:sldMkLst>
    <p188:txBody>
      <a:bodyPr/>
      <a:lstStyle/>
      <a:p>
        <a:r>
          <a:rPr lang="en-US"/>
          <a:t>Updated with 2026 algorithm</a:t>
        </a:r>
      </a:p>
    </p188:txBody>
  </p188:cm>
</p188:cmLst>
</file>

<file path=ppt/comments/modernComment_7FFFE6E5_8D30252C.xml><?xml version="1.0" encoding="utf-8"?>
<p188:cmLst xmlns:a="http://schemas.openxmlformats.org/drawingml/2006/main" xmlns:r="http://schemas.openxmlformats.org/officeDocument/2006/relationships" xmlns:p188="http://schemas.microsoft.com/office/powerpoint/2018/8/main">
  <p188:cm id="{F0B894EF-5EF2-4CF6-A6CB-A7B5CA52202B}" authorId="{B39DF41F-75EB-A6A9-B2DE-7AAFE457D87A}" created="2026-04-07T02:45:27.116">
    <pc:sldMkLst xmlns:pc="http://schemas.microsoft.com/office/powerpoint/2013/main/command">
      <pc:docMk/>
      <pc:sldMk cId="2368742700" sldId="2147477221"/>
    </pc:sldMkLst>
    <p188:txBody>
      <a:bodyPr/>
      <a:lstStyle/>
      <a:p>
        <a:r>
          <a:rPr lang="en-US"/>
          <a:t>Updated algorithm</a:t>
        </a:r>
      </a:p>
    </p188:txBody>
  </p188:cm>
</p188:cmLst>
</file>

<file path=ppt/comments/modernComment_7FFFE6E6_5AB55D78.xml><?xml version="1.0" encoding="utf-8"?>
<p188:cmLst xmlns:a="http://schemas.openxmlformats.org/drawingml/2006/main" xmlns:r="http://schemas.openxmlformats.org/officeDocument/2006/relationships" xmlns:p188="http://schemas.microsoft.com/office/powerpoint/2018/8/main">
  <p188:cm id="{E370F774-36F8-4ABC-A14E-7E2AC3989B62}" authorId="{B39DF41F-75EB-A6A9-B2DE-7AAFE457D87A}" created="2026-04-07T02:45:35.013">
    <pc:sldMkLst xmlns:pc="http://schemas.microsoft.com/office/powerpoint/2013/main/command">
      <pc:docMk/>
      <pc:sldMk cId="1521835384" sldId="2147477222"/>
    </pc:sldMkLst>
    <p188:txBody>
      <a:bodyPr/>
      <a:lstStyle/>
      <a:p>
        <a:r>
          <a:rPr lang="en-US"/>
          <a:t>Updated algorithm</a:t>
        </a:r>
      </a:p>
    </p188:txBody>
  </p188:cm>
</p188:cmLst>
</file>

<file path=ppt/comments/modernComment_7FFFE6E7_1E0EB415.xml><?xml version="1.0" encoding="utf-8"?>
<p188:cmLst xmlns:a="http://schemas.openxmlformats.org/drawingml/2006/main" xmlns:r="http://schemas.openxmlformats.org/officeDocument/2006/relationships" xmlns:p188="http://schemas.microsoft.com/office/powerpoint/2018/8/main">
  <p188:cm id="{4F73DD89-2921-4D14-9346-6ACC5B9DFE26}" authorId="{B39DF41F-75EB-A6A9-B2DE-7AAFE457D87A}" created="2026-02-25T04:19:53.866">
    <pc:sldMkLst xmlns:pc="http://schemas.microsoft.com/office/powerpoint/2013/main/command">
      <pc:docMk/>
      <pc:sldMk cId="504280085" sldId="528"/>
    </pc:sldMkLst>
    <p188:txBody>
      <a:bodyPr/>
      <a:lstStyle/>
      <a:p>
        <a:r>
          <a:rPr lang="en-US"/>
          <a:t>Updated with 2026 algorithm</a:t>
        </a:r>
      </a:p>
    </p188:txBody>
  </p188:cm>
</p188:cmLst>
</file>

<file path=ppt/comments/modernComment_7FFFE6EA_16BFD669.xml><?xml version="1.0" encoding="utf-8"?>
<p188:cmLst xmlns:a="http://schemas.openxmlformats.org/drawingml/2006/main" xmlns:r="http://schemas.openxmlformats.org/officeDocument/2006/relationships" xmlns:p188="http://schemas.microsoft.com/office/powerpoint/2018/8/main">
  <p188:cm id="{4953627D-25AE-4560-8826-26BFE984E241}" authorId="{B39DF41F-75EB-A6A9-B2DE-7AAFE457D87A}" created="2026-04-07T02:45:27.116">
    <pc:sldMkLst xmlns:pc="http://schemas.microsoft.com/office/powerpoint/2013/main/command">
      <pc:docMk/>
      <pc:sldMk cId="2368742700" sldId="2147477221"/>
    </pc:sldMkLst>
    <p188:txBody>
      <a:bodyPr/>
      <a:lstStyle/>
      <a:p>
        <a:r>
          <a:rPr lang="en-US"/>
          <a:t>Updated algorithm</a:t>
        </a:r>
      </a:p>
    </p188:txBody>
  </p188:cm>
</p188:cmLst>
</file>

<file path=ppt/comments/modernComment_7FFFE6EB_21808C7D.xml><?xml version="1.0" encoding="utf-8"?>
<p188:cmLst xmlns:a="http://schemas.openxmlformats.org/drawingml/2006/main" xmlns:r="http://schemas.openxmlformats.org/officeDocument/2006/relationships" xmlns:p188="http://schemas.microsoft.com/office/powerpoint/2018/8/main">
  <p188:cm id="{56D22B22-12FC-48C2-857F-FE2E52EEF40F}" authorId="{B39DF41F-75EB-A6A9-B2DE-7AAFE457D87A}" created="2026-04-07T03:27:49.817">
    <pc:sldMkLst xmlns:pc="http://schemas.microsoft.com/office/powerpoint/2013/main/command">
      <pc:docMk/>
      <pc:sldMk cId="562072701" sldId="2147477227"/>
    </pc:sldMkLst>
    <p188:txBody>
      <a:bodyPr/>
      <a:lstStyle/>
      <a:p>
        <a:r>
          <a:rPr lang="en-US"/>
          <a:t>updated</a:t>
        </a:r>
      </a:p>
    </p188:txBody>
  </p188:cm>
</p188:cmLst>
</file>

<file path=ppt/comments/modernComment_7FFFE6ED_B990634E.xml><?xml version="1.0" encoding="utf-8"?>
<p188:cmLst xmlns:a="http://schemas.openxmlformats.org/drawingml/2006/main" xmlns:r="http://schemas.openxmlformats.org/officeDocument/2006/relationships" xmlns:p188="http://schemas.microsoft.com/office/powerpoint/2018/8/main">
  <p188:cm id="{756702BA-9DAE-40BA-9AA2-700A63A91564}" authorId="{B39DF41F-75EB-A6A9-B2DE-7AAFE457D87A}" created="2026-02-25T04:20:06.519">
    <pc:sldMkLst xmlns:pc="http://schemas.microsoft.com/office/powerpoint/2013/main/command">
      <pc:docMk/>
      <pc:sldMk cId="2841248501" sldId="2141411072"/>
    </pc:sldMkLst>
    <p188:txBody>
      <a:bodyPr/>
      <a:lstStyle/>
      <a:p>
        <a:r>
          <a:rPr lang="en-US"/>
          <a:t>Updated with 2026 algorithm</a:t>
        </a:r>
      </a:p>
    </p188:txBody>
  </p188:cm>
</p188:cmLst>
</file>

<file path=ppt/comments/modernComment_7FFFE6EE_E1654F10.xml><?xml version="1.0" encoding="utf-8"?>
<p188:cmLst xmlns:a="http://schemas.openxmlformats.org/drawingml/2006/main" xmlns:r="http://schemas.openxmlformats.org/officeDocument/2006/relationships" xmlns:p188="http://schemas.microsoft.com/office/powerpoint/2018/8/main">
  <p188:cm id="{6BE0A4C8-33D2-4651-84A3-33A6C3A88FF7}" authorId="{B39DF41F-75EB-A6A9-B2DE-7AAFE457D87A}" created="2026-04-07T02:45:27.116">
    <pc:sldMkLst xmlns:pc="http://schemas.microsoft.com/office/powerpoint/2013/main/command">
      <pc:docMk/>
      <pc:sldMk cId="2368742700" sldId="2147477221"/>
    </pc:sldMkLst>
    <p188:txBody>
      <a:bodyPr/>
      <a:lstStyle/>
      <a:p>
        <a:r>
          <a:rPr lang="en-US"/>
          <a:t>Updated algorithm</a:t>
        </a:r>
      </a:p>
    </p188:txBody>
  </p188:cm>
</p188:cmLst>
</file>

<file path=ppt/comments/modernComment_7FFFE6F0_21AF6043.xml><?xml version="1.0" encoding="utf-8"?>
<p188:cmLst xmlns:a="http://schemas.openxmlformats.org/drawingml/2006/main" xmlns:r="http://schemas.openxmlformats.org/officeDocument/2006/relationships" xmlns:p188="http://schemas.microsoft.com/office/powerpoint/2018/8/main">
  <p188:cm id="{BC5428F9-38F0-4359-A383-2E497FD66AD0}" authorId="{B39DF41F-75EB-A6A9-B2DE-7AAFE457D87A}" created="2026-02-25T04:20:06.519">
    <pc:sldMkLst xmlns:pc="http://schemas.microsoft.com/office/powerpoint/2013/main/command">
      <pc:docMk/>
      <pc:sldMk cId="2841248501" sldId="2141411072"/>
    </pc:sldMkLst>
    <p188:txBody>
      <a:bodyPr/>
      <a:lstStyle/>
      <a:p>
        <a:r>
          <a:rPr lang="en-US"/>
          <a:t>Updated with 2026 algorithm</a:t>
        </a:r>
      </a:p>
    </p188:txBody>
  </p188:cm>
</p188:cmLst>
</file>

<file path=ppt/comments/modernComment_7FFFE6F1_2D7A1A37.xml><?xml version="1.0" encoding="utf-8"?>
<p188:cmLst xmlns:a="http://schemas.openxmlformats.org/drawingml/2006/main" xmlns:r="http://schemas.openxmlformats.org/officeDocument/2006/relationships" xmlns:p188="http://schemas.microsoft.com/office/powerpoint/2018/8/main">
  <p188:cm id="{0A95BB3E-2F29-4741-A8D3-9F9B3944B2B4}" authorId="{B39DF41F-75EB-A6A9-B2DE-7AAFE457D87A}" created="2026-04-07T02:45:27.116">
    <pc:sldMkLst xmlns:pc="http://schemas.microsoft.com/office/powerpoint/2013/main/command">
      <pc:docMk/>
      <pc:sldMk cId="2368742700" sldId="2147477221"/>
    </pc:sldMkLst>
    <p188:txBody>
      <a:bodyPr/>
      <a:lstStyle/>
      <a:p>
        <a:r>
          <a:rPr lang="en-US"/>
          <a:t>Updated algorithm</a:t>
        </a:r>
      </a:p>
    </p188:txBody>
  </p188:cm>
</p188:cmLst>
</file>

<file path=ppt/comments/modernComment_7FFFE6F2_D703F32C.xml><?xml version="1.0" encoding="utf-8"?>
<p188:cmLst xmlns:a="http://schemas.openxmlformats.org/drawingml/2006/main" xmlns:r="http://schemas.openxmlformats.org/officeDocument/2006/relationships" xmlns:p188="http://schemas.microsoft.com/office/powerpoint/2018/8/main">
  <p188:cm id="{7C6651AD-B297-4371-BF86-58F357FA9F18}" authorId="{B39DF41F-75EB-A6A9-B2DE-7AAFE457D87A}" created="2026-04-07T03:37:18.650">
    <pc:sldMkLst xmlns:pc="http://schemas.microsoft.com/office/powerpoint/2013/main/command">
      <pc:docMk/>
      <pc:sldMk cId="3607360300" sldId="2147477234"/>
    </pc:sldMkLst>
    <p188:txBody>
      <a:bodyPr/>
      <a:lstStyle/>
      <a:p>
        <a:r>
          <a:rPr lang="en-US"/>
          <a:t>New from aace algorithm</a:t>
        </a:r>
      </a:p>
    </p188:txBody>
  </p188:cm>
</p188:cmLst>
</file>

<file path=ppt/comments/modernComment_7FFFE6F4_E0E92935.xml><?xml version="1.0" encoding="utf-8"?>
<p188:cmLst xmlns:a="http://schemas.openxmlformats.org/drawingml/2006/main" xmlns:r="http://schemas.openxmlformats.org/officeDocument/2006/relationships" xmlns:p188="http://schemas.microsoft.com/office/powerpoint/2018/8/main">
  <p188:cm id="{DB3491C4-842D-470E-A585-ADC9E0E1351B}" authorId="{B39DF41F-75EB-A6A9-B2DE-7AAFE457D87A}" created="2026-03-04T08:01:01.516">
    <ac:deMkLst xmlns:ac="http://schemas.microsoft.com/office/drawing/2013/main/command">
      <pc:docMk xmlns:pc="http://schemas.microsoft.com/office/powerpoint/2013/main/command"/>
      <pc:sldMk xmlns:pc="http://schemas.microsoft.com/office/powerpoint/2013/main/command" cId="3773376821" sldId="2147477236"/>
      <ac:picMk id="4" creationId="{315EC4B1-9B2B-F65B-7DFA-6E7940359025}"/>
    </ac:deMkLst>
    <p188:txBody>
      <a:bodyPr/>
      <a:lstStyle/>
      <a:p>
        <a:r>
          <a:rPr lang="en-US"/>
          <a:t>New slide</a:t>
        </a:r>
      </a:p>
    </p188:txBody>
  </p188:cm>
</p188:cmLst>
</file>

<file path=ppt/comments/modernComment_7FFFE6F5_4BDBDF58.xml><?xml version="1.0" encoding="utf-8"?>
<p188:cmLst xmlns:a="http://schemas.openxmlformats.org/drawingml/2006/main" xmlns:r="http://schemas.openxmlformats.org/officeDocument/2006/relationships" xmlns:p188="http://schemas.microsoft.com/office/powerpoint/2018/8/main">
  <p188:cm id="{CDF03F16-757D-419E-AB34-FBCF1C899AD5}" authorId="{B39DF41F-75EB-A6A9-B2DE-7AAFE457D87A}" created="2026-03-04T02:28:34.695">
    <ac:deMkLst xmlns:ac="http://schemas.microsoft.com/office/drawing/2013/main/command">
      <pc:docMk xmlns:pc="http://schemas.microsoft.com/office/powerpoint/2013/main/command"/>
      <pc:sldMk xmlns:pc="http://schemas.microsoft.com/office/powerpoint/2013/main/command" cId="1272700760" sldId="2147477237"/>
      <ac:picMk id="7" creationId="{893A048E-EA39-A4FC-DC4D-C0BE6AB79A9C}"/>
    </ac:deMkLst>
    <p188:txBody>
      <a:bodyPr/>
      <a:lstStyle/>
      <a:p>
        <a:r>
          <a:rPr lang="en-US"/>
          <a:t>Updated algorithm</a:t>
        </a:r>
      </a:p>
    </p188:txBody>
  </p188:cm>
</p188:cmLst>
</file>

<file path=ppt/comments/modernComment_7FFFE6F6_7FFA3C93.xml><?xml version="1.0" encoding="utf-8"?>
<p188:cmLst xmlns:a="http://schemas.openxmlformats.org/drawingml/2006/main" xmlns:r="http://schemas.openxmlformats.org/officeDocument/2006/relationships" xmlns:p188="http://schemas.microsoft.com/office/powerpoint/2018/8/main">
  <p188:cm id="{E4674424-47B3-453D-B103-B0F46EEF98C3}" authorId="{B39DF41F-75EB-A6A9-B2DE-7AAFE457D87A}" created="2026-04-07T04:03:18.427">
    <pc:sldMkLst xmlns:pc="http://schemas.microsoft.com/office/powerpoint/2013/main/command">
      <pc:docMk/>
      <pc:sldMk cId="2147105939" sldId="2147477238"/>
    </pc:sldMkLst>
    <p188:txBody>
      <a:bodyPr/>
      <a:lstStyle/>
      <a:p>
        <a:r>
          <a:rPr lang="en-US"/>
          <a:t>updated</a:t>
        </a:r>
      </a:p>
    </p188:txBody>
  </p188:cm>
</p188:cmLst>
</file>

<file path=ppt/comments/modernComment_7FFFE6F8_ABD0A4D7.xml><?xml version="1.0" encoding="utf-8"?>
<p188:cmLst xmlns:a="http://schemas.openxmlformats.org/drawingml/2006/main" xmlns:r="http://schemas.openxmlformats.org/officeDocument/2006/relationships" xmlns:p188="http://schemas.microsoft.com/office/powerpoint/2018/8/main">
  <p188:cm id="{550ECD90-C499-4304-88AC-1C3E24CDBBFC}" authorId="{B39DF41F-75EB-A6A9-B2DE-7AAFE457D87A}" created="2026-03-04T07:30:53.180">
    <pc:sldMkLst xmlns:pc="http://schemas.microsoft.com/office/powerpoint/2013/main/command">
      <pc:docMk/>
      <pc:sldMk cId="3305924082" sldId="2147477027"/>
    </pc:sldMkLst>
    <p188:txBody>
      <a:bodyPr/>
      <a:lstStyle/>
      <a:p>
        <a:r>
          <a:rPr lang="en-US"/>
          <a:t>Updated with 2026 algorithm</a:t>
        </a:r>
      </a:p>
    </p188:txBody>
  </p188:cm>
</p188:cmLst>
</file>

<file path=ppt/comments/modernComment_7FFFE6F9_11A54780.xml><?xml version="1.0" encoding="utf-8"?>
<p188:cmLst xmlns:a="http://schemas.openxmlformats.org/drawingml/2006/main" xmlns:r="http://schemas.openxmlformats.org/officeDocument/2006/relationships" xmlns:p188="http://schemas.microsoft.com/office/powerpoint/2018/8/main">
  <p188:cm id="{020073CA-3275-4CCF-AD44-D8AF63BC535D}" authorId="{B39DF41F-75EB-A6A9-B2DE-7AAFE457D87A}" created="2026-03-04T07:38:03.061">
    <ac:deMkLst xmlns:ac="http://schemas.microsoft.com/office/drawing/2013/main/command">
      <pc:docMk xmlns:pc="http://schemas.microsoft.com/office/powerpoint/2013/main/command"/>
      <pc:sldMk xmlns:pc="http://schemas.microsoft.com/office/powerpoint/2013/main/command" cId="296044416" sldId="2147477241"/>
      <ac:picMk id="8" creationId="{CBBC42AD-F0EA-C1C3-D133-11A5B256667B}"/>
    </ac:deMkLst>
    <p188:txBody>
      <a:bodyPr/>
      <a:lstStyle/>
      <a:p>
        <a:r>
          <a:rPr lang="en-US"/>
          <a:t>Updated to 2026 algorithm-only a minor change to it. </a:t>
        </a:r>
      </a:p>
    </p188:txBody>
  </p188:cm>
</p188:cmLst>
</file>

<file path=ppt/comments/modernComment_7FFFE700_E37F6A8B.xml><?xml version="1.0" encoding="utf-8"?>
<p188:cmLst xmlns:a="http://schemas.openxmlformats.org/drawingml/2006/main" xmlns:r="http://schemas.openxmlformats.org/officeDocument/2006/relationships" xmlns:p188="http://schemas.microsoft.com/office/powerpoint/2018/8/main">
  <p188:cm id="{02429A86-28F5-41F7-9063-A43E5C9975F6}" authorId="{B39DF41F-75EB-A6A9-B2DE-7AAFE457D87A}" created="2026-04-07T04:22:20.549">
    <pc:sldMkLst xmlns:pc="http://schemas.microsoft.com/office/powerpoint/2013/main/command">
      <pc:docMk/>
      <pc:sldMk cId="3816778379" sldId="2147477248"/>
    </pc:sldMkLst>
    <p188:txBody>
      <a:bodyPr/>
      <a:lstStyle/>
      <a:p>
        <a:r>
          <a:rPr lang="en-US"/>
          <a:t>New slide</a:t>
        </a:r>
      </a:p>
    </p188:txBody>
  </p188:cm>
</p188:cmLst>
</file>

<file path=ppt/comments/modernComment_7FFFE702_8F560628.xml><?xml version="1.0" encoding="utf-8"?>
<p188:cmLst xmlns:a="http://schemas.openxmlformats.org/drawingml/2006/main" xmlns:r="http://schemas.openxmlformats.org/officeDocument/2006/relationships" xmlns:p188="http://schemas.microsoft.com/office/powerpoint/2018/8/main">
  <p188:cm id="{85C35B45-0115-4749-A20D-EA07E0C9C480}" authorId="{90CE3A54-1E4E-4F99-9604-F6D6D213E6C9}" created="2026-04-07T18:45:18.636">
    <pc:sldMkLst xmlns:pc="http://schemas.microsoft.com/office/powerpoint/2013/main/command">
      <pc:docMk/>
      <pc:sldMk cId="2404779560" sldId="2147477250"/>
    </pc:sldMkLst>
    <p188:txBody>
      <a:bodyPr/>
      <a:lstStyle/>
      <a:p>
        <a:r>
          <a:rPr lang="en-US"/>
          <a:t>new</a:t>
        </a:r>
      </a:p>
    </p188:txBody>
  </p188:cm>
</p188:cmLst>
</file>

<file path=ppt/comments/modernComment_B60_DC7636F.xml><?xml version="1.0" encoding="utf-8"?>
<p188:cmLst xmlns:a="http://schemas.openxmlformats.org/drawingml/2006/main" xmlns:r="http://schemas.openxmlformats.org/officeDocument/2006/relationships" xmlns:p188="http://schemas.microsoft.com/office/powerpoint/2018/8/main">
  <p188:cm id="{DC0BA1D9-7995-4E48-8862-921E5ABE7DA2}" authorId="{B39DF41F-75EB-A6A9-B2DE-7AAFE457D87A}" created="2026-04-07T02:04:56.320">
    <pc:sldMkLst xmlns:pc="http://schemas.microsoft.com/office/powerpoint/2013/main/command">
      <pc:docMk/>
      <pc:sldMk cId="231170927" sldId="2912"/>
    </pc:sldMkLst>
    <p188:txBody>
      <a:bodyPr/>
      <a:lstStyle/>
      <a:p>
        <a:r>
          <a:rPr lang="en-US"/>
          <a:t>New slide</a:t>
        </a:r>
      </a:p>
    </p188:txBody>
  </p188:cm>
</p188:cmLst>
</file>

<file path=ppt/comments/modernComment_DF0_1DD637A8.xml><?xml version="1.0" encoding="utf-8"?>
<p188:cmLst xmlns:a="http://schemas.openxmlformats.org/drawingml/2006/main" xmlns:r="http://schemas.openxmlformats.org/officeDocument/2006/relationships" xmlns:p188="http://schemas.microsoft.com/office/powerpoint/2018/8/main">
  <p188:cm id="{98ECB3A7-C4F6-44EB-8A2F-B0FFD36F36A3}" authorId="{90CE3A54-1E4E-4F99-9604-F6D6D213E6C9}" created="2026-03-31T01:39:35.296">
    <pc:sldMkLst xmlns:pc="http://schemas.microsoft.com/office/powerpoint/2013/main/command">
      <pc:docMk/>
      <pc:sldMk cId="734738277" sldId="3568"/>
    </pc:sldMkLst>
    <p188:txBody>
      <a:bodyPr/>
      <a:lstStyle/>
      <a:p>
        <a:r>
          <a:rPr lang="en-US"/>
          <a:t>updated</a:t>
        </a:r>
      </a:p>
    </p188:txBody>
  </p188:cm>
</p188:cmLst>
</file>

<file path=ppt/comments/modernComment_DFB_F0CA284E.xml><?xml version="1.0" encoding="utf-8"?>
<p188:cmLst xmlns:a="http://schemas.openxmlformats.org/drawingml/2006/main" xmlns:r="http://schemas.openxmlformats.org/officeDocument/2006/relationships" xmlns:p188="http://schemas.microsoft.com/office/powerpoint/2018/8/main">
  <p188:cm id="{83540FC2-7DB7-4840-94FF-3FA92E8E8C29}" authorId="{B39DF41F-75EB-A6A9-B2DE-7AAFE457D87A}" created="2026-04-07T00:53:54.367">
    <ac:deMkLst xmlns:ac="http://schemas.microsoft.com/office/drawing/2013/main/command">
      <pc:docMk xmlns:pc="http://schemas.microsoft.com/office/powerpoint/2013/main/command"/>
      <pc:sldMk xmlns:pc="http://schemas.microsoft.com/office/powerpoint/2013/main/command" cId="4039780430" sldId="3579"/>
      <ac:picMk id="7" creationId="{A1B71823-F7AC-7B3A-3738-3670912C437F}"/>
    </ac:deMkLst>
    <p188:txBody>
      <a:bodyPr/>
      <a:lstStyle/>
      <a:p>
        <a:r>
          <a:rPr lang="en-US"/>
          <a:t>Updated website and picture. </a:t>
        </a:r>
      </a:p>
    </p188:txBody>
  </p188:cm>
</p188:cmLst>
</file>

<file path=ppt/comments/modernComment_E04_251E3B5F.xml><?xml version="1.0" encoding="utf-8"?>
<p188:cmLst xmlns:a="http://schemas.openxmlformats.org/drawingml/2006/main" xmlns:r="http://schemas.openxmlformats.org/officeDocument/2006/relationships" xmlns:p188="http://schemas.microsoft.com/office/powerpoint/2018/8/main">
  <p188:cm id="{C43D0E59-BC13-4F51-8AFC-BF52628BE1F5}" authorId="{B39DF41F-75EB-A6A9-B2DE-7AAFE457D87A}" created="2026-04-07T03:04:28.251">
    <pc:sldMkLst xmlns:pc="http://schemas.microsoft.com/office/powerpoint/2013/main/command">
      <pc:docMk/>
      <pc:sldMk cId="622738271" sldId="3588"/>
    </pc:sldMkLst>
    <p188:txBody>
      <a:bodyPr/>
      <a:lstStyle/>
      <a:p>
        <a:r>
          <a:rPr lang="en-US"/>
          <a:t>Updated. </a:t>
        </a:r>
      </a:p>
    </p188:txBody>
  </p188:cm>
</p188:cmLst>
</file>

<file path=ppt/comments/modernComment_E0E_11743082.xml><?xml version="1.0" encoding="utf-8"?>
<p188:cmLst xmlns:a="http://schemas.openxmlformats.org/drawingml/2006/main" xmlns:r="http://schemas.openxmlformats.org/officeDocument/2006/relationships" xmlns:p188="http://schemas.microsoft.com/office/powerpoint/2018/8/main">
  <p188:cm id="{AC85D1D3-9235-474A-A2BC-9EEE09BAAB1B}" authorId="{B39DF41F-75EB-A6A9-B2DE-7AAFE457D87A}" created="2026-04-07T01:51:30.952">
    <ac:deMkLst xmlns:ac="http://schemas.microsoft.com/office/drawing/2013/main/command">
      <pc:docMk xmlns:pc="http://schemas.microsoft.com/office/powerpoint/2013/main/command"/>
      <pc:sldMk xmlns:pc="http://schemas.microsoft.com/office/powerpoint/2013/main/command" cId="292827266" sldId="3598"/>
      <ac:spMk id="3" creationId="{AD5A9852-AFD5-4D15-8F12-F99F70DA3A98}"/>
    </ac:deMkLst>
    <p188:txBody>
      <a:bodyPr/>
      <a:lstStyle/>
      <a:p>
        <a:r>
          <a:rPr lang="en-US"/>
          <a:t>Updated question </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diagrams/_rels/data5.xml.rels><?xml version="1.0" encoding="UTF-8" standalone="yes"?>
<Relationships xmlns="http://schemas.openxmlformats.org/package/2006/relationships"><Relationship Id="rId1" Type="http://schemas.openxmlformats.org/officeDocument/2006/relationships/image" Target="../media/image173.png"/></Relationships>
</file>

<file path=ppt/diagrams/_rels/data6.xml.rels><?xml version="1.0" encoding="UTF-8" standalone="yes"?>
<Relationships xmlns="http://schemas.openxmlformats.org/package/2006/relationships"><Relationship Id="rId3" Type="http://schemas.openxmlformats.org/officeDocument/2006/relationships/image" Target="../media/image210.svg"/><Relationship Id="rId2" Type="http://schemas.openxmlformats.org/officeDocument/2006/relationships/image" Target="../media/image209.svg"/><Relationship Id="rId1" Type="http://schemas.openxmlformats.org/officeDocument/2006/relationships/image" Target="../media/image208.svg"/></Relationships>
</file>

<file path=ppt/diagrams/_rels/data8.xml.rels><?xml version="1.0" encoding="UTF-8" standalone="yes"?>
<Relationships xmlns="http://schemas.openxmlformats.org/package/2006/relationships"><Relationship Id="rId1" Type="http://schemas.openxmlformats.org/officeDocument/2006/relationships/image" Target="../media/image17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diagrams/_rels/drawing5.xml.rels><?xml version="1.0" encoding="UTF-8" standalone="yes"?>
<Relationships xmlns="http://schemas.openxmlformats.org/package/2006/relationships"><Relationship Id="rId1" Type="http://schemas.openxmlformats.org/officeDocument/2006/relationships/image" Target="../media/image173.png"/></Relationships>
</file>

<file path=ppt/diagrams/_rels/drawing6.xml.rels><?xml version="1.0" encoding="UTF-8" standalone="yes"?>
<Relationships xmlns="http://schemas.openxmlformats.org/package/2006/relationships"><Relationship Id="rId3" Type="http://schemas.openxmlformats.org/officeDocument/2006/relationships/image" Target="../media/image210.svg"/><Relationship Id="rId2" Type="http://schemas.openxmlformats.org/officeDocument/2006/relationships/image" Target="../media/image209.svg"/><Relationship Id="rId1" Type="http://schemas.openxmlformats.org/officeDocument/2006/relationships/image" Target="../media/image208.svg"/></Relationships>
</file>

<file path=ppt/diagrams/_rels/drawing8.xml.rels><?xml version="1.0" encoding="UTF-8" standalone="yes"?>
<Relationships xmlns="http://schemas.openxmlformats.org/package/2006/relationships"><Relationship Id="rId1" Type="http://schemas.openxmlformats.org/officeDocument/2006/relationships/image" Target="../media/image173.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dirty="0"/>
            <a:t>Healthy</a:t>
          </a:r>
        </a:p>
        <a:p>
          <a:r>
            <a:rPr lang="en-US" sz="2400" b="1" dirty="0"/>
            <a:t>FBG &lt;100</a:t>
          </a:r>
        </a:p>
        <a:p>
          <a:r>
            <a:rPr lang="en-US" sz="2400" b="1" dirty="0"/>
            <a:t>Random &lt;140</a:t>
          </a:r>
        </a:p>
        <a:p>
          <a:r>
            <a:rPr lang="en-US" sz="2400" b="1" dirty="0"/>
            <a:t>A1c &lt;5.7%</a:t>
          </a:r>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400" b="1" u="sng" dirty="0"/>
            <a:t>Prediabetes</a:t>
          </a:r>
        </a:p>
        <a:p>
          <a:r>
            <a:rPr lang="en-US" sz="2000" b="1" dirty="0"/>
            <a:t>FBG 100-125</a:t>
          </a:r>
        </a:p>
        <a:p>
          <a:r>
            <a:rPr lang="en-US" sz="2000" b="1" dirty="0"/>
            <a:t>Random 140 - 199</a:t>
          </a:r>
        </a:p>
        <a:p>
          <a:r>
            <a:rPr lang="en-US" sz="2000" b="1" dirty="0"/>
            <a:t>A1c ~ 5.7- 6.4% </a:t>
          </a:r>
        </a:p>
        <a:p>
          <a:r>
            <a:rPr lang="en-US" sz="2000" b="1" dirty="0"/>
            <a:t>50% working pancreas</a:t>
          </a:r>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a:latin typeface="+mn-lt"/>
            </a:rPr>
            <a:t>D</a:t>
          </a:r>
          <a:r>
            <a:rPr kumimoji="0" lang="en-US" sz="2400" b="1" i="0" u="sng" strike="noStrike" cap="none" spc="0" normalizeH="0" baseline="0" noProof="0">
              <a:ln/>
              <a:effectLst/>
              <a:uLnTx/>
              <a:uFillTx/>
              <a:latin typeface="+mn-lt"/>
              <a:ea typeface="+mn-ea"/>
              <a:cs typeface="+mn-cs"/>
            </a:rPr>
            <a:t>iabetes</a:t>
          </a:r>
        </a:p>
        <a:p>
          <a:pPr rtl="0"/>
          <a:r>
            <a:rPr kumimoji="0" lang="en-US" sz="2400" b="1" i="0" u="none" strike="noStrike" cap="none" spc="0" normalizeH="0" baseline="0" noProof="0">
              <a:ln/>
              <a:effectLst/>
              <a:uLnTx/>
              <a:uFillTx/>
              <a:latin typeface="+mn-lt"/>
            </a:rPr>
            <a:t>FBG 126 +</a:t>
          </a:r>
        </a:p>
        <a:p>
          <a:pPr rtl="0"/>
          <a:r>
            <a:rPr kumimoji="0" lang="en-US" sz="2400" b="1" i="0" u="none" strike="noStrike" cap="none" spc="0" normalizeH="0" baseline="0" noProof="0">
              <a:ln/>
              <a:effectLst/>
              <a:uLnTx/>
              <a:uFillTx/>
              <a:latin typeface="+mn-lt"/>
            </a:rPr>
            <a:t>Random 200</a:t>
          </a:r>
          <a:r>
            <a:rPr kumimoji="0" lang="en-US" sz="2400" b="1" i="0" u="none" strike="noStrike" cap="none" spc="0" normalizeH="0" noProof="0">
              <a:ln/>
              <a:effectLst/>
              <a:uLnTx/>
              <a:uFillTx/>
              <a:latin typeface="+mn-lt"/>
            </a:rPr>
            <a:t> +</a:t>
          </a:r>
          <a:endParaRPr kumimoji="0" lang="en-US" sz="2400" b="1" i="0" u="none" strike="noStrike" cap="none" spc="0" normalizeH="0" baseline="0" noProof="0">
            <a:ln/>
            <a:effectLst/>
            <a:uLnTx/>
            <a:uFillTx/>
            <a:latin typeface="+mn-lt"/>
          </a:endParaRPr>
        </a:p>
        <a:p>
          <a:r>
            <a:rPr kumimoji="0" lang="en-US" sz="2400" b="1" i="0" u="none" strike="noStrike" cap="none" spc="0" normalizeH="0" baseline="0" noProof="0">
              <a:ln/>
              <a:effectLst/>
              <a:uLnTx/>
              <a:uFillTx/>
              <a:latin typeface="+mn-lt"/>
            </a:rPr>
            <a:t>A1c</a:t>
          </a:r>
          <a:r>
            <a:rPr kumimoji="0" lang="en-US" sz="2400" b="1" i="0" u="none" strike="noStrike" cap="none" spc="0" normalizeH="0" noProof="0">
              <a:ln/>
              <a:effectLst/>
              <a:uLnTx/>
              <a:uFillTx/>
              <a:latin typeface="+mn-lt"/>
            </a:rPr>
            <a:t> </a:t>
          </a:r>
          <a:r>
            <a:rPr kumimoji="0" lang="en-US" sz="2400" b="1" i="0" u="none" strike="noStrike" cap="none" spc="0" normalizeH="0" baseline="0" noProof="0">
              <a:ln/>
              <a:effectLst/>
              <a:uLnTx/>
              <a:uFillTx/>
              <a:latin typeface="+mn-lt"/>
            </a:rPr>
            <a:t>6.5% or +   </a:t>
          </a:r>
        </a:p>
        <a:p>
          <a:pPr rtl="0"/>
          <a:r>
            <a:rPr lang="en-US" sz="2400" b="1"/>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BC007005-A9D4-4089-B84F-30CB6FAD4296}" type="presOf" srcId="{714289C4-44BF-4423-B73A-D36C7D29CD8B}" destId="{5A6B1BA2-8CEC-4075-979B-58B751678363}" srcOrd="1" destOrd="0" presId="urn:microsoft.com/office/officeart/2005/8/layout/hList7#1"/>
    <dgm:cxn modelId="{D77BB821-B2B8-4F3A-A3A8-8F12C280B973}" type="presOf" srcId="{DAFD5B8F-7307-420F-8AA9-469750D54466}" destId="{4C98858D-9DCD-4D61-A6D2-9C95CB504251}"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D213C02F-99EA-4FED-9910-179CC1073C6F}" type="presOf" srcId="{DAFD5B8F-7307-420F-8AA9-469750D54466}" destId="{1DFC81E9-AEE7-4738-A0AB-51EC388659CE}"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D34D8B7D-3FC9-4C08-94E0-65E6895085EA}" type="presOf" srcId="{714289C4-44BF-4423-B73A-D36C7D29CD8B}" destId="{3325B67F-1C1F-4C7F-87F7-63A9F5F04916}" srcOrd="0" destOrd="0" presId="urn:microsoft.com/office/officeart/2005/8/layout/hList7#1"/>
    <dgm:cxn modelId="{D4051B81-E5FE-461D-A5F6-46BF70D49569}" type="presOf" srcId="{53A7C8F1-6573-416B-BAD0-E203C790D54C}" destId="{80C2ACF9-BD38-4248-9C5A-D57702DCA3FA}" srcOrd="1" destOrd="0" presId="urn:microsoft.com/office/officeart/2005/8/layout/hList7#1"/>
    <dgm:cxn modelId="{0B901897-E93F-4C60-96A3-855E9B58D8A1}" type="presOf" srcId="{5B5B7744-917A-4FD6-AA16-3CB0263912D1}" destId="{21B2BCE8-470C-4505-93DC-36DDE14B2DFF}" srcOrd="0"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E9253DA4-FC16-4E88-8E92-B3708329FAB7}" type="presOf" srcId="{BDA7D873-F110-416A-8950-D7A412F1A1A1}" destId="{6FCB4B09-5AE8-4BCF-9C2E-5DB02F534E9D}" srcOrd="0" destOrd="0" presId="urn:microsoft.com/office/officeart/2005/8/layout/hList7#1"/>
    <dgm:cxn modelId="{273750FB-060F-477A-97C3-A6F9AACAB93E}" type="presOf" srcId="{53A7C8F1-6573-416B-BAD0-E203C790D54C}" destId="{84406800-1B15-4073-9BE5-7AED3F8CD968}" srcOrd="0" destOrd="0" presId="urn:microsoft.com/office/officeart/2005/8/layout/hList7#1"/>
    <dgm:cxn modelId="{187D95FB-196F-4C24-9CBB-D86D9AA3D3D8}" type="presOf" srcId="{883B5228-B675-48FD-ADE3-882F219A32FD}" destId="{A40BD255-8246-4A86-AC24-6E13AC11D8D0}" srcOrd="0" destOrd="0" presId="urn:microsoft.com/office/officeart/2005/8/layout/hList7#1"/>
    <dgm:cxn modelId="{34388B8C-961B-440E-AB78-C308D1D8FC59}" type="presParOf" srcId="{21B2BCE8-470C-4505-93DC-36DDE14B2DFF}" destId="{D737B785-468C-4A0C-9BAF-B33CE9B38ADA}" srcOrd="0" destOrd="0" presId="urn:microsoft.com/office/officeart/2005/8/layout/hList7#1"/>
    <dgm:cxn modelId="{923BC6E4-9764-4679-A37E-D21A483B358B}" type="presParOf" srcId="{21B2BCE8-470C-4505-93DC-36DDE14B2DFF}" destId="{E3446D0B-132A-4581-B805-7D509ABBE1A9}" srcOrd="1" destOrd="0" presId="urn:microsoft.com/office/officeart/2005/8/layout/hList7#1"/>
    <dgm:cxn modelId="{5C731628-2E68-4F54-AEF2-A47AC16AABFF}" type="presParOf" srcId="{E3446D0B-132A-4581-B805-7D509ABBE1A9}" destId="{F0280A93-2598-4B79-BCF2-5A74016DDAA6}" srcOrd="0" destOrd="0" presId="urn:microsoft.com/office/officeart/2005/8/layout/hList7#1"/>
    <dgm:cxn modelId="{8EA46E92-2C05-42CE-ADEE-8C3E62B3A1F6}" type="presParOf" srcId="{F0280A93-2598-4B79-BCF2-5A74016DDAA6}" destId="{3325B67F-1C1F-4C7F-87F7-63A9F5F04916}" srcOrd="0" destOrd="0" presId="urn:microsoft.com/office/officeart/2005/8/layout/hList7#1"/>
    <dgm:cxn modelId="{C0B1DBA7-E62B-471E-A650-D4EB94638BEB}" type="presParOf" srcId="{F0280A93-2598-4B79-BCF2-5A74016DDAA6}" destId="{5A6B1BA2-8CEC-4075-979B-58B751678363}" srcOrd="1" destOrd="0" presId="urn:microsoft.com/office/officeart/2005/8/layout/hList7#1"/>
    <dgm:cxn modelId="{CFC9082D-D4D0-4DEC-88EC-59E5D3B94177}" type="presParOf" srcId="{F0280A93-2598-4B79-BCF2-5A74016DDAA6}" destId="{E679BF5D-7D68-48F1-9595-1ED90F266B6A}" srcOrd="2" destOrd="0" presId="urn:microsoft.com/office/officeart/2005/8/layout/hList7#1"/>
    <dgm:cxn modelId="{9D117923-15B3-40FB-8168-F2E20A5F015F}" type="presParOf" srcId="{F0280A93-2598-4B79-BCF2-5A74016DDAA6}" destId="{1B13010B-D7B8-48A4-9EA8-0FF90A870D10}" srcOrd="3" destOrd="0" presId="urn:microsoft.com/office/officeart/2005/8/layout/hList7#1"/>
    <dgm:cxn modelId="{A3007A38-262E-4B51-851D-D6D9CDFF6431}" type="presParOf" srcId="{E3446D0B-132A-4581-B805-7D509ABBE1A9}" destId="{A40BD255-8246-4A86-AC24-6E13AC11D8D0}" srcOrd="1" destOrd="0" presId="urn:microsoft.com/office/officeart/2005/8/layout/hList7#1"/>
    <dgm:cxn modelId="{5872D307-5CA3-42D9-B35A-917A2BCF8F51}" type="presParOf" srcId="{E3446D0B-132A-4581-B805-7D509ABBE1A9}" destId="{B4EC43FF-F280-4D81-B573-0BBE26119323}" srcOrd="2" destOrd="0" presId="urn:microsoft.com/office/officeart/2005/8/layout/hList7#1"/>
    <dgm:cxn modelId="{06FBC6B6-B034-4F94-963D-32EDEC81D6F3}" type="presParOf" srcId="{B4EC43FF-F280-4D81-B573-0BBE26119323}" destId="{4C98858D-9DCD-4D61-A6D2-9C95CB504251}" srcOrd="0" destOrd="0" presId="urn:microsoft.com/office/officeart/2005/8/layout/hList7#1"/>
    <dgm:cxn modelId="{F2EC6295-4CB9-4D7A-9805-2D9561395F88}" type="presParOf" srcId="{B4EC43FF-F280-4D81-B573-0BBE26119323}" destId="{1DFC81E9-AEE7-4738-A0AB-51EC388659CE}" srcOrd="1" destOrd="0" presId="urn:microsoft.com/office/officeart/2005/8/layout/hList7#1"/>
    <dgm:cxn modelId="{C1C81B85-2A0E-490E-8E03-CBEA0AB0C684}" type="presParOf" srcId="{B4EC43FF-F280-4D81-B573-0BBE26119323}" destId="{5642C667-2035-465B-88FA-BD5286D1ED4A}" srcOrd="2" destOrd="0" presId="urn:microsoft.com/office/officeart/2005/8/layout/hList7#1"/>
    <dgm:cxn modelId="{B7EC59C7-DAD9-4A1F-B76C-3E1556AA5995}" type="presParOf" srcId="{B4EC43FF-F280-4D81-B573-0BBE26119323}" destId="{3606B1B6-912D-4BB2-940E-606747701328}" srcOrd="3" destOrd="0" presId="urn:microsoft.com/office/officeart/2005/8/layout/hList7#1"/>
    <dgm:cxn modelId="{AFB7FA7F-8FEF-462B-AC38-554F1E8A2963}" type="presParOf" srcId="{E3446D0B-132A-4581-B805-7D509ABBE1A9}" destId="{6FCB4B09-5AE8-4BCF-9C2E-5DB02F534E9D}" srcOrd="3" destOrd="0" presId="urn:microsoft.com/office/officeart/2005/8/layout/hList7#1"/>
    <dgm:cxn modelId="{A91B042B-3875-4CC2-95B5-9B2DB2C61568}" type="presParOf" srcId="{E3446D0B-132A-4581-B805-7D509ABBE1A9}" destId="{552AA70C-A20B-4D1F-9285-6CFC3143FB01}" srcOrd="4" destOrd="0" presId="urn:microsoft.com/office/officeart/2005/8/layout/hList7#1"/>
    <dgm:cxn modelId="{7997DF3D-0E86-4336-812E-ED5DDEBF8718}" type="presParOf" srcId="{552AA70C-A20B-4D1F-9285-6CFC3143FB01}" destId="{84406800-1B15-4073-9BE5-7AED3F8CD968}" srcOrd="0" destOrd="0" presId="urn:microsoft.com/office/officeart/2005/8/layout/hList7#1"/>
    <dgm:cxn modelId="{9DB817EE-71FD-41D5-B380-598F75A99C15}" type="presParOf" srcId="{552AA70C-A20B-4D1F-9285-6CFC3143FB01}" destId="{80C2ACF9-BD38-4248-9C5A-D57702DCA3FA}" srcOrd="1" destOrd="0" presId="urn:microsoft.com/office/officeart/2005/8/layout/hList7#1"/>
    <dgm:cxn modelId="{906C18E9-C042-46B6-9F1D-9497534B6922}" type="presParOf" srcId="{552AA70C-A20B-4D1F-9285-6CFC3143FB01}" destId="{A550690B-CD28-43E2-88E8-918DBD12128C}" srcOrd="2" destOrd="0" presId="urn:microsoft.com/office/officeart/2005/8/layout/hList7#1"/>
    <dgm:cxn modelId="{CB14CC8D-5E02-4C8B-88DF-8275456FF01A}"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8B1EF57-8DD9-44D7-BD1D-A179E4FE9B7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3D44258-8C15-449B-967F-F8E3154720BA}">
      <dgm:prSet/>
      <dgm:spPr/>
      <dgm:t>
        <a:bodyPr/>
        <a:lstStyle/>
        <a:p>
          <a:r>
            <a:rPr lang="en-US" dirty="0"/>
            <a:t>Cortisol increases gluconeogenesis in the liver</a:t>
          </a:r>
        </a:p>
      </dgm:t>
    </dgm:pt>
    <dgm:pt modelId="{5560F980-59C6-4798-83DF-37E45D06DA13}" type="parTrans" cxnId="{4B2FD35D-E2A9-49EA-AFD3-3690FF44B23C}">
      <dgm:prSet/>
      <dgm:spPr/>
      <dgm:t>
        <a:bodyPr/>
        <a:lstStyle/>
        <a:p>
          <a:endParaRPr lang="en-US"/>
        </a:p>
      </dgm:t>
    </dgm:pt>
    <dgm:pt modelId="{A5517D19-407F-4056-8B7A-2BD207D53315}" type="sibTrans" cxnId="{4B2FD35D-E2A9-49EA-AFD3-3690FF44B23C}">
      <dgm:prSet/>
      <dgm:spPr/>
      <dgm:t>
        <a:bodyPr/>
        <a:lstStyle/>
        <a:p>
          <a:endParaRPr lang="en-US"/>
        </a:p>
      </dgm:t>
    </dgm:pt>
    <dgm:pt modelId="{5F0E1AFE-509C-4B3E-AC43-A0FB3BEF6A7C}">
      <dgm:prSet/>
      <dgm:spPr/>
      <dgm:t>
        <a:bodyPr/>
        <a:lstStyle/>
        <a:p>
          <a:r>
            <a:rPr lang="en-US" dirty="0"/>
            <a:t>Reduces peripheral glucose uptake → insulin resistance</a:t>
          </a:r>
        </a:p>
      </dgm:t>
    </dgm:pt>
    <dgm:pt modelId="{DBA3300B-1CD3-447E-A42C-EFFDC99675EC}" type="parTrans" cxnId="{BE02B548-56FB-4DF4-B502-53E93E872308}">
      <dgm:prSet/>
      <dgm:spPr/>
      <dgm:t>
        <a:bodyPr/>
        <a:lstStyle/>
        <a:p>
          <a:endParaRPr lang="en-US"/>
        </a:p>
      </dgm:t>
    </dgm:pt>
    <dgm:pt modelId="{1A685366-7B1A-42BE-B6F2-FF43325697F0}" type="sibTrans" cxnId="{BE02B548-56FB-4DF4-B502-53E93E872308}">
      <dgm:prSet/>
      <dgm:spPr/>
      <dgm:t>
        <a:bodyPr/>
        <a:lstStyle/>
        <a:p>
          <a:endParaRPr lang="en-US"/>
        </a:p>
      </dgm:t>
    </dgm:pt>
    <dgm:pt modelId="{5D8CACC3-06B2-406C-A3EE-2B65279E606D}">
      <dgm:prSet/>
      <dgm:spPr/>
      <dgm:t>
        <a:bodyPr/>
        <a:lstStyle/>
        <a:p>
          <a:r>
            <a:rPr lang="en-US"/>
            <a:t>Stimulates protein catabolism and lipolysis</a:t>
          </a:r>
        </a:p>
      </dgm:t>
    </dgm:pt>
    <dgm:pt modelId="{F63B284D-C37F-44CC-B82E-F811E5619C77}" type="parTrans" cxnId="{70A6D0D3-221F-49BB-AA9D-B0C2D7F19353}">
      <dgm:prSet/>
      <dgm:spPr/>
      <dgm:t>
        <a:bodyPr/>
        <a:lstStyle/>
        <a:p>
          <a:endParaRPr lang="en-US"/>
        </a:p>
      </dgm:t>
    </dgm:pt>
    <dgm:pt modelId="{6047F17D-90F9-4208-B687-224BE1510DFE}" type="sibTrans" cxnId="{70A6D0D3-221F-49BB-AA9D-B0C2D7F19353}">
      <dgm:prSet/>
      <dgm:spPr/>
      <dgm:t>
        <a:bodyPr/>
        <a:lstStyle/>
        <a:p>
          <a:endParaRPr lang="en-US"/>
        </a:p>
      </dgm:t>
    </dgm:pt>
    <dgm:pt modelId="{2873F473-03D9-48E9-B5BE-68A333685FC3}">
      <dgm:prSet/>
      <dgm:spPr/>
      <dgm:t>
        <a:bodyPr/>
        <a:lstStyle/>
        <a:p>
          <a:r>
            <a:rPr lang="en-US" dirty="0"/>
            <a:t>Chronic cortisol elevation → persistent hyperglycemia and hypertension</a:t>
          </a:r>
        </a:p>
      </dgm:t>
    </dgm:pt>
    <dgm:pt modelId="{5065C818-805D-4040-A399-EEDADBA46B73}" type="parTrans" cxnId="{39226067-4861-4467-9450-EE050F4FD579}">
      <dgm:prSet/>
      <dgm:spPr/>
      <dgm:t>
        <a:bodyPr/>
        <a:lstStyle/>
        <a:p>
          <a:endParaRPr lang="en-US"/>
        </a:p>
      </dgm:t>
    </dgm:pt>
    <dgm:pt modelId="{0BF5BDD5-902B-4689-8A26-F58523F7E3A6}" type="sibTrans" cxnId="{39226067-4861-4467-9450-EE050F4FD579}">
      <dgm:prSet/>
      <dgm:spPr/>
      <dgm:t>
        <a:bodyPr/>
        <a:lstStyle/>
        <a:p>
          <a:endParaRPr lang="en-US"/>
        </a:p>
      </dgm:t>
    </dgm:pt>
    <dgm:pt modelId="{176C0EE8-09CC-4F6B-9959-D240A21A82D8}" type="pres">
      <dgm:prSet presAssocID="{88B1EF57-8DD9-44D7-BD1D-A179E4FE9B75}" presName="linear" presStyleCnt="0">
        <dgm:presLayoutVars>
          <dgm:animLvl val="lvl"/>
          <dgm:resizeHandles val="exact"/>
        </dgm:presLayoutVars>
      </dgm:prSet>
      <dgm:spPr/>
    </dgm:pt>
    <dgm:pt modelId="{DAC1D329-8F7E-42EC-89B5-BA87F4AF6A31}" type="pres">
      <dgm:prSet presAssocID="{23D44258-8C15-449B-967F-F8E3154720BA}" presName="parentText" presStyleLbl="node1" presStyleIdx="0" presStyleCnt="4">
        <dgm:presLayoutVars>
          <dgm:chMax val="0"/>
          <dgm:bulletEnabled val="1"/>
        </dgm:presLayoutVars>
      </dgm:prSet>
      <dgm:spPr/>
    </dgm:pt>
    <dgm:pt modelId="{2569500D-F4C5-45B5-89F3-9BFF148359CD}" type="pres">
      <dgm:prSet presAssocID="{A5517D19-407F-4056-8B7A-2BD207D53315}" presName="spacer" presStyleCnt="0"/>
      <dgm:spPr/>
    </dgm:pt>
    <dgm:pt modelId="{AF9C3809-362C-49CF-A0BA-1EE447728556}" type="pres">
      <dgm:prSet presAssocID="{5F0E1AFE-509C-4B3E-AC43-A0FB3BEF6A7C}" presName="parentText" presStyleLbl="node1" presStyleIdx="1" presStyleCnt="4">
        <dgm:presLayoutVars>
          <dgm:chMax val="0"/>
          <dgm:bulletEnabled val="1"/>
        </dgm:presLayoutVars>
      </dgm:prSet>
      <dgm:spPr/>
    </dgm:pt>
    <dgm:pt modelId="{030F646A-CE9A-47DC-B1AF-E80E00CD2F8D}" type="pres">
      <dgm:prSet presAssocID="{1A685366-7B1A-42BE-B6F2-FF43325697F0}" presName="spacer" presStyleCnt="0"/>
      <dgm:spPr/>
    </dgm:pt>
    <dgm:pt modelId="{94092555-4192-450B-9E66-58BE53A853EE}" type="pres">
      <dgm:prSet presAssocID="{5D8CACC3-06B2-406C-A3EE-2B65279E606D}" presName="parentText" presStyleLbl="node1" presStyleIdx="2" presStyleCnt="4">
        <dgm:presLayoutVars>
          <dgm:chMax val="0"/>
          <dgm:bulletEnabled val="1"/>
        </dgm:presLayoutVars>
      </dgm:prSet>
      <dgm:spPr/>
    </dgm:pt>
    <dgm:pt modelId="{5AA97707-36EA-40D5-BD97-DCD765D71CF0}" type="pres">
      <dgm:prSet presAssocID="{6047F17D-90F9-4208-B687-224BE1510DFE}" presName="spacer" presStyleCnt="0"/>
      <dgm:spPr/>
    </dgm:pt>
    <dgm:pt modelId="{6ADC18D9-2CB0-4B5D-89B4-D13F129D2A21}" type="pres">
      <dgm:prSet presAssocID="{2873F473-03D9-48E9-B5BE-68A333685FC3}" presName="parentText" presStyleLbl="node1" presStyleIdx="3" presStyleCnt="4">
        <dgm:presLayoutVars>
          <dgm:chMax val="0"/>
          <dgm:bulletEnabled val="1"/>
        </dgm:presLayoutVars>
      </dgm:prSet>
      <dgm:spPr/>
    </dgm:pt>
  </dgm:ptLst>
  <dgm:cxnLst>
    <dgm:cxn modelId="{6A0D5914-8F26-4F7C-AB5C-0BDF8CF18EAC}" type="presOf" srcId="{2873F473-03D9-48E9-B5BE-68A333685FC3}" destId="{6ADC18D9-2CB0-4B5D-89B4-D13F129D2A21}" srcOrd="0" destOrd="0" presId="urn:microsoft.com/office/officeart/2005/8/layout/vList2"/>
    <dgm:cxn modelId="{44FD2B25-66C8-4A49-8B8F-09303332934C}" type="presOf" srcId="{23D44258-8C15-449B-967F-F8E3154720BA}" destId="{DAC1D329-8F7E-42EC-89B5-BA87F4AF6A31}" srcOrd="0" destOrd="0" presId="urn:microsoft.com/office/officeart/2005/8/layout/vList2"/>
    <dgm:cxn modelId="{4B2FD35D-E2A9-49EA-AFD3-3690FF44B23C}" srcId="{88B1EF57-8DD9-44D7-BD1D-A179E4FE9B75}" destId="{23D44258-8C15-449B-967F-F8E3154720BA}" srcOrd="0" destOrd="0" parTransId="{5560F980-59C6-4798-83DF-37E45D06DA13}" sibTransId="{A5517D19-407F-4056-8B7A-2BD207D53315}"/>
    <dgm:cxn modelId="{3C656F44-7912-4366-9762-A42FFE68F338}" type="presOf" srcId="{88B1EF57-8DD9-44D7-BD1D-A179E4FE9B75}" destId="{176C0EE8-09CC-4F6B-9959-D240A21A82D8}" srcOrd="0" destOrd="0" presId="urn:microsoft.com/office/officeart/2005/8/layout/vList2"/>
    <dgm:cxn modelId="{39226067-4861-4467-9450-EE050F4FD579}" srcId="{88B1EF57-8DD9-44D7-BD1D-A179E4FE9B75}" destId="{2873F473-03D9-48E9-B5BE-68A333685FC3}" srcOrd="3" destOrd="0" parTransId="{5065C818-805D-4040-A399-EEDADBA46B73}" sibTransId="{0BF5BDD5-902B-4689-8A26-F58523F7E3A6}"/>
    <dgm:cxn modelId="{BE02B548-56FB-4DF4-B502-53E93E872308}" srcId="{88B1EF57-8DD9-44D7-BD1D-A179E4FE9B75}" destId="{5F0E1AFE-509C-4B3E-AC43-A0FB3BEF6A7C}" srcOrd="1" destOrd="0" parTransId="{DBA3300B-1CD3-447E-A42C-EFFDC99675EC}" sibTransId="{1A685366-7B1A-42BE-B6F2-FF43325697F0}"/>
    <dgm:cxn modelId="{C8961350-B8A1-4231-91B0-CD8191C2E73F}" type="presOf" srcId="{5D8CACC3-06B2-406C-A3EE-2B65279E606D}" destId="{94092555-4192-450B-9E66-58BE53A853EE}" srcOrd="0" destOrd="0" presId="urn:microsoft.com/office/officeart/2005/8/layout/vList2"/>
    <dgm:cxn modelId="{F2BA96A5-8498-49C1-8E52-C3EB335473EF}" type="presOf" srcId="{5F0E1AFE-509C-4B3E-AC43-A0FB3BEF6A7C}" destId="{AF9C3809-362C-49CF-A0BA-1EE447728556}" srcOrd="0" destOrd="0" presId="urn:microsoft.com/office/officeart/2005/8/layout/vList2"/>
    <dgm:cxn modelId="{70A6D0D3-221F-49BB-AA9D-B0C2D7F19353}" srcId="{88B1EF57-8DD9-44D7-BD1D-A179E4FE9B75}" destId="{5D8CACC3-06B2-406C-A3EE-2B65279E606D}" srcOrd="2" destOrd="0" parTransId="{F63B284D-C37F-44CC-B82E-F811E5619C77}" sibTransId="{6047F17D-90F9-4208-B687-224BE1510DFE}"/>
    <dgm:cxn modelId="{45B47DB1-E545-4CAC-8989-FEA01D03590C}" type="presParOf" srcId="{176C0EE8-09CC-4F6B-9959-D240A21A82D8}" destId="{DAC1D329-8F7E-42EC-89B5-BA87F4AF6A31}" srcOrd="0" destOrd="0" presId="urn:microsoft.com/office/officeart/2005/8/layout/vList2"/>
    <dgm:cxn modelId="{D611C732-6309-4E3A-8909-3797927F6CAA}" type="presParOf" srcId="{176C0EE8-09CC-4F6B-9959-D240A21A82D8}" destId="{2569500D-F4C5-45B5-89F3-9BFF148359CD}" srcOrd="1" destOrd="0" presId="urn:microsoft.com/office/officeart/2005/8/layout/vList2"/>
    <dgm:cxn modelId="{C4721990-4E23-4139-BC0E-C59BA9305FD7}" type="presParOf" srcId="{176C0EE8-09CC-4F6B-9959-D240A21A82D8}" destId="{AF9C3809-362C-49CF-A0BA-1EE447728556}" srcOrd="2" destOrd="0" presId="urn:microsoft.com/office/officeart/2005/8/layout/vList2"/>
    <dgm:cxn modelId="{035B34AE-CE41-4867-94E0-5B8A5CAFBDF7}" type="presParOf" srcId="{176C0EE8-09CC-4F6B-9959-D240A21A82D8}" destId="{030F646A-CE9A-47DC-B1AF-E80E00CD2F8D}" srcOrd="3" destOrd="0" presId="urn:microsoft.com/office/officeart/2005/8/layout/vList2"/>
    <dgm:cxn modelId="{8D7E45E7-B008-4950-A63D-0FDB8F2732C0}" type="presParOf" srcId="{176C0EE8-09CC-4F6B-9959-D240A21A82D8}" destId="{94092555-4192-450B-9E66-58BE53A853EE}" srcOrd="4" destOrd="0" presId="urn:microsoft.com/office/officeart/2005/8/layout/vList2"/>
    <dgm:cxn modelId="{AD33D35B-FACC-4D08-941A-FD126BAE8FBA}" type="presParOf" srcId="{176C0EE8-09CC-4F6B-9959-D240A21A82D8}" destId="{5AA97707-36EA-40D5-BD97-DCD765D71CF0}" srcOrd="5" destOrd="0" presId="urn:microsoft.com/office/officeart/2005/8/layout/vList2"/>
    <dgm:cxn modelId="{7DCD4ECD-E2C5-49E5-9914-CB4378E134BD}" type="presParOf" srcId="{176C0EE8-09CC-4F6B-9959-D240A21A82D8}" destId="{6ADC18D9-2CB0-4B5D-89B4-D13F129D2A2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61816B-E8A5-4BED-85A9-91B440E6CA2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BAAA77F-2C26-4B57-9E87-E46CF2E4289D}">
      <dgm:prSet phldrT="[Text]"/>
      <dgm:spPr/>
      <dgm:t>
        <a:bodyPr/>
        <a:lstStyle/>
        <a:p>
          <a:r>
            <a:rPr lang="en-US" dirty="0"/>
            <a:t>A1C lowering</a:t>
          </a:r>
        </a:p>
      </dgm:t>
    </dgm:pt>
    <dgm:pt modelId="{B8BB54E7-7D4F-46BD-8848-A3419EB0DE87}" type="parTrans" cxnId="{07F872FB-E5DF-4AAA-A5BA-6302FD504609}">
      <dgm:prSet/>
      <dgm:spPr/>
      <dgm:t>
        <a:bodyPr/>
        <a:lstStyle/>
        <a:p>
          <a:endParaRPr lang="en-US"/>
        </a:p>
      </dgm:t>
    </dgm:pt>
    <dgm:pt modelId="{96D45247-A9B1-4057-8F3F-07540C324349}" type="sibTrans" cxnId="{07F872FB-E5DF-4AAA-A5BA-6302FD504609}">
      <dgm:prSet/>
      <dgm:spPr/>
      <dgm:t>
        <a:bodyPr/>
        <a:lstStyle/>
        <a:p>
          <a:endParaRPr lang="en-US"/>
        </a:p>
      </dgm:t>
    </dgm:pt>
    <dgm:pt modelId="{44132214-B276-4EEB-B75A-34E72D88DE56}">
      <dgm:prSet/>
      <dgm:spPr/>
      <dgm:t>
        <a:bodyPr/>
        <a:lstStyle/>
        <a:p>
          <a:r>
            <a:rPr lang="en-US" dirty="0"/>
            <a:t>Modest weight loss</a:t>
          </a:r>
        </a:p>
      </dgm:t>
    </dgm:pt>
    <dgm:pt modelId="{8D0EF25B-DC65-4B04-A917-FBA6069AEB81}" type="parTrans" cxnId="{37227A91-4D8C-48F8-83CF-0FA28D4EC04E}">
      <dgm:prSet/>
      <dgm:spPr/>
      <dgm:t>
        <a:bodyPr/>
        <a:lstStyle/>
        <a:p>
          <a:endParaRPr lang="en-US"/>
        </a:p>
      </dgm:t>
    </dgm:pt>
    <dgm:pt modelId="{AFB2908B-369A-47C5-8D12-281F53AD83CC}" type="sibTrans" cxnId="{37227A91-4D8C-48F8-83CF-0FA28D4EC04E}">
      <dgm:prSet/>
      <dgm:spPr/>
      <dgm:t>
        <a:bodyPr/>
        <a:lstStyle/>
        <a:p>
          <a:endParaRPr lang="en-US"/>
        </a:p>
      </dgm:t>
    </dgm:pt>
    <dgm:pt modelId="{68CC02E5-0314-4115-B7F9-E9B97699A4C6}">
      <dgm:prSet/>
      <dgm:spPr/>
      <dgm:t>
        <a:bodyPr/>
        <a:lstStyle/>
        <a:p>
          <a:r>
            <a:rPr lang="en-US" dirty="0"/>
            <a:t>Cardiovascular</a:t>
          </a:r>
        </a:p>
      </dgm:t>
    </dgm:pt>
    <dgm:pt modelId="{234E9E8D-B0AB-4151-9583-A9D142BADFA5}" type="parTrans" cxnId="{3269BF53-1E44-4E17-B74F-7622B028F0A2}">
      <dgm:prSet/>
      <dgm:spPr/>
      <dgm:t>
        <a:bodyPr/>
        <a:lstStyle/>
        <a:p>
          <a:endParaRPr lang="en-US"/>
        </a:p>
      </dgm:t>
    </dgm:pt>
    <dgm:pt modelId="{63AA4F84-BE76-41F9-835B-A39E83BDCEBB}" type="sibTrans" cxnId="{3269BF53-1E44-4E17-B74F-7622B028F0A2}">
      <dgm:prSet/>
      <dgm:spPr/>
      <dgm:t>
        <a:bodyPr/>
        <a:lstStyle/>
        <a:p>
          <a:endParaRPr lang="en-US"/>
        </a:p>
      </dgm:t>
    </dgm:pt>
    <dgm:pt modelId="{31549CA6-209B-4E30-919A-DC9EFDD689EB}">
      <dgm:prSet/>
      <dgm:spPr/>
      <dgm:t>
        <a:bodyPr/>
        <a:lstStyle/>
        <a:p>
          <a:r>
            <a:rPr lang="en-US" dirty="0"/>
            <a:t>Renal</a:t>
          </a:r>
        </a:p>
      </dgm:t>
    </dgm:pt>
    <dgm:pt modelId="{0BB69C2B-942E-4B95-97E5-5E8EE990067F}" type="parTrans" cxnId="{1CB7D00F-E489-49B0-9989-B45481D51A89}">
      <dgm:prSet/>
      <dgm:spPr/>
      <dgm:t>
        <a:bodyPr/>
        <a:lstStyle/>
        <a:p>
          <a:endParaRPr lang="en-US"/>
        </a:p>
      </dgm:t>
    </dgm:pt>
    <dgm:pt modelId="{F17F4822-5E5B-4207-B0AB-777E8F0B755A}" type="sibTrans" cxnId="{1CB7D00F-E489-49B0-9989-B45481D51A89}">
      <dgm:prSet/>
      <dgm:spPr/>
      <dgm:t>
        <a:bodyPr/>
        <a:lstStyle/>
        <a:p>
          <a:endParaRPr lang="en-US"/>
        </a:p>
      </dgm:t>
    </dgm:pt>
    <dgm:pt modelId="{BF950F98-5799-4EE0-BA46-70F9D90DE13E}">
      <dgm:prSet/>
      <dgm:spPr/>
      <dgm:t>
        <a:bodyPr/>
        <a:lstStyle/>
        <a:p>
          <a:r>
            <a:rPr lang="en-US" dirty="0"/>
            <a:t>Heart failure</a:t>
          </a:r>
        </a:p>
      </dgm:t>
    </dgm:pt>
    <dgm:pt modelId="{EF468EF0-F3A8-4A92-A342-6E0A34406891}" type="parTrans" cxnId="{040EAC75-DF7B-451D-811B-2513DD0591A2}">
      <dgm:prSet/>
      <dgm:spPr/>
      <dgm:t>
        <a:bodyPr/>
        <a:lstStyle/>
        <a:p>
          <a:endParaRPr lang="en-US"/>
        </a:p>
      </dgm:t>
    </dgm:pt>
    <dgm:pt modelId="{AA050D5C-A167-4B13-A6EE-BCD5A0C85506}" type="sibTrans" cxnId="{040EAC75-DF7B-451D-811B-2513DD0591A2}">
      <dgm:prSet/>
      <dgm:spPr/>
      <dgm:t>
        <a:bodyPr/>
        <a:lstStyle/>
        <a:p>
          <a:endParaRPr lang="en-US"/>
        </a:p>
      </dgm:t>
    </dgm:pt>
    <dgm:pt modelId="{28A08FF5-EB93-43C9-B096-450342C8468D}">
      <dgm:prSet/>
      <dgm:spPr/>
      <dgm:t>
        <a:bodyPr/>
        <a:lstStyle/>
        <a:p>
          <a:r>
            <a:rPr lang="en-US" dirty="0"/>
            <a:t>Blood pressure lowering </a:t>
          </a:r>
        </a:p>
      </dgm:t>
    </dgm:pt>
    <dgm:pt modelId="{F01FD116-1447-4B5D-8B8A-DC74E03F801D}" type="parTrans" cxnId="{8E74DE00-B181-46AA-93FB-FA21B7E3E992}">
      <dgm:prSet/>
      <dgm:spPr/>
      <dgm:t>
        <a:bodyPr/>
        <a:lstStyle/>
        <a:p>
          <a:endParaRPr lang="en-US"/>
        </a:p>
      </dgm:t>
    </dgm:pt>
    <dgm:pt modelId="{F32D6C99-97B8-4165-8082-5A5ED7BD865F}" type="sibTrans" cxnId="{8E74DE00-B181-46AA-93FB-FA21B7E3E992}">
      <dgm:prSet/>
      <dgm:spPr/>
      <dgm:t>
        <a:bodyPr/>
        <a:lstStyle/>
        <a:p>
          <a:endParaRPr lang="en-US"/>
        </a:p>
      </dgm:t>
    </dgm:pt>
    <dgm:pt modelId="{1D9A7F9F-0870-44E9-B777-5033D13AACA7}" type="pres">
      <dgm:prSet presAssocID="{F461816B-E8A5-4BED-85A9-91B440E6CA25}" presName="diagram" presStyleCnt="0">
        <dgm:presLayoutVars>
          <dgm:dir/>
          <dgm:resizeHandles val="exact"/>
        </dgm:presLayoutVars>
      </dgm:prSet>
      <dgm:spPr/>
    </dgm:pt>
    <dgm:pt modelId="{82F70EB6-BDEC-489D-89F6-26A186592C34}" type="pres">
      <dgm:prSet presAssocID="{9BAAA77F-2C26-4B57-9E87-E46CF2E4289D}" presName="node" presStyleLbl="node1" presStyleIdx="0" presStyleCnt="6">
        <dgm:presLayoutVars>
          <dgm:bulletEnabled val="1"/>
        </dgm:presLayoutVars>
      </dgm:prSet>
      <dgm:spPr/>
    </dgm:pt>
    <dgm:pt modelId="{FAA56211-3228-47FB-8336-EE7CD7D86A67}" type="pres">
      <dgm:prSet presAssocID="{96D45247-A9B1-4057-8F3F-07540C324349}" presName="sibTrans" presStyleCnt="0"/>
      <dgm:spPr/>
    </dgm:pt>
    <dgm:pt modelId="{56D64140-1D42-4A8A-8C26-6A08A38C8607}" type="pres">
      <dgm:prSet presAssocID="{44132214-B276-4EEB-B75A-34E72D88DE56}" presName="node" presStyleLbl="node1" presStyleIdx="1" presStyleCnt="6">
        <dgm:presLayoutVars>
          <dgm:bulletEnabled val="1"/>
        </dgm:presLayoutVars>
      </dgm:prSet>
      <dgm:spPr/>
    </dgm:pt>
    <dgm:pt modelId="{5ABB4DD8-9934-4767-BB3E-5825BF063EE9}" type="pres">
      <dgm:prSet presAssocID="{AFB2908B-369A-47C5-8D12-281F53AD83CC}" presName="sibTrans" presStyleCnt="0"/>
      <dgm:spPr/>
    </dgm:pt>
    <dgm:pt modelId="{6F91AC0C-9A58-409F-929E-77F0C5840F2E}" type="pres">
      <dgm:prSet presAssocID="{68CC02E5-0314-4115-B7F9-E9B97699A4C6}" presName="node" presStyleLbl="node1" presStyleIdx="2" presStyleCnt="6">
        <dgm:presLayoutVars>
          <dgm:bulletEnabled val="1"/>
        </dgm:presLayoutVars>
      </dgm:prSet>
      <dgm:spPr/>
    </dgm:pt>
    <dgm:pt modelId="{4A4E4F49-D89E-46CA-9D0B-67C1ED4EAB3A}" type="pres">
      <dgm:prSet presAssocID="{63AA4F84-BE76-41F9-835B-A39E83BDCEBB}" presName="sibTrans" presStyleCnt="0"/>
      <dgm:spPr/>
    </dgm:pt>
    <dgm:pt modelId="{8FDD55A0-6520-4B00-9B88-8CE60EDF9BF2}" type="pres">
      <dgm:prSet presAssocID="{31549CA6-209B-4E30-919A-DC9EFDD689EB}" presName="node" presStyleLbl="node1" presStyleIdx="3" presStyleCnt="6">
        <dgm:presLayoutVars>
          <dgm:bulletEnabled val="1"/>
        </dgm:presLayoutVars>
      </dgm:prSet>
      <dgm:spPr/>
    </dgm:pt>
    <dgm:pt modelId="{189B94B3-6093-435F-B344-E87A3CDA404F}" type="pres">
      <dgm:prSet presAssocID="{F17F4822-5E5B-4207-B0AB-777E8F0B755A}" presName="sibTrans" presStyleCnt="0"/>
      <dgm:spPr/>
    </dgm:pt>
    <dgm:pt modelId="{0A980518-64F4-43CC-B5F6-9FB4FAFBDDAD}" type="pres">
      <dgm:prSet presAssocID="{BF950F98-5799-4EE0-BA46-70F9D90DE13E}" presName="node" presStyleLbl="node1" presStyleIdx="4" presStyleCnt="6">
        <dgm:presLayoutVars>
          <dgm:bulletEnabled val="1"/>
        </dgm:presLayoutVars>
      </dgm:prSet>
      <dgm:spPr/>
    </dgm:pt>
    <dgm:pt modelId="{14D28ABF-593A-4DFF-A8BD-3024F3652A57}" type="pres">
      <dgm:prSet presAssocID="{AA050D5C-A167-4B13-A6EE-BCD5A0C85506}" presName="sibTrans" presStyleCnt="0"/>
      <dgm:spPr/>
    </dgm:pt>
    <dgm:pt modelId="{9C517C85-2AF3-49AE-9D9C-FA1D1F32A48A}" type="pres">
      <dgm:prSet presAssocID="{28A08FF5-EB93-43C9-B096-450342C8468D}" presName="node" presStyleLbl="node1" presStyleIdx="5" presStyleCnt="6">
        <dgm:presLayoutVars>
          <dgm:bulletEnabled val="1"/>
        </dgm:presLayoutVars>
      </dgm:prSet>
      <dgm:spPr/>
    </dgm:pt>
  </dgm:ptLst>
  <dgm:cxnLst>
    <dgm:cxn modelId="{8E74DE00-B181-46AA-93FB-FA21B7E3E992}" srcId="{F461816B-E8A5-4BED-85A9-91B440E6CA25}" destId="{28A08FF5-EB93-43C9-B096-450342C8468D}" srcOrd="5" destOrd="0" parTransId="{F01FD116-1447-4B5D-8B8A-DC74E03F801D}" sibTransId="{F32D6C99-97B8-4165-8082-5A5ED7BD865F}"/>
    <dgm:cxn modelId="{1CB7D00F-E489-49B0-9989-B45481D51A89}" srcId="{F461816B-E8A5-4BED-85A9-91B440E6CA25}" destId="{31549CA6-209B-4E30-919A-DC9EFDD689EB}" srcOrd="3" destOrd="0" parTransId="{0BB69C2B-942E-4B95-97E5-5E8EE990067F}" sibTransId="{F17F4822-5E5B-4207-B0AB-777E8F0B755A}"/>
    <dgm:cxn modelId="{8F489D33-0D29-42A5-A1CE-98DB2825C2A3}" type="presOf" srcId="{28A08FF5-EB93-43C9-B096-450342C8468D}" destId="{9C517C85-2AF3-49AE-9D9C-FA1D1F32A48A}" srcOrd="0" destOrd="0" presId="urn:microsoft.com/office/officeart/2005/8/layout/default"/>
    <dgm:cxn modelId="{6B98B872-8C67-4A12-82AD-60D356A1B5FA}" type="presOf" srcId="{F461816B-E8A5-4BED-85A9-91B440E6CA25}" destId="{1D9A7F9F-0870-44E9-B777-5033D13AACA7}" srcOrd="0" destOrd="0" presId="urn:microsoft.com/office/officeart/2005/8/layout/default"/>
    <dgm:cxn modelId="{3269BF53-1E44-4E17-B74F-7622B028F0A2}" srcId="{F461816B-E8A5-4BED-85A9-91B440E6CA25}" destId="{68CC02E5-0314-4115-B7F9-E9B97699A4C6}" srcOrd="2" destOrd="0" parTransId="{234E9E8D-B0AB-4151-9583-A9D142BADFA5}" sibTransId="{63AA4F84-BE76-41F9-835B-A39E83BDCEBB}"/>
    <dgm:cxn modelId="{040EAC75-DF7B-451D-811B-2513DD0591A2}" srcId="{F461816B-E8A5-4BED-85A9-91B440E6CA25}" destId="{BF950F98-5799-4EE0-BA46-70F9D90DE13E}" srcOrd="4" destOrd="0" parTransId="{EF468EF0-F3A8-4A92-A342-6E0A34406891}" sibTransId="{AA050D5C-A167-4B13-A6EE-BCD5A0C85506}"/>
    <dgm:cxn modelId="{1D9DBF77-5D95-4ED8-A7D5-AD6838EBDE7D}" type="presOf" srcId="{44132214-B276-4EEB-B75A-34E72D88DE56}" destId="{56D64140-1D42-4A8A-8C26-6A08A38C8607}" srcOrd="0" destOrd="0" presId="urn:microsoft.com/office/officeart/2005/8/layout/default"/>
    <dgm:cxn modelId="{E601DA7D-3D24-4523-8B5C-7333C02213A2}" type="presOf" srcId="{31549CA6-209B-4E30-919A-DC9EFDD689EB}" destId="{8FDD55A0-6520-4B00-9B88-8CE60EDF9BF2}" srcOrd="0" destOrd="0" presId="urn:microsoft.com/office/officeart/2005/8/layout/default"/>
    <dgm:cxn modelId="{37227A91-4D8C-48F8-83CF-0FA28D4EC04E}" srcId="{F461816B-E8A5-4BED-85A9-91B440E6CA25}" destId="{44132214-B276-4EEB-B75A-34E72D88DE56}" srcOrd="1" destOrd="0" parTransId="{8D0EF25B-DC65-4B04-A917-FBA6069AEB81}" sibTransId="{AFB2908B-369A-47C5-8D12-281F53AD83CC}"/>
    <dgm:cxn modelId="{8155EEA6-45F3-42A5-817E-66D127F80726}" type="presOf" srcId="{9BAAA77F-2C26-4B57-9E87-E46CF2E4289D}" destId="{82F70EB6-BDEC-489D-89F6-26A186592C34}" srcOrd="0" destOrd="0" presId="urn:microsoft.com/office/officeart/2005/8/layout/default"/>
    <dgm:cxn modelId="{8C7424BD-86B2-46DC-B42C-095072DD167D}" type="presOf" srcId="{68CC02E5-0314-4115-B7F9-E9B97699A4C6}" destId="{6F91AC0C-9A58-409F-929E-77F0C5840F2E}" srcOrd="0" destOrd="0" presId="urn:microsoft.com/office/officeart/2005/8/layout/default"/>
    <dgm:cxn modelId="{D33F8BF3-00DC-4D0E-9B4C-C7D650C549F1}" type="presOf" srcId="{BF950F98-5799-4EE0-BA46-70F9D90DE13E}" destId="{0A980518-64F4-43CC-B5F6-9FB4FAFBDDAD}" srcOrd="0" destOrd="0" presId="urn:microsoft.com/office/officeart/2005/8/layout/default"/>
    <dgm:cxn modelId="{07F872FB-E5DF-4AAA-A5BA-6302FD504609}" srcId="{F461816B-E8A5-4BED-85A9-91B440E6CA25}" destId="{9BAAA77F-2C26-4B57-9E87-E46CF2E4289D}" srcOrd="0" destOrd="0" parTransId="{B8BB54E7-7D4F-46BD-8848-A3419EB0DE87}" sibTransId="{96D45247-A9B1-4057-8F3F-07540C324349}"/>
    <dgm:cxn modelId="{A216460D-69AC-42EC-B1A0-05F8DC9DC531}" type="presParOf" srcId="{1D9A7F9F-0870-44E9-B777-5033D13AACA7}" destId="{82F70EB6-BDEC-489D-89F6-26A186592C34}" srcOrd="0" destOrd="0" presId="urn:microsoft.com/office/officeart/2005/8/layout/default"/>
    <dgm:cxn modelId="{3BFA05AF-E333-4778-9E0A-9A17ACAE9205}" type="presParOf" srcId="{1D9A7F9F-0870-44E9-B777-5033D13AACA7}" destId="{FAA56211-3228-47FB-8336-EE7CD7D86A67}" srcOrd="1" destOrd="0" presId="urn:microsoft.com/office/officeart/2005/8/layout/default"/>
    <dgm:cxn modelId="{42C3080A-DAA8-43B4-BDCB-C31F83F03318}" type="presParOf" srcId="{1D9A7F9F-0870-44E9-B777-5033D13AACA7}" destId="{56D64140-1D42-4A8A-8C26-6A08A38C8607}" srcOrd="2" destOrd="0" presId="urn:microsoft.com/office/officeart/2005/8/layout/default"/>
    <dgm:cxn modelId="{47DD6B27-A8F5-418F-AD9D-1DBE73F5E696}" type="presParOf" srcId="{1D9A7F9F-0870-44E9-B777-5033D13AACA7}" destId="{5ABB4DD8-9934-4767-BB3E-5825BF063EE9}" srcOrd="3" destOrd="0" presId="urn:microsoft.com/office/officeart/2005/8/layout/default"/>
    <dgm:cxn modelId="{E17AD29A-CDA3-4BA4-AC9F-87FB93BDF9CD}" type="presParOf" srcId="{1D9A7F9F-0870-44E9-B777-5033D13AACA7}" destId="{6F91AC0C-9A58-409F-929E-77F0C5840F2E}" srcOrd="4" destOrd="0" presId="urn:microsoft.com/office/officeart/2005/8/layout/default"/>
    <dgm:cxn modelId="{BBBC2705-9784-45A2-9D81-066953727D13}" type="presParOf" srcId="{1D9A7F9F-0870-44E9-B777-5033D13AACA7}" destId="{4A4E4F49-D89E-46CA-9D0B-67C1ED4EAB3A}" srcOrd="5" destOrd="0" presId="urn:microsoft.com/office/officeart/2005/8/layout/default"/>
    <dgm:cxn modelId="{2585AD8E-647D-4CB7-8A9B-FD620E79B26F}" type="presParOf" srcId="{1D9A7F9F-0870-44E9-B777-5033D13AACA7}" destId="{8FDD55A0-6520-4B00-9B88-8CE60EDF9BF2}" srcOrd="6" destOrd="0" presId="urn:microsoft.com/office/officeart/2005/8/layout/default"/>
    <dgm:cxn modelId="{9AFAF2A2-B671-4E1C-8149-A75A5CB4A355}" type="presParOf" srcId="{1D9A7F9F-0870-44E9-B777-5033D13AACA7}" destId="{189B94B3-6093-435F-B344-E87A3CDA404F}" srcOrd="7" destOrd="0" presId="urn:microsoft.com/office/officeart/2005/8/layout/default"/>
    <dgm:cxn modelId="{A11FF79F-5B39-4CB8-B02A-8B74CC43D050}" type="presParOf" srcId="{1D9A7F9F-0870-44E9-B777-5033D13AACA7}" destId="{0A980518-64F4-43CC-B5F6-9FB4FAFBDDAD}" srcOrd="8" destOrd="0" presId="urn:microsoft.com/office/officeart/2005/8/layout/default"/>
    <dgm:cxn modelId="{036F7D12-CD21-41B5-9B59-0B26F7DC331C}" type="presParOf" srcId="{1D9A7F9F-0870-44E9-B777-5033D13AACA7}" destId="{14D28ABF-593A-4DFF-A8BD-3024F3652A57}" srcOrd="9" destOrd="0" presId="urn:microsoft.com/office/officeart/2005/8/layout/default"/>
    <dgm:cxn modelId="{2DBAE660-4CB4-4D4B-B35E-DE9932F081B6}" type="presParOf" srcId="{1D9A7F9F-0870-44E9-B777-5033D13AACA7}" destId="{9C517C85-2AF3-49AE-9D9C-FA1D1F32A48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D4E854-A968-410A-8892-963E73470DF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DA6DD5D-28C5-4981-97EC-784BBFDA9208}">
      <dgm:prSet phldrT="[Text]"/>
      <dgm:spPr/>
      <dgm:t>
        <a:bodyPr/>
        <a:lstStyle/>
        <a:p>
          <a:r>
            <a:rPr lang="en-US" dirty="0"/>
            <a:t>Genitourinary infections</a:t>
          </a:r>
        </a:p>
      </dgm:t>
    </dgm:pt>
    <dgm:pt modelId="{551FB8E6-9044-41B7-8E41-63FE5FE71378}" type="parTrans" cxnId="{7F11C233-A441-4D2C-8C55-93161A96CB86}">
      <dgm:prSet/>
      <dgm:spPr/>
      <dgm:t>
        <a:bodyPr/>
        <a:lstStyle/>
        <a:p>
          <a:endParaRPr lang="en-US"/>
        </a:p>
      </dgm:t>
    </dgm:pt>
    <dgm:pt modelId="{40B1B0E2-75F2-416B-B255-B240F27FE63D}" type="sibTrans" cxnId="{7F11C233-A441-4D2C-8C55-93161A96CB86}">
      <dgm:prSet/>
      <dgm:spPr/>
      <dgm:t>
        <a:bodyPr/>
        <a:lstStyle/>
        <a:p>
          <a:endParaRPr lang="en-US"/>
        </a:p>
      </dgm:t>
    </dgm:pt>
    <dgm:pt modelId="{D1E9012E-1797-4CB2-AB24-08B8ED2339D1}">
      <dgm:prSet/>
      <dgm:spPr/>
      <dgm:t>
        <a:bodyPr/>
        <a:lstStyle/>
        <a:p>
          <a:r>
            <a:rPr lang="en-US" dirty="0"/>
            <a:t>Volume depletion</a:t>
          </a:r>
        </a:p>
      </dgm:t>
    </dgm:pt>
    <dgm:pt modelId="{22752534-C66C-4B6C-AFFE-E47B33186D6E}" type="parTrans" cxnId="{7A0C2479-B2CF-4DA6-BB62-6E83C17A5F3F}">
      <dgm:prSet/>
      <dgm:spPr/>
      <dgm:t>
        <a:bodyPr/>
        <a:lstStyle/>
        <a:p>
          <a:endParaRPr lang="en-US"/>
        </a:p>
      </dgm:t>
    </dgm:pt>
    <dgm:pt modelId="{2F9F9D7D-2E48-466E-9211-0BFF8D21A715}" type="sibTrans" cxnId="{7A0C2479-B2CF-4DA6-BB62-6E83C17A5F3F}">
      <dgm:prSet/>
      <dgm:spPr/>
      <dgm:t>
        <a:bodyPr/>
        <a:lstStyle/>
        <a:p>
          <a:endParaRPr lang="en-US"/>
        </a:p>
      </dgm:t>
    </dgm:pt>
    <dgm:pt modelId="{CB2D926B-04A2-43FD-8013-5AC61F714BB8}">
      <dgm:prSet/>
      <dgm:spPr/>
      <dgm:t>
        <a:bodyPr/>
        <a:lstStyle/>
        <a:p>
          <a:r>
            <a:rPr lang="en-US" dirty="0"/>
            <a:t>Increased urination</a:t>
          </a:r>
        </a:p>
      </dgm:t>
    </dgm:pt>
    <dgm:pt modelId="{05CB6365-7267-452D-8E08-C7DF9FB36BAB}" type="parTrans" cxnId="{D9838975-891F-49F0-9F2D-C478E1671132}">
      <dgm:prSet/>
      <dgm:spPr/>
      <dgm:t>
        <a:bodyPr/>
        <a:lstStyle/>
        <a:p>
          <a:endParaRPr lang="en-US"/>
        </a:p>
      </dgm:t>
    </dgm:pt>
    <dgm:pt modelId="{4CDE96EE-049C-4064-831D-3AC9019018FA}" type="sibTrans" cxnId="{D9838975-891F-49F0-9F2D-C478E1671132}">
      <dgm:prSet/>
      <dgm:spPr/>
      <dgm:t>
        <a:bodyPr/>
        <a:lstStyle/>
        <a:p>
          <a:endParaRPr lang="en-US"/>
        </a:p>
      </dgm:t>
    </dgm:pt>
    <dgm:pt modelId="{5B635DD9-E351-49E7-81F1-96B933A23D7E}">
      <dgm:prSet/>
      <dgm:spPr/>
      <dgm:t>
        <a:bodyPr/>
        <a:lstStyle/>
        <a:p>
          <a:r>
            <a:rPr lang="en-US" dirty="0"/>
            <a:t>Hypotension </a:t>
          </a:r>
        </a:p>
      </dgm:t>
    </dgm:pt>
    <dgm:pt modelId="{FACCE134-9167-42FE-9F1C-97DB6500F4D6}" type="parTrans" cxnId="{B6A40E5C-BE2F-4321-A7BD-9DC8B97D43B9}">
      <dgm:prSet/>
      <dgm:spPr/>
      <dgm:t>
        <a:bodyPr/>
        <a:lstStyle/>
        <a:p>
          <a:endParaRPr lang="en-US"/>
        </a:p>
      </dgm:t>
    </dgm:pt>
    <dgm:pt modelId="{6CA5D351-BD18-431A-956D-90594179AE07}" type="sibTrans" cxnId="{B6A40E5C-BE2F-4321-A7BD-9DC8B97D43B9}">
      <dgm:prSet/>
      <dgm:spPr/>
      <dgm:t>
        <a:bodyPr/>
        <a:lstStyle/>
        <a:p>
          <a:endParaRPr lang="en-US"/>
        </a:p>
      </dgm:t>
    </dgm:pt>
    <dgm:pt modelId="{64C096AF-2D9E-4C9D-8BD3-0D63DB761D3B}">
      <dgm:prSet/>
      <dgm:spPr/>
      <dgm:t>
        <a:bodyPr/>
        <a:lstStyle/>
        <a:p>
          <a:r>
            <a:rPr lang="en-US" dirty="0"/>
            <a:t>Electrolyte changes</a:t>
          </a:r>
        </a:p>
      </dgm:t>
    </dgm:pt>
    <dgm:pt modelId="{F0077D98-4F59-40B1-BCE3-60F5006E2FB3}" type="parTrans" cxnId="{62C9CFAA-9128-4D1F-9F6F-DA55707A48E9}">
      <dgm:prSet/>
      <dgm:spPr/>
      <dgm:t>
        <a:bodyPr/>
        <a:lstStyle/>
        <a:p>
          <a:endParaRPr lang="en-US"/>
        </a:p>
      </dgm:t>
    </dgm:pt>
    <dgm:pt modelId="{2EE55954-0ACC-4D44-8975-7BB008B55E66}" type="sibTrans" cxnId="{62C9CFAA-9128-4D1F-9F6F-DA55707A48E9}">
      <dgm:prSet/>
      <dgm:spPr/>
      <dgm:t>
        <a:bodyPr/>
        <a:lstStyle/>
        <a:p>
          <a:endParaRPr lang="en-US"/>
        </a:p>
      </dgm:t>
    </dgm:pt>
    <dgm:pt modelId="{C49DC432-EA5F-4E6D-9426-F80E5E39ABDD}">
      <dgm:prSet/>
      <dgm:spPr/>
      <dgm:t>
        <a:bodyPr/>
        <a:lstStyle/>
        <a:p>
          <a:r>
            <a:rPr lang="en-US" dirty="0"/>
            <a:t>Diabetes ketoacidosis (DKA)</a:t>
          </a:r>
        </a:p>
      </dgm:t>
    </dgm:pt>
    <dgm:pt modelId="{52B5C9E0-BC3A-49C8-8063-8C8D1E68AE58}" type="sibTrans" cxnId="{BF6AD94F-D8BF-46AB-B427-7958436E7871}">
      <dgm:prSet/>
      <dgm:spPr/>
      <dgm:t>
        <a:bodyPr/>
        <a:lstStyle/>
        <a:p>
          <a:endParaRPr lang="en-US"/>
        </a:p>
      </dgm:t>
    </dgm:pt>
    <dgm:pt modelId="{905BEBF4-36CC-4E5B-A61E-9CDF0318BD48}" type="parTrans" cxnId="{BF6AD94F-D8BF-46AB-B427-7958436E7871}">
      <dgm:prSet/>
      <dgm:spPr/>
      <dgm:t>
        <a:bodyPr/>
        <a:lstStyle/>
        <a:p>
          <a:endParaRPr lang="en-US"/>
        </a:p>
      </dgm:t>
    </dgm:pt>
    <dgm:pt modelId="{FDCCA9A8-DD05-44FF-93A8-545F47903C0B}" type="pres">
      <dgm:prSet presAssocID="{1AD4E854-A968-410A-8892-963E73470DF9}" presName="diagram" presStyleCnt="0">
        <dgm:presLayoutVars>
          <dgm:dir/>
          <dgm:resizeHandles val="exact"/>
        </dgm:presLayoutVars>
      </dgm:prSet>
      <dgm:spPr/>
    </dgm:pt>
    <dgm:pt modelId="{24CC86CC-37D2-413A-978A-43FF7B81E24F}" type="pres">
      <dgm:prSet presAssocID="{DDA6DD5D-28C5-4981-97EC-784BBFDA9208}" presName="node" presStyleLbl="node1" presStyleIdx="0" presStyleCnt="6">
        <dgm:presLayoutVars>
          <dgm:bulletEnabled val="1"/>
        </dgm:presLayoutVars>
      </dgm:prSet>
      <dgm:spPr/>
    </dgm:pt>
    <dgm:pt modelId="{D8F8561C-2AB7-42AD-BCEE-307E65F131B3}" type="pres">
      <dgm:prSet presAssocID="{40B1B0E2-75F2-416B-B255-B240F27FE63D}" presName="sibTrans" presStyleCnt="0"/>
      <dgm:spPr/>
    </dgm:pt>
    <dgm:pt modelId="{BE8198F7-13E9-4D8B-9AA4-217BDBF1EF9C}" type="pres">
      <dgm:prSet presAssocID="{D1E9012E-1797-4CB2-AB24-08B8ED2339D1}" presName="node" presStyleLbl="node1" presStyleIdx="1" presStyleCnt="6">
        <dgm:presLayoutVars>
          <dgm:bulletEnabled val="1"/>
        </dgm:presLayoutVars>
      </dgm:prSet>
      <dgm:spPr/>
    </dgm:pt>
    <dgm:pt modelId="{B860A05F-0E9C-49D5-B9F6-438478002CBB}" type="pres">
      <dgm:prSet presAssocID="{2F9F9D7D-2E48-466E-9211-0BFF8D21A715}" presName="sibTrans" presStyleCnt="0"/>
      <dgm:spPr/>
    </dgm:pt>
    <dgm:pt modelId="{7DF6BD01-C8D1-4B2C-A29B-A4DE1E4D6406}" type="pres">
      <dgm:prSet presAssocID="{CB2D926B-04A2-43FD-8013-5AC61F714BB8}" presName="node" presStyleLbl="node1" presStyleIdx="2" presStyleCnt="6">
        <dgm:presLayoutVars>
          <dgm:bulletEnabled val="1"/>
        </dgm:presLayoutVars>
      </dgm:prSet>
      <dgm:spPr/>
    </dgm:pt>
    <dgm:pt modelId="{D762D548-9D19-4FDC-A11F-7526EECD416B}" type="pres">
      <dgm:prSet presAssocID="{4CDE96EE-049C-4064-831D-3AC9019018FA}" presName="sibTrans" presStyleCnt="0"/>
      <dgm:spPr/>
    </dgm:pt>
    <dgm:pt modelId="{739A9A59-9483-4CA9-92F9-13FA27BF7B40}" type="pres">
      <dgm:prSet presAssocID="{5B635DD9-E351-49E7-81F1-96B933A23D7E}" presName="node" presStyleLbl="node1" presStyleIdx="3" presStyleCnt="6">
        <dgm:presLayoutVars>
          <dgm:bulletEnabled val="1"/>
        </dgm:presLayoutVars>
      </dgm:prSet>
      <dgm:spPr/>
    </dgm:pt>
    <dgm:pt modelId="{E9861BA3-1CF7-474A-BBCC-CBA1AC116096}" type="pres">
      <dgm:prSet presAssocID="{6CA5D351-BD18-431A-956D-90594179AE07}" presName="sibTrans" presStyleCnt="0"/>
      <dgm:spPr/>
    </dgm:pt>
    <dgm:pt modelId="{66483604-3F2E-4533-95D3-93C6316DAA0B}" type="pres">
      <dgm:prSet presAssocID="{64C096AF-2D9E-4C9D-8BD3-0D63DB761D3B}" presName="node" presStyleLbl="node1" presStyleIdx="4" presStyleCnt="6">
        <dgm:presLayoutVars>
          <dgm:bulletEnabled val="1"/>
        </dgm:presLayoutVars>
      </dgm:prSet>
      <dgm:spPr/>
    </dgm:pt>
    <dgm:pt modelId="{D8CEC4B2-D2AB-47AA-8573-90E1E51E1191}" type="pres">
      <dgm:prSet presAssocID="{2EE55954-0ACC-4D44-8975-7BB008B55E66}" presName="sibTrans" presStyleCnt="0"/>
      <dgm:spPr/>
    </dgm:pt>
    <dgm:pt modelId="{44163750-5E48-44CF-B8E5-28AC45778A50}" type="pres">
      <dgm:prSet presAssocID="{C49DC432-EA5F-4E6D-9426-F80E5E39ABDD}" presName="node" presStyleLbl="node1" presStyleIdx="5" presStyleCnt="6">
        <dgm:presLayoutVars>
          <dgm:bulletEnabled val="1"/>
        </dgm:presLayoutVars>
      </dgm:prSet>
      <dgm:spPr/>
    </dgm:pt>
  </dgm:ptLst>
  <dgm:cxnLst>
    <dgm:cxn modelId="{7F11C233-A441-4D2C-8C55-93161A96CB86}" srcId="{1AD4E854-A968-410A-8892-963E73470DF9}" destId="{DDA6DD5D-28C5-4981-97EC-784BBFDA9208}" srcOrd="0" destOrd="0" parTransId="{551FB8E6-9044-41B7-8E41-63FE5FE71378}" sibTransId="{40B1B0E2-75F2-416B-B255-B240F27FE63D}"/>
    <dgm:cxn modelId="{9C036D34-3AD5-4922-A472-659818553062}" type="presOf" srcId="{1AD4E854-A968-410A-8892-963E73470DF9}" destId="{FDCCA9A8-DD05-44FF-93A8-545F47903C0B}" srcOrd="0" destOrd="0" presId="urn:microsoft.com/office/officeart/2005/8/layout/default"/>
    <dgm:cxn modelId="{B6A40E5C-BE2F-4321-A7BD-9DC8B97D43B9}" srcId="{1AD4E854-A968-410A-8892-963E73470DF9}" destId="{5B635DD9-E351-49E7-81F1-96B933A23D7E}" srcOrd="3" destOrd="0" parTransId="{FACCE134-9167-42FE-9F1C-97DB6500F4D6}" sibTransId="{6CA5D351-BD18-431A-956D-90594179AE07}"/>
    <dgm:cxn modelId="{BF6AD94F-D8BF-46AB-B427-7958436E7871}" srcId="{1AD4E854-A968-410A-8892-963E73470DF9}" destId="{C49DC432-EA5F-4E6D-9426-F80E5E39ABDD}" srcOrd="5" destOrd="0" parTransId="{905BEBF4-36CC-4E5B-A61E-9CDF0318BD48}" sibTransId="{52B5C9E0-BC3A-49C8-8063-8C8D1E68AE58}"/>
    <dgm:cxn modelId="{C414DB72-6292-44FC-9EDA-1397FD258EF8}" type="presOf" srcId="{DDA6DD5D-28C5-4981-97EC-784BBFDA9208}" destId="{24CC86CC-37D2-413A-978A-43FF7B81E24F}" srcOrd="0" destOrd="0" presId="urn:microsoft.com/office/officeart/2005/8/layout/default"/>
    <dgm:cxn modelId="{D9838975-891F-49F0-9F2D-C478E1671132}" srcId="{1AD4E854-A968-410A-8892-963E73470DF9}" destId="{CB2D926B-04A2-43FD-8013-5AC61F714BB8}" srcOrd="2" destOrd="0" parTransId="{05CB6365-7267-452D-8E08-C7DF9FB36BAB}" sibTransId="{4CDE96EE-049C-4064-831D-3AC9019018FA}"/>
    <dgm:cxn modelId="{7A0C2479-B2CF-4DA6-BB62-6E83C17A5F3F}" srcId="{1AD4E854-A968-410A-8892-963E73470DF9}" destId="{D1E9012E-1797-4CB2-AB24-08B8ED2339D1}" srcOrd="1" destOrd="0" parTransId="{22752534-C66C-4B6C-AFFE-E47B33186D6E}" sibTransId="{2F9F9D7D-2E48-466E-9211-0BFF8D21A715}"/>
    <dgm:cxn modelId="{5F952E92-D7DB-4359-A5E9-4EF22BC0D932}" type="presOf" srcId="{C49DC432-EA5F-4E6D-9426-F80E5E39ABDD}" destId="{44163750-5E48-44CF-B8E5-28AC45778A50}" srcOrd="0" destOrd="0" presId="urn:microsoft.com/office/officeart/2005/8/layout/default"/>
    <dgm:cxn modelId="{5DEC119B-E555-4E1B-833F-DFB6569289B1}" type="presOf" srcId="{D1E9012E-1797-4CB2-AB24-08B8ED2339D1}" destId="{BE8198F7-13E9-4D8B-9AA4-217BDBF1EF9C}" srcOrd="0" destOrd="0" presId="urn:microsoft.com/office/officeart/2005/8/layout/default"/>
    <dgm:cxn modelId="{274F9EA2-1CD9-44EE-BE04-29DDE9E4CC41}" type="presOf" srcId="{5B635DD9-E351-49E7-81F1-96B933A23D7E}" destId="{739A9A59-9483-4CA9-92F9-13FA27BF7B40}" srcOrd="0" destOrd="0" presId="urn:microsoft.com/office/officeart/2005/8/layout/default"/>
    <dgm:cxn modelId="{62C9CFAA-9128-4D1F-9F6F-DA55707A48E9}" srcId="{1AD4E854-A968-410A-8892-963E73470DF9}" destId="{64C096AF-2D9E-4C9D-8BD3-0D63DB761D3B}" srcOrd="4" destOrd="0" parTransId="{F0077D98-4F59-40B1-BCE3-60F5006E2FB3}" sibTransId="{2EE55954-0ACC-4D44-8975-7BB008B55E66}"/>
    <dgm:cxn modelId="{C4C334EB-838B-4F30-AED5-C2C2CA4863BF}" type="presOf" srcId="{64C096AF-2D9E-4C9D-8BD3-0D63DB761D3B}" destId="{66483604-3F2E-4533-95D3-93C6316DAA0B}" srcOrd="0" destOrd="0" presId="urn:microsoft.com/office/officeart/2005/8/layout/default"/>
    <dgm:cxn modelId="{6AF116FD-0499-4487-A5F8-CA01BE76309A}" type="presOf" srcId="{CB2D926B-04A2-43FD-8013-5AC61F714BB8}" destId="{7DF6BD01-C8D1-4B2C-A29B-A4DE1E4D6406}" srcOrd="0" destOrd="0" presId="urn:microsoft.com/office/officeart/2005/8/layout/default"/>
    <dgm:cxn modelId="{0D6EA4C6-31AC-484A-B8B4-9BB1BBE92336}" type="presParOf" srcId="{FDCCA9A8-DD05-44FF-93A8-545F47903C0B}" destId="{24CC86CC-37D2-413A-978A-43FF7B81E24F}" srcOrd="0" destOrd="0" presId="urn:microsoft.com/office/officeart/2005/8/layout/default"/>
    <dgm:cxn modelId="{A2D30994-EA73-431B-A895-53ACCE0A1524}" type="presParOf" srcId="{FDCCA9A8-DD05-44FF-93A8-545F47903C0B}" destId="{D8F8561C-2AB7-42AD-BCEE-307E65F131B3}" srcOrd="1" destOrd="0" presId="urn:microsoft.com/office/officeart/2005/8/layout/default"/>
    <dgm:cxn modelId="{AA2C4AE4-3F28-40FA-93F7-88F98AB69E90}" type="presParOf" srcId="{FDCCA9A8-DD05-44FF-93A8-545F47903C0B}" destId="{BE8198F7-13E9-4D8B-9AA4-217BDBF1EF9C}" srcOrd="2" destOrd="0" presId="urn:microsoft.com/office/officeart/2005/8/layout/default"/>
    <dgm:cxn modelId="{ACA43CC8-B390-427D-8EF1-10BD34C8B26C}" type="presParOf" srcId="{FDCCA9A8-DD05-44FF-93A8-545F47903C0B}" destId="{B860A05F-0E9C-49D5-B9F6-438478002CBB}" srcOrd="3" destOrd="0" presId="urn:microsoft.com/office/officeart/2005/8/layout/default"/>
    <dgm:cxn modelId="{40A3DD95-06BB-4636-A4B0-10D876AC79BB}" type="presParOf" srcId="{FDCCA9A8-DD05-44FF-93A8-545F47903C0B}" destId="{7DF6BD01-C8D1-4B2C-A29B-A4DE1E4D6406}" srcOrd="4" destOrd="0" presId="urn:microsoft.com/office/officeart/2005/8/layout/default"/>
    <dgm:cxn modelId="{50E49D57-E8F4-4F8D-AC48-CC07019CE298}" type="presParOf" srcId="{FDCCA9A8-DD05-44FF-93A8-545F47903C0B}" destId="{D762D548-9D19-4FDC-A11F-7526EECD416B}" srcOrd="5" destOrd="0" presId="urn:microsoft.com/office/officeart/2005/8/layout/default"/>
    <dgm:cxn modelId="{DF5504D2-7C1E-4001-83FA-D57ADA958EB7}" type="presParOf" srcId="{FDCCA9A8-DD05-44FF-93A8-545F47903C0B}" destId="{739A9A59-9483-4CA9-92F9-13FA27BF7B40}" srcOrd="6" destOrd="0" presId="urn:microsoft.com/office/officeart/2005/8/layout/default"/>
    <dgm:cxn modelId="{930CC825-C41C-44C4-90D2-921FC6954025}" type="presParOf" srcId="{FDCCA9A8-DD05-44FF-93A8-545F47903C0B}" destId="{E9861BA3-1CF7-474A-BBCC-CBA1AC116096}" srcOrd="7" destOrd="0" presId="urn:microsoft.com/office/officeart/2005/8/layout/default"/>
    <dgm:cxn modelId="{001F0922-6ED6-444F-BDA1-307F34E71637}" type="presParOf" srcId="{FDCCA9A8-DD05-44FF-93A8-545F47903C0B}" destId="{66483604-3F2E-4533-95D3-93C6316DAA0B}" srcOrd="8" destOrd="0" presId="urn:microsoft.com/office/officeart/2005/8/layout/default"/>
    <dgm:cxn modelId="{D97573C1-5AED-4415-BDFE-BCBF3B45BBAA}" type="presParOf" srcId="{FDCCA9A8-DD05-44FF-93A8-545F47903C0B}" destId="{D8CEC4B2-D2AB-47AA-8573-90E1E51E1191}" srcOrd="9" destOrd="0" presId="urn:microsoft.com/office/officeart/2005/8/layout/default"/>
    <dgm:cxn modelId="{937B5EDD-2A8F-4719-9F4B-9007BE6BD696}" type="presParOf" srcId="{FDCCA9A8-DD05-44FF-93A8-545F47903C0B}" destId="{44163750-5E48-44CF-B8E5-28AC45778A5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C91ABD1-055C-4F8F-ADB6-3C4EB91D18F5}" type="doc">
      <dgm:prSet loTypeId="urn:microsoft.com/office/officeart/2005/8/layout/hList1" loCatId="list" qsTypeId="urn:microsoft.com/office/officeart/2005/8/quickstyle/simple2" qsCatId="simple" csTypeId="urn:microsoft.com/office/officeart/2005/8/colors/accent3_2" csCatId="accent3" phldr="1"/>
      <dgm:spPr/>
      <dgm:t>
        <a:bodyPr/>
        <a:lstStyle/>
        <a:p>
          <a:endParaRPr lang="en-US"/>
        </a:p>
      </dgm:t>
    </dgm:pt>
    <dgm:pt modelId="{22B3DEB3-EA32-4632-8D79-0926AFEC0F06}">
      <dgm:prSet custT="1"/>
      <dgm:spPr/>
      <dgm:t>
        <a:bodyPr/>
        <a:lstStyle/>
        <a:p>
          <a:r>
            <a:rPr lang="en-US" sz="2400" dirty="0"/>
            <a:t>A1c less than 7% (individualize)</a:t>
          </a:r>
        </a:p>
      </dgm:t>
    </dgm:pt>
    <dgm:pt modelId="{349341ED-3DEE-4084-B06B-F57DD801CBEB}" type="parTrans" cxnId="{65180CEF-473B-46D8-872F-CB779EA1AC92}">
      <dgm:prSet/>
      <dgm:spPr/>
      <dgm:t>
        <a:bodyPr/>
        <a:lstStyle/>
        <a:p>
          <a:endParaRPr lang="en-US"/>
        </a:p>
      </dgm:t>
    </dgm:pt>
    <dgm:pt modelId="{2E345A7A-7716-4B21-B16E-9EB37604CC66}" type="sibTrans" cxnId="{65180CEF-473B-46D8-872F-CB779EA1AC92}">
      <dgm:prSet/>
      <dgm:spPr/>
      <dgm:t>
        <a:bodyPr/>
        <a:lstStyle/>
        <a:p>
          <a:endParaRPr lang="en-US"/>
        </a:p>
      </dgm:t>
    </dgm:pt>
    <dgm:pt modelId="{3999FB6B-3090-4FF8-9BD5-530459409A92}">
      <dgm:prSet/>
      <dgm:spPr/>
      <dgm:t>
        <a:bodyPr/>
        <a:lstStyle/>
        <a:p>
          <a:r>
            <a:rPr lang="en-US"/>
            <a:t>Pre-meal BG 80-130</a:t>
          </a:r>
        </a:p>
      </dgm:t>
    </dgm:pt>
    <dgm:pt modelId="{C480BB37-0CBE-4543-9D61-5F444D14DAAA}" type="parTrans" cxnId="{0BF2DFE8-1C4C-44A0-AB83-92A1B8827CF2}">
      <dgm:prSet/>
      <dgm:spPr/>
      <dgm:t>
        <a:bodyPr/>
        <a:lstStyle/>
        <a:p>
          <a:endParaRPr lang="en-US"/>
        </a:p>
      </dgm:t>
    </dgm:pt>
    <dgm:pt modelId="{08A40A30-1F48-4C7B-B3F3-F8389A05E13A}" type="sibTrans" cxnId="{0BF2DFE8-1C4C-44A0-AB83-92A1B8827CF2}">
      <dgm:prSet/>
      <dgm:spPr/>
      <dgm:t>
        <a:bodyPr/>
        <a:lstStyle/>
        <a:p>
          <a:endParaRPr lang="en-US"/>
        </a:p>
      </dgm:t>
    </dgm:pt>
    <dgm:pt modelId="{EA04FFEB-9D34-4416-A8E3-0238ACEA3C71}">
      <dgm:prSet/>
      <dgm:spPr/>
      <dgm:t>
        <a:bodyPr/>
        <a:lstStyle/>
        <a:p>
          <a:r>
            <a:rPr lang="en-US"/>
            <a:t>Post meal BG &lt;180</a:t>
          </a:r>
        </a:p>
      </dgm:t>
    </dgm:pt>
    <dgm:pt modelId="{8427D646-1A9E-49EA-A521-0C64CEB14999}" type="parTrans" cxnId="{6042363D-6F63-4F94-A16A-8DC11F352491}">
      <dgm:prSet/>
      <dgm:spPr/>
      <dgm:t>
        <a:bodyPr/>
        <a:lstStyle/>
        <a:p>
          <a:endParaRPr lang="en-US"/>
        </a:p>
      </dgm:t>
    </dgm:pt>
    <dgm:pt modelId="{80A46680-79DF-4EFC-B924-F62F818EF9AD}" type="sibTrans" cxnId="{6042363D-6F63-4F94-A16A-8DC11F352491}">
      <dgm:prSet/>
      <dgm:spPr/>
      <dgm:t>
        <a:bodyPr/>
        <a:lstStyle/>
        <a:p>
          <a:endParaRPr lang="en-US"/>
        </a:p>
      </dgm:t>
    </dgm:pt>
    <dgm:pt modelId="{517447EA-412B-4991-936E-33297EE3E48B}">
      <dgm:prSet/>
      <dgm:spPr/>
      <dgm:t>
        <a:bodyPr/>
        <a:lstStyle/>
        <a:p>
          <a:r>
            <a:rPr lang="en-US"/>
            <a:t>Time in Range (70-180) 70% of time</a:t>
          </a:r>
        </a:p>
      </dgm:t>
    </dgm:pt>
    <dgm:pt modelId="{F6130BA8-AC4A-430E-A8B2-2AC4D6F57744}" type="parTrans" cxnId="{A3D3E2F7-F056-4A19-BDA8-532BDF611982}">
      <dgm:prSet/>
      <dgm:spPr/>
      <dgm:t>
        <a:bodyPr/>
        <a:lstStyle/>
        <a:p>
          <a:endParaRPr lang="en-US"/>
        </a:p>
      </dgm:t>
    </dgm:pt>
    <dgm:pt modelId="{B93019DB-91B4-4E0D-9B9C-EB2AF1EBB1E8}" type="sibTrans" cxnId="{A3D3E2F7-F056-4A19-BDA8-532BDF611982}">
      <dgm:prSet/>
      <dgm:spPr/>
      <dgm:t>
        <a:bodyPr/>
        <a:lstStyle/>
        <a:p>
          <a:endParaRPr lang="en-US"/>
        </a:p>
      </dgm:t>
    </dgm:pt>
    <dgm:pt modelId="{0735A8E4-44B2-43CC-BF2E-89A3CCDB4C70}">
      <dgm:prSet/>
      <dgm:spPr/>
      <dgm:t>
        <a:bodyPr/>
        <a:lstStyle/>
        <a:p>
          <a:r>
            <a:rPr lang="en-US" dirty="0"/>
            <a:t>Blood Pressure </a:t>
          </a:r>
        </a:p>
        <a:p>
          <a:r>
            <a:rPr lang="en-US" dirty="0"/>
            <a:t>&lt;130/80</a:t>
          </a:r>
        </a:p>
        <a:p>
          <a:r>
            <a:rPr lang="en-US" dirty="0"/>
            <a:t>&lt;120/80 for high risk</a:t>
          </a:r>
        </a:p>
      </dgm:t>
    </dgm:pt>
    <dgm:pt modelId="{216AC97E-BEDF-41FC-9C7C-F3044924C920}" type="parTrans" cxnId="{FE41743F-6241-452C-8E15-A95C11F13BB8}">
      <dgm:prSet/>
      <dgm:spPr/>
      <dgm:t>
        <a:bodyPr/>
        <a:lstStyle/>
        <a:p>
          <a:endParaRPr lang="en-US"/>
        </a:p>
      </dgm:t>
    </dgm:pt>
    <dgm:pt modelId="{08E7CCFB-9E87-4F8D-B683-28F598025678}" type="sibTrans" cxnId="{FE41743F-6241-452C-8E15-A95C11F13BB8}">
      <dgm:prSet/>
      <dgm:spPr/>
      <dgm:t>
        <a:bodyPr/>
        <a:lstStyle/>
        <a:p>
          <a:endParaRPr lang="en-US"/>
        </a:p>
      </dgm:t>
    </dgm:pt>
    <dgm:pt modelId="{16552E76-7028-4D52-B586-875962D87952}">
      <dgm:prSet custT="1"/>
      <dgm:spPr/>
      <dgm:t>
        <a:bodyPr/>
        <a:lstStyle/>
        <a:p>
          <a:r>
            <a:rPr lang="en-US" sz="3200" dirty="0"/>
            <a:t>Cholesterol</a:t>
          </a:r>
          <a:r>
            <a:rPr lang="en-US" sz="1700" dirty="0"/>
            <a:t> </a:t>
          </a:r>
        </a:p>
      </dgm:t>
    </dgm:pt>
    <dgm:pt modelId="{38D58956-0E67-4C65-A088-A58A7BE071E2}" type="parTrans" cxnId="{2C20231A-CA79-4B8E-9CE8-E7D617E803AE}">
      <dgm:prSet/>
      <dgm:spPr/>
      <dgm:t>
        <a:bodyPr/>
        <a:lstStyle/>
        <a:p>
          <a:endParaRPr lang="en-US"/>
        </a:p>
      </dgm:t>
    </dgm:pt>
    <dgm:pt modelId="{EBA697D1-8EFA-48BD-A99A-62726BBC22D8}" type="sibTrans" cxnId="{2C20231A-CA79-4B8E-9CE8-E7D617E803AE}">
      <dgm:prSet/>
      <dgm:spPr/>
      <dgm:t>
        <a:bodyPr/>
        <a:lstStyle/>
        <a:p>
          <a:endParaRPr lang="en-US"/>
        </a:p>
      </dgm:t>
    </dgm:pt>
    <dgm:pt modelId="{B5A320F2-6211-4A2C-9724-F328C10E2C33}">
      <dgm:prSet/>
      <dgm:spPr/>
      <dgm:t>
        <a:bodyPr/>
        <a:lstStyle/>
        <a:p>
          <a:r>
            <a:rPr lang="en-US">
              <a:latin typeface="Calibri" panose="020F0502020204030204" pitchFamily="34" charset="0"/>
              <a:ea typeface="Calibri" panose="020F0502020204030204" pitchFamily="34" charset="0"/>
              <a:cs typeface="Calibri" panose="020F0502020204030204" pitchFamily="34" charset="0"/>
            </a:rPr>
            <a:t>Statin therapy based on age &amp; risk status</a:t>
          </a:r>
        </a:p>
      </dgm:t>
    </dgm:pt>
    <dgm:pt modelId="{4E43C9F0-5A89-4ADD-8A59-ECF2C773BB87}" type="parTrans" cxnId="{DC4EE5DC-EACD-4D0C-B8E2-90FDA4FA8166}">
      <dgm:prSet/>
      <dgm:spPr/>
      <dgm:t>
        <a:bodyPr/>
        <a:lstStyle/>
        <a:p>
          <a:endParaRPr lang="en-US"/>
        </a:p>
      </dgm:t>
    </dgm:pt>
    <dgm:pt modelId="{BF0C997B-E5D7-4C6F-8B53-BE158E53585F}" type="sibTrans" cxnId="{DC4EE5DC-EACD-4D0C-B8E2-90FDA4FA8166}">
      <dgm:prSet/>
      <dgm:spPr/>
      <dgm:t>
        <a:bodyPr/>
        <a:lstStyle/>
        <a:p>
          <a:endParaRPr lang="en-US"/>
        </a:p>
      </dgm:t>
    </dgm:pt>
    <dgm:pt modelId="{C3FAA866-38E0-4315-BFA7-030FCF114F32}">
      <dgm:prSet/>
      <dgm:spPr/>
      <dgm:t>
        <a:bodyPr/>
        <a:lstStyle/>
        <a:p>
          <a:r>
            <a:rPr lang="en-US"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dgm:t>
    </dgm:pt>
    <dgm:pt modelId="{D091B41A-F5D0-4811-94F7-CEF5876D72E0}" type="parTrans" cxnId="{2516E6E8-26B1-451F-91B2-FF0876781CF4}">
      <dgm:prSet/>
      <dgm:spPr/>
      <dgm:t>
        <a:bodyPr/>
        <a:lstStyle/>
        <a:p>
          <a:endParaRPr lang="en-US"/>
        </a:p>
      </dgm:t>
    </dgm:pt>
    <dgm:pt modelId="{F6ADC4EC-5806-40DD-B1B9-6AA99D3AE7BF}" type="sibTrans" cxnId="{2516E6E8-26B1-451F-91B2-FF0876781CF4}">
      <dgm:prSet/>
      <dgm:spPr/>
      <dgm:t>
        <a:bodyPr/>
        <a:lstStyle/>
        <a:p>
          <a:endParaRPr lang="en-US"/>
        </a:p>
      </dgm:t>
    </dgm:pt>
    <dgm:pt modelId="{ED71FFC3-1CDD-4022-8FF1-5AE9AA4CD027}">
      <dgm:prSet/>
      <dgm:spPr/>
      <dgm:t>
        <a:bodyPr/>
        <a:lstStyle/>
        <a:p>
          <a:r>
            <a:rPr lang="en-US">
              <a:latin typeface="Calibri" panose="020F0502020204030204" pitchFamily="34" charset="0"/>
              <a:ea typeface="Calibri" panose="020F0502020204030204" pitchFamily="34" charset="0"/>
              <a:cs typeface="Calibri" panose="020F0502020204030204" pitchFamily="34" charset="0"/>
            </a:rPr>
            <a:t>If 40+ with ASCVD, decrease LDL by 50%, LDL &lt;55</a:t>
          </a:r>
        </a:p>
      </dgm:t>
    </dgm:pt>
    <dgm:pt modelId="{EC3A86E3-6E09-4926-B923-8621E9335C7F}" type="parTrans" cxnId="{FF27EC21-C080-430C-9B66-41298F0EC8AF}">
      <dgm:prSet/>
      <dgm:spPr/>
      <dgm:t>
        <a:bodyPr/>
        <a:lstStyle/>
        <a:p>
          <a:endParaRPr lang="en-US"/>
        </a:p>
      </dgm:t>
    </dgm:pt>
    <dgm:pt modelId="{ABF60C88-3793-4D73-A678-A4D8451B494E}" type="sibTrans" cxnId="{FF27EC21-C080-430C-9B66-41298F0EC8AF}">
      <dgm:prSet/>
      <dgm:spPr/>
      <dgm:t>
        <a:bodyPr/>
        <a:lstStyle/>
        <a:p>
          <a:endParaRPr lang="en-US"/>
        </a:p>
      </dgm:t>
    </dgm:pt>
    <dgm:pt modelId="{5E25C566-F673-4363-B583-AEB657B99ABF}" type="pres">
      <dgm:prSet presAssocID="{AC91ABD1-055C-4F8F-ADB6-3C4EB91D18F5}" presName="Name0" presStyleCnt="0">
        <dgm:presLayoutVars>
          <dgm:dir/>
          <dgm:animLvl val="lvl"/>
          <dgm:resizeHandles val="exact"/>
        </dgm:presLayoutVars>
      </dgm:prSet>
      <dgm:spPr/>
    </dgm:pt>
    <dgm:pt modelId="{FA17523E-28D8-481A-ACFC-A862D7080570}" type="pres">
      <dgm:prSet presAssocID="{22B3DEB3-EA32-4632-8D79-0926AFEC0F06}" presName="composite" presStyleCnt="0"/>
      <dgm:spPr/>
    </dgm:pt>
    <dgm:pt modelId="{7053E173-1650-43AF-8AEE-C63389086CA7}" type="pres">
      <dgm:prSet presAssocID="{22B3DEB3-EA32-4632-8D79-0926AFEC0F06}" presName="parTx" presStyleLbl="alignNode1" presStyleIdx="0" presStyleCnt="3" custLinFactNeighborX="-904" custLinFactNeighborY="-1712">
        <dgm:presLayoutVars>
          <dgm:chMax val="0"/>
          <dgm:chPref val="0"/>
          <dgm:bulletEnabled val="1"/>
        </dgm:presLayoutVars>
      </dgm:prSet>
      <dgm:spPr/>
    </dgm:pt>
    <dgm:pt modelId="{9369AD67-0C5A-468F-9B68-D64911E3B7E9}" type="pres">
      <dgm:prSet presAssocID="{22B3DEB3-EA32-4632-8D79-0926AFEC0F06}" presName="desTx" presStyleLbl="alignAccFollowNode1" presStyleIdx="0" presStyleCnt="3">
        <dgm:presLayoutVars>
          <dgm:bulletEnabled val="1"/>
        </dgm:presLayoutVars>
      </dgm:prSet>
      <dgm:spPr/>
    </dgm:pt>
    <dgm:pt modelId="{C86F20F9-8A2A-467A-AB2F-8269F13149B2}" type="pres">
      <dgm:prSet presAssocID="{2E345A7A-7716-4B21-B16E-9EB37604CC66}" presName="space" presStyleCnt="0"/>
      <dgm:spPr/>
    </dgm:pt>
    <dgm:pt modelId="{7852E29A-F682-4BC6-A0B8-87BC3013C3D7}" type="pres">
      <dgm:prSet presAssocID="{0735A8E4-44B2-43CC-BF2E-89A3CCDB4C70}" presName="composite" presStyleCnt="0"/>
      <dgm:spPr/>
    </dgm:pt>
    <dgm:pt modelId="{D45443BD-AC5D-46DB-AD76-07DB4F1AF457}" type="pres">
      <dgm:prSet presAssocID="{0735A8E4-44B2-43CC-BF2E-89A3CCDB4C70}" presName="parTx" presStyleLbl="alignNode1" presStyleIdx="1" presStyleCnt="3">
        <dgm:presLayoutVars>
          <dgm:chMax val="0"/>
          <dgm:chPref val="0"/>
          <dgm:bulletEnabled val="1"/>
        </dgm:presLayoutVars>
      </dgm:prSet>
      <dgm:spPr/>
    </dgm:pt>
    <dgm:pt modelId="{0A1FD71D-242E-424B-ACA3-86467AF3F40D}" type="pres">
      <dgm:prSet presAssocID="{0735A8E4-44B2-43CC-BF2E-89A3CCDB4C70}" presName="desTx" presStyleLbl="alignAccFollowNode1" presStyleIdx="1" presStyleCnt="3" custLinFactNeighborX="0" custLinFactNeighborY="-807">
        <dgm:presLayoutVars>
          <dgm:bulletEnabled val="1"/>
        </dgm:presLayoutVars>
      </dgm:prSet>
      <dgm:spPr>
        <a:blipFill rotWithShape="0">
          <a:blip xmlns:r="http://schemas.openxmlformats.org/officeDocument/2006/relationships" r:embed="rId1"/>
          <a:srcRect/>
          <a:stretch>
            <a:fillRect t="-9000" b="-9000"/>
          </a:stretch>
        </a:blipFill>
      </dgm:spPr>
    </dgm:pt>
    <dgm:pt modelId="{8DCBD2FF-9F08-420F-997E-45ACC3E75D0B}" type="pres">
      <dgm:prSet presAssocID="{08E7CCFB-9E87-4F8D-B683-28F598025678}" presName="space" presStyleCnt="0"/>
      <dgm:spPr/>
    </dgm:pt>
    <dgm:pt modelId="{003C818A-4487-4543-9DF5-81693B9EE4CA}" type="pres">
      <dgm:prSet presAssocID="{16552E76-7028-4D52-B586-875962D87952}" presName="composite" presStyleCnt="0"/>
      <dgm:spPr/>
    </dgm:pt>
    <dgm:pt modelId="{656700CC-C086-48F6-AD3F-D513493A395C}" type="pres">
      <dgm:prSet presAssocID="{16552E76-7028-4D52-B586-875962D87952}" presName="parTx" presStyleLbl="alignNode1" presStyleIdx="2" presStyleCnt="3" custLinFactNeighborX="-732" custLinFactNeighborY="-1581">
        <dgm:presLayoutVars>
          <dgm:chMax val="0"/>
          <dgm:chPref val="0"/>
          <dgm:bulletEnabled val="1"/>
        </dgm:presLayoutVars>
      </dgm:prSet>
      <dgm:spPr/>
    </dgm:pt>
    <dgm:pt modelId="{AB6AA589-5E9F-4487-91D4-EF4104459D60}" type="pres">
      <dgm:prSet presAssocID="{16552E76-7028-4D52-B586-875962D87952}" presName="desTx" presStyleLbl="alignAccFollowNode1" presStyleIdx="2" presStyleCnt="3">
        <dgm:presLayoutVars>
          <dgm:bulletEnabled val="1"/>
        </dgm:presLayoutVars>
      </dgm:prSet>
      <dgm:spPr/>
    </dgm:pt>
  </dgm:ptLst>
  <dgm:cxnLst>
    <dgm:cxn modelId="{6C511102-94EB-451C-AD88-AF2507017130}" type="presOf" srcId="{16552E76-7028-4D52-B586-875962D87952}" destId="{656700CC-C086-48F6-AD3F-D513493A395C}" srcOrd="0" destOrd="0" presId="urn:microsoft.com/office/officeart/2005/8/layout/hList1"/>
    <dgm:cxn modelId="{EACFBE0A-0D29-4637-908B-5D01134B2F96}" type="presOf" srcId="{B5A320F2-6211-4A2C-9724-F328C10E2C33}" destId="{AB6AA589-5E9F-4487-91D4-EF4104459D60}" srcOrd="0" destOrd="0" presId="urn:microsoft.com/office/officeart/2005/8/layout/hList1"/>
    <dgm:cxn modelId="{2C20231A-CA79-4B8E-9CE8-E7D617E803AE}" srcId="{AC91ABD1-055C-4F8F-ADB6-3C4EB91D18F5}" destId="{16552E76-7028-4D52-B586-875962D87952}" srcOrd="2" destOrd="0" parTransId="{38D58956-0E67-4C65-A088-A58A7BE071E2}" sibTransId="{EBA697D1-8EFA-48BD-A99A-62726BBC22D8}"/>
    <dgm:cxn modelId="{FF27EC21-C080-430C-9B66-41298F0EC8AF}" srcId="{16552E76-7028-4D52-B586-875962D87952}" destId="{ED71FFC3-1CDD-4022-8FF1-5AE9AA4CD027}" srcOrd="2" destOrd="0" parTransId="{EC3A86E3-6E09-4926-B923-8621E9335C7F}" sibTransId="{ABF60C88-3793-4D73-A678-A4D8451B494E}"/>
    <dgm:cxn modelId="{30B3FC3B-2108-43AA-9B42-DBF41339CA41}" type="presOf" srcId="{AC91ABD1-055C-4F8F-ADB6-3C4EB91D18F5}" destId="{5E25C566-F673-4363-B583-AEB657B99ABF}" srcOrd="0" destOrd="0" presId="urn:microsoft.com/office/officeart/2005/8/layout/hList1"/>
    <dgm:cxn modelId="{6042363D-6F63-4F94-A16A-8DC11F352491}" srcId="{22B3DEB3-EA32-4632-8D79-0926AFEC0F06}" destId="{EA04FFEB-9D34-4416-A8E3-0238ACEA3C71}" srcOrd="1" destOrd="0" parTransId="{8427D646-1A9E-49EA-A521-0C64CEB14999}" sibTransId="{80A46680-79DF-4EFC-B924-F62F818EF9AD}"/>
    <dgm:cxn modelId="{FE41743F-6241-452C-8E15-A95C11F13BB8}" srcId="{AC91ABD1-055C-4F8F-ADB6-3C4EB91D18F5}" destId="{0735A8E4-44B2-43CC-BF2E-89A3CCDB4C70}" srcOrd="1" destOrd="0" parTransId="{216AC97E-BEDF-41FC-9C7C-F3044924C920}" sibTransId="{08E7CCFB-9E87-4F8D-B683-28F598025678}"/>
    <dgm:cxn modelId="{ACF77D42-C3A2-4C94-BF13-C7DC7F9FBB43}" type="presOf" srcId="{3999FB6B-3090-4FF8-9BD5-530459409A92}" destId="{9369AD67-0C5A-468F-9B68-D64911E3B7E9}" srcOrd="0" destOrd="0" presId="urn:microsoft.com/office/officeart/2005/8/layout/hList1"/>
    <dgm:cxn modelId="{8D73659B-9732-4064-A229-E55A555504E5}" type="presOf" srcId="{EA04FFEB-9D34-4416-A8E3-0238ACEA3C71}" destId="{9369AD67-0C5A-468F-9B68-D64911E3B7E9}" srcOrd="0" destOrd="1" presId="urn:microsoft.com/office/officeart/2005/8/layout/hList1"/>
    <dgm:cxn modelId="{751070A0-4AD4-4791-97BA-5A0B61BA2FF0}" type="presOf" srcId="{0735A8E4-44B2-43CC-BF2E-89A3CCDB4C70}" destId="{D45443BD-AC5D-46DB-AD76-07DB4F1AF457}" srcOrd="0" destOrd="0" presId="urn:microsoft.com/office/officeart/2005/8/layout/hList1"/>
    <dgm:cxn modelId="{81D260A1-4589-4566-B25F-B06CCDAB3319}" type="presOf" srcId="{ED71FFC3-1CDD-4022-8FF1-5AE9AA4CD027}" destId="{AB6AA589-5E9F-4487-91D4-EF4104459D60}" srcOrd="0" destOrd="2" presId="urn:microsoft.com/office/officeart/2005/8/layout/hList1"/>
    <dgm:cxn modelId="{59D484A3-029D-4002-B5FC-E1BFDF964B55}" type="presOf" srcId="{22B3DEB3-EA32-4632-8D79-0926AFEC0F06}" destId="{7053E173-1650-43AF-8AEE-C63389086CA7}" srcOrd="0" destOrd="0" presId="urn:microsoft.com/office/officeart/2005/8/layout/hList1"/>
    <dgm:cxn modelId="{B27AA7A6-B678-420D-8081-547EA299BE0E}" type="presOf" srcId="{517447EA-412B-4991-936E-33297EE3E48B}" destId="{9369AD67-0C5A-468F-9B68-D64911E3B7E9}" srcOrd="0" destOrd="2" presId="urn:microsoft.com/office/officeart/2005/8/layout/hList1"/>
    <dgm:cxn modelId="{DC4EE5DC-EACD-4D0C-B8E2-90FDA4FA8166}" srcId="{16552E76-7028-4D52-B586-875962D87952}" destId="{B5A320F2-6211-4A2C-9724-F328C10E2C33}" srcOrd="0" destOrd="0" parTransId="{4E43C9F0-5A89-4ADD-8A59-ECF2C773BB87}" sibTransId="{BF0C997B-E5D7-4C6F-8B53-BE158E53585F}"/>
    <dgm:cxn modelId="{0BF2DFE8-1C4C-44A0-AB83-92A1B8827CF2}" srcId="{22B3DEB3-EA32-4632-8D79-0926AFEC0F06}" destId="{3999FB6B-3090-4FF8-9BD5-530459409A92}" srcOrd="0" destOrd="0" parTransId="{C480BB37-0CBE-4543-9D61-5F444D14DAAA}" sibTransId="{08A40A30-1F48-4C7B-B3F3-F8389A05E13A}"/>
    <dgm:cxn modelId="{2516E6E8-26B1-451F-91B2-FF0876781CF4}" srcId="{16552E76-7028-4D52-B586-875962D87952}" destId="{C3FAA866-38E0-4315-BFA7-030FCF114F32}" srcOrd="1" destOrd="0" parTransId="{D091B41A-F5D0-4811-94F7-CEF5876D72E0}" sibTransId="{F6ADC4EC-5806-40DD-B1B9-6AA99D3AE7BF}"/>
    <dgm:cxn modelId="{65180CEF-473B-46D8-872F-CB779EA1AC92}" srcId="{AC91ABD1-055C-4F8F-ADB6-3C4EB91D18F5}" destId="{22B3DEB3-EA32-4632-8D79-0926AFEC0F06}" srcOrd="0" destOrd="0" parTransId="{349341ED-3DEE-4084-B06B-F57DD801CBEB}" sibTransId="{2E345A7A-7716-4B21-B16E-9EB37604CC66}"/>
    <dgm:cxn modelId="{505599F0-8F26-4D95-B3B7-2147407B0047}" type="presOf" srcId="{C3FAA866-38E0-4315-BFA7-030FCF114F32}" destId="{AB6AA589-5E9F-4487-91D4-EF4104459D60}" srcOrd="0" destOrd="1" presId="urn:microsoft.com/office/officeart/2005/8/layout/hList1"/>
    <dgm:cxn modelId="{A3D3E2F7-F056-4A19-BDA8-532BDF611982}" srcId="{22B3DEB3-EA32-4632-8D79-0926AFEC0F06}" destId="{517447EA-412B-4991-936E-33297EE3E48B}" srcOrd="2" destOrd="0" parTransId="{F6130BA8-AC4A-430E-A8B2-2AC4D6F57744}" sibTransId="{B93019DB-91B4-4E0D-9B9C-EB2AF1EBB1E8}"/>
    <dgm:cxn modelId="{BC196E58-0C36-429F-9B8A-BAC7B46766A0}" type="presParOf" srcId="{5E25C566-F673-4363-B583-AEB657B99ABF}" destId="{FA17523E-28D8-481A-ACFC-A862D7080570}" srcOrd="0" destOrd="0" presId="urn:microsoft.com/office/officeart/2005/8/layout/hList1"/>
    <dgm:cxn modelId="{A13602FA-D78C-48FD-A165-2A3A4DFA7DB5}" type="presParOf" srcId="{FA17523E-28D8-481A-ACFC-A862D7080570}" destId="{7053E173-1650-43AF-8AEE-C63389086CA7}" srcOrd="0" destOrd="0" presId="urn:microsoft.com/office/officeart/2005/8/layout/hList1"/>
    <dgm:cxn modelId="{9CAB730F-A330-4DEF-B986-DE273ED47303}" type="presParOf" srcId="{FA17523E-28D8-481A-ACFC-A862D7080570}" destId="{9369AD67-0C5A-468F-9B68-D64911E3B7E9}" srcOrd="1" destOrd="0" presId="urn:microsoft.com/office/officeart/2005/8/layout/hList1"/>
    <dgm:cxn modelId="{CBBA3C38-5B05-480D-879C-8199304A1D8C}" type="presParOf" srcId="{5E25C566-F673-4363-B583-AEB657B99ABF}" destId="{C86F20F9-8A2A-467A-AB2F-8269F13149B2}" srcOrd="1" destOrd="0" presId="urn:microsoft.com/office/officeart/2005/8/layout/hList1"/>
    <dgm:cxn modelId="{356B71BD-4499-41BC-996F-C9CF5A3A8077}" type="presParOf" srcId="{5E25C566-F673-4363-B583-AEB657B99ABF}" destId="{7852E29A-F682-4BC6-A0B8-87BC3013C3D7}" srcOrd="2" destOrd="0" presId="urn:microsoft.com/office/officeart/2005/8/layout/hList1"/>
    <dgm:cxn modelId="{B6B95D83-1F0B-49E1-B196-043611B6D404}" type="presParOf" srcId="{7852E29A-F682-4BC6-A0B8-87BC3013C3D7}" destId="{D45443BD-AC5D-46DB-AD76-07DB4F1AF457}" srcOrd="0" destOrd="0" presId="urn:microsoft.com/office/officeart/2005/8/layout/hList1"/>
    <dgm:cxn modelId="{785FDA4B-0237-46EE-BA83-CDA49852A381}" type="presParOf" srcId="{7852E29A-F682-4BC6-A0B8-87BC3013C3D7}" destId="{0A1FD71D-242E-424B-ACA3-86467AF3F40D}" srcOrd="1" destOrd="0" presId="urn:microsoft.com/office/officeart/2005/8/layout/hList1"/>
    <dgm:cxn modelId="{C2791D8D-66C9-491E-92D3-5EEC9B5C22B1}" type="presParOf" srcId="{5E25C566-F673-4363-B583-AEB657B99ABF}" destId="{8DCBD2FF-9F08-420F-997E-45ACC3E75D0B}" srcOrd="3" destOrd="0" presId="urn:microsoft.com/office/officeart/2005/8/layout/hList1"/>
    <dgm:cxn modelId="{7E245B93-5562-4985-9350-879C9A33D08E}" type="presParOf" srcId="{5E25C566-F673-4363-B583-AEB657B99ABF}" destId="{003C818A-4487-4543-9DF5-81693B9EE4CA}" srcOrd="4" destOrd="0" presId="urn:microsoft.com/office/officeart/2005/8/layout/hList1"/>
    <dgm:cxn modelId="{09E30062-9CFD-4AA5-A99C-1D327B00400F}" type="presParOf" srcId="{003C818A-4487-4543-9DF5-81693B9EE4CA}" destId="{656700CC-C086-48F6-AD3F-D513493A395C}" srcOrd="0" destOrd="0" presId="urn:microsoft.com/office/officeart/2005/8/layout/hList1"/>
    <dgm:cxn modelId="{115A11FC-7903-4B46-A38A-7852C500DF62}" type="presParOf" srcId="{003C818A-4487-4543-9DF5-81693B9EE4CA}" destId="{AB6AA589-5E9F-4487-91D4-EF4104459D60}"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F58D6AA-997B-426F-8367-18928346FF4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37E0069-3F1E-4F75-8E18-7E55AEC772D4}">
      <dgm:prSet/>
      <dgm:spPr/>
      <dgm:t>
        <a:bodyPr/>
        <a:lstStyle/>
        <a:p>
          <a:pPr>
            <a:lnSpc>
              <a:spcPct val="100000"/>
            </a:lnSpc>
          </a:pPr>
          <a:r>
            <a:rPr lang="en-US" dirty="0"/>
            <a:t>S</a:t>
          </a:r>
          <a:r>
            <a:rPr lang="en-US" b="0" i="0" dirty="0"/>
            <a:t>evere hypoglycemia is strongly associated with cardiovascular events and mortality.</a:t>
          </a:r>
          <a:endParaRPr lang="en-US" dirty="0"/>
        </a:p>
      </dgm:t>
    </dgm:pt>
    <dgm:pt modelId="{130657C4-836A-40E8-9C75-5CABCAF6A9C6}" type="parTrans" cxnId="{462E805D-1825-40CD-9755-F677276DFE0F}">
      <dgm:prSet/>
      <dgm:spPr/>
      <dgm:t>
        <a:bodyPr/>
        <a:lstStyle/>
        <a:p>
          <a:endParaRPr lang="en-US"/>
        </a:p>
      </dgm:t>
    </dgm:pt>
    <dgm:pt modelId="{34449E86-C6E2-4373-8A57-DAF30C1A61BE}" type="sibTrans" cxnId="{462E805D-1825-40CD-9755-F677276DFE0F}">
      <dgm:prSet/>
      <dgm:spPr/>
      <dgm:t>
        <a:bodyPr/>
        <a:lstStyle/>
        <a:p>
          <a:endParaRPr lang="en-US"/>
        </a:p>
      </dgm:t>
    </dgm:pt>
    <dgm:pt modelId="{F65C36BD-7389-41B3-AB69-A2B0B73535F9}">
      <dgm:prSet/>
      <dgm:spPr/>
      <dgm:t>
        <a:bodyPr/>
        <a:lstStyle/>
        <a:p>
          <a:pPr>
            <a:lnSpc>
              <a:spcPct val="100000"/>
            </a:lnSpc>
          </a:pPr>
          <a:r>
            <a:rPr lang="en-US" b="0" i="0"/>
            <a:t>HCP need to be vigilant in preventing hypoglycemia.</a:t>
          </a:r>
          <a:endParaRPr lang="en-US"/>
        </a:p>
      </dgm:t>
    </dgm:pt>
    <dgm:pt modelId="{44F0447F-86E8-457A-8129-B06F494F08D7}" type="parTrans" cxnId="{72219628-C955-4A10-AA47-6C405168721D}">
      <dgm:prSet/>
      <dgm:spPr/>
      <dgm:t>
        <a:bodyPr/>
        <a:lstStyle/>
        <a:p>
          <a:endParaRPr lang="en-US"/>
        </a:p>
      </dgm:t>
    </dgm:pt>
    <dgm:pt modelId="{E3719574-9CFA-470A-8B06-622E4D8F849F}" type="sibTrans" cxnId="{72219628-C955-4A10-AA47-6C405168721D}">
      <dgm:prSet/>
      <dgm:spPr/>
      <dgm:t>
        <a:bodyPr/>
        <a:lstStyle/>
        <a:p>
          <a:endParaRPr lang="en-US"/>
        </a:p>
      </dgm:t>
    </dgm:pt>
    <dgm:pt modelId="{F6169545-C794-4661-9B54-0A494AC0763C}">
      <dgm:prSet/>
      <dgm:spPr/>
      <dgm:t>
        <a:bodyPr/>
        <a:lstStyle/>
        <a:p>
          <a:pPr>
            <a:lnSpc>
              <a:spcPct val="100000"/>
            </a:lnSpc>
          </a:pPr>
          <a:r>
            <a:rPr lang="en-US" b="0" i="0"/>
            <a:t>Avoid aggressively attempting to achieve near-normal A1C levels if such goals cannot be safely and reasonably achieved.</a:t>
          </a:r>
          <a:endParaRPr lang="en-US"/>
        </a:p>
      </dgm:t>
    </dgm:pt>
    <dgm:pt modelId="{DE042001-D709-4767-970C-A2248F8A3BD5}" type="parTrans" cxnId="{AB1A1D6B-10CD-4759-A23B-FC78F0090C76}">
      <dgm:prSet/>
      <dgm:spPr/>
      <dgm:t>
        <a:bodyPr/>
        <a:lstStyle/>
        <a:p>
          <a:endParaRPr lang="en-US"/>
        </a:p>
      </dgm:t>
    </dgm:pt>
    <dgm:pt modelId="{0040E02F-DAB1-404F-A058-EFB8A9BA2CF7}" type="sibTrans" cxnId="{AB1A1D6B-10CD-4759-A23B-FC78F0090C76}">
      <dgm:prSet/>
      <dgm:spPr/>
      <dgm:t>
        <a:bodyPr/>
        <a:lstStyle/>
        <a:p>
          <a:endParaRPr lang="en-US"/>
        </a:p>
      </dgm:t>
    </dgm:pt>
    <dgm:pt modelId="{447C4074-0890-4549-9AE9-86AE07AC0B79}" type="pres">
      <dgm:prSet presAssocID="{2F58D6AA-997B-426F-8367-18928346FF4B}" presName="root" presStyleCnt="0">
        <dgm:presLayoutVars>
          <dgm:dir/>
          <dgm:resizeHandles val="exact"/>
        </dgm:presLayoutVars>
      </dgm:prSet>
      <dgm:spPr/>
    </dgm:pt>
    <dgm:pt modelId="{4AE2D1FC-AD3D-4F3D-9751-6F9519C04D87}" type="pres">
      <dgm:prSet presAssocID="{537E0069-3F1E-4F75-8E18-7E55AEC772D4}" presName="compNode" presStyleCnt="0"/>
      <dgm:spPr/>
    </dgm:pt>
    <dgm:pt modelId="{C7240A0B-FECB-4C38-AC6D-94F8E7D7FDF3}" type="pres">
      <dgm:prSet presAssocID="{537E0069-3F1E-4F75-8E18-7E55AEC772D4}" presName="bgRect" presStyleLbl="bgShp" presStyleIdx="0" presStyleCnt="3"/>
      <dgm:spPr/>
    </dgm:pt>
    <dgm:pt modelId="{23B860D3-CEF7-411C-AAC7-678AF836F3F3}" type="pres">
      <dgm:prSet presAssocID="{537E0069-3F1E-4F75-8E18-7E55AEC772D4}"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Heart with Pulse"/>
        </a:ext>
      </dgm:extLst>
    </dgm:pt>
    <dgm:pt modelId="{C7537C52-4EA1-4AEE-AA7E-EEDD6AF9C590}" type="pres">
      <dgm:prSet presAssocID="{537E0069-3F1E-4F75-8E18-7E55AEC772D4}" presName="spaceRect" presStyleCnt="0"/>
      <dgm:spPr/>
    </dgm:pt>
    <dgm:pt modelId="{81D0575E-3932-414E-9894-EACA938D948F}" type="pres">
      <dgm:prSet presAssocID="{537E0069-3F1E-4F75-8E18-7E55AEC772D4}" presName="parTx" presStyleLbl="revTx" presStyleIdx="0" presStyleCnt="3">
        <dgm:presLayoutVars>
          <dgm:chMax val="0"/>
          <dgm:chPref val="0"/>
        </dgm:presLayoutVars>
      </dgm:prSet>
      <dgm:spPr/>
    </dgm:pt>
    <dgm:pt modelId="{DE382975-B0A2-4B51-9A27-FBCCDD05B90B}" type="pres">
      <dgm:prSet presAssocID="{34449E86-C6E2-4373-8A57-DAF30C1A61BE}" presName="sibTrans" presStyleCnt="0"/>
      <dgm:spPr/>
    </dgm:pt>
    <dgm:pt modelId="{D8BB94B0-2344-4143-8E9E-4C670776050B}" type="pres">
      <dgm:prSet presAssocID="{F65C36BD-7389-41B3-AB69-A2B0B73535F9}" presName="compNode" presStyleCnt="0"/>
      <dgm:spPr/>
    </dgm:pt>
    <dgm:pt modelId="{AC0B1A90-9A42-45FC-A52E-101B623E9EB0}" type="pres">
      <dgm:prSet presAssocID="{F65C36BD-7389-41B3-AB69-A2B0B73535F9}" presName="bgRect" presStyleLbl="bgShp" presStyleIdx="1" presStyleCnt="3"/>
      <dgm:spPr/>
    </dgm:pt>
    <dgm:pt modelId="{99AF52DE-E8F1-4706-9BF6-090298A61A0F}" type="pres">
      <dgm:prSet presAssocID="{F65C36BD-7389-41B3-AB69-A2B0B73535F9}"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IV"/>
        </a:ext>
      </dgm:extLst>
    </dgm:pt>
    <dgm:pt modelId="{5C9A2A7C-947A-467A-A06E-53B3F2205C27}" type="pres">
      <dgm:prSet presAssocID="{F65C36BD-7389-41B3-AB69-A2B0B73535F9}" presName="spaceRect" presStyleCnt="0"/>
      <dgm:spPr/>
    </dgm:pt>
    <dgm:pt modelId="{EB845BA1-393F-4E7E-91C8-516CC9B73DBB}" type="pres">
      <dgm:prSet presAssocID="{F65C36BD-7389-41B3-AB69-A2B0B73535F9}" presName="parTx" presStyleLbl="revTx" presStyleIdx="1" presStyleCnt="3">
        <dgm:presLayoutVars>
          <dgm:chMax val="0"/>
          <dgm:chPref val="0"/>
        </dgm:presLayoutVars>
      </dgm:prSet>
      <dgm:spPr/>
    </dgm:pt>
    <dgm:pt modelId="{2BBCC3E1-45CE-4D1A-8ECB-1ED62090FF0C}" type="pres">
      <dgm:prSet presAssocID="{E3719574-9CFA-470A-8B06-622E4D8F849F}" presName="sibTrans" presStyleCnt="0"/>
      <dgm:spPr/>
    </dgm:pt>
    <dgm:pt modelId="{7D8EC42A-867D-4735-9816-B02C87FFE78C}" type="pres">
      <dgm:prSet presAssocID="{F6169545-C794-4661-9B54-0A494AC0763C}" presName="compNode" presStyleCnt="0"/>
      <dgm:spPr/>
    </dgm:pt>
    <dgm:pt modelId="{B1C7C055-A4FF-476B-A64C-755F923DF594}" type="pres">
      <dgm:prSet presAssocID="{F6169545-C794-4661-9B54-0A494AC0763C}" presName="bgRect" presStyleLbl="bgShp" presStyleIdx="2" presStyleCnt="3"/>
      <dgm:spPr/>
    </dgm:pt>
    <dgm:pt modelId="{BE5C3781-29D9-4D5A-9A72-09B5F0E27366}" type="pres">
      <dgm:prSet presAssocID="{F6169545-C794-4661-9B54-0A494AC0763C}"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Bullseye"/>
        </a:ext>
      </dgm:extLst>
    </dgm:pt>
    <dgm:pt modelId="{EE4F06C0-F638-4396-BCA1-8BA072957823}" type="pres">
      <dgm:prSet presAssocID="{F6169545-C794-4661-9B54-0A494AC0763C}" presName="spaceRect" presStyleCnt="0"/>
      <dgm:spPr/>
    </dgm:pt>
    <dgm:pt modelId="{0B8D9161-5300-47CF-B1CD-85CE286CFD1D}" type="pres">
      <dgm:prSet presAssocID="{F6169545-C794-4661-9B54-0A494AC0763C}" presName="parTx" presStyleLbl="revTx" presStyleIdx="2" presStyleCnt="3">
        <dgm:presLayoutVars>
          <dgm:chMax val="0"/>
          <dgm:chPref val="0"/>
        </dgm:presLayoutVars>
      </dgm:prSet>
      <dgm:spPr/>
    </dgm:pt>
  </dgm:ptLst>
  <dgm:cxnLst>
    <dgm:cxn modelId="{72219628-C955-4A10-AA47-6C405168721D}" srcId="{2F58D6AA-997B-426F-8367-18928346FF4B}" destId="{F65C36BD-7389-41B3-AB69-A2B0B73535F9}" srcOrd="1" destOrd="0" parTransId="{44F0447F-86E8-457A-8129-B06F494F08D7}" sibTransId="{E3719574-9CFA-470A-8B06-622E4D8F849F}"/>
    <dgm:cxn modelId="{04E9C05C-DB75-42F7-B956-8E5380DF10F4}" type="presOf" srcId="{2F58D6AA-997B-426F-8367-18928346FF4B}" destId="{447C4074-0890-4549-9AE9-86AE07AC0B79}" srcOrd="0" destOrd="0" presId="urn:microsoft.com/office/officeart/2018/2/layout/IconVerticalSolidList"/>
    <dgm:cxn modelId="{462E805D-1825-40CD-9755-F677276DFE0F}" srcId="{2F58D6AA-997B-426F-8367-18928346FF4B}" destId="{537E0069-3F1E-4F75-8E18-7E55AEC772D4}" srcOrd="0" destOrd="0" parTransId="{130657C4-836A-40E8-9C75-5CABCAF6A9C6}" sibTransId="{34449E86-C6E2-4373-8A57-DAF30C1A61BE}"/>
    <dgm:cxn modelId="{AB1A1D6B-10CD-4759-A23B-FC78F0090C76}" srcId="{2F58D6AA-997B-426F-8367-18928346FF4B}" destId="{F6169545-C794-4661-9B54-0A494AC0763C}" srcOrd="2" destOrd="0" parTransId="{DE042001-D709-4767-970C-A2248F8A3BD5}" sibTransId="{0040E02F-DAB1-404F-A058-EFB8A9BA2CF7}"/>
    <dgm:cxn modelId="{7C9E12B0-897D-4DF0-8B1E-8528BBBB6FC9}" type="presOf" srcId="{F6169545-C794-4661-9B54-0A494AC0763C}" destId="{0B8D9161-5300-47CF-B1CD-85CE286CFD1D}" srcOrd="0" destOrd="0" presId="urn:microsoft.com/office/officeart/2018/2/layout/IconVerticalSolidList"/>
    <dgm:cxn modelId="{CB29D5D1-5A0E-48C2-A713-F63FC6644307}" type="presOf" srcId="{537E0069-3F1E-4F75-8E18-7E55AEC772D4}" destId="{81D0575E-3932-414E-9894-EACA938D948F}" srcOrd="0" destOrd="0" presId="urn:microsoft.com/office/officeart/2018/2/layout/IconVerticalSolidList"/>
    <dgm:cxn modelId="{BEE500EC-2A46-4080-B9EC-CBB361D1550C}" type="presOf" srcId="{F65C36BD-7389-41B3-AB69-A2B0B73535F9}" destId="{EB845BA1-393F-4E7E-91C8-516CC9B73DBB}" srcOrd="0" destOrd="0" presId="urn:microsoft.com/office/officeart/2018/2/layout/IconVerticalSolidList"/>
    <dgm:cxn modelId="{A816AFDF-0E72-4785-8F31-FE2C40CA6CB8}" type="presParOf" srcId="{447C4074-0890-4549-9AE9-86AE07AC0B79}" destId="{4AE2D1FC-AD3D-4F3D-9751-6F9519C04D87}" srcOrd="0" destOrd="0" presId="urn:microsoft.com/office/officeart/2018/2/layout/IconVerticalSolidList"/>
    <dgm:cxn modelId="{29CFE126-66BE-4324-9961-35C135B151D4}" type="presParOf" srcId="{4AE2D1FC-AD3D-4F3D-9751-6F9519C04D87}" destId="{C7240A0B-FECB-4C38-AC6D-94F8E7D7FDF3}" srcOrd="0" destOrd="0" presId="urn:microsoft.com/office/officeart/2018/2/layout/IconVerticalSolidList"/>
    <dgm:cxn modelId="{6C07B24A-A531-45F3-B1C7-A36CF0A2CC92}" type="presParOf" srcId="{4AE2D1FC-AD3D-4F3D-9751-6F9519C04D87}" destId="{23B860D3-CEF7-411C-AAC7-678AF836F3F3}" srcOrd="1" destOrd="0" presId="urn:microsoft.com/office/officeart/2018/2/layout/IconVerticalSolidList"/>
    <dgm:cxn modelId="{99CA2EFE-C894-4458-8F72-16F6D64743FB}" type="presParOf" srcId="{4AE2D1FC-AD3D-4F3D-9751-6F9519C04D87}" destId="{C7537C52-4EA1-4AEE-AA7E-EEDD6AF9C590}" srcOrd="2" destOrd="0" presId="urn:microsoft.com/office/officeart/2018/2/layout/IconVerticalSolidList"/>
    <dgm:cxn modelId="{6422A97B-CB23-4BC0-BA85-9689BD63C2C5}" type="presParOf" srcId="{4AE2D1FC-AD3D-4F3D-9751-6F9519C04D87}" destId="{81D0575E-3932-414E-9894-EACA938D948F}" srcOrd="3" destOrd="0" presId="urn:microsoft.com/office/officeart/2018/2/layout/IconVerticalSolidList"/>
    <dgm:cxn modelId="{133514B0-4DE2-42F0-99B7-BDEAE193CD79}" type="presParOf" srcId="{447C4074-0890-4549-9AE9-86AE07AC0B79}" destId="{DE382975-B0A2-4B51-9A27-FBCCDD05B90B}" srcOrd="1" destOrd="0" presId="urn:microsoft.com/office/officeart/2018/2/layout/IconVerticalSolidList"/>
    <dgm:cxn modelId="{48DE5627-A6FA-4FEE-BE02-79552F9422ED}" type="presParOf" srcId="{447C4074-0890-4549-9AE9-86AE07AC0B79}" destId="{D8BB94B0-2344-4143-8E9E-4C670776050B}" srcOrd="2" destOrd="0" presId="urn:microsoft.com/office/officeart/2018/2/layout/IconVerticalSolidList"/>
    <dgm:cxn modelId="{299580EA-742C-4FE5-AD23-9F16CF783EC9}" type="presParOf" srcId="{D8BB94B0-2344-4143-8E9E-4C670776050B}" destId="{AC0B1A90-9A42-45FC-A52E-101B623E9EB0}" srcOrd="0" destOrd="0" presId="urn:microsoft.com/office/officeart/2018/2/layout/IconVerticalSolidList"/>
    <dgm:cxn modelId="{C191C026-1A1F-4680-9755-8F2613767B9F}" type="presParOf" srcId="{D8BB94B0-2344-4143-8E9E-4C670776050B}" destId="{99AF52DE-E8F1-4706-9BF6-090298A61A0F}" srcOrd="1" destOrd="0" presId="urn:microsoft.com/office/officeart/2018/2/layout/IconVerticalSolidList"/>
    <dgm:cxn modelId="{47BBA120-27DD-4DC2-AAF9-644F764977D5}" type="presParOf" srcId="{D8BB94B0-2344-4143-8E9E-4C670776050B}" destId="{5C9A2A7C-947A-467A-A06E-53B3F2205C27}" srcOrd="2" destOrd="0" presId="urn:microsoft.com/office/officeart/2018/2/layout/IconVerticalSolidList"/>
    <dgm:cxn modelId="{5FB91472-F123-42E2-A090-136784AFADD1}" type="presParOf" srcId="{D8BB94B0-2344-4143-8E9E-4C670776050B}" destId="{EB845BA1-393F-4E7E-91C8-516CC9B73DBB}" srcOrd="3" destOrd="0" presId="urn:microsoft.com/office/officeart/2018/2/layout/IconVerticalSolidList"/>
    <dgm:cxn modelId="{FFC042AC-B092-447A-AE20-16E7162CE36C}" type="presParOf" srcId="{447C4074-0890-4549-9AE9-86AE07AC0B79}" destId="{2BBCC3E1-45CE-4D1A-8ECB-1ED62090FF0C}" srcOrd="3" destOrd="0" presId="urn:microsoft.com/office/officeart/2018/2/layout/IconVerticalSolidList"/>
    <dgm:cxn modelId="{A0494F75-F0D0-4291-A5F2-DA58A4F446AE}" type="presParOf" srcId="{447C4074-0890-4549-9AE9-86AE07AC0B79}" destId="{7D8EC42A-867D-4735-9816-B02C87FFE78C}" srcOrd="4" destOrd="0" presId="urn:microsoft.com/office/officeart/2018/2/layout/IconVerticalSolidList"/>
    <dgm:cxn modelId="{036593C6-9789-4A4A-8094-77AA85B019F3}" type="presParOf" srcId="{7D8EC42A-867D-4735-9816-B02C87FFE78C}" destId="{B1C7C055-A4FF-476B-A64C-755F923DF594}" srcOrd="0" destOrd="0" presId="urn:microsoft.com/office/officeart/2018/2/layout/IconVerticalSolidList"/>
    <dgm:cxn modelId="{2A427D77-1932-4817-BADA-06440692611D}" type="presParOf" srcId="{7D8EC42A-867D-4735-9816-B02C87FFE78C}" destId="{BE5C3781-29D9-4D5A-9A72-09B5F0E27366}" srcOrd="1" destOrd="0" presId="urn:microsoft.com/office/officeart/2018/2/layout/IconVerticalSolidList"/>
    <dgm:cxn modelId="{54620032-EAF8-4F45-8A43-EB2ECECC784A}" type="presParOf" srcId="{7D8EC42A-867D-4735-9816-B02C87FFE78C}" destId="{EE4F06C0-F638-4396-BCA1-8BA072957823}" srcOrd="2" destOrd="0" presId="urn:microsoft.com/office/officeart/2018/2/layout/IconVerticalSolidList"/>
    <dgm:cxn modelId="{A8FF7014-5F2B-4B5C-82B7-DA7CDC19F948}" type="presParOf" srcId="{7D8EC42A-867D-4735-9816-B02C87FFE78C}" destId="{0B8D9161-5300-47CF-B1CD-85CE286CFD1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7249FB-E124-4EBD-BF17-340DEBB5615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AA1C6BD-E32C-4040-B960-0D6C8ABC0160}">
      <dgm:prSet/>
      <dgm:spPr/>
      <dgm:t>
        <a:bodyPr/>
        <a:lstStyle/>
        <a:p>
          <a:r>
            <a:rPr lang="en-US" b="0" i="0"/>
            <a:t>Food insecurity, housing instability, underinsured, under-resourced living areas is associated with increased risk of hypoglycemia-related emergency department visits</a:t>
          </a:r>
          <a:endParaRPr lang="en-US"/>
        </a:p>
      </dgm:t>
    </dgm:pt>
    <dgm:pt modelId="{00848FB9-3D0C-4E0B-91C6-B876F5A1F54C}" type="parTrans" cxnId="{E2C86513-CBF6-4A32-A24B-2D8DFE7DDE4B}">
      <dgm:prSet/>
      <dgm:spPr/>
      <dgm:t>
        <a:bodyPr/>
        <a:lstStyle/>
        <a:p>
          <a:endParaRPr lang="en-US"/>
        </a:p>
      </dgm:t>
    </dgm:pt>
    <dgm:pt modelId="{4B9E1A3B-5AB5-4B16-9BA4-D6687C1594A4}" type="sibTrans" cxnId="{E2C86513-CBF6-4A32-A24B-2D8DFE7DDE4B}">
      <dgm:prSet/>
      <dgm:spPr/>
      <dgm:t>
        <a:bodyPr/>
        <a:lstStyle/>
        <a:p>
          <a:endParaRPr lang="en-US"/>
        </a:p>
      </dgm:t>
    </dgm:pt>
    <dgm:pt modelId="{A39B4ECF-BF92-4935-90DA-A849855B8436}">
      <dgm:prSet/>
      <dgm:spPr/>
      <dgm:t>
        <a:bodyPr/>
        <a:lstStyle/>
        <a:p>
          <a:r>
            <a:rPr lang="en-US" dirty="0"/>
            <a:t>Identify if fasting part of religious observances</a:t>
          </a:r>
        </a:p>
      </dgm:t>
    </dgm:pt>
    <dgm:pt modelId="{42454ECF-610A-40E0-9A0B-413234B4C087}" type="parTrans" cxnId="{1C04BB5F-F1DD-46B8-AC2E-BC80161EB18E}">
      <dgm:prSet/>
      <dgm:spPr/>
      <dgm:t>
        <a:bodyPr/>
        <a:lstStyle/>
        <a:p>
          <a:endParaRPr lang="en-US"/>
        </a:p>
      </dgm:t>
    </dgm:pt>
    <dgm:pt modelId="{04AE2EE3-3877-46B3-9F4B-8FD3F7CEF2AF}" type="sibTrans" cxnId="{1C04BB5F-F1DD-46B8-AC2E-BC80161EB18E}">
      <dgm:prSet/>
      <dgm:spPr/>
      <dgm:t>
        <a:bodyPr/>
        <a:lstStyle/>
        <a:p>
          <a:endParaRPr lang="en-US"/>
        </a:p>
      </dgm:t>
    </dgm:pt>
    <dgm:pt modelId="{D3907174-F24A-46BB-A22A-DCED80F598D8}">
      <dgm:prSet/>
      <dgm:spPr/>
      <dgm:t>
        <a:bodyPr/>
        <a:lstStyle/>
        <a:p>
          <a:r>
            <a:rPr lang="en-US" dirty="0"/>
            <a:t>Young children and older adults at highest risk due to lack of recognition of hypo symptoms</a:t>
          </a:r>
        </a:p>
      </dgm:t>
    </dgm:pt>
    <dgm:pt modelId="{7BB6FD67-B047-4975-B09F-2D94885F2142}" type="parTrans" cxnId="{3149E721-2DD4-42AD-AC16-94FC5AA4A3E2}">
      <dgm:prSet/>
      <dgm:spPr/>
      <dgm:t>
        <a:bodyPr/>
        <a:lstStyle/>
        <a:p>
          <a:endParaRPr lang="en-US"/>
        </a:p>
      </dgm:t>
    </dgm:pt>
    <dgm:pt modelId="{03ACA1F9-3C24-45EB-8986-95682EB2D13A}" type="sibTrans" cxnId="{3149E721-2DD4-42AD-AC16-94FC5AA4A3E2}">
      <dgm:prSet/>
      <dgm:spPr/>
      <dgm:t>
        <a:bodyPr/>
        <a:lstStyle/>
        <a:p>
          <a:endParaRPr lang="en-US"/>
        </a:p>
      </dgm:t>
    </dgm:pt>
    <dgm:pt modelId="{12134FA6-C138-48A7-BDA0-508A91F20C73}">
      <dgm:prSet/>
      <dgm:spPr/>
      <dgm:t>
        <a:bodyPr/>
        <a:lstStyle/>
        <a:p>
          <a:r>
            <a:rPr lang="en-US" b="0" i="0"/>
            <a:t>Insulin pumps with automated low-glucose suspend and automated insulin delivery systems have been shown to be effective in reducing hypoglycemia in type 1 diabetes</a:t>
          </a:r>
          <a:endParaRPr lang="en-US"/>
        </a:p>
      </dgm:t>
    </dgm:pt>
    <dgm:pt modelId="{FDAE37B8-FC24-4E44-8097-46612936F830}" type="parTrans" cxnId="{968B2ED5-BB85-4CD0-80E7-3C4CFD3E07BB}">
      <dgm:prSet/>
      <dgm:spPr/>
      <dgm:t>
        <a:bodyPr/>
        <a:lstStyle/>
        <a:p>
          <a:endParaRPr lang="en-US"/>
        </a:p>
      </dgm:t>
    </dgm:pt>
    <dgm:pt modelId="{B5D34863-98EC-47F4-97A6-A90EEE191E3B}" type="sibTrans" cxnId="{968B2ED5-BB85-4CD0-80E7-3C4CFD3E07BB}">
      <dgm:prSet/>
      <dgm:spPr/>
      <dgm:t>
        <a:bodyPr/>
        <a:lstStyle/>
        <a:p>
          <a:endParaRPr lang="en-US"/>
        </a:p>
      </dgm:t>
    </dgm:pt>
    <dgm:pt modelId="{BDAF4020-4236-440F-8BBD-DCE3B23697F8}" type="pres">
      <dgm:prSet presAssocID="{F37249FB-E124-4EBD-BF17-340DEBB56157}" presName="vert0" presStyleCnt="0">
        <dgm:presLayoutVars>
          <dgm:dir/>
          <dgm:animOne val="branch"/>
          <dgm:animLvl val="lvl"/>
        </dgm:presLayoutVars>
      </dgm:prSet>
      <dgm:spPr/>
    </dgm:pt>
    <dgm:pt modelId="{DE199D17-4EB5-4924-A986-ADBBA43FE192}" type="pres">
      <dgm:prSet presAssocID="{AAA1C6BD-E32C-4040-B960-0D6C8ABC0160}" presName="thickLine" presStyleLbl="alignNode1" presStyleIdx="0" presStyleCnt="4"/>
      <dgm:spPr/>
    </dgm:pt>
    <dgm:pt modelId="{1A04B29D-5AC0-40FF-9DE7-878A80102328}" type="pres">
      <dgm:prSet presAssocID="{AAA1C6BD-E32C-4040-B960-0D6C8ABC0160}" presName="horz1" presStyleCnt="0"/>
      <dgm:spPr/>
    </dgm:pt>
    <dgm:pt modelId="{612AE73C-6F71-4305-AADB-B7E2B75E47F0}" type="pres">
      <dgm:prSet presAssocID="{AAA1C6BD-E32C-4040-B960-0D6C8ABC0160}" presName="tx1" presStyleLbl="revTx" presStyleIdx="0" presStyleCnt="4"/>
      <dgm:spPr/>
    </dgm:pt>
    <dgm:pt modelId="{6E2C008D-95C1-4EED-9625-A328E42D33C6}" type="pres">
      <dgm:prSet presAssocID="{AAA1C6BD-E32C-4040-B960-0D6C8ABC0160}" presName="vert1" presStyleCnt="0"/>
      <dgm:spPr/>
    </dgm:pt>
    <dgm:pt modelId="{BCD409EB-1EDC-4A49-B3BF-7747A19F910D}" type="pres">
      <dgm:prSet presAssocID="{A39B4ECF-BF92-4935-90DA-A849855B8436}" presName="thickLine" presStyleLbl="alignNode1" presStyleIdx="1" presStyleCnt="4"/>
      <dgm:spPr/>
    </dgm:pt>
    <dgm:pt modelId="{3B43BAF0-BBB7-47DD-9169-6862E48B173A}" type="pres">
      <dgm:prSet presAssocID="{A39B4ECF-BF92-4935-90DA-A849855B8436}" presName="horz1" presStyleCnt="0"/>
      <dgm:spPr/>
    </dgm:pt>
    <dgm:pt modelId="{9D09718B-F78E-4962-B283-D1C25C95208E}" type="pres">
      <dgm:prSet presAssocID="{A39B4ECF-BF92-4935-90DA-A849855B8436}" presName="tx1" presStyleLbl="revTx" presStyleIdx="1" presStyleCnt="4"/>
      <dgm:spPr/>
    </dgm:pt>
    <dgm:pt modelId="{B8C2B4EF-2B1A-479C-844C-5E74D4CF266B}" type="pres">
      <dgm:prSet presAssocID="{A39B4ECF-BF92-4935-90DA-A849855B8436}" presName="vert1" presStyleCnt="0"/>
      <dgm:spPr/>
    </dgm:pt>
    <dgm:pt modelId="{87B13E99-2151-4504-BE49-CF33F95C8AAB}" type="pres">
      <dgm:prSet presAssocID="{D3907174-F24A-46BB-A22A-DCED80F598D8}" presName="thickLine" presStyleLbl="alignNode1" presStyleIdx="2" presStyleCnt="4"/>
      <dgm:spPr/>
    </dgm:pt>
    <dgm:pt modelId="{8AB911E8-D157-4604-8068-66BE77AAEA3B}" type="pres">
      <dgm:prSet presAssocID="{D3907174-F24A-46BB-A22A-DCED80F598D8}" presName="horz1" presStyleCnt="0"/>
      <dgm:spPr/>
    </dgm:pt>
    <dgm:pt modelId="{317804F3-34D0-4E20-B641-BCED269559EB}" type="pres">
      <dgm:prSet presAssocID="{D3907174-F24A-46BB-A22A-DCED80F598D8}" presName="tx1" presStyleLbl="revTx" presStyleIdx="2" presStyleCnt="4"/>
      <dgm:spPr/>
    </dgm:pt>
    <dgm:pt modelId="{D5F3FCC9-082F-4A13-AF45-5D9BA40BAB81}" type="pres">
      <dgm:prSet presAssocID="{D3907174-F24A-46BB-A22A-DCED80F598D8}" presName="vert1" presStyleCnt="0"/>
      <dgm:spPr/>
    </dgm:pt>
    <dgm:pt modelId="{DFC969EF-87D5-4687-80AF-42CD0C25510E}" type="pres">
      <dgm:prSet presAssocID="{12134FA6-C138-48A7-BDA0-508A91F20C73}" presName="thickLine" presStyleLbl="alignNode1" presStyleIdx="3" presStyleCnt="4"/>
      <dgm:spPr/>
    </dgm:pt>
    <dgm:pt modelId="{F5E62758-6CCE-4B27-9E41-DEBB69D835D7}" type="pres">
      <dgm:prSet presAssocID="{12134FA6-C138-48A7-BDA0-508A91F20C73}" presName="horz1" presStyleCnt="0"/>
      <dgm:spPr/>
    </dgm:pt>
    <dgm:pt modelId="{5668B740-782A-4E2B-949A-2A5F7EB620CD}" type="pres">
      <dgm:prSet presAssocID="{12134FA6-C138-48A7-BDA0-508A91F20C73}" presName="tx1" presStyleLbl="revTx" presStyleIdx="3" presStyleCnt="4"/>
      <dgm:spPr/>
    </dgm:pt>
    <dgm:pt modelId="{A6418E78-51C6-420A-9CFE-A803409A7349}" type="pres">
      <dgm:prSet presAssocID="{12134FA6-C138-48A7-BDA0-508A91F20C73}" presName="vert1" presStyleCnt="0"/>
      <dgm:spPr/>
    </dgm:pt>
  </dgm:ptLst>
  <dgm:cxnLst>
    <dgm:cxn modelId="{C9EF2306-06B9-4EFB-80D9-661D8EEAAD8F}" type="presOf" srcId="{12134FA6-C138-48A7-BDA0-508A91F20C73}" destId="{5668B740-782A-4E2B-949A-2A5F7EB620CD}" srcOrd="0" destOrd="0" presId="urn:microsoft.com/office/officeart/2008/layout/LinedList"/>
    <dgm:cxn modelId="{E2C86513-CBF6-4A32-A24B-2D8DFE7DDE4B}" srcId="{F37249FB-E124-4EBD-BF17-340DEBB56157}" destId="{AAA1C6BD-E32C-4040-B960-0D6C8ABC0160}" srcOrd="0" destOrd="0" parTransId="{00848FB9-3D0C-4E0B-91C6-B876F5A1F54C}" sibTransId="{4B9E1A3B-5AB5-4B16-9BA4-D6687C1594A4}"/>
    <dgm:cxn modelId="{3149E721-2DD4-42AD-AC16-94FC5AA4A3E2}" srcId="{F37249FB-E124-4EBD-BF17-340DEBB56157}" destId="{D3907174-F24A-46BB-A22A-DCED80F598D8}" srcOrd="2" destOrd="0" parTransId="{7BB6FD67-B047-4975-B09F-2D94885F2142}" sibTransId="{03ACA1F9-3C24-45EB-8986-95682EB2D13A}"/>
    <dgm:cxn modelId="{C686D039-7161-4EEB-8A7F-DA447E4AF545}" type="presOf" srcId="{F37249FB-E124-4EBD-BF17-340DEBB56157}" destId="{BDAF4020-4236-440F-8BBD-DCE3B23697F8}" srcOrd="0" destOrd="0" presId="urn:microsoft.com/office/officeart/2008/layout/LinedList"/>
    <dgm:cxn modelId="{1C04BB5F-F1DD-46B8-AC2E-BC80161EB18E}" srcId="{F37249FB-E124-4EBD-BF17-340DEBB56157}" destId="{A39B4ECF-BF92-4935-90DA-A849855B8436}" srcOrd="1" destOrd="0" parTransId="{42454ECF-610A-40E0-9A0B-413234B4C087}" sibTransId="{04AE2EE3-3877-46B3-9F4B-8FD3F7CEF2AF}"/>
    <dgm:cxn modelId="{A673857B-742D-4931-8E17-AC8DFFB148EC}" type="presOf" srcId="{D3907174-F24A-46BB-A22A-DCED80F598D8}" destId="{317804F3-34D0-4E20-B641-BCED269559EB}" srcOrd="0" destOrd="0" presId="urn:microsoft.com/office/officeart/2008/layout/LinedList"/>
    <dgm:cxn modelId="{E2263EA2-5833-4E7C-BA8A-CC8EC76072C6}" type="presOf" srcId="{AAA1C6BD-E32C-4040-B960-0D6C8ABC0160}" destId="{612AE73C-6F71-4305-AADB-B7E2B75E47F0}" srcOrd="0" destOrd="0" presId="urn:microsoft.com/office/officeart/2008/layout/LinedList"/>
    <dgm:cxn modelId="{8B96EAC1-F5B2-4503-BE7D-F8894596B8CF}" type="presOf" srcId="{A39B4ECF-BF92-4935-90DA-A849855B8436}" destId="{9D09718B-F78E-4962-B283-D1C25C95208E}" srcOrd="0" destOrd="0" presId="urn:microsoft.com/office/officeart/2008/layout/LinedList"/>
    <dgm:cxn modelId="{968B2ED5-BB85-4CD0-80E7-3C4CFD3E07BB}" srcId="{F37249FB-E124-4EBD-BF17-340DEBB56157}" destId="{12134FA6-C138-48A7-BDA0-508A91F20C73}" srcOrd="3" destOrd="0" parTransId="{FDAE37B8-FC24-4E44-8097-46612936F830}" sibTransId="{B5D34863-98EC-47F4-97A6-A90EEE191E3B}"/>
    <dgm:cxn modelId="{23825DDE-794D-446F-8127-3490DEC21064}" type="presParOf" srcId="{BDAF4020-4236-440F-8BBD-DCE3B23697F8}" destId="{DE199D17-4EB5-4924-A986-ADBBA43FE192}" srcOrd="0" destOrd="0" presId="urn:microsoft.com/office/officeart/2008/layout/LinedList"/>
    <dgm:cxn modelId="{9E92CDAE-0BE5-4677-B8AC-F050A87AEA6B}" type="presParOf" srcId="{BDAF4020-4236-440F-8BBD-DCE3B23697F8}" destId="{1A04B29D-5AC0-40FF-9DE7-878A80102328}" srcOrd="1" destOrd="0" presId="urn:microsoft.com/office/officeart/2008/layout/LinedList"/>
    <dgm:cxn modelId="{0B9645E1-06D8-4EAA-86FD-A5EE75012EFB}" type="presParOf" srcId="{1A04B29D-5AC0-40FF-9DE7-878A80102328}" destId="{612AE73C-6F71-4305-AADB-B7E2B75E47F0}" srcOrd="0" destOrd="0" presId="urn:microsoft.com/office/officeart/2008/layout/LinedList"/>
    <dgm:cxn modelId="{EA6006C2-82E7-4B22-A0D1-64BDEACF1981}" type="presParOf" srcId="{1A04B29D-5AC0-40FF-9DE7-878A80102328}" destId="{6E2C008D-95C1-4EED-9625-A328E42D33C6}" srcOrd="1" destOrd="0" presId="urn:microsoft.com/office/officeart/2008/layout/LinedList"/>
    <dgm:cxn modelId="{18771A29-A36D-4D89-B3CA-59B2C40B2176}" type="presParOf" srcId="{BDAF4020-4236-440F-8BBD-DCE3B23697F8}" destId="{BCD409EB-1EDC-4A49-B3BF-7747A19F910D}" srcOrd="2" destOrd="0" presId="urn:microsoft.com/office/officeart/2008/layout/LinedList"/>
    <dgm:cxn modelId="{6F3D4FA3-77CB-4467-B610-D0A53F05E9B1}" type="presParOf" srcId="{BDAF4020-4236-440F-8BBD-DCE3B23697F8}" destId="{3B43BAF0-BBB7-47DD-9169-6862E48B173A}" srcOrd="3" destOrd="0" presId="urn:microsoft.com/office/officeart/2008/layout/LinedList"/>
    <dgm:cxn modelId="{F61152B8-FA09-4873-A306-D03C427C03F1}" type="presParOf" srcId="{3B43BAF0-BBB7-47DD-9169-6862E48B173A}" destId="{9D09718B-F78E-4962-B283-D1C25C95208E}" srcOrd="0" destOrd="0" presId="urn:microsoft.com/office/officeart/2008/layout/LinedList"/>
    <dgm:cxn modelId="{1240131D-3B94-4BC8-A5CA-F006CFDF422D}" type="presParOf" srcId="{3B43BAF0-BBB7-47DD-9169-6862E48B173A}" destId="{B8C2B4EF-2B1A-479C-844C-5E74D4CF266B}" srcOrd="1" destOrd="0" presId="urn:microsoft.com/office/officeart/2008/layout/LinedList"/>
    <dgm:cxn modelId="{85701513-12E4-45DE-9830-7599FC29B7F9}" type="presParOf" srcId="{BDAF4020-4236-440F-8BBD-DCE3B23697F8}" destId="{87B13E99-2151-4504-BE49-CF33F95C8AAB}" srcOrd="4" destOrd="0" presId="urn:microsoft.com/office/officeart/2008/layout/LinedList"/>
    <dgm:cxn modelId="{F16A79DE-0A19-4E15-86B2-B6B624A4FE5A}" type="presParOf" srcId="{BDAF4020-4236-440F-8BBD-DCE3B23697F8}" destId="{8AB911E8-D157-4604-8068-66BE77AAEA3B}" srcOrd="5" destOrd="0" presId="urn:microsoft.com/office/officeart/2008/layout/LinedList"/>
    <dgm:cxn modelId="{FB3C134B-CB82-4696-8363-2C941BDAB3CA}" type="presParOf" srcId="{8AB911E8-D157-4604-8068-66BE77AAEA3B}" destId="{317804F3-34D0-4E20-B641-BCED269559EB}" srcOrd="0" destOrd="0" presId="urn:microsoft.com/office/officeart/2008/layout/LinedList"/>
    <dgm:cxn modelId="{45328109-C772-4F1E-871F-5440062654BD}" type="presParOf" srcId="{8AB911E8-D157-4604-8068-66BE77AAEA3B}" destId="{D5F3FCC9-082F-4A13-AF45-5D9BA40BAB81}" srcOrd="1" destOrd="0" presId="urn:microsoft.com/office/officeart/2008/layout/LinedList"/>
    <dgm:cxn modelId="{0A7733D8-018F-49AA-A135-B34668ACADB4}" type="presParOf" srcId="{BDAF4020-4236-440F-8BBD-DCE3B23697F8}" destId="{DFC969EF-87D5-4687-80AF-42CD0C25510E}" srcOrd="6" destOrd="0" presId="urn:microsoft.com/office/officeart/2008/layout/LinedList"/>
    <dgm:cxn modelId="{E7AA6A5C-73BC-4354-BD86-25C09C4041D7}" type="presParOf" srcId="{BDAF4020-4236-440F-8BBD-DCE3B23697F8}" destId="{F5E62758-6CCE-4B27-9E41-DEBB69D835D7}" srcOrd="7" destOrd="0" presId="urn:microsoft.com/office/officeart/2008/layout/LinedList"/>
    <dgm:cxn modelId="{0B5B2182-DE0E-4DA7-8100-7F242A17C889}" type="presParOf" srcId="{F5E62758-6CCE-4B27-9E41-DEBB69D835D7}" destId="{5668B740-782A-4E2B-949A-2A5F7EB620CD}" srcOrd="0" destOrd="0" presId="urn:microsoft.com/office/officeart/2008/layout/LinedList"/>
    <dgm:cxn modelId="{0E8D5103-2CFD-4F29-86DA-A54F1E1F0207}" type="presParOf" srcId="{F5E62758-6CCE-4B27-9E41-DEBB69D835D7}" destId="{A6418E78-51C6-420A-9CFE-A803409A734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C91ABD1-055C-4F8F-ADB6-3C4EB91D18F5}" type="doc">
      <dgm:prSet loTypeId="urn:microsoft.com/office/officeart/2005/8/layout/hList1" loCatId="list" qsTypeId="urn:microsoft.com/office/officeart/2005/8/quickstyle/simple2" qsCatId="simple" csTypeId="urn:microsoft.com/office/officeart/2005/8/colors/accent3_2" csCatId="accent3" phldr="1"/>
      <dgm:spPr/>
      <dgm:t>
        <a:bodyPr/>
        <a:lstStyle/>
        <a:p>
          <a:endParaRPr lang="en-US"/>
        </a:p>
      </dgm:t>
    </dgm:pt>
    <dgm:pt modelId="{22B3DEB3-EA32-4632-8D79-0926AFEC0F06}">
      <dgm:prSet custT="1"/>
      <dgm:spPr/>
      <dgm:t>
        <a:bodyPr/>
        <a:lstStyle/>
        <a:p>
          <a:r>
            <a:rPr lang="en-US" sz="2400" dirty="0"/>
            <a:t>A1c less than 7% (individualize)</a:t>
          </a:r>
        </a:p>
      </dgm:t>
    </dgm:pt>
    <dgm:pt modelId="{349341ED-3DEE-4084-B06B-F57DD801CBEB}" type="parTrans" cxnId="{65180CEF-473B-46D8-872F-CB779EA1AC92}">
      <dgm:prSet/>
      <dgm:spPr/>
      <dgm:t>
        <a:bodyPr/>
        <a:lstStyle/>
        <a:p>
          <a:endParaRPr lang="en-US"/>
        </a:p>
      </dgm:t>
    </dgm:pt>
    <dgm:pt modelId="{2E345A7A-7716-4B21-B16E-9EB37604CC66}" type="sibTrans" cxnId="{65180CEF-473B-46D8-872F-CB779EA1AC92}">
      <dgm:prSet/>
      <dgm:spPr/>
      <dgm:t>
        <a:bodyPr/>
        <a:lstStyle/>
        <a:p>
          <a:endParaRPr lang="en-US"/>
        </a:p>
      </dgm:t>
    </dgm:pt>
    <dgm:pt modelId="{3999FB6B-3090-4FF8-9BD5-530459409A92}">
      <dgm:prSet/>
      <dgm:spPr/>
      <dgm:t>
        <a:bodyPr/>
        <a:lstStyle/>
        <a:p>
          <a:r>
            <a:rPr lang="en-US"/>
            <a:t>Pre-meal BG 80-130</a:t>
          </a:r>
        </a:p>
      </dgm:t>
    </dgm:pt>
    <dgm:pt modelId="{C480BB37-0CBE-4543-9D61-5F444D14DAAA}" type="parTrans" cxnId="{0BF2DFE8-1C4C-44A0-AB83-92A1B8827CF2}">
      <dgm:prSet/>
      <dgm:spPr/>
      <dgm:t>
        <a:bodyPr/>
        <a:lstStyle/>
        <a:p>
          <a:endParaRPr lang="en-US"/>
        </a:p>
      </dgm:t>
    </dgm:pt>
    <dgm:pt modelId="{08A40A30-1F48-4C7B-B3F3-F8389A05E13A}" type="sibTrans" cxnId="{0BF2DFE8-1C4C-44A0-AB83-92A1B8827CF2}">
      <dgm:prSet/>
      <dgm:spPr/>
      <dgm:t>
        <a:bodyPr/>
        <a:lstStyle/>
        <a:p>
          <a:endParaRPr lang="en-US"/>
        </a:p>
      </dgm:t>
    </dgm:pt>
    <dgm:pt modelId="{EA04FFEB-9D34-4416-A8E3-0238ACEA3C71}">
      <dgm:prSet/>
      <dgm:spPr/>
      <dgm:t>
        <a:bodyPr/>
        <a:lstStyle/>
        <a:p>
          <a:r>
            <a:rPr lang="en-US"/>
            <a:t>Post meal BG &lt;180</a:t>
          </a:r>
        </a:p>
      </dgm:t>
    </dgm:pt>
    <dgm:pt modelId="{8427D646-1A9E-49EA-A521-0C64CEB14999}" type="parTrans" cxnId="{6042363D-6F63-4F94-A16A-8DC11F352491}">
      <dgm:prSet/>
      <dgm:spPr/>
      <dgm:t>
        <a:bodyPr/>
        <a:lstStyle/>
        <a:p>
          <a:endParaRPr lang="en-US"/>
        </a:p>
      </dgm:t>
    </dgm:pt>
    <dgm:pt modelId="{80A46680-79DF-4EFC-B924-F62F818EF9AD}" type="sibTrans" cxnId="{6042363D-6F63-4F94-A16A-8DC11F352491}">
      <dgm:prSet/>
      <dgm:spPr/>
      <dgm:t>
        <a:bodyPr/>
        <a:lstStyle/>
        <a:p>
          <a:endParaRPr lang="en-US"/>
        </a:p>
      </dgm:t>
    </dgm:pt>
    <dgm:pt modelId="{517447EA-412B-4991-936E-33297EE3E48B}">
      <dgm:prSet/>
      <dgm:spPr/>
      <dgm:t>
        <a:bodyPr/>
        <a:lstStyle/>
        <a:p>
          <a:r>
            <a:rPr lang="en-US"/>
            <a:t>Time in Range (70-180) 70% of time</a:t>
          </a:r>
        </a:p>
      </dgm:t>
    </dgm:pt>
    <dgm:pt modelId="{F6130BA8-AC4A-430E-A8B2-2AC4D6F57744}" type="parTrans" cxnId="{A3D3E2F7-F056-4A19-BDA8-532BDF611982}">
      <dgm:prSet/>
      <dgm:spPr/>
      <dgm:t>
        <a:bodyPr/>
        <a:lstStyle/>
        <a:p>
          <a:endParaRPr lang="en-US"/>
        </a:p>
      </dgm:t>
    </dgm:pt>
    <dgm:pt modelId="{B93019DB-91B4-4E0D-9B9C-EB2AF1EBB1E8}" type="sibTrans" cxnId="{A3D3E2F7-F056-4A19-BDA8-532BDF611982}">
      <dgm:prSet/>
      <dgm:spPr/>
      <dgm:t>
        <a:bodyPr/>
        <a:lstStyle/>
        <a:p>
          <a:endParaRPr lang="en-US"/>
        </a:p>
      </dgm:t>
    </dgm:pt>
    <dgm:pt modelId="{0735A8E4-44B2-43CC-BF2E-89A3CCDB4C70}">
      <dgm:prSet/>
      <dgm:spPr/>
      <dgm:t>
        <a:bodyPr/>
        <a:lstStyle/>
        <a:p>
          <a:r>
            <a:rPr lang="en-US" dirty="0"/>
            <a:t>Blood Pressure </a:t>
          </a:r>
        </a:p>
        <a:p>
          <a:r>
            <a:rPr lang="en-US" dirty="0"/>
            <a:t>&lt;130/80</a:t>
          </a:r>
        </a:p>
        <a:p>
          <a:r>
            <a:rPr lang="en-US" dirty="0"/>
            <a:t>&lt;120/80 for high risk</a:t>
          </a:r>
        </a:p>
      </dgm:t>
    </dgm:pt>
    <dgm:pt modelId="{216AC97E-BEDF-41FC-9C7C-F3044924C920}" type="parTrans" cxnId="{FE41743F-6241-452C-8E15-A95C11F13BB8}">
      <dgm:prSet/>
      <dgm:spPr/>
      <dgm:t>
        <a:bodyPr/>
        <a:lstStyle/>
        <a:p>
          <a:endParaRPr lang="en-US"/>
        </a:p>
      </dgm:t>
    </dgm:pt>
    <dgm:pt modelId="{08E7CCFB-9E87-4F8D-B683-28F598025678}" type="sibTrans" cxnId="{FE41743F-6241-452C-8E15-A95C11F13BB8}">
      <dgm:prSet/>
      <dgm:spPr/>
      <dgm:t>
        <a:bodyPr/>
        <a:lstStyle/>
        <a:p>
          <a:endParaRPr lang="en-US"/>
        </a:p>
      </dgm:t>
    </dgm:pt>
    <dgm:pt modelId="{16552E76-7028-4D52-B586-875962D87952}">
      <dgm:prSet custT="1"/>
      <dgm:spPr/>
      <dgm:t>
        <a:bodyPr/>
        <a:lstStyle/>
        <a:p>
          <a:r>
            <a:rPr lang="en-US" sz="3200" dirty="0"/>
            <a:t>Cholesterol</a:t>
          </a:r>
          <a:r>
            <a:rPr lang="en-US" sz="1700" dirty="0"/>
            <a:t> </a:t>
          </a:r>
        </a:p>
      </dgm:t>
    </dgm:pt>
    <dgm:pt modelId="{38D58956-0E67-4C65-A088-A58A7BE071E2}" type="parTrans" cxnId="{2C20231A-CA79-4B8E-9CE8-E7D617E803AE}">
      <dgm:prSet/>
      <dgm:spPr/>
      <dgm:t>
        <a:bodyPr/>
        <a:lstStyle/>
        <a:p>
          <a:endParaRPr lang="en-US"/>
        </a:p>
      </dgm:t>
    </dgm:pt>
    <dgm:pt modelId="{EBA697D1-8EFA-48BD-A99A-62726BBC22D8}" type="sibTrans" cxnId="{2C20231A-CA79-4B8E-9CE8-E7D617E803AE}">
      <dgm:prSet/>
      <dgm:spPr/>
      <dgm:t>
        <a:bodyPr/>
        <a:lstStyle/>
        <a:p>
          <a:endParaRPr lang="en-US"/>
        </a:p>
      </dgm:t>
    </dgm:pt>
    <dgm:pt modelId="{B5A320F2-6211-4A2C-9724-F328C10E2C33}">
      <dgm:prSet/>
      <dgm:spPr/>
      <dgm:t>
        <a:bodyPr/>
        <a:lstStyle/>
        <a:p>
          <a:r>
            <a:rPr lang="en-US">
              <a:latin typeface="Calibri" panose="020F0502020204030204" pitchFamily="34" charset="0"/>
              <a:ea typeface="Calibri" panose="020F0502020204030204" pitchFamily="34" charset="0"/>
              <a:cs typeface="Calibri" panose="020F0502020204030204" pitchFamily="34" charset="0"/>
            </a:rPr>
            <a:t>Statin therapy based on age &amp; risk status</a:t>
          </a:r>
        </a:p>
      </dgm:t>
    </dgm:pt>
    <dgm:pt modelId="{4E43C9F0-5A89-4ADD-8A59-ECF2C773BB87}" type="parTrans" cxnId="{DC4EE5DC-EACD-4D0C-B8E2-90FDA4FA8166}">
      <dgm:prSet/>
      <dgm:spPr/>
      <dgm:t>
        <a:bodyPr/>
        <a:lstStyle/>
        <a:p>
          <a:endParaRPr lang="en-US"/>
        </a:p>
      </dgm:t>
    </dgm:pt>
    <dgm:pt modelId="{BF0C997B-E5D7-4C6F-8B53-BE158E53585F}" type="sibTrans" cxnId="{DC4EE5DC-EACD-4D0C-B8E2-90FDA4FA8166}">
      <dgm:prSet/>
      <dgm:spPr/>
      <dgm:t>
        <a:bodyPr/>
        <a:lstStyle/>
        <a:p>
          <a:endParaRPr lang="en-US"/>
        </a:p>
      </dgm:t>
    </dgm:pt>
    <dgm:pt modelId="{C3FAA866-38E0-4315-BFA7-030FCF114F32}">
      <dgm:prSet/>
      <dgm:spPr/>
      <dgm:t>
        <a:bodyPr/>
        <a:lstStyle/>
        <a:p>
          <a:r>
            <a:rPr lang="en-US"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dgm:t>
    </dgm:pt>
    <dgm:pt modelId="{D091B41A-F5D0-4811-94F7-CEF5876D72E0}" type="parTrans" cxnId="{2516E6E8-26B1-451F-91B2-FF0876781CF4}">
      <dgm:prSet/>
      <dgm:spPr/>
      <dgm:t>
        <a:bodyPr/>
        <a:lstStyle/>
        <a:p>
          <a:endParaRPr lang="en-US"/>
        </a:p>
      </dgm:t>
    </dgm:pt>
    <dgm:pt modelId="{F6ADC4EC-5806-40DD-B1B9-6AA99D3AE7BF}" type="sibTrans" cxnId="{2516E6E8-26B1-451F-91B2-FF0876781CF4}">
      <dgm:prSet/>
      <dgm:spPr/>
      <dgm:t>
        <a:bodyPr/>
        <a:lstStyle/>
        <a:p>
          <a:endParaRPr lang="en-US"/>
        </a:p>
      </dgm:t>
    </dgm:pt>
    <dgm:pt modelId="{ED71FFC3-1CDD-4022-8FF1-5AE9AA4CD027}">
      <dgm:prSet/>
      <dgm:spPr/>
      <dgm:t>
        <a:bodyPr/>
        <a:lstStyle/>
        <a:p>
          <a:r>
            <a:rPr lang="en-US">
              <a:latin typeface="Calibri" panose="020F0502020204030204" pitchFamily="34" charset="0"/>
              <a:ea typeface="Calibri" panose="020F0502020204030204" pitchFamily="34" charset="0"/>
              <a:cs typeface="Calibri" panose="020F0502020204030204" pitchFamily="34" charset="0"/>
            </a:rPr>
            <a:t>If 40+ with ASCVD, decrease LDL by 50%, LDL &lt;55</a:t>
          </a:r>
        </a:p>
      </dgm:t>
    </dgm:pt>
    <dgm:pt modelId="{EC3A86E3-6E09-4926-B923-8621E9335C7F}" type="parTrans" cxnId="{FF27EC21-C080-430C-9B66-41298F0EC8AF}">
      <dgm:prSet/>
      <dgm:spPr/>
      <dgm:t>
        <a:bodyPr/>
        <a:lstStyle/>
        <a:p>
          <a:endParaRPr lang="en-US"/>
        </a:p>
      </dgm:t>
    </dgm:pt>
    <dgm:pt modelId="{ABF60C88-3793-4D73-A678-A4D8451B494E}" type="sibTrans" cxnId="{FF27EC21-C080-430C-9B66-41298F0EC8AF}">
      <dgm:prSet/>
      <dgm:spPr/>
      <dgm:t>
        <a:bodyPr/>
        <a:lstStyle/>
        <a:p>
          <a:endParaRPr lang="en-US"/>
        </a:p>
      </dgm:t>
    </dgm:pt>
    <dgm:pt modelId="{5E25C566-F673-4363-B583-AEB657B99ABF}" type="pres">
      <dgm:prSet presAssocID="{AC91ABD1-055C-4F8F-ADB6-3C4EB91D18F5}" presName="Name0" presStyleCnt="0">
        <dgm:presLayoutVars>
          <dgm:dir/>
          <dgm:animLvl val="lvl"/>
          <dgm:resizeHandles val="exact"/>
        </dgm:presLayoutVars>
      </dgm:prSet>
      <dgm:spPr/>
    </dgm:pt>
    <dgm:pt modelId="{FA17523E-28D8-481A-ACFC-A862D7080570}" type="pres">
      <dgm:prSet presAssocID="{22B3DEB3-EA32-4632-8D79-0926AFEC0F06}" presName="composite" presStyleCnt="0"/>
      <dgm:spPr/>
    </dgm:pt>
    <dgm:pt modelId="{7053E173-1650-43AF-8AEE-C63389086CA7}" type="pres">
      <dgm:prSet presAssocID="{22B3DEB3-EA32-4632-8D79-0926AFEC0F06}" presName="parTx" presStyleLbl="alignNode1" presStyleIdx="0" presStyleCnt="3" custLinFactNeighborX="-904" custLinFactNeighborY="-1712">
        <dgm:presLayoutVars>
          <dgm:chMax val="0"/>
          <dgm:chPref val="0"/>
          <dgm:bulletEnabled val="1"/>
        </dgm:presLayoutVars>
      </dgm:prSet>
      <dgm:spPr/>
    </dgm:pt>
    <dgm:pt modelId="{9369AD67-0C5A-468F-9B68-D64911E3B7E9}" type="pres">
      <dgm:prSet presAssocID="{22B3DEB3-EA32-4632-8D79-0926AFEC0F06}" presName="desTx" presStyleLbl="alignAccFollowNode1" presStyleIdx="0" presStyleCnt="3">
        <dgm:presLayoutVars>
          <dgm:bulletEnabled val="1"/>
        </dgm:presLayoutVars>
      </dgm:prSet>
      <dgm:spPr/>
    </dgm:pt>
    <dgm:pt modelId="{C86F20F9-8A2A-467A-AB2F-8269F13149B2}" type="pres">
      <dgm:prSet presAssocID="{2E345A7A-7716-4B21-B16E-9EB37604CC66}" presName="space" presStyleCnt="0"/>
      <dgm:spPr/>
    </dgm:pt>
    <dgm:pt modelId="{7852E29A-F682-4BC6-A0B8-87BC3013C3D7}" type="pres">
      <dgm:prSet presAssocID="{0735A8E4-44B2-43CC-BF2E-89A3CCDB4C70}" presName="composite" presStyleCnt="0"/>
      <dgm:spPr/>
    </dgm:pt>
    <dgm:pt modelId="{D45443BD-AC5D-46DB-AD76-07DB4F1AF457}" type="pres">
      <dgm:prSet presAssocID="{0735A8E4-44B2-43CC-BF2E-89A3CCDB4C70}" presName="parTx" presStyleLbl="alignNode1" presStyleIdx="1" presStyleCnt="3">
        <dgm:presLayoutVars>
          <dgm:chMax val="0"/>
          <dgm:chPref val="0"/>
          <dgm:bulletEnabled val="1"/>
        </dgm:presLayoutVars>
      </dgm:prSet>
      <dgm:spPr/>
    </dgm:pt>
    <dgm:pt modelId="{0A1FD71D-242E-424B-ACA3-86467AF3F40D}" type="pres">
      <dgm:prSet presAssocID="{0735A8E4-44B2-43CC-BF2E-89A3CCDB4C70}" presName="desTx" presStyleLbl="alignAccFollowNode1" presStyleIdx="1" presStyleCnt="3" custLinFactNeighborX="0" custLinFactNeighborY="-807">
        <dgm:presLayoutVars>
          <dgm:bulletEnabled val="1"/>
        </dgm:presLayoutVars>
      </dgm:prSet>
      <dgm:spPr>
        <a:blipFill rotWithShape="0">
          <a:blip xmlns:r="http://schemas.openxmlformats.org/officeDocument/2006/relationships" r:embed="rId1"/>
          <a:srcRect/>
          <a:stretch>
            <a:fillRect t="-9000" b="-9000"/>
          </a:stretch>
        </a:blipFill>
      </dgm:spPr>
    </dgm:pt>
    <dgm:pt modelId="{8DCBD2FF-9F08-420F-997E-45ACC3E75D0B}" type="pres">
      <dgm:prSet presAssocID="{08E7CCFB-9E87-4F8D-B683-28F598025678}" presName="space" presStyleCnt="0"/>
      <dgm:spPr/>
    </dgm:pt>
    <dgm:pt modelId="{003C818A-4487-4543-9DF5-81693B9EE4CA}" type="pres">
      <dgm:prSet presAssocID="{16552E76-7028-4D52-B586-875962D87952}" presName="composite" presStyleCnt="0"/>
      <dgm:spPr/>
    </dgm:pt>
    <dgm:pt modelId="{656700CC-C086-48F6-AD3F-D513493A395C}" type="pres">
      <dgm:prSet presAssocID="{16552E76-7028-4D52-B586-875962D87952}" presName="parTx" presStyleLbl="alignNode1" presStyleIdx="2" presStyleCnt="3" custLinFactNeighborX="-732" custLinFactNeighborY="-1581">
        <dgm:presLayoutVars>
          <dgm:chMax val="0"/>
          <dgm:chPref val="0"/>
          <dgm:bulletEnabled val="1"/>
        </dgm:presLayoutVars>
      </dgm:prSet>
      <dgm:spPr/>
    </dgm:pt>
    <dgm:pt modelId="{AB6AA589-5E9F-4487-91D4-EF4104459D60}" type="pres">
      <dgm:prSet presAssocID="{16552E76-7028-4D52-B586-875962D87952}" presName="desTx" presStyleLbl="alignAccFollowNode1" presStyleIdx="2" presStyleCnt="3">
        <dgm:presLayoutVars>
          <dgm:bulletEnabled val="1"/>
        </dgm:presLayoutVars>
      </dgm:prSet>
      <dgm:spPr/>
    </dgm:pt>
  </dgm:ptLst>
  <dgm:cxnLst>
    <dgm:cxn modelId="{6C511102-94EB-451C-AD88-AF2507017130}" type="presOf" srcId="{16552E76-7028-4D52-B586-875962D87952}" destId="{656700CC-C086-48F6-AD3F-D513493A395C}" srcOrd="0" destOrd="0" presId="urn:microsoft.com/office/officeart/2005/8/layout/hList1"/>
    <dgm:cxn modelId="{EACFBE0A-0D29-4637-908B-5D01134B2F96}" type="presOf" srcId="{B5A320F2-6211-4A2C-9724-F328C10E2C33}" destId="{AB6AA589-5E9F-4487-91D4-EF4104459D60}" srcOrd="0" destOrd="0" presId="urn:microsoft.com/office/officeart/2005/8/layout/hList1"/>
    <dgm:cxn modelId="{2C20231A-CA79-4B8E-9CE8-E7D617E803AE}" srcId="{AC91ABD1-055C-4F8F-ADB6-3C4EB91D18F5}" destId="{16552E76-7028-4D52-B586-875962D87952}" srcOrd="2" destOrd="0" parTransId="{38D58956-0E67-4C65-A088-A58A7BE071E2}" sibTransId="{EBA697D1-8EFA-48BD-A99A-62726BBC22D8}"/>
    <dgm:cxn modelId="{FF27EC21-C080-430C-9B66-41298F0EC8AF}" srcId="{16552E76-7028-4D52-B586-875962D87952}" destId="{ED71FFC3-1CDD-4022-8FF1-5AE9AA4CD027}" srcOrd="2" destOrd="0" parTransId="{EC3A86E3-6E09-4926-B923-8621E9335C7F}" sibTransId="{ABF60C88-3793-4D73-A678-A4D8451B494E}"/>
    <dgm:cxn modelId="{30B3FC3B-2108-43AA-9B42-DBF41339CA41}" type="presOf" srcId="{AC91ABD1-055C-4F8F-ADB6-3C4EB91D18F5}" destId="{5E25C566-F673-4363-B583-AEB657B99ABF}" srcOrd="0" destOrd="0" presId="urn:microsoft.com/office/officeart/2005/8/layout/hList1"/>
    <dgm:cxn modelId="{6042363D-6F63-4F94-A16A-8DC11F352491}" srcId="{22B3DEB3-EA32-4632-8D79-0926AFEC0F06}" destId="{EA04FFEB-9D34-4416-A8E3-0238ACEA3C71}" srcOrd="1" destOrd="0" parTransId="{8427D646-1A9E-49EA-A521-0C64CEB14999}" sibTransId="{80A46680-79DF-4EFC-B924-F62F818EF9AD}"/>
    <dgm:cxn modelId="{FE41743F-6241-452C-8E15-A95C11F13BB8}" srcId="{AC91ABD1-055C-4F8F-ADB6-3C4EB91D18F5}" destId="{0735A8E4-44B2-43CC-BF2E-89A3CCDB4C70}" srcOrd="1" destOrd="0" parTransId="{216AC97E-BEDF-41FC-9C7C-F3044924C920}" sibTransId="{08E7CCFB-9E87-4F8D-B683-28F598025678}"/>
    <dgm:cxn modelId="{ACF77D42-C3A2-4C94-BF13-C7DC7F9FBB43}" type="presOf" srcId="{3999FB6B-3090-4FF8-9BD5-530459409A92}" destId="{9369AD67-0C5A-468F-9B68-D64911E3B7E9}" srcOrd="0" destOrd="0" presId="urn:microsoft.com/office/officeart/2005/8/layout/hList1"/>
    <dgm:cxn modelId="{8D73659B-9732-4064-A229-E55A555504E5}" type="presOf" srcId="{EA04FFEB-9D34-4416-A8E3-0238ACEA3C71}" destId="{9369AD67-0C5A-468F-9B68-D64911E3B7E9}" srcOrd="0" destOrd="1" presId="urn:microsoft.com/office/officeart/2005/8/layout/hList1"/>
    <dgm:cxn modelId="{751070A0-4AD4-4791-97BA-5A0B61BA2FF0}" type="presOf" srcId="{0735A8E4-44B2-43CC-BF2E-89A3CCDB4C70}" destId="{D45443BD-AC5D-46DB-AD76-07DB4F1AF457}" srcOrd="0" destOrd="0" presId="urn:microsoft.com/office/officeart/2005/8/layout/hList1"/>
    <dgm:cxn modelId="{81D260A1-4589-4566-B25F-B06CCDAB3319}" type="presOf" srcId="{ED71FFC3-1CDD-4022-8FF1-5AE9AA4CD027}" destId="{AB6AA589-5E9F-4487-91D4-EF4104459D60}" srcOrd="0" destOrd="2" presId="urn:microsoft.com/office/officeart/2005/8/layout/hList1"/>
    <dgm:cxn modelId="{59D484A3-029D-4002-B5FC-E1BFDF964B55}" type="presOf" srcId="{22B3DEB3-EA32-4632-8D79-0926AFEC0F06}" destId="{7053E173-1650-43AF-8AEE-C63389086CA7}" srcOrd="0" destOrd="0" presId="urn:microsoft.com/office/officeart/2005/8/layout/hList1"/>
    <dgm:cxn modelId="{B27AA7A6-B678-420D-8081-547EA299BE0E}" type="presOf" srcId="{517447EA-412B-4991-936E-33297EE3E48B}" destId="{9369AD67-0C5A-468F-9B68-D64911E3B7E9}" srcOrd="0" destOrd="2" presId="urn:microsoft.com/office/officeart/2005/8/layout/hList1"/>
    <dgm:cxn modelId="{DC4EE5DC-EACD-4D0C-B8E2-90FDA4FA8166}" srcId="{16552E76-7028-4D52-B586-875962D87952}" destId="{B5A320F2-6211-4A2C-9724-F328C10E2C33}" srcOrd="0" destOrd="0" parTransId="{4E43C9F0-5A89-4ADD-8A59-ECF2C773BB87}" sibTransId="{BF0C997B-E5D7-4C6F-8B53-BE158E53585F}"/>
    <dgm:cxn modelId="{0BF2DFE8-1C4C-44A0-AB83-92A1B8827CF2}" srcId="{22B3DEB3-EA32-4632-8D79-0926AFEC0F06}" destId="{3999FB6B-3090-4FF8-9BD5-530459409A92}" srcOrd="0" destOrd="0" parTransId="{C480BB37-0CBE-4543-9D61-5F444D14DAAA}" sibTransId="{08A40A30-1F48-4C7B-B3F3-F8389A05E13A}"/>
    <dgm:cxn modelId="{2516E6E8-26B1-451F-91B2-FF0876781CF4}" srcId="{16552E76-7028-4D52-B586-875962D87952}" destId="{C3FAA866-38E0-4315-BFA7-030FCF114F32}" srcOrd="1" destOrd="0" parTransId="{D091B41A-F5D0-4811-94F7-CEF5876D72E0}" sibTransId="{F6ADC4EC-5806-40DD-B1B9-6AA99D3AE7BF}"/>
    <dgm:cxn modelId="{65180CEF-473B-46D8-872F-CB779EA1AC92}" srcId="{AC91ABD1-055C-4F8F-ADB6-3C4EB91D18F5}" destId="{22B3DEB3-EA32-4632-8D79-0926AFEC0F06}" srcOrd="0" destOrd="0" parTransId="{349341ED-3DEE-4084-B06B-F57DD801CBEB}" sibTransId="{2E345A7A-7716-4B21-B16E-9EB37604CC66}"/>
    <dgm:cxn modelId="{505599F0-8F26-4D95-B3B7-2147407B0047}" type="presOf" srcId="{C3FAA866-38E0-4315-BFA7-030FCF114F32}" destId="{AB6AA589-5E9F-4487-91D4-EF4104459D60}" srcOrd="0" destOrd="1" presId="urn:microsoft.com/office/officeart/2005/8/layout/hList1"/>
    <dgm:cxn modelId="{A3D3E2F7-F056-4A19-BDA8-532BDF611982}" srcId="{22B3DEB3-EA32-4632-8D79-0926AFEC0F06}" destId="{517447EA-412B-4991-936E-33297EE3E48B}" srcOrd="2" destOrd="0" parTransId="{F6130BA8-AC4A-430E-A8B2-2AC4D6F57744}" sibTransId="{B93019DB-91B4-4E0D-9B9C-EB2AF1EBB1E8}"/>
    <dgm:cxn modelId="{BC196E58-0C36-429F-9B8A-BAC7B46766A0}" type="presParOf" srcId="{5E25C566-F673-4363-B583-AEB657B99ABF}" destId="{FA17523E-28D8-481A-ACFC-A862D7080570}" srcOrd="0" destOrd="0" presId="urn:microsoft.com/office/officeart/2005/8/layout/hList1"/>
    <dgm:cxn modelId="{A13602FA-D78C-48FD-A165-2A3A4DFA7DB5}" type="presParOf" srcId="{FA17523E-28D8-481A-ACFC-A862D7080570}" destId="{7053E173-1650-43AF-8AEE-C63389086CA7}" srcOrd="0" destOrd="0" presId="urn:microsoft.com/office/officeart/2005/8/layout/hList1"/>
    <dgm:cxn modelId="{9CAB730F-A330-4DEF-B986-DE273ED47303}" type="presParOf" srcId="{FA17523E-28D8-481A-ACFC-A862D7080570}" destId="{9369AD67-0C5A-468F-9B68-D64911E3B7E9}" srcOrd="1" destOrd="0" presId="urn:microsoft.com/office/officeart/2005/8/layout/hList1"/>
    <dgm:cxn modelId="{CBBA3C38-5B05-480D-879C-8199304A1D8C}" type="presParOf" srcId="{5E25C566-F673-4363-B583-AEB657B99ABF}" destId="{C86F20F9-8A2A-467A-AB2F-8269F13149B2}" srcOrd="1" destOrd="0" presId="urn:microsoft.com/office/officeart/2005/8/layout/hList1"/>
    <dgm:cxn modelId="{356B71BD-4499-41BC-996F-C9CF5A3A8077}" type="presParOf" srcId="{5E25C566-F673-4363-B583-AEB657B99ABF}" destId="{7852E29A-F682-4BC6-A0B8-87BC3013C3D7}" srcOrd="2" destOrd="0" presId="urn:microsoft.com/office/officeart/2005/8/layout/hList1"/>
    <dgm:cxn modelId="{B6B95D83-1F0B-49E1-B196-043611B6D404}" type="presParOf" srcId="{7852E29A-F682-4BC6-A0B8-87BC3013C3D7}" destId="{D45443BD-AC5D-46DB-AD76-07DB4F1AF457}" srcOrd="0" destOrd="0" presId="urn:microsoft.com/office/officeart/2005/8/layout/hList1"/>
    <dgm:cxn modelId="{785FDA4B-0237-46EE-BA83-CDA49852A381}" type="presParOf" srcId="{7852E29A-F682-4BC6-A0B8-87BC3013C3D7}" destId="{0A1FD71D-242E-424B-ACA3-86467AF3F40D}" srcOrd="1" destOrd="0" presId="urn:microsoft.com/office/officeart/2005/8/layout/hList1"/>
    <dgm:cxn modelId="{C2791D8D-66C9-491E-92D3-5EEC9B5C22B1}" type="presParOf" srcId="{5E25C566-F673-4363-B583-AEB657B99ABF}" destId="{8DCBD2FF-9F08-420F-997E-45ACC3E75D0B}" srcOrd="3" destOrd="0" presId="urn:microsoft.com/office/officeart/2005/8/layout/hList1"/>
    <dgm:cxn modelId="{7E245B93-5562-4985-9350-879C9A33D08E}" type="presParOf" srcId="{5E25C566-F673-4363-B583-AEB657B99ABF}" destId="{003C818A-4487-4543-9DF5-81693B9EE4CA}" srcOrd="4" destOrd="0" presId="urn:microsoft.com/office/officeart/2005/8/layout/hList1"/>
    <dgm:cxn modelId="{09E30062-9CFD-4AA5-A99C-1D327B00400F}" type="presParOf" srcId="{003C818A-4487-4543-9DF5-81693B9EE4CA}" destId="{656700CC-C086-48F6-AD3F-D513493A395C}" srcOrd="0" destOrd="0" presId="urn:microsoft.com/office/officeart/2005/8/layout/hList1"/>
    <dgm:cxn modelId="{115A11FC-7903-4B46-A38A-7852C500DF62}" type="presParOf" srcId="{003C818A-4487-4543-9DF5-81693B9EE4CA}" destId="{AB6AA589-5E9F-4487-91D4-EF4104459D60}"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8884A32-57E4-4C24-849A-1FD7E99C552D}" type="doc">
      <dgm:prSet loTypeId="urn:microsoft.com/office/officeart/2005/8/layout/process4" loCatId="process" qsTypeId="urn:microsoft.com/office/officeart/2005/8/quickstyle/simple2" qsCatId="simple" csTypeId="urn:microsoft.com/office/officeart/2005/8/colors/accent1_2" csCatId="accent1"/>
      <dgm:spPr/>
      <dgm:t>
        <a:bodyPr/>
        <a:lstStyle/>
        <a:p>
          <a:endParaRPr lang="en-US"/>
        </a:p>
      </dgm:t>
    </dgm:pt>
    <dgm:pt modelId="{408F188B-A6B6-468D-BA9C-4240FF22AB4E}">
      <dgm:prSet/>
      <dgm:spPr/>
      <dgm:t>
        <a:bodyPr/>
        <a:lstStyle/>
        <a:p>
          <a:r>
            <a:rPr lang="en-US"/>
            <a:t>The goals of treatment for diabetes are to prevent or delay complications and optimize quality of life.</a:t>
          </a:r>
        </a:p>
      </dgm:t>
    </dgm:pt>
    <dgm:pt modelId="{D58B038A-21F7-42B3-96EC-F40EFEF7152E}" type="parTrans" cxnId="{83D42B72-AC34-43D1-AEEB-20F4F0FD04A5}">
      <dgm:prSet/>
      <dgm:spPr/>
      <dgm:t>
        <a:bodyPr/>
        <a:lstStyle/>
        <a:p>
          <a:endParaRPr lang="en-US"/>
        </a:p>
      </dgm:t>
    </dgm:pt>
    <dgm:pt modelId="{77F0A324-FA43-45EA-AEFA-B1557DC98529}" type="sibTrans" cxnId="{83D42B72-AC34-43D1-AEEB-20F4F0FD04A5}">
      <dgm:prSet/>
      <dgm:spPr/>
      <dgm:t>
        <a:bodyPr/>
        <a:lstStyle/>
        <a:p>
          <a:endParaRPr lang="en-US"/>
        </a:p>
      </dgm:t>
    </dgm:pt>
    <dgm:pt modelId="{8882077D-7286-4AC4-90E1-292EAFEAF6A1}">
      <dgm:prSet/>
      <dgm:spPr/>
      <dgm:t>
        <a:bodyPr/>
        <a:lstStyle/>
        <a:p>
          <a:r>
            <a:rPr lang="en-US"/>
            <a:t>Goals and plans co-created by the care team and individual based on preferences, values, and goals. </a:t>
          </a:r>
        </a:p>
      </dgm:t>
    </dgm:pt>
    <dgm:pt modelId="{A88410DF-60C7-4317-9862-147F2F8B8A63}" type="parTrans" cxnId="{89957CDA-86EA-4050-98EF-393B9E94B096}">
      <dgm:prSet/>
      <dgm:spPr/>
      <dgm:t>
        <a:bodyPr/>
        <a:lstStyle/>
        <a:p>
          <a:endParaRPr lang="en-US"/>
        </a:p>
      </dgm:t>
    </dgm:pt>
    <dgm:pt modelId="{0DE7E57D-9D13-41BA-AC8B-401F9FAC4F85}" type="sibTrans" cxnId="{89957CDA-86EA-4050-98EF-393B9E94B096}">
      <dgm:prSet/>
      <dgm:spPr/>
      <dgm:t>
        <a:bodyPr/>
        <a:lstStyle/>
        <a:p>
          <a:endParaRPr lang="en-US"/>
        </a:p>
      </dgm:t>
    </dgm:pt>
    <dgm:pt modelId="{A1ABC700-1162-4370-9E32-8497D6BB55D5}">
      <dgm:prSet/>
      <dgm:spPr/>
      <dgm:t>
        <a:bodyPr/>
        <a:lstStyle/>
        <a:p>
          <a:r>
            <a:rPr lang="en-US"/>
            <a:t>Management plan considers the person’s:</a:t>
          </a:r>
        </a:p>
      </dgm:t>
    </dgm:pt>
    <dgm:pt modelId="{79516B34-7102-4608-9961-CC48124127A7}" type="parTrans" cxnId="{63A1D98A-4B5F-432A-8105-0FD250804BD3}">
      <dgm:prSet/>
      <dgm:spPr/>
      <dgm:t>
        <a:bodyPr/>
        <a:lstStyle/>
        <a:p>
          <a:endParaRPr lang="en-US"/>
        </a:p>
      </dgm:t>
    </dgm:pt>
    <dgm:pt modelId="{70911568-7E50-4E18-9FE2-23D2E85FCCB5}" type="sibTrans" cxnId="{63A1D98A-4B5F-432A-8105-0FD250804BD3}">
      <dgm:prSet/>
      <dgm:spPr/>
      <dgm:t>
        <a:bodyPr/>
        <a:lstStyle/>
        <a:p>
          <a:endParaRPr lang="en-US"/>
        </a:p>
      </dgm:t>
    </dgm:pt>
    <dgm:pt modelId="{55A69D49-2F21-446C-A56F-91A979C17A99}">
      <dgm:prSet/>
      <dgm:spPr/>
      <dgm:t>
        <a:bodyPr/>
        <a:lstStyle/>
        <a:p>
          <a:r>
            <a:rPr lang="en-US"/>
            <a:t>Age, cognitive abilities, school/work schedule and conditions,</a:t>
          </a:r>
        </a:p>
      </dgm:t>
    </dgm:pt>
    <dgm:pt modelId="{335590D5-88BC-49DC-AB7B-60F9D9F56BA8}" type="parTrans" cxnId="{D805412B-190C-45CE-B36F-74D5C2524BBE}">
      <dgm:prSet/>
      <dgm:spPr/>
      <dgm:t>
        <a:bodyPr/>
        <a:lstStyle/>
        <a:p>
          <a:endParaRPr lang="en-US"/>
        </a:p>
      </dgm:t>
    </dgm:pt>
    <dgm:pt modelId="{6CA3B459-89D1-441B-8629-1684543AC06D}" type="sibTrans" cxnId="{D805412B-190C-45CE-B36F-74D5C2524BBE}">
      <dgm:prSet/>
      <dgm:spPr/>
      <dgm:t>
        <a:bodyPr/>
        <a:lstStyle/>
        <a:p>
          <a:endParaRPr lang="en-US"/>
        </a:p>
      </dgm:t>
    </dgm:pt>
    <dgm:pt modelId="{8CAF2A57-50D8-49D1-896B-BE17B9102CA5}">
      <dgm:prSet/>
      <dgm:spPr/>
      <dgm:t>
        <a:bodyPr/>
        <a:lstStyle/>
        <a:p>
          <a:r>
            <a:rPr lang="en-US"/>
            <a:t>Health beliefs, support systems, social situation, financial concerns, cultural factors, literacy and numeracy </a:t>
          </a:r>
        </a:p>
      </dgm:t>
    </dgm:pt>
    <dgm:pt modelId="{99DEFB79-B01E-4DCE-B8EC-350D637435A6}" type="parTrans" cxnId="{A0ADBDA1-BFFB-47F8-A37B-FF17B3F79527}">
      <dgm:prSet/>
      <dgm:spPr/>
      <dgm:t>
        <a:bodyPr/>
        <a:lstStyle/>
        <a:p>
          <a:endParaRPr lang="en-US"/>
        </a:p>
      </dgm:t>
    </dgm:pt>
    <dgm:pt modelId="{CEDC1E9E-E01E-49F6-9065-3244BF7FFB31}" type="sibTrans" cxnId="{A0ADBDA1-BFFB-47F8-A37B-FF17B3F79527}">
      <dgm:prSet/>
      <dgm:spPr/>
      <dgm:t>
        <a:bodyPr/>
        <a:lstStyle/>
        <a:p>
          <a:endParaRPr lang="en-US"/>
        </a:p>
      </dgm:t>
    </dgm:pt>
    <dgm:pt modelId="{5B74B22C-9A5F-405E-84BF-87CE443372AB}">
      <dgm:prSet/>
      <dgm:spPr/>
      <dgm:t>
        <a:bodyPr/>
        <a:lstStyle/>
        <a:p>
          <a:r>
            <a:rPr lang="en-US"/>
            <a:t>Eating patterns, physical activity, (mathematical literacy)</a:t>
          </a:r>
        </a:p>
      </dgm:t>
    </dgm:pt>
    <dgm:pt modelId="{5838581C-E66C-43B2-A315-6E3C0E4EAB60}" type="parTrans" cxnId="{98354819-1794-4CE1-B4EF-933475247D2A}">
      <dgm:prSet/>
      <dgm:spPr/>
      <dgm:t>
        <a:bodyPr/>
        <a:lstStyle/>
        <a:p>
          <a:endParaRPr lang="en-US"/>
        </a:p>
      </dgm:t>
    </dgm:pt>
    <dgm:pt modelId="{371CA0F6-CE2B-4697-B2B1-E9A66924D9CD}" type="sibTrans" cxnId="{98354819-1794-4CE1-B4EF-933475247D2A}">
      <dgm:prSet/>
      <dgm:spPr/>
      <dgm:t>
        <a:bodyPr/>
        <a:lstStyle/>
        <a:p>
          <a:endParaRPr lang="en-US"/>
        </a:p>
      </dgm:t>
    </dgm:pt>
    <dgm:pt modelId="{43EE0954-F458-4FFD-A9AC-C7D69FDDCFB7}">
      <dgm:prSet/>
      <dgm:spPr/>
      <dgm:t>
        <a:bodyPr/>
        <a:lstStyle/>
        <a:p>
          <a:r>
            <a:rPr lang="en-US"/>
            <a:t>Diabetes history (duration, complications, and current use of medications), comorbidities, disabilities, health priorities, other medical conditions</a:t>
          </a:r>
        </a:p>
      </dgm:t>
    </dgm:pt>
    <dgm:pt modelId="{6E50420F-D082-4060-93EC-E47449891BE6}" type="parTrans" cxnId="{F0CA612B-5FA1-4D76-9DF8-7E1176CA107F}">
      <dgm:prSet/>
      <dgm:spPr/>
      <dgm:t>
        <a:bodyPr/>
        <a:lstStyle/>
        <a:p>
          <a:endParaRPr lang="en-US"/>
        </a:p>
      </dgm:t>
    </dgm:pt>
    <dgm:pt modelId="{E5B65EDA-CFD1-4C57-8515-C42B5205AD7E}" type="sibTrans" cxnId="{F0CA612B-5FA1-4D76-9DF8-7E1176CA107F}">
      <dgm:prSet/>
      <dgm:spPr/>
      <dgm:t>
        <a:bodyPr/>
        <a:lstStyle/>
        <a:p>
          <a:endParaRPr lang="en-US"/>
        </a:p>
      </dgm:t>
    </dgm:pt>
    <dgm:pt modelId="{38A631C3-F26E-4D3F-BE4B-FF04219EFCF7}">
      <dgm:prSet/>
      <dgm:spPr/>
      <dgm:t>
        <a:bodyPr/>
        <a:lstStyle/>
        <a:p>
          <a:r>
            <a:rPr lang="en-US"/>
            <a:t>Preferences for care, access to health care services, and life expectancy</a:t>
          </a:r>
        </a:p>
      </dgm:t>
    </dgm:pt>
    <dgm:pt modelId="{628B1056-4817-4170-9713-63593A07B1CD}" type="parTrans" cxnId="{098BB4F7-8701-4398-923B-755A78617D6E}">
      <dgm:prSet/>
      <dgm:spPr/>
      <dgm:t>
        <a:bodyPr/>
        <a:lstStyle/>
        <a:p>
          <a:endParaRPr lang="en-US"/>
        </a:p>
      </dgm:t>
    </dgm:pt>
    <dgm:pt modelId="{C3F55D78-8DE9-4DAE-B7B8-4BF74D58EACF}" type="sibTrans" cxnId="{098BB4F7-8701-4398-923B-755A78617D6E}">
      <dgm:prSet/>
      <dgm:spPr/>
      <dgm:t>
        <a:bodyPr/>
        <a:lstStyle/>
        <a:p>
          <a:endParaRPr lang="en-US"/>
        </a:p>
      </dgm:t>
    </dgm:pt>
    <dgm:pt modelId="{07E4D4A4-C5B9-4E01-8A0E-BAB28FE33FF9}" type="pres">
      <dgm:prSet presAssocID="{68884A32-57E4-4C24-849A-1FD7E99C552D}" presName="Name0" presStyleCnt="0">
        <dgm:presLayoutVars>
          <dgm:dir/>
          <dgm:animLvl val="lvl"/>
          <dgm:resizeHandles val="exact"/>
        </dgm:presLayoutVars>
      </dgm:prSet>
      <dgm:spPr/>
    </dgm:pt>
    <dgm:pt modelId="{CDB07DDE-16FE-4E03-B087-84FAD0B77EA4}" type="pres">
      <dgm:prSet presAssocID="{A1ABC700-1162-4370-9E32-8497D6BB55D5}" presName="boxAndChildren" presStyleCnt="0"/>
      <dgm:spPr/>
    </dgm:pt>
    <dgm:pt modelId="{0B2CA57A-0CA6-41BD-A5F9-864C242A6F53}" type="pres">
      <dgm:prSet presAssocID="{A1ABC700-1162-4370-9E32-8497D6BB55D5}" presName="parentTextBox" presStyleLbl="node1" presStyleIdx="0" presStyleCnt="3"/>
      <dgm:spPr/>
    </dgm:pt>
    <dgm:pt modelId="{4857FE97-A342-47B5-AD34-6A8D87591F98}" type="pres">
      <dgm:prSet presAssocID="{A1ABC700-1162-4370-9E32-8497D6BB55D5}" presName="entireBox" presStyleLbl="node1" presStyleIdx="0" presStyleCnt="3"/>
      <dgm:spPr/>
    </dgm:pt>
    <dgm:pt modelId="{50C23CA1-1D25-474D-9690-C5F1F19BD87C}" type="pres">
      <dgm:prSet presAssocID="{A1ABC700-1162-4370-9E32-8497D6BB55D5}" presName="descendantBox" presStyleCnt="0"/>
      <dgm:spPr/>
    </dgm:pt>
    <dgm:pt modelId="{723FEA8D-C708-4210-A918-65218164AC83}" type="pres">
      <dgm:prSet presAssocID="{55A69D49-2F21-446C-A56F-91A979C17A99}" presName="childTextBox" presStyleLbl="fgAccFollowNode1" presStyleIdx="0" presStyleCnt="5">
        <dgm:presLayoutVars>
          <dgm:bulletEnabled val="1"/>
        </dgm:presLayoutVars>
      </dgm:prSet>
      <dgm:spPr/>
    </dgm:pt>
    <dgm:pt modelId="{987FF2C8-DECF-4C06-89A7-94F42B6306DF}" type="pres">
      <dgm:prSet presAssocID="{8CAF2A57-50D8-49D1-896B-BE17B9102CA5}" presName="childTextBox" presStyleLbl="fgAccFollowNode1" presStyleIdx="1" presStyleCnt="5">
        <dgm:presLayoutVars>
          <dgm:bulletEnabled val="1"/>
        </dgm:presLayoutVars>
      </dgm:prSet>
      <dgm:spPr/>
    </dgm:pt>
    <dgm:pt modelId="{3A8FADF7-C528-4381-B9E3-D90EE44F69DC}" type="pres">
      <dgm:prSet presAssocID="{5B74B22C-9A5F-405E-84BF-87CE443372AB}" presName="childTextBox" presStyleLbl="fgAccFollowNode1" presStyleIdx="2" presStyleCnt="5">
        <dgm:presLayoutVars>
          <dgm:bulletEnabled val="1"/>
        </dgm:presLayoutVars>
      </dgm:prSet>
      <dgm:spPr/>
    </dgm:pt>
    <dgm:pt modelId="{333BEC10-A41E-4632-BEEE-C6AB48F8C37F}" type="pres">
      <dgm:prSet presAssocID="{43EE0954-F458-4FFD-A9AC-C7D69FDDCFB7}" presName="childTextBox" presStyleLbl="fgAccFollowNode1" presStyleIdx="3" presStyleCnt="5">
        <dgm:presLayoutVars>
          <dgm:bulletEnabled val="1"/>
        </dgm:presLayoutVars>
      </dgm:prSet>
      <dgm:spPr/>
    </dgm:pt>
    <dgm:pt modelId="{684B556D-9215-4062-BBE4-73834C90A899}" type="pres">
      <dgm:prSet presAssocID="{38A631C3-F26E-4D3F-BE4B-FF04219EFCF7}" presName="childTextBox" presStyleLbl="fgAccFollowNode1" presStyleIdx="4" presStyleCnt="5">
        <dgm:presLayoutVars>
          <dgm:bulletEnabled val="1"/>
        </dgm:presLayoutVars>
      </dgm:prSet>
      <dgm:spPr/>
    </dgm:pt>
    <dgm:pt modelId="{F64EE241-BF2B-448D-AA20-4DD1A7C0201F}" type="pres">
      <dgm:prSet presAssocID="{0DE7E57D-9D13-41BA-AC8B-401F9FAC4F85}" presName="sp" presStyleCnt="0"/>
      <dgm:spPr/>
    </dgm:pt>
    <dgm:pt modelId="{A249EC3F-29D8-449C-B591-2D23481811EE}" type="pres">
      <dgm:prSet presAssocID="{8882077D-7286-4AC4-90E1-292EAFEAF6A1}" presName="arrowAndChildren" presStyleCnt="0"/>
      <dgm:spPr/>
    </dgm:pt>
    <dgm:pt modelId="{26B5A276-0CA5-4DF0-A2E1-BFF5A8974D77}" type="pres">
      <dgm:prSet presAssocID="{8882077D-7286-4AC4-90E1-292EAFEAF6A1}" presName="parentTextArrow" presStyleLbl="node1" presStyleIdx="1" presStyleCnt="3"/>
      <dgm:spPr/>
    </dgm:pt>
    <dgm:pt modelId="{65B97AC5-0AD0-4BC3-9388-0EB6C7C23CD7}" type="pres">
      <dgm:prSet presAssocID="{77F0A324-FA43-45EA-AEFA-B1557DC98529}" presName="sp" presStyleCnt="0"/>
      <dgm:spPr/>
    </dgm:pt>
    <dgm:pt modelId="{7E80C984-060C-4092-B354-1FA07C585E24}" type="pres">
      <dgm:prSet presAssocID="{408F188B-A6B6-468D-BA9C-4240FF22AB4E}" presName="arrowAndChildren" presStyleCnt="0"/>
      <dgm:spPr/>
    </dgm:pt>
    <dgm:pt modelId="{B7C45E85-09EC-4122-B4B7-E4CD01AA162A}" type="pres">
      <dgm:prSet presAssocID="{408F188B-A6B6-468D-BA9C-4240FF22AB4E}" presName="parentTextArrow" presStyleLbl="node1" presStyleIdx="2" presStyleCnt="3"/>
      <dgm:spPr/>
    </dgm:pt>
  </dgm:ptLst>
  <dgm:cxnLst>
    <dgm:cxn modelId="{4F640D03-89EE-481D-8DA4-4DFF5490CCE8}" type="presOf" srcId="{8CAF2A57-50D8-49D1-896B-BE17B9102CA5}" destId="{987FF2C8-DECF-4C06-89A7-94F42B6306DF}" srcOrd="0" destOrd="0" presId="urn:microsoft.com/office/officeart/2005/8/layout/process4"/>
    <dgm:cxn modelId="{7DADCB10-8CEB-47FD-BA1A-145B88D726F1}" type="presOf" srcId="{8882077D-7286-4AC4-90E1-292EAFEAF6A1}" destId="{26B5A276-0CA5-4DF0-A2E1-BFF5A8974D77}" srcOrd="0" destOrd="0" presId="urn:microsoft.com/office/officeart/2005/8/layout/process4"/>
    <dgm:cxn modelId="{98354819-1794-4CE1-B4EF-933475247D2A}" srcId="{A1ABC700-1162-4370-9E32-8497D6BB55D5}" destId="{5B74B22C-9A5F-405E-84BF-87CE443372AB}" srcOrd="2" destOrd="0" parTransId="{5838581C-E66C-43B2-A315-6E3C0E4EAB60}" sibTransId="{371CA0F6-CE2B-4697-B2B1-E9A66924D9CD}"/>
    <dgm:cxn modelId="{CBBFD724-4196-4E2C-BC70-76FC6CBFFEA1}" type="presOf" srcId="{A1ABC700-1162-4370-9E32-8497D6BB55D5}" destId="{4857FE97-A342-47B5-AD34-6A8D87591F98}" srcOrd="1" destOrd="0" presId="urn:microsoft.com/office/officeart/2005/8/layout/process4"/>
    <dgm:cxn modelId="{D805412B-190C-45CE-B36F-74D5C2524BBE}" srcId="{A1ABC700-1162-4370-9E32-8497D6BB55D5}" destId="{55A69D49-2F21-446C-A56F-91A979C17A99}" srcOrd="0" destOrd="0" parTransId="{335590D5-88BC-49DC-AB7B-60F9D9F56BA8}" sibTransId="{6CA3B459-89D1-441B-8629-1684543AC06D}"/>
    <dgm:cxn modelId="{F0CA612B-5FA1-4D76-9DF8-7E1176CA107F}" srcId="{A1ABC700-1162-4370-9E32-8497D6BB55D5}" destId="{43EE0954-F458-4FFD-A9AC-C7D69FDDCFB7}" srcOrd="3" destOrd="0" parTransId="{6E50420F-D082-4060-93EC-E47449891BE6}" sibTransId="{E5B65EDA-CFD1-4C57-8515-C42B5205AD7E}"/>
    <dgm:cxn modelId="{8265753A-DBEB-4CDC-AE85-5D4CB9D72719}" type="presOf" srcId="{55A69D49-2F21-446C-A56F-91A979C17A99}" destId="{723FEA8D-C708-4210-A918-65218164AC83}" srcOrd="0" destOrd="0" presId="urn:microsoft.com/office/officeart/2005/8/layout/process4"/>
    <dgm:cxn modelId="{D9D1D55C-D815-4E0F-BB5E-2D0DBBDAB0E7}" type="presOf" srcId="{A1ABC700-1162-4370-9E32-8497D6BB55D5}" destId="{0B2CA57A-0CA6-41BD-A5F9-864C242A6F53}" srcOrd="0" destOrd="0" presId="urn:microsoft.com/office/officeart/2005/8/layout/process4"/>
    <dgm:cxn modelId="{85E58E42-42E5-4D53-BB2C-2D6F4387E469}" type="presOf" srcId="{68884A32-57E4-4C24-849A-1FD7E99C552D}" destId="{07E4D4A4-C5B9-4E01-8A0E-BAB28FE33FF9}" srcOrd="0" destOrd="0" presId="urn:microsoft.com/office/officeart/2005/8/layout/process4"/>
    <dgm:cxn modelId="{83D42B72-AC34-43D1-AEEB-20F4F0FD04A5}" srcId="{68884A32-57E4-4C24-849A-1FD7E99C552D}" destId="{408F188B-A6B6-468D-BA9C-4240FF22AB4E}" srcOrd="0" destOrd="0" parTransId="{D58B038A-21F7-42B3-96EC-F40EFEF7152E}" sibTransId="{77F0A324-FA43-45EA-AEFA-B1557DC98529}"/>
    <dgm:cxn modelId="{5F2EE37D-79C3-4165-A236-2D4CE6A126FE}" type="presOf" srcId="{408F188B-A6B6-468D-BA9C-4240FF22AB4E}" destId="{B7C45E85-09EC-4122-B4B7-E4CD01AA162A}" srcOrd="0" destOrd="0" presId="urn:microsoft.com/office/officeart/2005/8/layout/process4"/>
    <dgm:cxn modelId="{EA1A3788-D25F-4170-923F-18F9B14C7E26}" type="presOf" srcId="{5B74B22C-9A5F-405E-84BF-87CE443372AB}" destId="{3A8FADF7-C528-4381-B9E3-D90EE44F69DC}" srcOrd="0" destOrd="0" presId="urn:microsoft.com/office/officeart/2005/8/layout/process4"/>
    <dgm:cxn modelId="{63A1D98A-4B5F-432A-8105-0FD250804BD3}" srcId="{68884A32-57E4-4C24-849A-1FD7E99C552D}" destId="{A1ABC700-1162-4370-9E32-8497D6BB55D5}" srcOrd="2" destOrd="0" parTransId="{79516B34-7102-4608-9961-CC48124127A7}" sibTransId="{70911568-7E50-4E18-9FE2-23D2E85FCCB5}"/>
    <dgm:cxn modelId="{A0ADBDA1-BFFB-47F8-A37B-FF17B3F79527}" srcId="{A1ABC700-1162-4370-9E32-8497D6BB55D5}" destId="{8CAF2A57-50D8-49D1-896B-BE17B9102CA5}" srcOrd="1" destOrd="0" parTransId="{99DEFB79-B01E-4DCE-B8EC-350D637435A6}" sibTransId="{CEDC1E9E-E01E-49F6-9065-3244BF7FFB31}"/>
    <dgm:cxn modelId="{DA415CA3-4636-4CCE-BA8D-12156A7B7631}" type="presOf" srcId="{43EE0954-F458-4FFD-A9AC-C7D69FDDCFB7}" destId="{333BEC10-A41E-4632-BEEE-C6AB48F8C37F}" srcOrd="0" destOrd="0" presId="urn:microsoft.com/office/officeart/2005/8/layout/process4"/>
    <dgm:cxn modelId="{89957CDA-86EA-4050-98EF-393B9E94B096}" srcId="{68884A32-57E4-4C24-849A-1FD7E99C552D}" destId="{8882077D-7286-4AC4-90E1-292EAFEAF6A1}" srcOrd="1" destOrd="0" parTransId="{A88410DF-60C7-4317-9862-147F2F8B8A63}" sibTransId="{0DE7E57D-9D13-41BA-AC8B-401F9FAC4F85}"/>
    <dgm:cxn modelId="{E1DBC1ED-CE21-4DFA-8606-BDD111A1341A}" type="presOf" srcId="{38A631C3-F26E-4D3F-BE4B-FF04219EFCF7}" destId="{684B556D-9215-4062-BBE4-73834C90A899}" srcOrd="0" destOrd="0" presId="urn:microsoft.com/office/officeart/2005/8/layout/process4"/>
    <dgm:cxn modelId="{098BB4F7-8701-4398-923B-755A78617D6E}" srcId="{A1ABC700-1162-4370-9E32-8497D6BB55D5}" destId="{38A631C3-F26E-4D3F-BE4B-FF04219EFCF7}" srcOrd="4" destOrd="0" parTransId="{628B1056-4817-4170-9713-63593A07B1CD}" sibTransId="{C3F55D78-8DE9-4DAE-B7B8-4BF74D58EACF}"/>
    <dgm:cxn modelId="{7B126EF2-F7BC-4B64-A4CF-F742910F8A82}" type="presParOf" srcId="{07E4D4A4-C5B9-4E01-8A0E-BAB28FE33FF9}" destId="{CDB07DDE-16FE-4E03-B087-84FAD0B77EA4}" srcOrd="0" destOrd="0" presId="urn:microsoft.com/office/officeart/2005/8/layout/process4"/>
    <dgm:cxn modelId="{FB681616-E241-4122-9F8A-ED139FC0B534}" type="presParOf" srcId="{CDB07DDE-16FE-4E03-B087-84FAD0B77EA4}" destId="{0B2CA57A-0CA6-41BD-A5F9-864C242A6F53}" srcOrd="0" destOrd="0" presId="urn:microsoft.com/office/officeart/2005/8/layout/process4"/>
    <dgm:cxn modelId="{7A09735E-5D0D-4ACC-8270-0A7BE3168994}" type="presParOf" srcId="{CDB07DDE-16FE-4E03-B087-84FAD0B77EA4}" destId="{4857FE97-A342-47B5-AD34-6A8D87591F98}" srcOrd="1" destOrd="0" presId="urn:microsoft.com/office/officeart/2005/8/layout/process4"/>
    <dgm:cxn modelId="{43F0B5A3-3124-4FA7-9305-ADF65368E582}" type="presParOf" srcId="{CDB07DDE-16FE-4E03-B087-84FAD0B77EA4}" destId="{50C23CA1-1D25-474D-9690-C5F1F19BD87C}" srcOrd="2" destOrd="0" presId="urn:microsoft.com/office/officeart/2005/8/layout/process4"/>
    <dgm:cxn modelId="{2C746526-0D06-4E74-9A02-1A6C0222AD95}" type="presParOf" srcId="{50C23CA1-1D25-474D-9690-C5F1F19BD87C}" destId="{723FEA8D-C708-4210-A918-65218164AC83}" srcOrd="0" destOrd="0" presId="urn:microsoft.com/office/officeart/2005/8/layout/process4"/>
    <dgm:cxn modelId="{6CA2CFD7-6334-41AC-9FA2-6397E1B12FEE}" type="presParOf" srcId="{50C23CA1-1D25-474D-9690-C5F1F19BD87C}" destId="{987FF2C8-DECF-4C06-89A7-94F42B6306DF}" srcOrd="1" destOrd="0" presId="urn:microsoft.com/office/officeart/2005/8/layout/process4"/>
    <dgm:cxn modelId="{8D834C33-082C-481C-956E-9BBB1D24A792}" type="presParOf" srcId="{50C23CA1-1D25-474D-9690-C5F1F19BD87C}" destId="{3A8FADF7-C528-4381-B9E3-D90EE44F69DC}" srcOrd="2" destOrd="0" presId="urn:microsoft.com/office/officeart/2005/8/layout/process4"/>
    <dgm:cxn modelId="{755DF1A9-4D47-41FE-BF64-8D285CD0079F}" type="presParOf" srcId="{50C23CA1-1D25-474D-9690-C5F1F19BD87C}" destId="{333BEC10-A41E-4632-BEEE-C6AB48F8C37F}" srcOrd="3" destOrd="0" presId="urn:microsoft.com/office/officeart/2005/8/layout/process4"/>
    <dgm:cxn modelId="{12F305D4-8CD2-4996-858A-63B7E08E646D}" type="presParOf" srcId="{50C23CA1-1D25-474D-9690-C5F1F19BD87C}" destId="{684B556D-9215-4062-BBE4-73834C90A899}" srcOrd="4" destOrd="0" presId="urn:microsoft.com/office/officeart/2005/8/layout/process4"/>
    <dgm:cxn modelId="{A07F1B22-A524-4EDA-9379-D181BB1E712F}" type="presParOf" srcId="{07E4D4A4-C5B9-4E01-8A0E-BAB28FE33FF9}" destId="{F64EE241-BF2B-448D-AA20-4DD1A7C0201F}" srcOrd="1" destOrd="0" presId="urn:microsoft.com/office/officeart/2005/8/layout/process4"/>
    <dgm:cxn modelId="{6445C5A7-1689-4B64-A8CE-0296E045A7C7}" type="presParOf" srcId="{07E4D4A4-C5B9-4E01-8A0E-BAB28FE33FF9}" destId="{A249EC3F-29D8-449C-B591-2D23481811EE}" srcOrd="2" destOrd="0" presId="urn:microsoft.com/office/officeart/2005/8/layout/process4"/>
    <dgm:cxn modelId="{AEABD9D5-169A-4EEB-8E8D-20155ED651D0}" type="presParOf" srcId="{A249EC3F-29D8-449C-B591-2D23481811EE}" destId="{26B5A276-0CA5-4DF0-A2E1-BFF5A8974D77}" srcOrd="0" destOrd="0" presId="urn:microsoft.com/office/officeart/2005/8/layout/process4"/>
    <dgm:cxn modelId="{C02734C8-AA3C-4890-9291-E8FE308EB3FF}" type="presParOf" srcId="{07E4D4A4-C5B9-4E01-8A0E-BAB28FE33FF9}" destId="{65B97AC5-0AD0-4BC3-9388-0EB6C7C23CD7}" srcOrd="3" destOrd="0" presId="urn:microsoft.com/office/officeart/2005/8/layout/process4"/>
    <dgm:cxn modelId="{6A7CF6E3-A2A4-4768-BC69-35B9BBA56425}" type="presParOf" srcId="{07E4D4A4-C5B9-4E01-8A0E-BAB28FE33FF9}" destId="{7E80C984-060C-4092-B354-1FA07C585E24}" srcOrd="4" destOrd="0" presId="urn:microsoft.com/office/officeart/2005/8/layout/process4"/>
    <dgm:cxn modelId="{89BF58EE-5E8F-4FF5-8709-7B53B28954E8}" type="presParOf" srcId="{7E80C984-060C-4092-B354-1FA07C585E24}" destId="{B7C45E85-09EC-4122-B4B7-E4CD01AA162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Healthy</a:t>
          </a:r>
        </a:p>
        <a:p>
          <a:pPr marL="0" lvl="0" indent="0" algn="ctr" defTabSz="1066800">
            <a:lnSpc>
              <a:spcPct val="90000"/>
            </a:lnSpc>
            <a:spcBef>
              <a:spcPct val="0"/>
            </a:spcBef>
            <a:spcAft>
              <a:spcPct val="35000"/>
            </a:spcAft>
            <a:buNone/>
          </a:pPr>
          <a:r>
            <a:rPr lang="en-US" sz="2400" b="1" kern="1200" dirty="0"/>
            <a:t>FBG &lt;100</a:t>
          </a:r>
        </a:p>
        <a:p>
          <a:pPr marL="0" lvl="0" indent="0" algn="ctr" defTabSz="1066800">
            <a:lnSpc>
              <a:spcPct val="90000"/>
            </a:lnSpc>
            <a:spcBef>
              <a:spcPct val="0"/>
            </a:spcBef>
            <a:spcAft>
              <a:spcPct val="35000"/>
            </a:spcAft>
            <a:buNone/>
          </a:pPr>
          <a:r>
            <a:rPr lang="en-US" sz="2400" b="1" kern="1200" dirty="0"/>
            <a:t>Random &lt;140</a:t>
          </a:r>
        </a:p>
        <a:p>
          <a:pPr marL="0" lvl="0" indent="0" algn="ctr" defTabSz="1066800">
            <a:lnSpc>
              <a:spcPct val="90000"/>
            </a:lnSpc>
            <a:spcBef>
              <a:spcPct val="0"/>
            </a:spcBef>
            <a:spcAft>
              <a:spcPct val="35000"/>
            </a:spcAft>
            <a:buNone/>
          </a:pPr>
          <a:r>
            <a:rPr lang="en-US" sz="2400" b="1" kern="1200" dirty="0"/>
            <a:t>A1c &lt;5.7%</a:t>
          </a:r>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Prediabetes</a:t>
          </a:r>
        </a:p>
        <a:p>
          <a:pPr marL="0" lvl="0" indent="0" algn="ctr" defTabSz="1066800">
            <a:lnSpc>
              <a:spcPct val="90000"/>
            </a:lnSpc>
            <a:spcBef>
              <a:spcPct val="0"/>
            </a:spcBef>
            <a:spcAft>
              <a:spcPct val="35000"/>
            </a:spcAft>
            <a:buNone/>
          </a:pPr>
          <a:r>
            <a:rPr lang="en-US" sz="2000" b="1" kern="1200" dirty="0"/>
            <a:t>FBG 100-125</a:t>
          </a:r>
        </a:p>
        <a:p>
          <a:pPr marL="0" lvl="0" indent="0" algn="ctr" defTabSz="1066800">
            <a:lnSpc>
              <a:spcPct val="90000"/>
            </a:lnSpc>
            <a:spcBef>
              <a:spcPct val="0"/>
            </a:spcBef>
            <a:spcAft>
              <a:spcPct val="35000"/>
            </a:spcAft>
            <a:buNone/>
          </a:pPr>
          <a:r>
            <a:rPr lang="en-US" sz="2000" b="1" kern="1200" dirty="0"/>
            <a:t>Random 140 - 199</a:t>
          </a:r>
        </a:p>
        <a:p>
          <a:pPr marL="0" lvl="0" indent="0" algn="ctr" defTabSz="1066800">
            <a:lnSpc>
              <a:spcPct val="90000"/>
            </a:lnSpc>
            <a:spcBef>
              <a:spcPct val="0"/>
            </a:spcBef>
            <a:spcAft>
              <a:spcPct val="35000"/>
            </a:spcAft>
            <a:buNone/>
          </a:pPr>
          <a:r>
            <a:rPr lang="en-US" sz="2000" b="1" kern="1200" dirty="0"/>
            <a:t>A1c ~ 5.7- 6.4% </a:t>
          </a:r>
        </a:p>
        <a:p>
          <a:pPr marL="0" lvl="0" indent="0" algn="ctr" defTabSz="1066800">
            <a:lnSpc>
              <a:spcPct val="90000"/>
            </a:lnSpc>
            <a:spcBef>
              <a:spcPct val="0"/>
            </a:spcBef>
            <a:spcAft>
              <a:spcPct val="35000"/>
            </a:spcAft>
            <a:buNone/>
          </a:pPr>
          <a:r>
            <a:rPr lang="en-US" sz="2000" b="1" kern="1200" dirty="0"/>
            <a:t>50% working pancreas</a:t>
          </a:r>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a:latin typeface="+mn-lt"/>
            </a:rPr>
            <a:t>D</a:t>
          </a:r>
          <a:r>
            <a:rPr kumimoji="0" lang="en-US" sz="2400" b="1" i="0" u="sng" strike="noStrike" kern="1200" cap="none" spc="0" normalizeH="0" baseline="0" noProof="0">
              <a:ln/>
              <a:effectLst/>
              <a:uLnTx/>
              <a:uFillTx/>
              <a:latin typeface="+mn-lt"/>
              <a:ea typeface="+mn-ea"/>
              <a:cs typeface="+mn-cs"/>
            </a:rPr>
            <a:t>iabetes</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FBG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Random 200</a:t>
          </a:r>
          <a:r>
            <a:rPr kumimoji="0" lang="en-US" sz="2400" b="1" i="0" u="none" strike="noStrike" kern="1200" cap="none" spc="0" normalizeH="0" noProof="0">
              <a:ln/>
              <a:effectLst/>
              <a:uLnTx/>
              <a:uFillTx/>
              <a:latin typeface="+mn-lt"/>
            </a:rPr>
            <a:t> +</a:t>
          </a:r>
          <a:endParaRPr kumimoji="0" lang="en-US" sz="2400" b="1" i="0" u="none" strike="noStrike" kern="1200" cap="none" spc="0" normalizeH="0" baseline="0" noProof="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A1c</a:t>
          </a:r>
          <a:r>
            <a:rPr kumimoji="0" lang="en-US" sz="2400" b="1" i="0" u="none" strike="noStrike" kern="1200" cap="none" spc="0" normalizeH="0" noProof="0">
              <a:ln/>
              <a:effectLst/>
              <a:uLnTx/>
              <a:uFillTx/>
              <a:latin typeface="+mn-lt"/>
            </a:rPr>
            <a:t> </a:t>
          </a:r>
          <a:r>
            <a:rPr kumimoji="0" lang="en-US" sz="2400" b="1" i="0" u="none" strike="noStrike" kern="1200" cap="none" spc="0" normalizeH="0" baseline="0" noProof="0">
              <a:ln/>
              <a:effectLst/>
              <a:uLnTx/>
              <a:uFillTx/>
              <a:latin typeface="+mn-lt"/>
            </a:rPr>
            <a:t>6.5% or +   </a:t>
          </a:r>
        </a:p>
        <a:p>
          <a:pPr marL="0" lvl="0" indent="0" algn="ctr" defTabSz="1066800" rtl="0">
            <a:lnSpc>
              <a:spcPct val="90000"/>
            </a:lnSpc>
            <a:spcBef>
              <a:spcPct val="0"/>
            </a:spcBef>
            <a:spcAft>
              <a:spcPct val="35000"/>
            </a:spcAft>
            <a:buNone/>
          </a:pPr>
          <a:r>
            <a:rPr lang="en-US" sz="2400" b="1" kern="1200"/>
            <a:t>20% working pancreas</a:t>
          </a:r>
          <a:endParaRPr lang="en-US" sz="2400" b="1" kern="1200" dirty="0"/>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C1D329-8F7E-42EC-89B5-BA87F4AF6A31}">
      <dsp:nvSpPr>
        <dsp:cNvPr id="0" name=""/>
        <dsp:cNvSpPr/>
      </dsp:nvSpPr>
      <dsp:spPr>
        <a:xfrm>
          <a:off x="0" y="37934"/>
          <a:ext cx="4041648" cy="11679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Cortisol increases gluconeogenesis in the liver</a:t>
          </a:r>
        </a:p>
      </dsp:txBody>
      <dsp:txXfrm>
        <a:off x="57015" y="94949"/>
        <a:ext cx="3927618" cy="1053922"/>
      </dsp:txXfrm>
    </dsp:sp>
    <dsp:sp modelId="{AF9C3809-362C-49CF-A0BA-1EE447728556}">
      <dsp:nvSpPr>
        <dsp:cNvPr id="0" name=""/>
        <dsp:cNvSpPr/>
      </dsp:nvSpPr>
      <dsp:spPr>
        <a:xfrm>
          <a:off x="0" y="1269247"/>
          <a:ext cx="4041648" cy="11679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Reduces peripheral glucose uptake → insulin resistance</a:t>
          </a:r>
        </a:p>
      </dsp:txBody>
      <dsp:txXfrm>
        <a:off x="57015" y="1326262"/>
        <a:ext cx="3927618" cy="1053922"/>
      </dsp:txXfrm>
    </dsp:sp>
    <dsp:sp modelId="{94092555-4192-450B-9E66-58BE53A853EE}">
      <dsp:nvSpPr>
        <dsp:cNvPr id="0" name=""/>
        <dsp:cNvSpPr/>
      </dsp:nvSpPr>
      <dsp:spPr>
        <a:xfrm>
          <a:off x="0" y="2500559"/>
          <a:ext cx="4041648" cy="11679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Stimulates protein catabolism and lipolysis</a:t>
          </a:r>
        </a:p>
      </dsp:txBody>
      <dsp:txXfrm>
        <a:off x="57015" y="2557574"/>
        <a:ext cx="3927618" cy="1053922"/>
      </dsp:txXfrm>
    </dsp:sp>
    <dsp:sp modelId="{6ADC18D9-2CB0-4B5D-89B4-D13F129D2A21}">
      <dsp:nvSpPr>
        <dsp:cNvPr id="0" name=""/>
        <dsp:cNvSpPr/>
      </dsp:nvSpPr>
      <dsp:spPr>
        <a:xfrm>
          <a:off x="0" y="3731872"/>
          <a:ext cx="4041648" cy="11679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Chronic cortisol elevation → persistent hyperglycemia and hypertension</a:t>
          </a:r>
        </a:p>
      </dsp:txBody>
      <dsp:txXfrm>
        <a:off x="57015" y="3788887"/>
        <a:ext cx="3927618" cy="10539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70EB6-BDEC-489D-89F6-26A186592C34}">
      <dsp:nvSpPr>
        <dsp:cNvPr id="0" name=""/>
        <dsp:cNvSpPr/>
      </dsp:nvSpPr>
      <dsp:spPr>
        <a:xfrm>
          <a:off x="0" y="371548"/>
          <a:ext cx="2605022" cy="156301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A1C lowering</a:t>
          </a:r>
        </a:p>
      </dsp:txBody>
      <dsp:txXfrm>
        <a:off x="0" y="371548"/>
        <a:ext cx="2605022" cy="1563013"/>
      </dsp:txXfrm>
    </dsp:sp>
    <dsp:sp modelId="{56D64140-1D42-4A8A-8C26-6A08A38C8607}">
      <dsp:nvSpPr>
        <dsp:cNvPr id="0" name=""/>
        <dsp:cNvSpPr/>
      </dsp:nvSpPr>
      <dsp:spPr>
        <a:xfrm>
          <a:off x="2865524" y="371548"/>
          <a:ext cx="2605022" cy="1563013"/>
        </a:xfrm>
        <a:prstGeom prst="rect">
          <a:avLst/>
        </a:prstGeom>
        <a:solidFill>
          <a:schemeClr val="accent2">
            <a:hueOff val="-1708698"/>
            <a:satOff val="4992"/>
            <a:lumOff val="-94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Modest weight loss</a:t>
          </a:r>
        </a:p>
      </dsp:txBody>
      <dsp:txXfrm>
        <a:off x="2865524" y="371548"/>
        <a:ext cx="2605022" cy="1563013"/>
      </dsp:txXfrm>
    </dsp:sp>
    <dsp:sp modelId="{6F91AC0C-9A58-409F-929E-77F0C5840F2E}">
      <dsp:nvSpPr>
        <dsp:cNvPr id="0" name=""/>
        <dsp:cNvSpPr/>
      </dsp:nvSpPr>
      <dsp:spPr>
        <a:xfrm>
          <a:off x="5731048" y="371548"/>
          <a:ext cx="2605022" cy="1563013"/>
        </a:xfrm>
        <a:prstGeom prst="rect">
          <a:avLst/>
        </a:prstGeom>
        <a:solidFill>
          <a:schemeClr val="accent2">
            <a:hueOff val="-3417396"/>
            <a:satOff val="9985"/>
            <a:lumOff val="-188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Cardiovascular</a:t>
          </a:r>
        </a:p>
      </dsp:txBody>
      <dsp:txXfrm>
        <a:off x="5731048" y="371548"/>
        <a:ext cx="2605022" cy="1563013"/>
      </dsp:txXfrm>
    </dsp:sp>
    <dsp:sp modelId="{8FDD55A0-6520-4B00-9B88-8CE60EDF9BF2}">
      <dsp:nvSpPr>
        <dsp:cNvPr id="0" name=""/>
        <dsp:cNvSpPr/>
      </dsp:nvSpPr>
      <dsp:spPr>
        <a:xfrm>
          <a:off x="0" y="2195063"/>
          <a:ext cx="2605022" cy="1563013"/>
        </a:xfrm>
        <a:prstGeom prst="rect">
          <a:avLst/>
        </a:prstGeom>
        <a:solidFill>
          <a:schemeClr val="accent2">
            <a:hueOff val="-5126094"/>
            <a:satOff val="14977"/>
            <a:lumOff val="-282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Renal</a:t>
          </a:r>
        </a:p>
      </dsp:txBody>
      <dsp:txXfrm>
        <a:off x="0" y="2195063"/>
        <a:ext cx="2605022" cy="1563013"/>
      </dsp:txXfrm>
    </dsp:sp>
    <dsp:sp modelId="{0A980518-64F4-43CC-B5F6-9FB4FAFBDDAD}">
      <dsp:nvSpPr>
        <dsp:cNvPr id="0" name=""/>
        <dsp:cNvSpPr/>
      </dsp:nvSpPr>
      <dsp:spPr>
        <a:xfrm>
          <a:off x="2865524" y="2195063"/>
          <a:ext cx="2605022" cy="1563013"/>
        </a:xfrm>
        <a:prstGeom prst="rect">
          <a:avLst/>
        </a:prstGeom>
        <a:solidFill>
          <a:schemeClr val="accent2">
            <a:hueOff val="-6834792"/>
            <a:satOff val="19970"/>
            <a:lumOff val="-37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Heart failure</a:t>
          </a:r>
        </a:p>
      </dsp:txBody>
      <dsp:txXfrm>
        <a:off x="2865524" y="2195063"/>
        <a:ext cx="2605022" cy="1563013"/>
      </dsp:txXfrm>
    </dsp:sp>
    <dsp:sp modelId="{9C517C85-2AF3-49AE-9D9C-FA1D1F32A48A}">
      <dsp:nvSpPr>
        <dsp:cNvPr id="0" name=""/>
        <dsp:cNvSpPr/>
      </dsp:nvSpPr>
      <dsp:spPr>
        <a:xfrm>
          <a:off x="5731048" y="2195063"/>
          <a:ext cx="2605022" cy="1563013"/>
        </a:xfrm>
        <a:prstGeom prst="rect">
          <a:avLst/>
        </a:prstGeom>
        <a:solidFill>
          <a:schemeClr val="accent2">
            <a:hueOff val="-8543491"/>
            <a:satOff val="24962"/>
            <a:lumOff val="-4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Blood pressure lowering </a:t>
          </a:r>
        </a:p>
      </dsp:txBody>
      <dsp:txXfrm>
        <a:off x="5731048" y="2195063"/>
        <a:ext cx="2605022" cy="15630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C86CC-37D2-413A-978A-43FF7B81E24F}">
      <dsp:nvSpPr>
        <dsp:cNvPr id="0" name=""/>
        <dsp:cNvSpPr/>
      </dsp:nvSpPr>
      <dsp:spPr>
        <a:xfrm>
          <a:off x="0" y="819057"/>
          <a:ext cx="2494817" cy="14968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Genitourinary infections</a:t>
          </a:r>
        </a:p>
      </dsp:txBody>
      <dsp:txXfrm>
        <a:off x="0" y="819057"/>
        <a:ext cx="2494817" cy="1496890"/>
      </dsp:txXfrm>
    </dsp:sp>
    <dsp:sp modelId="{BE8198F7-13E9-4D8B-9AA4-217BDBF1EF9C}">
      <dsp:nvSpPr>
        <dsp:cNvPr id="0" name=""/>
        <dsp:cNvSpPr/>
      </dsp:nvSpPr>
      <dsp:spPr>
        <a:xfrm>
          <a:off x="2744299" y="819057"/>
          <a:ext cx="2494817" cy="149689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Volume depletion</a:t>
          </a:r>
        </a:p>
      </dsp:txBody>
      <dsp:txXfrm>
        <a:off x="2744299" y="819057"/>
        <a:ext cx="2494817" cy="1496890"/>
      </dsp:txXfrm>
    </dsp:sp>
    <dsp:sp modelId="{7DF6BD01-C8D1-4B2C-A29B-A4DE1E4D6406}">
      <dsp:nvSpPr>
        <dsp:cNvPr id="0" name=""/>
        <dsp:cNvSpPr/>
      </dsp:nvSpPr>
      <dsp:spPr>
        <a:xfrm>
          <a:off x="5488598" y="819057"/>
          <a:ext cx="2494817" cy="1496890"/>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Increased urination</a:t>
          </a:r>
        </a:p>
      </dsp:txBody>
      <dsp:txXfrm>
        <a:off x="5488598" y="819057"/>
        <a:ext cx="2494817" cy="1496890"/>
      </dsp:txXfrm>
    </dsp:sp>
    <dsp:sp modelId="{739A9A59-9483-4CA9-92F9-13FA27BF7B40}">
      <dsp:nvSpPr>
        <dsp:cNvPr id="0" name=""/>
        <dsp:cNvSpPr/>
      </dsp:nvSpPr>
      <dsp:spPr>
        <a:xfrm>
          <a:off x="0" y="2565429"/>
          <a:ext cx="2494817" cy="149689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Hypotension </a:t>
          </a:r>
        </a:p>
      </dsp:txBody>
      <dsp:txXfrm>
        <a:off x="0" y="2565429"/>
        <a:ext cx="2494817" cy="1496890"/>
      </dsp:txXfrm>
    </dsp:sp>
    <dsp:sp modelId="{66483604-3F2E-4533-95D3-93C6316DAA0B}">
      <dsp:nvSpPr>
        <dsp:cNvPr id="0" name=""/>
        <dsp:cNvSpPr/>
      </dsp:nvSpPr>
      <dsp:spPr>
        <a:xfrm>
          <a:off x="2744299" y="2565429"/>
          <a:ext cx="2494817" cy="149689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Electrolyte changes</a:t>
          </a:r>
        </a:p>
      </dsp:txBody>
      <dsp:txXfrm>
        <a:off x="2744299" y="2565429"/>
        <a:ext cx="2494817" cy="1496890"/>
      </dsp:txXfrm>
    </dsp:sp>
    <dsp:sp modelId="{44163750-5E48-44CF-B8E5-28AC45778A50}">
      <dsp:nvSpPr>
        <dsp:cNvPr id="0" name=""/>
        <dsp:cNvSpPr/>
      </dsp:nvSpPr>
      <dsp:spPr>
        <a:xfrm>
          <a:off x="5488598" y="2565429"/>
          <a:ext cx="2494817" cy="14968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Diabetes ketoacidosis (DKA)</a:t>
          </a:r>
        </a:p>
      </dsp:txBody>
      <dsp:txXfrm>
        <a:off x="5488598" y="2565429"/>
        <a:ext cx="2494817" cy="14968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53E173-1650-43AF-8AEE-C63389086CA7}">
      <dsp:nvSpPr>
        <dsp:cNvPr id="0" name=""/>
        <dsp:cNvSpPr/>
      </dsp:nvSpPr>
      <dsp:spPr>
        <a:xfrm>
          <a:off x="0" y="836901"/>
          <a:ext cx="2507456" cy="992955"/>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A1c less than 7% (individualize)</a:t>
          </a:r>
        </a:p>
      </dsp:txBody>
      <dsp:txXfrm>
        <a:off x="0" y="836901"/>
        <a:ext cx="2507456" cy="992955"/>
      </dsp:txXfrm>
    </dsp:sp>
    <dsp:sp modelId="{9369AD67-0C5A-468F-9B68-D64911E3B7E9}">
      <dsp:nvSpPr>
        <dsp:cNvPr id="0" name=""/>
        <dsp:cNvSpPr/>
      </dsp:nvSpPr>
      <dsp:spPr>
        <a:xfrm>
          <a:off x="2571" y="1846856"/>
          <a:ext cx="2507456" cy="2237003"/>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t>Pre-meal BG 80-130</a:t>
          </a:r>
        </a:p>
        <a:p>
          <a:pPr marL="171450" lvl="1" indent="-171450" algn="l" defTabSz="755650">
            <a:lnSpc>
              <a:spcPct val="90000"/>
            </a:lnSpc>
            <a:spcBef>
              <a:spcPct val="0"/>
            </a:spcBef>
            <a:spcAft>
              <a:spcPct val="15000"/>
            </a:spcAft>
            <a:buChar char="•"/>
          </a:pPr>
          <a:r>
            <a:rPr lang="en-US" sz="1700" kern="1200"/>
            <a:t>Post meal BG &lt;180</a:t>
          </a:r>
        </a:p>
        <a:p>
          <a:pPr marL="171450" lvl="1" indent="-171450" algn="l" defTabSz="755650">
            <a:lnSpc>
              <a:spcPct val="90000"/>
            </a:lnSpc>
            <a:spcBef>
              <a:spcPct val="0"/>
            </a:spcBef>
            <a:spcAft>
              <a:spcPct val="15000"/>
            </a:spcAft>
            <a:buChar char="•"/>
          </a:pPr>
          <a:r>
            <a:rPr lang="en-US" sz="1700" kern="1200"/>
            <a:t>Time in Range (70-180) 70% of time</a:t>
          </a:r>
        </a:p>
      </dsp:txBody>
      <dsp:txXfrm>
        <a:off x="2571" y="1846856"/>
        <a:ext cx="2507456" cy="2237003"/>
      </dsp:txXfrm>
    </dsp:sp>
    <dsp:sp modelId="{D45443BD-AC5D-46DB-AD76-07DB4F1AF457}">
      <dsp:nvSpPr>
        <dsp:cNvPr id="0" name=""/>
        <dsp:cNvSpPr/>
      </dsp:nvSpPr>
      <dsp:spPr>
        <a:xfrm>
          <a:off x="2861071" y="853900"/>
          <a:ext cx="2507456" cy="992955"/>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Blood Pressure </a:t>
          </a:r>
        </a:p>
        <a:p>
          <a:pPr marL="0" lvl="0" indent="0" algn="ctr" defTabSz="755650">
            <a:lnSpc>
              <a:spcPct val="90000"/>
            </a:lnSpc>
            <a:spcBef>
              <a:spcPct val="0"/>
            </a:spcBef>
            <a:spcAft>
              <a:spcPct val="35000"/>
            </a:spcAft>
            <a:buNone/>
          </a:pPr>
          <a:r>
            <a:rPr lang="en-US" sz="1700" kern="1200" dirty="0"/>
            <a:t>&lt;130/80</a:t>
          </a:r>
        </a:p>
        <a:p>
          <a:pPr marL="0" lvl="0" indent="0" algn="ctr" defTabSz="755650">
            <a:lnSpc>
              <a:spcPct val="90000"/>
            </a:lnSpc>
            <a:spcBef>
              <a:spcPct val="0"/>
            </a:spcBef>
            <a:spcAft>
              <a:spcPct val="35000"/>
            </a:spcAft>
            <a:buNone/>
          </a:pPr>
          <a:r>
            <a:rPr lang="en-US" sz="1700" kern="1200" dirty="0"/>
            <a:t>&lt;120/80 for high risk</a:t>
          </a:r>
        </a:p>
      </dsp:txBody>
      <dsp:txXfrm>
        <a:off x="2861071" y="853900"/>
        <a:ext cx="2507456" cy="992955"/>
      </dsp:txXfrm>
    </dsp:sp>
    <dsp:sp modelId="{0A1FD71D-242E-424B-ACA3-86467AF3F40D}">
      <dsp:nvSpPr>
        <dsp:cNvPr id="0" name=""/>
        <dsp:cNvSpPr/>
      </dsp:nvSpPr>
      <dsp:spPr>
        <a:xfrm>
          <a:off x="2861071" y="1828803"/>
          <a:ext cx="2507456" cy="2237003"/>
        </a:xfrm>
        <a:prstGeom prst="rect">
          <a:avLst/>
        </a:prstGeom>
        <a:blipFill rotWithShape="0">
          <a:blip xmlns:r="http://schemas.openxmlformats.org/officeDocument/2006/relationships" r:embed="rId1"/>
          <a:srcRect/>
          <a:stretch>
            <a:fillRect t="-9000" b="-9000"/>
          </a:stretch>
        </a:blip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6700CC-C086-48F6-AD3F-D513493A395C}">
      <dsp:nvSpPr>
        <dsp:cNvPr id="0" name=""/>
        <dsp:cNvSpPr/>
      </dsp:nvSpPr>
      <dsp:spPr>
        <a:xfrm>
          <a:off x="5701217" y="838201"/>
          <a:ext cx="2507456" cy="992955"/>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t>Cholesterol</a:t>
          </a:r>
          <a:r>
            <a:rPr lang="en-US" sz="1700" kern="1200" dirty="0"/>
            <a:t> </a:t>
          </a:r>
        </a:p>
      </dsp:txBody>
      <dsp:txXfrm>
        <a:off x="5701217" y="838201"/>
        <a:ext cx="2507456" cy="992955"/>
      </dsp:txXfrm>
    </dsp:sp>
    <dsp:sp modelId="{AB6AA589-5E9F-4487-91D4-EF4104459D60}">
      <dsp:nvSpPr>
        <dsp:cNvPr id="0" name=""/>
        <dsp:cNvSpPr/>
      </dsp:nvSpPr>
      <dsp:spPr>
        <a:xfrm>
          <a:off x="5719571" y="1846856"/>
          <a:ext cx="2507456" cy="2237003"/>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latin typeface="Calibri" panose="020F0502020204030204" pitchFamily="34" charset="0"/>
              <a:ea typeface="Calibri" panose="020F0502020204030204" pitchFamily="34" charset="0"/>
              <a:cs typeface="Calibri" panose="020F0502020204030204" pitchFamily="34" charset="0"/>
            </a:rPr>
            <a:t>Statin therapy based on age &amp; risk status</a:t>
          </a:r>
        </a:p>
        <a:p>
          <a:pPr marL="171450" lvl="1" indent="-171450" algn="l" defTabSz="755650">
            <a:lnSpc>
              <a:spcPct val="90000"/>
            </a:lnSpc>
            <a:spcBef>
              <a:spcPct val="0"/>
            </a:spcBef>
            <a:spcAft>
              <a:spcPct val="15000"/>
            </a:spcAft>
            <a:buChar char="•"/>
          </a:pPr>
          <a:r>
            <a:rPr lang="en-US" sz="1700" kern="1200"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a:p>
          <a:pPr marL="171450" lvl="1" indent="-171450" algn="l" defTabSz="755650">
            <a:lnSpc>
              <a:spcPct val="90000"/>
            </a:lnSpc>
            <a:spcBef>
              <a:spcPct val="0"/>
            </a:spcBef>
            <a:spcAft>
              <a:spcPct val="15000"/>
            </a:spcAft>
            <a:buChar char="•"/>
          </a:pPr>
          <a:r>
            <a:rPr lang="en-US" sz="1700" kern="1200">
              <a:latin typeface="Calibri" panose="020F0502020204030204" pitchFamily="34" charset="0"/>
              <a:ea typeface="Calibri" panose="020F0502020204030204" pitchFamily="34" charset="0"/>
              <a:cs typeface="Calibri" panose="020F0502020204030204" pitchFamily="34" charset="0"/>
            </a:rPr>
            <a:t>If 40+ with ASCVD, decrease LDL by 50%, LDL &lt;55</a:t>
          </a:r>
        </a:p>
      </dsp:txBody>
      <dsp:txXfrm>
        <a:off x="5719571" y="1846856"/>
        <a:ext cx="2507456" cy="22370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40A0B-FECB-4C38-AC6D-94F8E7D7FDF3}">
      <dsp:nvSpPr>
        <dsp:cNvPr id="0" name=""/>
        <dsp:cNvSpPr/>
      </dsp:nvSpPr>
      <dsp:spPr>
        <a:xfrm>
          <a:off x="0" y="602"/>
          <a:ext cx="6019800" cy="14104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B860D3-CEF7-411C-AAC7-678AF836F3F3}">
      <dsp:nvSpPr>
        <dsp:cNvPr id="0" name=""/>
        <dsp:cNvSpPr/>
      </dsp:nvSpPr>
      <dsp:spPr>
        <a:xfrm>
          <a:off x="426659" y="317952"/>
          <a:ext cx="775744" cy="77574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D0575E-3932-414E-9894-EACA938D948F}">
      <dsp:nvSpPr>
        <dsp:cNvPr id="0" name=""/>
        <dsp:cNvSpPr/>
      </dsp:nvSpPr>
      <dsp:spPr>
        <a:xfrm>
          <a:off x="1629062" y="602"/>
          <a:ext cx="4390737" cy="141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72" tIns="149272" rIns="149272" bIns="149272" numCol="1" spcCol="1270" anchor="ctr" anchorCtr="0">
          <a:noAutofit/>
        </a:bodyPr>
        <a:lstStyle/>
        <a:p>
          <a:pPr marL="0" lvl="0" indent="0" algn="l" defTabSz="844550">
            <a:lnSpc>
              <a:spcPct val="100000"/>
            </a:lnSpc>
            <a:spcBef>
              <a:spcPct val="0"/>
            </a:spcBef>
            <a:spcAft>
              <a:spcPct val="35000"/>
            </a:spcAft>
            <a:buNone/>
          </a:pPr>
          <a:r>
            <a:rPr lang="en-US" sz="1900" kern="1200" dirty="0"/>
            <a:t>S</a:t>
          </a:r>
          <a:r>
            <a:rPr lang="en-US" sz="1900" b="0" i="0" kern="1200" dirty="0"/>
            <a:t>evere hypoglycemia is strongly associated with cardiovascular events and mortality.</a:t>
          </a:r>
          <a:endParaRPr lang="en-US" sz="1900" kern="1200" dirty="0"/>
        </a:p>
      </dsp:txBody>
      <dsp:txXfrm>
        <a:off x="1629062" y="602"/>
        <a:ext cx="4390737" cy="1410444"/>
      </dsp:txXfrm>
    </dsp:sp>
    <dsp:sp modelId="{AC0B1A90-9A42-45FC-A52E-101B623E9EB0}">
      <dsp:nvSpPr>
        <dsp:cNvPr id="0" name=""/>
        <dsp:cNvSpPr/>
      </dsp:nvSpPr>
      <dsp:spPr>
        <a:xfrm>
          <a:off x="0" y="1763657"/>
          <a:ext cx="6019800" cy="14104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AF52DE-E8F1-4706-9BF6-090298A61A0F}">
      <dsp:nvSpPr>
        <dsp:cNvPr id="0" name=""/>
        <dsp:cNvSpPr/>
      </dsp:nvSpPr>
      <dsp:spPr>
        <a:xfrm>
          <a:off x="426659" y="2081007"/>
          <a:ext cx="775744" cy="77574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845BA1-393F-4E7E-91C8-516CC9B73DBB}">
      <dsp:nvSpPr>
        <dsp:cNvPr id="0" name=""/>
        <dsp:cNvSpPr/>
      </dsp:nvSpPr>
      <dsp:spPr>
        <a:xfrm>
          <a:off x="1629062" y="1763657"/>
          <a:ext cx="4390737" cy="141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72" tIns="149272" rIns="149272" bIns="149272" numCol="1" spcCol="1270" anchor="ctr" anchorCtr="0">
          <a:noAutofit/>
        </a:bodyPr>
        <a:lstStyle/>
        <a:p>
          <a:pPr marL="0" lvl="0" indent="0" algn="l" defTabSz="844550">
            <a:lnSpc>
              <a:spcPct val="100000"/>
            </a:lnSpc>
            <a:spcBef>
              <a:spcPct val="0"/>
            </a:spcBef>
            <a:spcAft>
              <a:spcPct val="35000"/>
            </a:spcAft>
            <a:buNone/>
          </a:pPr>
          <a:r>
            <a:rPr lang="en-US" sz="1900" b="0" i="0" kern="1200"/>
            <a:t>HCP need to be vigilant in preventing hypoglycemia.</a:t>
          </a:r>
          <a:endParaRPr lang="en-US" sz="1900" kern="1200"/>
        </a:p>
      </dsp:txBody>
      <dsp:txXfrm>
        <a:off x="1629062" y="1763657"/>
        <a:ext cx="4390737" cy="1410444"/>
      </dsp:txXfrm>
    </dsp:sp>
    <dsp:sp modelId="{B1C7C055-A4FF-476B-A64C-755F923DF594}">
      <dsp:nvSpPr>
        <dsp:cNvPr id="0" name=""/>
        <dsp:cNvSpPr/>
      </dsp:nvSpPr>
      <dsp:spPr>
        <a:xfrm>
          <a:off x="0" y="3526713"/>
          <a:ext cx="6019800" cy="14104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5C3781-29D9-4D5A-9A72-09B5F0E27366}">
      <dsp:nvSpPr>
        <dsp:cNvPr id="0" name=""/>
        <dsp:cNvSpPr/>
      </dsp:nvSpPr>
      <dsp:spPr>
        <a:xfrm>
          <a:off x="426659" y="3844063"/>
          <a:ext cx="775744" cy="77574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8D9161-5300-47CF-B1CD-85CE286CFD1D}">
      <dsp:nvSpPr>
        <dsp:cNvPr id="0" name=""/>
        <dsp:cNvSpPr/>
      </dsp:nvSpPr>
      <dsp:spPr>
        <a:xfrm>
          <a:off x="1629062" y="3526713"/>
          <a:ext cx="4390737" cy="141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72" tIns="149272" rIns="149272" bIns="149272" numCol="1" spcCol="1270" anchor="ctr" anchorCtr="0">
          <a:noAutofit/>
        </a:bodyPr>
        <a:lstStyle/>
        <a:p>
          <a:pPr marL="0" lvl="0" indent="0" algn="l" defTabSz="844550">
            <a:lnSpc>
              <a:spcPct val="100000"/>
            </a:lnSpc>
            <a:spcBef>
              <a:spcPct val="0"/>
            </a:spcBef>
            <a:spcAft>
              <a:spcPct val="35000"/>
            </a:spcAft>
            <a:buNone/>
          </a:pPr>
          <a:r>
            <a:rPr lang="en-US" sz="1900" b="0" i="0" kern="1200"/>
            <a:t>Avoid aggressively attempting to achieve near-normal A1C levels if such goals cannot be safely and reasonably achieved.</a:t>
          </a:r>
          <a:endParaRPr lang="en-US" sz="1900" kern="1200"/>
        </a:p>
      </dsp:txBody>
      <dsp:txXfrm>
        <a:off x="1629062" y="3526713"/>
        <a:ext cx="4390737" cy="14104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99D17-4EB5-4924-A986-ADBBA43FE192}">
      <dsp:nvSpPr>
        <dsp:cNvPr id="0" name=""/>
        <dsp:cNvSpPr/>
      </dsp:nvSpPr>
      <dsp:spPr>
        <a:xfrm>
          <a:off x="0" y="0"/>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2AE73C-6F71-4305-AADB-B7E2B75E47F0}">
      <dsp:nvSpPr>
        <dsp:cNvPr id="0" name=""/>
        <dsp:cNvSpPr/>
      </dsp:nvSpPr>
      <dsp:spPr>
        <a:xfrm>
          <a:off x="0" y="0"/>
          <a:ext cx="8229600" cy="123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t>Food insecurity, housing instability, underinsured, under-resourced living areas is associated with increased risk of hypoglycemia-related emergency department visits</a:t>
          </a:r>
          <a:endParaRPr lang="en-US" sz="2600" kern="1200"/>
        </a:p>
      </dsp:txBody>
      <dsp:txXfrm>
        <a:off x="0" y="0"/>
        <a:ext cx="8229600" cy="1234440"/>
      </dsp:txXfrm>
    </dsp:sp>
    <dsp:sp modelId="{BCD409EB-1EDC-4A49-B3BF-7747A19F910D}">
      <dsp:nvSpPr>
        <dsp:cNvPr id="0" name=""/>
        <dsp:cNvSpPr/>
      </dsp:nvSpPr>
      <dsp:spPr>
        <a:xfrm>
          <a:off x="0" y="1234440"/>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09718B-F78E-4962-B283-D1C25C95208E}">
      <dsp:nvSpPr>
        <dsp:cNvPr id="0" name=""/>
        <dsp:cNvSpPr/>
      </dsp:nvSpPr>
      <dsp:spPr>
        <a:xfrm>
          <a:off x="0" y="1234440"/>
          <a:ext cx="8229600" cy="123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Identify if fasting part of religious observances</a:t>
          </a:r>
        </a:p>
      </dsp:txBody>
      <dsp:txXfrm>
        <a:off x="0" y="1234440"/>
        <a:ext cx="8229600" cy="1234440"/>
      </dsp:txXfrm>
    </dsp:sp>
    <dsp:sp modelId="{87B13E99-2151-4504-BE49-CF33F95C8AAB}">
      <dsp:nvSpPr>
        <dsp:cNvPr id="0" name=""/>
        <dsp:cNvSpPr/>
      </dsp:nvSpPr>
      <dsp:spPr>
        <a:xfrm>
          <a:off x="0" y="2468880"/>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7804F3-34D0-4E20-B641-BCED269559EB}">
      <dsp:nvSpPr>
        <dsp:cNvPr id="0" name=""/>
        <dsp:cNvSpPr/>
      </dsp:nvSpPr>
      <dsp:spPr>
        <a:xfrm>
          <a:off x="0" y="2468880"/>
          <a:ext cx="8229600" cy="123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Young children and older adults at highest risk due to lack of recognition of hypo symptoms</a:t>
          </a:r>
        </a:p>
      </dsp:txBody>
      <dsp:txXfrm>
        <a:off x="0" y="2468880"/>
        <a:ext cx="8229600" cy="1234440"/>
      </dsp:txXfrm>
    </dsp:sp>
    <dsp:sp modelId="{DFC969EF-87D5-4687-80AF-42CD0C25510E}">
      <dsp:nvSpPr>
        <dsp:cNvPr id="0" name=""/>
        <dsp:cNvSpPr/>
      </dsp:nvSpPr>
      <dsp:spPr>
        <a:xfrm>
          <a:off x="0" y="3703320"/>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8B740-782A-4E2B-949A-2A5F7EB620CD}">
      <dsp:nvSpPr>
        <dsp:cNvPr id="0" name=""/>
        <dsp:cNvSpPr/>
      </dsp:nvSpPr>
      <dsp:spPr>
        <a:xfrm>
          <a:off x="0" y="3703320"/>
          <a:ext cx="8229600" cy="123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t>Insulin pumps with automated low-glucose suspend and automated insulin delivery systems have been shown to be effective in reducing hypoglycemia in type 1 diabetes</a:t>
          </a:r>
          <a:endParaRPr lang="en-US" sz="2600" kern="1200"/>
        </a:p>
      </dsp:txBody>
      <dsp:txXfrm>
        <a:off x="0" y="3703320"/>
        <a:ext cx="8229600" cy="12344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53E173-1650-43AF-8AEE-C63389086CA7}">
      <dsp:nvSpPr>
        <dsp:cNvPr id="0" name=""/>
        <dsp:cNvSpPr/>
      </dsp:nvSpPr>
      <dsp:spPr>
        <a:xfrm>
          <a:off x="0" y="836901"/>
          <a:ext cx="2507456" cy="992955"/>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A1c less than 7% (individualize)</a:t>
          </a:r>
        </a:p>
      </dsp:txBody>
      <dsp:txXfrm>
        <a:off x="0" y="836901"/>
        <a:ext cx="2507456" cy="992955"/>
      </dsp:txXfrm>
    </dsp:sp>
    <dsp:sp modelId="{9369AD67-0C5A-468F-9B68-D64911E3B7E9}">
      <dsp:nvSpPr>
        <dsp:cNvPr id="0" name=""/>
        <dsp:cNvSpPr/>
      </dsp:nvSpPr>
      <dsp:spPr>
        <a:xfrm>
          <a:off x="2571" y="1846856"/>
          <a:ext cx="2507456" cy="2237003"/>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t>Pre-meal BG 80-130</a:t>
          </a:r>
        </a:p>
        <a:p>
          <a:pPr marL="171450" lvl="1" indent="-171450" algn="l" defTabSz="755650">
            <a:lnSpc>
              <a:spcPct val="90000"/>
            </a:lnSpc>
            <a:spcBef>
              <a:spcPct val="0"/>
            </a:spcBef>
            <a:spcAft>
              <a:spcPct val="15000"/>
            </a:spcAft>
            <a:buChar char="•"/>
          </a:pPr>
          <a:r>
            <a:rPr lang="en-US" sz="1700" kern="1200"/>
            <a:t>Post meal BG &lt;180</a:t>
          </a:r>
        </a:p>
        <a:p>
          <a:pPr marL="171450" lvl="1" indent="-171450" algn="l" defTabSz="755650">
            <a:lnSpc>
              <a:spcPct val="90000"/>
            </a:lnSpc>
            <a:spcBef>
              <a:spcPct val="0"/>
            </a:spcBef>
            <a:spcAft>
              <a:spcPct val="15000"/>
            </a:spcAft>
            <a:buChar char="•"/>
          </a:pPr>
          <a:r>
            <a:rPr lang="en-US" sz="1700" kern="1200"/>
            <a:t>Time in Range (70-180) 70% of time</a:t>
          </a:r>
        </a:p>
      </dsp:txBody>
      <dsp:txXfrm>
        <a:off x="2571" y="1846856"/>
        <a:ext cx="2507456" cy="2237003"/>
      </dsp:txXfrm>
    </dsp:sp>
    <dsp:sp modelId="{D45443BD-AC5D-46DB-AD76-07DB4F1AF457}">
      <dsp:nvSpPr>
        <dsp:cNvPr id="0" name=""/>
        <dsp:cNvSpPr/>
      </dsp:nvSpPr>
      <dsp:spPr>
        <a:xfrm>
          <a:off x="2861071" y="853900"/>
          <a:ext cx="2507456" cy="992955"/>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Blood Pressure </a:t>
          </a:r>
        </a:p>
        <a:p>
          <a:pPr marL="0" lvl="0" indent="0" algn="ctr" defTabSz="755650">
            <a:lnSpc>
              <a:spcPct val="90000"/>
            </a:lnSpc>
            <a:spcBef>
              <a:spcPct val="0"/>
            </a:spcBef>
            <a:spcAft>
              <a:spcPct val="35000"/>
            </a:spcAft>
            <a:buNone/>
          </a:pPr>
          <a:r>
            <a:rPr lang="en-US" sz="1700" kern="1200" dirty="0"/>
            <a:t>&lt;130/80</a:t>
          </a:r>
        </a:p>
        <a:p>
          <a:pPr marL="0" lvl="0" indent="0" algn="ctr" defTabSz="755650">
            <a:lnSpc>
              <a:spcPct val="90000"/>
            </a:lnSpc>
            <a:spcBef>
              <a:spcPct val="0"/>
            </a:spcBef>
            <a:spcAft>
              <a:spcPct val="35000"/>
            </a:spcAft>
            <a:buNone/>
          </a:pPr>
          <a:r>
            <a:rPr lang="en-US" sz="1700" kern="1200" dirty="0"/>
            <a:t>&lt;120/80 for high risk</a:t>
          </a:r>
        </a:p>
      </dsp:txBody>
      <dsp:txXfrm>
        <a:off x="2861071" y="853900"/>
        <a:ext cx="2507456" cy="992955"/>
      </dsp:txXfrm>
    </dsp:sp>
    <dsp:sp modelId="{0A1FD71D-242E-424B-ACA3-86467AF3F40D}">
      <dsp:nvSpPr>
        <dsp:cNvPr id="0" name=""/>
        <dsp:cNvSpPr/>
      </dsp:nvSpPr>
      <dsp:spPr>
        <a:xfrm>
          <a:off x="2861071" y="1828803"/>
          <a:ext cx="2507456" cy="2237003"/>
        </a:xfrm>
        <a:prstGeom prst="rect">
          <a:avLst/>
        </a:prstGeom>
        <a:blipFill rotWithShape="0">
          <a:blip xmlns:r="http://schemas.openxmlformats.org/officeDocument/2006/relationships" r:embed="rId1"/>
          <a:srcRect/>
          <a:stretch>
            <a:fillRect t="-9000" b="-9000"/>
          </a:stretch>
        </a:blip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6700CC-C086-48F6-AD3F-D513493A395C}">
      <dsp:nvSpPr>
        <dsp:cNvPr id="0" name=""/>
        <dsp:cNvSpPr/>
      </dsp:nvSpPr>
      <dsp:spPr>
        <a:xfrm>
          <a:off x="5701217" y="838201"/>
          <a:ext cx="2507456" cy="992955"/>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t>Cholesterol</a:t>
          </a:r>
          <a:r>
            <a:rPr lang="en-US" sz="1700" kern="1200" dirty="0"/>
            <a:t> </a:t>
          </a:r>
        </a:p>
      </dsp:txBody>
      <dsp:txXfrm>
        <a:off x="5701217" y="838201"/>
        <a:ext cx="2507456" cy="992955"/>
      </dsp:txXfrm>
    </dsp:sp>
    <dsp:sp modelId="{AB6AA589-5E9F-4487-91D4-EF4104459D60}">
      <dsp:nvSpPr>
        <dsp:cNvPr id="0" name=""/>
        <dsp:cNvSpPr/>
      </dsp:nvSpPr>
      <dsp:spPr>
        <a:xfrm>
          <a:off x="5719571" y="1846856"/>
          <a:ext cx="2507456" cy="2237003"/>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latin typeface="Calibri" panose="020F0502020204030204" pitchFamily="34" charset="0"/>
              <a:ea typeface="Calibri" panose="020F0502020204030204" pitchFamily="34" charset="0"/>
              <a:cs typeface="Calibri" panose="020F0502020204030204" pitchFamily="34" charset="0"/>
            </a:rPr>
            <a:t>Statin therapy based on age &amp; risk status</a:t>
          </a:r>
        </a:p>
        <a:p>
          <a:pPr marL="171450" lvl="1" indent="-171450" algn="l" defTabSz="755650">
            <a:lnSpc>
              <a:spcPct val="90000"/>
            </a:lnSpc>
            <a:spcBef>
              <a:spcPct val="0"/>
            </a:spcBef>
            <a:spcAft>
              <a:spcPct val="15000"/>
            </a:spcAft>
            <a:buChar char="•"/>
          </a:pPr>
          <a:r>
            <a:rPr lang="en-US" sz="1700" kern="1200"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a:p>
          <a:pPr marL="171450" lvl="1" indent="-171450" algn="l" defTabSz="755650">
            <a:lnSpc>
              <a:spcPct val="90000"/>
            </a:lnSpc>
            <a:spcBef>
              <a:spcPct val="0"/>
            </a:spcBef>
            <a:spcAft>
              <a:spcPct val="15000"/>
            </a:spcAft>
            <a:buChar char="•"/>
          </a:pPr>
          <a:r>
            <a:rPr lang="en-US" sz="1700" kern="1200">
              <a:latin typeface="Calibri" panose="020F0502020204030204" pitchFamily="34" charset="0"/>
              <a:ea typeface="Calibri" panose="020F0502020204030204" pitchFamily="34" charset="0"/>
              <a:cs typeface="Calibri" panose="020F0502020204030204" pitchFamily="34" charset="0"/>
            </a:rPr>
            <a:t>If 40+ with ASCVD, decrease LDL by 50%, LDL &lt;55</a:t>
          </a:r>
        </a:p>
      </dsp:txBody>
      <dsp:txXfrm>
        <a:off x="5719571" y="1846856"/>
        <a:ext cx="2507456" cy="223700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57FE97-A342-47B5-AD34-6A8D87591F98}">
      <dsp:nvSpPr>
        <dsp:cNvPr id="0" name=""/>
        <dsp:cNvSpPr/>
      </dsp:nvSpPr>
      <dsp:spPr>
        <a:xfrm>
          <a:off x="0" y="3716913"/>
          <a:ext cx="8229600" cy="121997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Management plan considers the person’s:</a:t>
          </a:r>
        </a:p>
      </dsp:txBody>
      <dsp:txXfrm>
        <a:off x="0" y="3716913"/>
        <a:ext cx="8229600" cy="658785"/>
      </dsp:txXfrm>
    </dsp:sp>
    <dsp:sp modelId="{723FEA8D-C708-4210-A918-65218164AC83}">
      <dsp:nvSpPr>
        <dsp:cNvPr id="0" name=""/>
        <dsp:cNvSpPr/>
      </dsp:nvSpPr>
      <dsp:spPr>
        <a:xfrm>
          <a:off x="1004" y="4351299"/>
          <a:ext cx="1645518" cy="561187"/>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a:t>Age, cognitive abilities, school/work schedule and conditions,</a:t>
          </a:r>
        </a:p>
      </dsp:txBody>
      <dsp:txXfrm>
        <a:off x="1004" y="4351299"/>
        <a:ext cx="1645518" cy="561187"/>
      </dsp:txXfrm>
    </dsp:sp>
    <dsp:sp modelId="{987FF2C8-DECF-4C06-89A7-94F42B6306DF}">
      <dsp:nvSpPr>
        <dsp:cNvPr id="0" name=""/>
        <dsp:cNvSpPr/>
      </dsp:nvSpPr>
      <dsp:spPr>
        <a:xfrm>
          <a:off x="1646522" y="4351299"/>
          <a:ext cx="1645518" cy="561187"/>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a:t>Health beliefs, support systems, social situation, financial concerns, cultural factors, literacy and numeracy </a:t>
          </a:r>
        </a:p>
      </dsp:txBody>
      <dsp:txXfrm>
        <a:off x="1646522" y="4351299"/>
        <a:ext cx="1645518" cy="561187"/>
      </dsp:txXfrm>
    </dsp:sp>
    <dsp:sp modelId="{3A8FADF7-C528-4381-B9E3-D90EE44F69DC}">
      <dsp:nvSpPr>
        <dsp:cNvPr id="0" name=""/>
        <dsp:cNvSpPr/>
      </dsp:nvSpPr>
      <dsp:spPr>
        <a:xfrm>
          <a:off x="3292040" y="4351299"/>
          <a:ext cx="1645518" cy="561187"/>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a:t>Eating patterns, physical activity, (mathematical literacy)</a:t>
          </a:r>
        </a:p>
      </dsp:txBody>
      <dsp:txXfrm>
        <a:off x="3292040" y="4351299"/>
        <a:ext cx="1645518" cy="561187"/>
      </dsp:txXfrm>
    </dsp:sp>
    <dsp:sp modelId="{333BEC10-A41E-4632-BEEE-C6AB48F8C37F}">
      <dsp:nvSpPr>
        <dsp:cNvPr id="0" name=""/>
        <dsp:cNvSpPr/>
      </dsp:nvSpPr>
      <dsp:spPr>
        <a:xfrm>
          <a:off x="4937559" y="4351299"/>
          <a:ext cx="1645518" cy="561187"/>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a:t>Diabetes history (duration, complications, and current use of medications), comorbidities, disabilities, health priorities, other medical conditions</a:t>
          </a:r>
        </a:p>
      </dsp:txBody>
      <dsp:txXfrm>
        <a:off x="4937559" y="4351299"/>
        <a:ext cx="1645518" cy="561187"/>
      </dsp:txXfrm>
    </dsp:sp>
    <dsp:sp modelId="{684B556D-9215-4062-BBE4-73834C90A899}">
      <dsp:nvSpPr>
        <dsp:cNvPr id="0" name=""/>
        <dsp:cNvSpPr/>
      </dsp:nvSpPr>
      <dsp:spPr>
        <a:xfrm>
          <a:off x="6583077" y="4351299"/>
          <a:ext cx="1645518" cy="561187"/>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a:t>Preferences for care, access to health care services, and life expectancy</a:t>
          </a:r>
        </a:p>
      </dsp:txBody>
      <dsp:txXfrm>
        <a:off x="6583077" y="4351299"/>
        <a:ext cx="1645518" cy="561187"/>
      </dsp:txXfrm>
    </dsp:sp>
    <dsp:sp modelId="{26B5A276-0CA5-4DF0-A2E1-BFF5A8974D77}">
      <dsp:nvSpPr>
        <dsp:cNvPr id="0" name=""/>
        <dsp:cNvSpPr/>
      </dsp:nvSpPr>
      <dsp:spPr>
        <a:xfrm rot="10800000">
          <a:off x="0" y="1858893"/>
          <a:ext cx="8229600" cy="1876319"/>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Goals and plans co-created by the care team and individual based on preferences, values, and goals. </a:t>
          </a:r>
        </a:p>
      </dsp:txBody>
      <dsp:txXfrm rot="10800000">
        <a:off x="0" y="1858893"/>
        <a:ext cx="8229600" cy="1219176"/>
      </dsp:txXfrm>
    </dsp:sp>
    <dsp:sp modelId="{B7C45E85-09EC-4122-B4B7-E4CD01AA162A}">
      <dsp:nvSpPr>
        <dsp:cNvPr id="0" name=""/>
        <dsp:cNvSpPr/>
      </dsp:nvSpPr>
      <dsp:spPr>
        <a:xfrm rot="10800000">
          <a:off x="0" y="872"/>
          <a:ext cx="8229600" cy="1876319"/>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The goals of treatment for diabetes are to prevent or delay complications and optimize quality of life.</a:t>
          </a:r>
        </a:p>
      </dsp:txBody>
      <dsp:txXfrm rot="10800000">
        <a:off x="0" y="872"/>
        <a:ext cx="8229600" cy="1219176"/>
      </dsp:txXfrm>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867401" y="8905689"/>
            <a:ext cx="965199" cy="481726"/>
          </a:xfrm>
          <a:prstGeom prst="rect">
            <a:avLst/>
          </a:prstGeom>
        </p:spPr>
        <p:txBody>
          <a:bodyPr vert="horz" lIns="96647" tIns="48324" rIns="96647" bIns="48324" rtlCol="0" anchor="b"/>
          <a:lstStyle>
            <a:lvl1pPr algn="r">
              <a:defRPr sz="1300"/>
            </a:lvl1pPr>
          </a:lstStyle>
          <a:p>
            <a:pPr algn="l"/>
            <a:r>
              <a:rPr lang="en-US" sz="1200" dirty="0"/>
              <a:t>Page </a:t>
            </a:r>
            <a:fld id="{DB11F317-1706-48D2-BEDD-4D721C357930}" type="slidenum">
              <a:rPr lang="en-US" sz="1200"/>
              <a:pPr algn="l"/>
              <a:t>‹#›</a:t>
            </a:fld>
            <a:endParaRPr lang="en-US" sz="1200" dirty="0"/>
          </a:p>
        </p:txBody>
      </p:sp>
      <p:sp>
        <p:nvSpPr>
          <p:cNvPr id="6" name="Text Box 264"/>
          <p:cNvSpPr txBox="1">
            <a:spLocks noChangeArrowheads="1"/>
          </p:cNvSpPr>
          <p:nvPr/>
        </p:nvSpPr>
        <p:spPr bwMode="auto">
          <a:xfrm>
            <a:off x="457200" y="9109146"/>
            <a:ext cx="5394960" cy="2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6647" tIns="48324" rIns="96647" bIns="4832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latin typeface="Calibri" panose="020F0502020204030204" pitchFamily="34" charset="0"/>
              </a:rPr>
              <a:t>© Copyright 1999-2026, Diabetes Education Services     www.DiabetesEd.net</a:t>
            </a:r>
          </a:p>
        </p:txBody>
      </p:sp>
    </p:spTree>
    <p:extLst>
      <p:ext uri="{BB962C8B-B14F-4D97-AF65-F5344CB8AC3E}">
        <p14:creationId xmlns:p14="http://schemas.microsoft.com/office/powerpoint/2010/main" val="100153656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22:46:26.507"/>
    </inkml:context>
    <inkml:brush xml:id="br0">
      <inkml:brushProperty name="width" value="0.05" units="cm"/>
      <inkml:brushProperty name="height" value="0.05" units="cm"/>
      <inkml:brushProperty name="color" value="#AE198D"/>
      <inkml:brushProperty name="inkEffects" value="galaxy"/>
      <inkml:brushProperty name="anchorX" value="-10943.44238"/>
      <inkml:brushProperty name="anchorY" value="-1065.5116"/>
      <inkml:brushProperty name="scaleFactor" value="0.5"/>
    </inkml:brush>
  </inkml:definitions>
  <inkml:trace contextRef="#ctx0" brushRef="#br0">0 232 24575,'0'0'0,"0"-5"0,6-1 0,4 1 0,5 1 0,10 0 0,9 2 0,11 1 0,11 1 0,4 0 0,6 0 0,9 0 0,3 0 0,2-4 0,-4-1 0,-7 0 0,0-5 0,-10 2 0,-5 1 0,-3-4 0,-2 3 0,-5-5 0,-6 3 0,1-4 0,1 3 0,3 2 0,-3 2 0,-3-2 0,-3 2 0,-4 1 0,-1 2 0,2 1 0,5 1 0,-1 2 0,4 0 0,-1 0 0,2 0 0,-3 1 0,-2-1 0,2 0 0,3 0 0,3 5 0,-2 1 0,-3-1 0,1-1 0,-2 0 0,1-2 0,-2-1 0,-2-1 0,-3 0 0,-2 0 0,-2 0 0,-1 0 0,5-1 0,-1 1 0,0 0 0,9 5 0,0 5 0,3 1 0,4 3 0,1 4 0,7-2 0,2 1 0,0-3 0,4 2 0,0 2 0,4-4 0,-3-2 0,4 1 0,-7-3 0,-3-2 0,-8-3 0,-2-2 0,-1-1 0,-3-2 0,0 0 0,-3-1 0,1 1 0,3-1 0,-3 1 0,3 0 0,1 0 0,3 0 0,6 0 0,3 0 0,0 0 0,0 0 0,0 0 0,-2 0 0,-1 0 0,5 0 0,4 0 0,1 0 0,3 0 0,-2 0 0,3 0 0,-3 0 0,-2 0 0,-4 0 0,-2 0 0,-7 0 0,-2 0 0,-6 0 0,-4 0 0,1 0 0,2 0 0,-3 0 0,4 0 0,-3 0 0,-2 0 0,-3 0 0,-3 0 0,-1-5 0,-2-1 0,-1 1 0,0 0 0,0 2 0,0 1 0,0 1 0,0 1 0,0 0 0,1 0 0,-1 0 0,0-5 0,1 0 0,-1 0 0,1 1 0,-1 1 0,1 1 0,-1 1 0,0 1 0,1-5 0,-1-1 0,6 1 0,-1 1 0,-4-4 0,-2 1 0,0 1 0,-1 1 0,0 2 0,1-4 0,5 1 0,1 1 0,0-4 0,0 0 0,-1 3 0,-2 1 0,0 1 0,-6-3 0,-1 1 0,0 1 0,1 0 0,1 3 0,7 0 0,5 1 0,6 1 0,10 5 0,4 6 0,7 5 0,0-1 0,-6 2 0,-2 3 0,-7-3 0,-7-4 0,-5-4 0,-9 2 0,-4-3 0,-1-2 0,-5 3 0,6-1 0,1-2 0,3-1 0,0-2 0,1-2 0,5 0 0,1-1 0,4 0 0,-1 0 0,4-1 0,-2 1 0,-2 0 0,-3 0 0,3 0 0,-2 0 0,-1 0 0,-3 0 0,0 0 0,-3 0 0,0 0 0,5 0 0,-1 0 0,0 0 0,0 0 0,-2 0 0,-1 0 0,5 0 0,-1 0 0,4 0 0,0-5 0,-1-1 0,-3 1 0,-2 0 0,4 2 0,-1 1 0,-6-4 0,3 1 0,-1-1 0,0-3 0,4 1 0,0 1 0,0 2 0,-2 1 0,-2 2 0,0-3 0,-2-1 0,0 1 0,-1 1 0,0 2 0,11-5 0,-1 1 0,1 0 0,2-3 0,-1 1 0,3-4 0,-3 1 0,-2 3 0,-3 1 0,-3 3 0,-7-3 0,-1 1 0,-1 1 0,1 1 0,5-4 0,3 1 0,-5-4 0,-1 2 0,0 1 0,1 2 0,-6-3 0,1 1 0,0 2 0,2 1 0,1 2 0,2 2 0,0 0 0,1 1 0,0 0 0,1 0 0,0 1 0,0-1 0,-1 0 0,1 0 0,-1 0 0,1 0 0,-6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22:46:29.633"/>
    </inkml:context>
    <inkml:brush xml:id="br0">
      <inkml:brushProperty name="width" value="0.05" units="cm"/>
      <inkml:brushProperty name="height" value="0.05" units="cm"/>
      <inkml:brushProperty name="color" value="#AE198D"/>
      <inkml:brushProperty name="inkEffects" value="galaxy"/>
      <inkml:brushProperty name="anchorX" value="-21328.91211"/>
      <inkml:brushProperty name="anchorY" value="-2106.1377"/>
      <inkml:brushProperty name="scaleFactor" value="0.5"/>
    </inkml:brush>
  </inkml:definitions>
  <inkml:trace contextRef="#ctx0" brushRef="#br0">0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22:46:26.507"/>
    </inkml:context>
    <inkml:brush xml:id="br0">
      <inkml:brushProperty name="width" value="0.05" units="cm"/>
      <inkml:brushProperty name="height" value="0.05" units="cm"/>
      <inkml:brushProperty name="color" value="#AE198D"/>
      <inkml:brushProperty name="inkEffects" value="galaxy"/>
      <inkml:brushProperty name="anchorX" value="-10943.44238"/>
      <inkml:brushProperty name="anchorY" value="-1065.5116"/>
      <inkml:brushProperty name="scaleFactor" value="0.5"/>
    </inkml:brush>
  </inkml:definitions>
  <inkml:trace contextRef="#ctx0" brushRef="#br0">0 232 24575,'0'0'0,"0"-5"0,6-1 0,4 1 0,5 1 0,10 0 0,9 2 0,11 1 0,11 1 0,4 0 0,6 0 0,9 0 0,3 0 0,2-4 0,-4-1 0,-7 0 0,0-5 0,-10 2 0,-5 1 0,-3-4 0,-2 3 0,-5-5 0,-6 3 0,1-4 0,1 3 0,3 2 0,-3 2 0,-3-2 0,-3 2 0,-4 1 0,-1 2 0,2 1 0,5 1 0,-1 2 0,4 0 0,-1 0 0,2 0 0,-3 1 0,-2-1 0,2 0 0,3 0 0,3 5 0,-2 1 0,-3-1 0,1-1 0,-2 0 0,1-2 0,-2-1 0,-2-1 0,-3 0 0,-2 0 0,-2 0 0,-1 0 0,5-1 0,-1 1 0,0 0 0,9 5 0,0 5 0,3 1 0,4 3 0,1 4 0,7-2 0,2 1 0,0-3 0,4 2 0,0 2 0,4-4 0,-3-2 0,4 1 0,-7-3 0,-3-2 0,-8-3 0,-2-2 0,-1-1 0,-3-2 0,0 0 0,-3-1 0,1 1 0,3-1 0,-3 1 0,3 0 0,1 0 0,3 0 0,6 0 0,3 0 0,0 0 0,0 0 0,0 0 0,-2 0 0,-1 0 0,5 0 0,4 0 0,1 0 0,3 0 0,-2 0 0,3 0 0,-3 0 0,-2 0 0,-4 0 0,-2 0 0,-7 0 0,-2 0 0,-6 0 0,-4 0 0,1 0 0,2 0 0,-3 0 0,4 0 0,-3 0 0,-2 0 0,-3 0 0,-3 0 0,-1-5 0,-2-1 0,-1 1 0,0 0 0,0 2 0,0 1 0,0 1 0,0 1 0,0 0 0,1 0 0,-1 0 0,0-5 0,1 0 0,-1 0 0,1 1 0,-1 1 0,1 1 0,-1 1 0,0 1 0,1-5 0,-1-1 0,6 1 0,-1 1 0,-4-4 0,-2 1 0,0 1 0,-1 1 0,0 2 0,1-4 0,5 1 0,1 1 0,0-4 0,0 0 0,-1 3 0,-2 1 0,0 1 0,-6-3 0,-1 1 0,0 1 0,1 0 0,1 3 0,7 0 0,5 1 0,6 1 0,10 5 0,4 6 0,7 5 0,0-1 0,-6 2 0,-2 3 0,-7-3 0,-7-4 0,-5-4 0,-9 2 0,-4-3 0,-1-2 0,-5 3 0,6-1 0,1-2 0,3-1 0,0-2 0,1-2 0,5 0 0,1-1 0,4 0 0,-1 0 0,4-1 0,-2 1 0,-2 0 0,-3 0 0,3 0 0,-2 0 0,-1 0 0,-3 0 0,0 0 0,-3 0 0,0 0 0,5 0 0,-1 0 0,0 0 0,0 0 0,-2 0 0,-1 0 0,5 0 0,-1 0 0,4 0 0,0-5 0,-1-1 0,-3 1 0,-2 0 0,4 2 0,-1 1 0,-6-4 0,3 1 0,-1-1 0,0-3 0,4 1 0,0 1 0,0 2 0,-2 1 0,-2 2 0,0-3 0,-2-1 0,0 1 0,-1 1 0,0 2 0,11-5 0,-1 1 0,1 0 0,2-3 0,-1 1 0,3-4 0,-3 1 0,-2 3 0,-3 1 0,-3 3 0,-7-3 0,-1 1 0,-1 1 0,1 1 0,5-4 0,3 1 0,-5-4 0,-1 2 0,0 1 0,1 2 0,-6-3 0,1 1 0,0 2 0,2 1 0,1 2 0,2 2 0,0 0 0,1 1 0,0 0 0,1 0 0,0 1 0,0-1 0,-1 0 0,1 0 0,-1 0 0,1 0 0,-6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22:46:29.633"/>
    </inkml:context>
    <inkml:brush xml:id="br0">
      <inkml:brushProperty name="width" value="0.05" units="cm"/>
      <inkml:brushProperty name="height" value="0.05" units="cm"/>
      <inkml:brushProperty name="color" value="#AE198D"/>
      <inkml:brushProperty name="inkEffects" value="galaxy"/>
      <inkml:brushProperty name="anchorX" value="-21328.91211"/>
      <inkml:brushProperty name="anchorY" value="-2106.1377"/>
      <inkml:brushProperty name="scaleFactor" value="0.5"/>
    </inkml:brush>
  </inkml:definitions>
  <inkml:trace contextRef="#ctx0" brushRef="#br0">0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29T17:14:14.815"/>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1 140,'1'0,"39"1,0-2,0-2,0-1,43-11,-26 2,-1 3,113-5,119 17,-113 1,-65-8,182-32,-179 19,178-6,304 26,-559 1,0 1,-1 1,1 2,44 15,-39-10,0-2,64 8,41-12,-86-5,-1 2,116 22,-113-10,0-3,1-2,0-4,1-2,-1-2,1-4,101-15,-49-8,143-51,-192 57,-4 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7" tIns="48324" rIns="96647" bIns="48324" rtlCol="0"/>
          <a:lstStyle>
            <a:lvl1pPr algn="l">
              <a:defRPr sz="1300"/>
            </a:lvl1pPr>
          </a:lstStyle>
          <a:p>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47" tIns="48324" rIns="96647" bIns="48324"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47" tIns="48324" rIns="96647"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47" tIns="48324" rIns="96647" bIns="48324"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47" tIns="48324" rIns="96647" bIns="48324" rtlCol="0" anchor="b"/>
          <a:lstStyle>
            <a:lvl1pPr algn="r">
              <a:defRPr sz="13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3" Type="http://schemas.openxmlformats.org/officeDocument/2006/relationships/hyperlink" Target="https://www.healthline.com/nutrition/blood-sugar-supplements#cinnamon" TargetMode="External"/><Relationship Id="rId2" Type="http://schemas.openxmlformats.org/officeDocument/2006/relationships/slide" Target="../slides/slide170.xml"/><Relationship Id="rId1" Type="http://schemas.openxmlformats.org/officeDocument/2006/relationships/notesMaster" Target="../notesMasters/notesMaster1.xml"/><Relationship Id="rId4" Type="http://schemas.openxmlformats.org/officeDocument/2006/relationships/hyperlink" Target="https://naturalmedicines.therapeuticresearch.com/home" TargetMode="Externa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3" Type="http://schemas.openxmlformats.org/officeDocument/2006/relationships/slide" Target="../slides/slide181.xml"/><Relationship Id="rId2" Type="http://schemas.openxmlformats.org/officeDocument/2006/relationships/notesMaster" Target="../notesMasters/notesMaster1.xml"/><Relationship Id="rId1" Type="http://schemas.openxmlformats.org/officeDocument/2006/relationships/tags" Target="../tags/tag66.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3" Type="http://schemas.openxmlformats.org/officeDocument/2006/relationships/hyperlink" Target="https://www.hcplive.com/view/ralph-a-defronzo-md-noxious-nine-and-mifepristone-for-hypercortisolism-in-t2d?utm_source=chatgpt.com" TargetMode="External"/><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3" Type="http://schemas.openxmlformats.org/officeDocument/2006/relationships/slide" Target="../slides/slide198.xml"/><Relationship Id="rId2" Type="http://schemas.openxmlformats.org/officeDocument/2006/relationships/notesMaster" Target="../notesMasters/notesMaster1.xml"/><Relationship Id="rId1" Type="http://schemas.openxmlformats.org/officeDocument/2006/relationships/tags" Target="../tags/tag78.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3" Type="http://schemas.openxmlformats.org/officeDocument/2006/relationships/slide" Target="../slides/slide207.xml"/><Relationship Id="rId2" Type="http://schemas.openxmlformats.org/officeDocument/2006/relationships/notesMaster" Target="../notesMasters/notesMaster1.xml"/><Relationship Id="rId1" Type="http://schemas.openxmlformats.org/officeDocument/2006/relationships/tags" Target="../tags/tag8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hcplive.com/view/ralph-a-defronzo-md-noxious-nine-and-mifepristone-for-hypercortisolism-in-t2d?utm_source=chatgpt.com"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slide" Target="../slides/slide85.xml"/><Relationship Id="rId2" Type="http://schemas.openxmlformats.org/officeDocument/2006/relationships/notesMaster" Target="../notesMasters/notesMaster1.xml"/><Relationship Id="rId1" Type="http://schemas.openxmlformats.org/officeDocument/2006/relationships/tags" Target="../tags/tag38.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kff.org/health-costs/poll-finding/kff-health-tracking-poll-may-2024-the-publics-use-and-views-of-glp-1-drugs/" TargetMode="External"/><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288395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4" name="Footer Placeholder 3"/>
          <p:cNvSpPr>
            <a:spLocks noGrp="1"/>
          </p:cNvSpPr>
          <p:nvPr>
            <p:ph type="ftr" sz="quarter" idx="4"/>
          </p:nvPr>
        </p:nvSpPr>
        <p:spPr/>
        <p:txBody>
          <a:bodyPr/>
          <a:lstStyle/>
          <a:p>
            <a:pPr>
              <a:defRPr/>
            </a:pPr>
            <a:r>
              <a:rPr lang="en-US" sz="2000" kern="0" dirty="0">
                <a:solidFill>
                  <a:sysClr val="windowText" lastClr="000000"/>
                </a:solidFill>
              </a:rPr>
              <a:t>Diabetes Educational Services© (530) 893 - 8635 </a:t>
            </a:r>
          </a:p>
        </p:txBody>
      </p:sp>
      <p:sp>
        <p:nvSpPr>
          <p:cNvPr id="5" name="Slide Number Placeholder 4"/>
          <p:cNvSpPr>
            <a:spLocks noGrp="1"/>
          </p:cNvSpPr>
          <p:nvPr>
            <p:ph type="sldNum" sz="quarter" idx="5"/>
          </p:nvPr>
        </p:nvSpPr>
        <p:spPr/>
        <p:txBody>
          <a:bodyPr/>
          <a:lstStyle/>
          <a:p>
            <a:pPr>
              <a:defRPr/>
            </a:pPr>
            <a:fld id="{8FFE3D63-DE76-4821-B41F-CFAD5FCF1747}" type="slidenum">
              <a:rPr lang="en-US" sz="2000" kern="0">
                <a:solidFill>
                  <a:sysClr val="windowText" lastClr="000000"/>
                </a:solidFill>
              </a:rPr>
              <a:pPr>
                <a:defRPr/>
              </a:pPr>
              <a:t>24</a:t>
            </a:fld>
            <a:endParaRPr lang="en-US" sz="2000" kern="0" dirty="0">
              <a:solidFill>
                <a:sysClr val="windowText" lastClr="000000"/>
              </a:solidFill>
            </a:endParaRPr>
          </a:p>
        </p:txBody>
      </p:sp>
    </p:spTree>
    <p:extLst>
      <p:ext uri="{BB962C8B-B14F-4D97-AF65-F5344CB8AC3E}">
        <p14:creationId xmlns:p14="http://schemas.microsoft.com/office/powerpoint/2010/main" val="31293950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140</a:t>
            </a:fld>
            <a:endParaRPr lang="en-US"/>
          </a:p>
        </p:txBody>
      </p:sp>
    </p:spTree>
    <p:extLst>
      <p:ext uri="{BB962C8B-B14F-4D97-AF65-F5344CB8AC3E}">
        <p14:creationId xmlns:p14="http://schemas.microsoft.com/office/powerpoint/2010/main" val="233891240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141</a:t>
            </a:fld>
            <a:endParaRPr lang="en-US"/>
          </a:p>
        </p:txBody>
      </p:sp>
    </p:spTree>
    <p:extLst>
      <p:ext uri="{BB962C8B-B14F-4D97-AF65-F5344CB8AC3E}">
        <p14:creationId xmlns:p14="http://schemas.microsoft.com/office/powerpoint/2010/main" val="124165113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142</a:t>
            </a:fld>
            <a:endParaRPr lang="en-US"/>
          </a:p>
        </p:txBody>
      </p:sp>
    </p:spTree>
    <p:extLst>
      <p:ext uri="{BB962C8B-B14F-4D97-AF65-F5344CB8AC3E}">
        <p14:creationId xmlns:p14="http://schemas.microsoft.com/office/powerpoint/2010/main" val="417840747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744538"/>
            <a:ext cx="4956175" cy="3717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143</a:t>
            </a:fld>
            <a:endParaRPr lang="en-US"/>
          </a:p>
        </p:txBody>
      </p:sp>
    </p:spTree>
    <p:extLst>
      <p:ext uri="{BB962C8B-B14F-4D97-AF65-F5344CB8AC3E}">
        <p14:creationId xmlns:p14="http://schemas.microsoft.com/office/powerpoint/2010/main" val="102949151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144</a:t>
            </a:fld>
            <a:endParaRPr lang="en-US"/>
          </a:p>
        </p:txBody>
      </p:sp>
    </p:spTree>
    <p:extLst>
      <p:ext uri="{BB962C8B-B14F-4D97-AF65-F5344CB8AC3E}">
        <p14:creationId xmlns:p14="http://schemas.microsoft.com/office/powerpoint/2010/main" val="72502058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99292" indent="-307419">
              <a:defRPr>
                <a:solidFill>
                  <a:schemeClr val="tx1"/>
                </a:solidFill>
                <a:latin typeface="Arial" pitchFamily="34" charset="0"/>
              </a:defRPr>
            </a:lvl2pPr>
            <a:lvl3pPr marL="1229679" indent="-245937">
              <a:defRPr>
                <a:solidFill>
                  <a:schemeClr val="tx1"/>
                </a:solidFill>
                <a:latin typeface="Arial" pitchFamily="34" charset="0"/>
              </a:defRPr>
            </a:lvl3pPr>
            <a:lvl4pPr marL="1721550" indent="-245937">
              <a:defRPr>
                <a:solidFill>
                  <a:schemeClr val="tx1"/>
                </a:solidFill>
                <a:latin typeface="Arial" pitchFamily="34" charset="0"/>
              </a:defRPr>
            </a:lvl4pPr>
            <a:lvl5pPr marL="2213421" indent="-245937">
              <a:defRPr>
                <a:solidFill>
                  <a:schemeClr val="tx1"/>
                </a:solidFill>
                <a:latin typeface="Arial" pitchFamily="34" charset="0"/>
              </a:defRPr>
            </a:lvl5pPr>
            <a:lvl6pPr marL="2705292" indent="-245937" eaLnBrk="0" fontAlgn="base" hangingPunct="0">
              <a:spcBef>
                <a:spcPct val="0"/>
              </a:spcBef>
              <a:spcAft>
                <a:spcPct val="0"/>
              </a:spcAft>
              <a:defRPr>
                <a:solidFill>
                  <a:schemeClr val="tx1"/>
                </a:solidFill>
                <a:latin typeface="Arial" pitchFamily="34" charset="0"/>
              </a:defRPr>
            </a:lvl6pPr>
            <a:lvl7pPr marL="3197163" indent="-245937" eaLnBrk="0" fontAlgn="base" hangingPunct="0">
              <a:spcBef>
                <a:spcPct val="0"/>
              </a:spcBef>
              <a:spcAft>
                <a:spcPct val="0"/>
              </a:spcAft>
              <a:defRPr>
                <a:solidFill>
                  <a:schemeClr val="tx1"/>
                </a:solidFill>
                <a:latin typeface="Arial" pitchFamily="34" charset="0"/>
              </a:defRPr>
            </a:lvl7pPr>
            <a:lvl8pPr marL="3689033" indent="-245937" eaLnBrk="0" fontAlgn="base" hangingPunct="0">
              <a:spcBef>
                <a:spcPct val="0"/>
              </a:spcBef>
              <a:spcAft>
                <a:spcPct val="0"/>
              </a:spcAft>
              <a:defRPr>
                <a:solidFill>
                  <a:schemeClr val="tx1"/>
                </a:solidFill>
                <a:latin typeface="Arial" pitchFamily="34" charset="0"/>
              </a:defRPr>
            </a:lvl8pPr>
            <a:lvl9pPr marL="4180904" indent="-245937"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99292" indent="-307419">
              <a:defRPr>
                <a:solidFill>
                  <a:schemeClr val="tx1"/>
                </a:solidFill>
                <a:latin typeface="Arial" pitchFamily="34" charset="0"/>
              </a:defRPr>
            </a:lvl2pPr>
            <a:lvl3pPr marL="1229679" indent="-245937">
              <a:defRPr>
                <a:solidFill>
                  <a:schemeClr val="tx1"/>
                </a:solidFill>
                <a:latin typeface="Arial" pitchFamily="34" charset="0"/>
              </a:defRPr>
            </a:lvl3pPr>
            <a:lvl4pPr marL="1721550" indent="-245937">
              <a:defRPr>
                <a:solidFill>
                  <a:schemeClr val="tx1"/>
                </a:solidFill>
                <a:latin typeface="Arial" pitchFamily="34" charset="0"/>
              </a:defRPr>
            </a:lvl4pPr>
            <a:lvl5pPr marL="2213421" indent="-245937">
              <a:defRPr>
                <a:solidFill>
                  <a:schemeClr val="tx1"/>
                </a:solidFill>
                <a:latin typeface="Arial" pitchFamily="34" charset="0"/>
              </a:defRPr>
            </a:lvl5pPr>
            <a:lvl6pPr marL="2705292" indent="-245937" eaLnBrk="0" fontAlgn="base" hangingPunct="0">
              <a:spcBef>
                <a:spcPct val="0"/>
              </a:spcBef>
              <a:spcAft>
                <a:spcPct val="0"/>
              </a:spcAft>
              <a:defRPr>
                <a:solidFill>
                  <a:schemeClr val="tx1"/>
                </a:solidFill>
                <a:latin typeface="Arial" pitchFamily="34" charset="0"/>
              </a:defRPr>
            </a:lvl6pPr>
            <a:lvl7pPr marL="3197163" indent="-245937" eaLnBrk="0" fontAlgn="base" hangingPunct="0">
              <a:spcBef>
                <a:spcPct val="0"/>
              </a:spcBef>
              <a:spcAft>
                <a:spcPct val="0"/>
              </a:spcAft>
              <a:defRPr>
                <a:solidFill>
                  <a:schemeClr val="tx1"/>
                </a:solidFill>
                <a:latin typeface="Arial" pitchFamily="34" charset="0"/>
              </a:defRPr>
            </a:lvl7pPr>
            <a:lvl8pPr marL="3689033" indent="-245937" eaLnBrk="0" fontAlgn="base" hangingPunct="0">
              <a:spcBef>
                <a:spcPct val="0"/>
              </a:spcBef>
              <a:spcAft>
                <a:spcPct val="0"/>
              </a:spcAft>
              <a:defRPr>
                <a:solidFill>
                  <a:schemeClr val="tx1"/>
                </a:solidFill>
                <a:latin typeface="Arial" pitchFamily="34" charset="0"/>
              </a:defRPr>
            </a:lvl8pPr>
            <a:lvl9pPr marL="4180904" indent="-245937"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145</a:t>
            </a:fld>
            <a:endParaRPr lang="en-US">
              <a:latin typeface="Times New Roman" pitchFamily="18" charset="0"/>
            </a:endParaRPr>
          </a:p>
        </p:txBody>
      </p:sp>
    </p:spTree>
    <p:extLst>
      <p:ext uri="{BB962C8B-B14F-4D97-AF65-F5344CB8AC3E}">
        <p14:creationId xmlns:p14="http://schemas.microsoft.com/office/powerpoint/2010/main" val="392244130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8292" name="Footer Placeholder 3"/>
          <p:cNvSpPr>
            <a:spLocks noGrp="1"/>
          </p:cNvSpPr>
          <p:nvPr>
            <p:ph type="ftr" sz="quarter" idx="4"/>
          </p:nvPr>
        </p:nvSpPr>
        <p:spPr/>
        <p:txBody>
          <a:bodyPr/>
          <a:lstStyle/>
          <a:p>
            <a:pPr>
              <a:defRPr/>
            </a:pPr>
            <a:r>
              <a:rPr lang="en-US"/>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146</a:t>
            </a:fld>
            <a:endParaRPr lang="en-US"/>
          </a:p>
        </p:txBody>
      </p:sp>
    </p:spTree>
    <p:extLst>
      <p:ext uri="{BB962C8B-B14F-4D97-AF65-F5344CB8AC3E}">
        <p14:creationId xmlns:p14="http://schemas.microsoft.com/office/powerpoint/2010/main" val="273223251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D74F149F-31B1-4BF8-B209-E8AC1A47FC76}"/>
              </a:ext>
            </a:extLst>
          </p:cNvPr>
          <p:cNvSpPr txBox="1">
            <a:spLocks noChangeArrowheads="1"/>
          </p:cNvSpPr>
          <p:nvPr/>
        </p:nvSpPr>
        <p:spPr bwMode="auto">
          <a:xfrm>
            <a:off x="1656522" y="1039474"/>
            <a:ext cx="4795631" cy="356110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4851" tIns="47425" rIns="94851" bIns="47425" anchor="ctr"/>
          <a:lstStyle/>
          <a:p>
            <a:endParaRPr lang="en-US"/>
          </a:p>
        </p:txBody>
      </p:sp>
      <p:sp>
        <p:nvSpPr>
          <p:cNvPr id="4098" name="Text Box 2">
            <a:extLst>
              <a:ext uri="{FF2B5EF4-FFF2-40B4-BE49-F238E27FC236}">
                <a16:creationId xmlns:a16="http://schemas.microsoft.com/office/drawing/2014/main" id="{A1C93692-5249-4D0D-A00C-64FD801B69B0}"/>
              </a:ext>
            </a:extLst>
          </p:cNvPr>
          <p:cNvSpPr txBox="1">
            <a:spLocks noGrp="1" noChangeArrowheads="1"/>
          </p:cNvSpPr>
          <p:nvPr>
            <p:ph type="body"/>
          </p:nvPr>
        </p:nvSpPr>
        <p:spPr bwMode="auto">
          <a:xfrm>
            <a:off x="1237423" y="4944881"/>
            <a:ext cx="5642113" cy="39513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8923" indent="-88923">
              <a:lnSpc>
                <a:spcPct val="93000"/>
              </a:lnSpc>
              <a:spcBef>
                <a:spcPct val="0"/>
              </a:spcBef>
              <a:buSzPct val="45000"/>
              <a:tabLst>
                <a:tab pos="750901" algn="l"/>
                <a:tab pos="1501803" algn="l"/>
                <a:tab pos="2252704" algn="l"/>
                <a:tab pos="3003606" algn="l"/>
                <a:tab pos="3754507" algn="l"/>
                <a:tab pos="4505409" algn="l"/>
                <a:tab pos="5256310" algn="l"/>
              </a:tabLst>
            </a:pPr>
            <a:r>
              <a:rPr lang="en-GB" altLang="en-US" dirty="0">
                <a:latin typeface="Arial" panose="020B0604020202020204" pitchFamily="34" charset="0"/>
                <a:cs typeface="msgothic" charset="0"/>
              </a:rPr>
              <a:t>Patient and disease factors used to determine optimal </a:t>
            </a:r>
            <a:r>
              <a:rPr lang="en-GB" altLang="en-US" dirty="0" err="1">
                <a:latin typeface="Arial" panose="020B0604020202020204" pitchFamily="34" charset="0"/>
                <a:cs typeface="msgothic" charset="0"/>
              </a:rPr>
              <a:t>glycemic</a:t>
            </a:r>
            <a:r>
              <a:rPr lang="en-GB" altLang="en-US" dirty="0">
                <a:latin typeface="Arial" panose="020B0604020202020204" pitchFamily="34" charset="0"/>
                <a:cs typeface="msgothic" charset="0"/>
              </a:rPr>
              <a:t> targets. Characteristics and predicaments toward the left justify more stringent efforts to lower A1C; those toward the right suggest less stringent efforts. A1C 7% = 53 mmol/mol. Adapted with permission from </a:t>
            </a:r>
            <a:r>
              <a:rPr lang="en-GB" altLang="en-US" dirty="0" err="1">
                <a:latin typeface="Arial" panose="020B0604020202020204" pitchFamily="34" charset="0"/>
                <a:cs typeface="msgothic" charset="0"/>
              </a:rPr>
              <a:t>Inzucchi</a:t>
            </a:r>
            <a:r>
              <a:rPr lang="en-GB" altLang="en-US" dirty="0">
                <a:latin typeface="Arial" panose="020B0604020202020204" pitchFamily="34" charset="0"/>
                <a:cs typeface="msgothic" charset="0"/>
              </a:rPr>
              <a:t> et al. (59).</a:t>
            </a:r>
          </a:p>
        </p:txBody>
      </p:sp>
    </p:spTree>
    <p:extLst>
      <p:ext uri="{BB962C8B-B14F-4D97-AF65-F5344CB8AC3E}">
        <p14:creationId xmlns:p14="http://schemas.microsoft.com/office/powerpoint/2010/main" val="371908792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30" name="Google Shape;300;p15:notes">
            <a:extLst>
              <a:ext uri="{FF2B5EF4-FFF2-40B4-BE49-F238E27FC236}">
                <a16:creationId xmlns:a16="http://schemas.microsoft.com/office/drawing/2014/main" id="{FB66976C-BF4E-BD4B-B1F4-556A74DD4416}"/>
              </a:ext>
            </a:extLst>
          </p:cNvPr>
          <p:cNvSpPr>
            <a:spLocks noGrp="1" noRot="1" noChangeAspect="1" noTextEdit="1"/>
          </p:cNvSpPr>
          <p:nvPr>
            <p:ph type="sldImg" idx="2"/>
          </p:nvPr>
        </p:nvSpPr>
        <p:spPr bwMode="auto">
          <a:xfrm>
            <a:off x="1217613" y="706438"/>
            <a:ext cx="4722812" cy="3541712"/>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sp>
      <p:sp>
        <p:nvSpPr>
          <p:cNvPr id="301" name="Google Shape;301;p15:notes">
            <a:extLst>
              <a:ext uri="{FF2B5EF4-FFF2-40B4-BE49-F238E27FC236}">
                <a16:creationId xmlns:a16="http://schemas.microsoft.com/office/drawing/2014/main" id="{6FAC4FD6-3A7B-3B7F-1C79-94CCC1AEA64C}"/>
              </a:ext>
            </a:extLst>
          </p:cNvPr>
          <p:cNvSpPr txBox="1">
            <a:spLocks noGrp="1"/>
          </p:cNvSpPr>
          <p:nvPr>
            <p:ph type="body" idx="1"/>
          </p:nvPr>
        </p:nvSpPr>
        <p:spPr>
          <a:xfrm>
            <a:off x="715617" y="4544830"/>
            <a:ext cx="5724939" cy="3718498"/>
          </a:xfrm>
          <a:ln/>
        </p:spPr>
        <p:txBody>
          <a:bodyPr spcFirstLastPara="1" wrap="square" lIns="94835" tIns="47405" rIns="94835" bIns="47405" anchor="t" anchorCtr="0">
            <a:noAutofit/>
          </a:bodyPr>
          <a:lstStyle/>
          <a:p>
            <a:pPr>
              <a:lnSpc>
                <a:spcPct val="80000"/>
              </a:lnSpc>
              <a:defRPr/>
            </a:pPr>
            <a:endParaRPr sz="1300" dirty="0"/>
          </a:p>
        </p:txBody>
      </p:sp>
      <p:sp>
        <p:nvSpPr>
          <p:cNvPr id="73732" name="Google Shape;302;p15:notes">
            <a:extLst>
              <a:ext uri="{FF2B5EF4-FFF2-40B4-BE49-F238E27FC236}">
                <a16:creationId xmlns:a16="http://schemas.microsoft.com/office/drawing/2014/main" id="{4A5B5090-54D1-D572-6D89-F269DDD07E5E}"/>
              </a:ext>
            </a:extLst>
          </p:cNvPr>
          <p:cNvSpPr>
            <a:spLocks noGrp="1" noChangeArrowheads="1"/>
          </p:cNvSpPr>
          <p:nvPr>
            <p:ph type="sldNum" sz="quarter" idx="5"/>
          </p:nvPr>
        </p:nvSpPr>
        <p:spPr bwMode="auto">
          <a:xfrm>
            <a:off x="4053509" y="8969975"/>
            <a:ext cx="3101009" cy="4738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35" tIns="47405" rIns="94835" bIns="47405"/>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02E0B599-5F04-4294-AE3E-B28A5D5E7F96}" type="slidenum">
              <a:rPr lang="en-US" altLang="en-US" smtClean="0">
                <a:solidFill>
                  <a:srgbClr val="000000"/>
                </a:solidFill>
                <a:latin typeface="Calibri" panose="020F0502020204030204" pitchFamily="34" charset="0"/>
                <a:cs typeface="Calibri" panose="020F0502020204030204" pitchFamily="34" charset="0"/>
                <a:sym typeface="Calibri" panose="020F0502020204030204" pitchFamily="34" charset="0"/>
              </a:rPr>
              <a:pPr/>
              <a:t>148</a:t>
            </a:fld>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83255B26-524A-7999-40EA-DF9566F322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682DC72E-8327-FA34-AE23-73649476F9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5780" name="Slide Number Placeholder 3">
            <a:extLst>
              <a:ext uri="{FF2B5EF4-FFF2-40B4-BE49-F238E27FC236}">
                <a16:creationId xmlns:a16="http://schemas.microsoft.com/office/drawing/2014/main" id="{1897ED05-0B6E-3E40-B087-FD294C7E37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71D27A1C-4568-4918-8590-32CA7719A17F}" type="slidenum">
              <a:rPr lang="en-US" altLang="en-US" smtClean="0">
                <a:solidFill>
                  <a:srgbClr val="000000"/>
                </a:solidFill>
                <a:latin typeface="Calibri" panose="020F0502020204030204" pitchFamily="34" charset="0"/>
              </a:rPr>
              <a:pPr/>
              <a:t>149</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and health equity is the ultimate goal when designing and delivering DSMES. </a:t>
            </a:r>
          </a:p>
          <a:p>
            <a:endParaRPr lang="en-US" dirty="0"/>
          </a:p>
          <a:p>
            <a:r>
              <a:rPr lang="en-US" dirty="0"/>
              <a:t>Creating culturally appropriate and varied modalities of settings has been shown to improve outcomes. </a:t>
            </a:r>
          </a:p>
          <a:p>
            <a:endParaRPr lang="en-US" dirty="0"/>
          </a:p>
          <a:p>
            <a:r>
              <a:rPr lang="en-US" dirty="0"/>
              <a:t>We know barriers to care exist at every level from the health system to individual. </a:t>
            </a:r>
          </a:p>
          <a:p>
            <a:r>
              <a:rPr lang="en-US" dirty="0"/>
              <a:t>However we can address these barriers by working to educate participants and health care providers on the critical times when DSMES is needed. </a:t>
            </a:r>
          </a:p>
          <a:p>
            <a:r>
              <a:rPr lang="en-US" dirty="0"/>
              <a:t>We can work with health systems and clinics to develop population health screening and clinical outreach, </a:t>
            </a:r>
          </a:p>
          <a:p>
            <a:r>
              <a:rPr lang="en-US" dirty="0"/>
              <a:t>create protocols to reduce time for referral and </a:t>
            </a:r>
          </a:p>
          <a:p>
            <a:r>
              <a:rPr lang="en-US" dirty="0"/>
              <a:t>collaborate health and community systems to address social needs. </a:t>
            </a:r>
          </a:p>
          <a:p>
            <a:r>
              <a:rPr lang="en-US" dirty="0"/>
              <a:t>We can include other health partners including community health workers to support delivery of diabetes peer support. </a:t>
            </a:r>
          </a:p>
          <a:p>
            <a:endParaRPr lang="en-US" dirty="0"/>
          </a:p>
          <a:p>
            <a:r>
              <a:rPr lang="en-US" dirty="0"/>
              <a:t>Barriers can be also be addressed by developing a diversity of delivery models. </a:t>
            </a:r>
          </a:p>
          <a:p>
            <a:r>
              <a:rPr lang="en-US" dirty="0"/>
              <a:t>From traditional </a:t>
            </a:r>
            <a:r>
              <a:rPr lang="en-US" dirty="0" err="1"/>
              <a:t>inperson</a:t>
            </a:r>
            <a:r>
              <a:rPr lang="en-US" dirty="0"/>
              <a:t> classrooms to community-based strategies and technology enabled solutions including telehealth or virtual environments varying modes can serve different needs.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27</a:t>
            </a:fld>
            <a:endParaRPr lang="en-US"/>
          </a:p>
        </p:txBody>
      </p:sp>
    </p:spTree>
    <p:extLst>
      <p:ext uri="{BB962C8B-B14F-4D97-AF65-F5344CB8AC3E}">
        <p14:creationId xmlns:p14="http://schemas.microsoft.com/office/powerpoint/2010/main" val="23587737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150</a:t>
            </a:fld>
            <a:endParaRPr lang="en-US"/>
          </a:p>
        </p:txBody>
      </p:sp>
    </p:spTree>
    <p:extLst>
      <p:ext uri="{BB962C8B-B14F-4D97-AF65-F5344CB8AC3E}">
        <p14:creationId xmlns:p14="http://schemas.microsoft.com/office/powerpoint/2010/main" val="304384751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Beck RW, </a:t>
            </a:r>
            <a:r>
              <a:rPr lang="en-US" dirty="0" err="1"/>
              <a:t>Bergenstal</a:t>
            </a:r>
            <a:r>
              <a:rPr lang="en-US" dirty="0"/>
              <a:t> RM, Cheng P, Kollman C, Carlson AL, Johnson ML, </a:t>
            </a:r>
            <a:r>
              <a:rPr lang="en-US" dirty="0" err="1"/>
              <a:t>Rodbard</a:t>
            </a:r>
            <a:r>
              <a:rPr lang="en-US" dirty="0"/>
              <a:t> D. The Relationships Between Time in Range, Hyperglycemia Metrics, and HbA1c. J Diabetes Sci Technol. 2019 Jul;13(4):614-626. </a:t>
            </a:r>
            <a:r>
              <a:rPr lang="en-US" dirty="0" err="1"/>
              <a:t>doi</a:t>
            </a:r>
            <a:r>
              <a:rPr lang="en-US" dirty="0"/>
              <a:t>: 10.1177/1932296818822496. </a:t>
            </a:r>
            <a:r>
              <a:rPr lang="en-US" dirty="0" err="1"/>
              <a:t>Epub</a:t>
            </a:r>
            <a:r>
              <a:rPr lang="en-US" dirty="0"/>
              <a:t> 2019 Jan 13. PMID: 30636519; PMCID: PMC6610606.</a:t>
            </a:r>
          </a:p>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151</a:t>
            </a:fld>
            <a:endParaRPr lang="en-US"/>
          </a:p>
        </p:txBody>
      </p:sp>
    </p:spTree>
    <p:extLst>
      <p:ext uri="{BB962C8B-B14F-4D97-AF65-F5344CB8AC3E}">
        <p14:creationId xmlns:p14="http://schemas.microsoft.com/office/powerpoint/2010/main" val="29273390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152</a:t>
            </a:fld>
            <a:endParaRPr lang="en-US"/>
          </a:p>
        </p:txBody>
      </p:sp>
    </p:spTree>
    <p:extLst>
      <p:ext uri="{BB962C8B-B14F-4D97-AF65-F5344CB8AC3E}">
        <p14:creationId xmlns:p14="http://schemas.microsoft.com/office/powerpoint/2010/main" val="382000940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153</a:t>
            </a:fld>
            <a:endParaRPr lang="en-US"/>
          </a:p>
        </p:txBody>
      </p:sp>
    </p:spTree>
    <p:extLst>
      <p:ext uri="{BB962C8B-B14F-4D97-AF65-F5344CB8AC3E}">
        <p14:creationId xmlns:p14="http://schemas.microsoft.com/office/powerpoint/2010/main" val="402729406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Lower glucose limits do not apply to individuals with t2DM treated with nutrition alone. Aim for less stringent goals if these cannot be achieved without significant hypoglycemia, based on clinical experience and individualization of care</a:t>
            </a:r>
          </a:p>
          <a:p>
            <a:endParaRPr lang="en-US" dirty="0"/>
          </a:p>
          <a:p>
            <a:r>
              <a:rPr lang="en-US" dirty="0"/>
              <a:t>* Optimal goal includes either a 1 hour post-prandial glucose level or 2 hour post-prandial glucose level within column of type of diabetes </a:t>
            </a:r>
          </a:p>
        </p:txBody>
      </p:sp>
      <p:sp>
        <p:nvSpPr>
          <p:cNvPr id="4" name="Slide Number Placeholder 3"/>
          <p:cNvSpPr>
            <a:spLocks noGrp="1"/>
          </p:cNvSpPr>
          <p:nvPr>
            <p:ph type="sldNum" sz="quarter" idx="5"/>
          </p:nvPr>
        </p:nvSpPr>
        <p:spPr/>
        <p:txBody>
          <a:bodyPr/>
          <a:lstStyle/>
          <a:p>
            <a:pPr defTabSz="966529">
              <a:defRPr/>
            </a:pPr>
            <a:fld id="{D9D80B6D-73B6-435B-96BB-7157B68DC47B}" type="slidenum">
              <a:rPr lang="en-US">
                <a:solidFill>
                  <a:prstClr val="black"/>
                </a:solidFill>
                <a:latin typeface="Aptos" panose="02110004020202020204"/>
              </a:rPr>
              <a:pPr defTabSz="966529">
                <a:defRPr/>
              </a:pPr>
              <a:t>154</a:t>
            </a:fld>
            <a:endParaRPr lang="en-US">
              <a:solidFill>
                <a:prstClr val="black"/>
              </a:solidFill>
              <a:latin typeface="Aptos" panose="02110004020202020204"/>
            </a:endParaRPr>
          </a:p>
        </p:txBody>
      </p:sp>
    </p:spTree>
    <p:extLst>
      <p:ext uri="{BB962C8B-B14F-4D97-AF65-F5344CB8AC3E}">
        <p14:creationId xmlns:p14="http://schemas.microsoft.com/office/powerpoint/2010/main" val="62898975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63608-E3B3-C1EF-FDEB-B194314614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AEBC5D-EF82-1C73-8B59-46523747973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D83EA61-1DD6-3CFD-3B1F-4B4FE515A974}"/>
              </a:ext>
            </a:extLst>
          </p:cNvPr>
          <p:cNvSpPr>
            <a:spLocks noGrp="1"/>
          </p:cNvSpPr>
          <p:nvPr>
            <p:ph type="body" idx="1"/>
          </p:nvPr>
        </p:nvSpPr>
        <p:spPr/>
        <p:txBody>
          <a:bodyPr/>
          <a:lstStyle/>
          <a:p>
            <a:endParaRPr lang="en-US" sz="1100" dirty="0">
              <a:solidFill>
                <a:srgbClr val="000000"/>
              </a:solidFill>
              <a:latin typeface="Calibri" panose="020F0502020204030204" pitchFamily="34" charset="0"/>
            </a:endParaRPr>
          </a:p>
        </p:txBody>
      </p:sp>
      <p:sp>
        <p:nvSpPr>
          <p:cNvPr id="4" name="Slide Number Placeholder 3">
            <a:extLst>
              <a:ext uri="{FF2B5EF4-FFF2-40B4-BE49-F238E27FC236}">
                <a16:creationId xmlns:a16="http://schemas.microsoft.com/office/drawing/2014/main" id="{9FF3CBC9-C626-8340-F5E6-6BFA7F4603BC}"/>
              </a:ext>
            </a:extLst>
          </p:cNvPr>
          <p:cNvSpPr>
            <a:spLocks noGrp="1"/>
          </p:cNvSpPr>
          <p:nvPr>
            <p:ph type="sldNum" sz="quarter" idx="5"/>
          </p:nvPr>
        </p:nvSpPr>
        <p:spPr/>
        <p:txBody>
          <a:bodyPr/>
          <a:lstStyle/>
          <a:p>
            <a:pPr defTabSz="948507">
              <a:defRPr/>
            </a:pPr>
            <a:fld id="{65B6AC00-C10F-4BC8-ADAC-4E2F21738A1D}" type="slidenum">
              <a:rPr lang="en-US" sz="1200">
                <a:solidFill>
                  <a:prstClr val="black"/>
                </a:solidFill>
                <a:latin typeface="Calibri" panose="020F0502020204030204"/>
                <a:cs typeface="Arial" pitchFamily="34" charset="0"/>
              </a:rPr>
              <a:pPr defTabSz="948507">
                <a:defRPr/>
              </a:pPr>
              <a:t>155</a:t>
            </a:fld>
            <a:endParaRPr lang="en-US" sz="1200">
              <a:solidFill>
                <a:prstClr val="black"/>
              </a:solidFill>
              <a:latin typeface="Calibri" panose="020F0502020204030204"/>
              <a:cs typeface="Arial" pitchFamily="34" charset="0"/>
            </a:endParaRPr>
          </a:p>
        </p:txBody>
      </p:sp>
    </p:spTree>
    <p:extLst>
      <p:ext uri="{BB962C8B-B14F-4D97-AF65-F5344CB8AC3E}">
        <p14:creationId xmlns:p14="http://schemas.microsoft.com/office/powerpoint/2010/main" val="275893710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156</a:t>
            </a:fld>
            <a:endParaRPr lang="en-US"/>
          </a:p>
        </p:txBody>
      </p:sp>
    </p:spTree>
    <p:extLst>
      <p:ext uri="{BB962C8B-B14F-4D97-AF65-F5344CB8AC3E}">
        <p14:creationId xmlns:p14="http://schemas.microsoft.com/office/powerpoint/2010/main" val="201423859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157</a:t>
            </a:fld>
            <a:endParaRPr lang="en-US"/>
          </a:p>
        </p:txBody>
      </p:sp>
    </p:spTree>
    <p:extLst>
      <p:ext uri="{BB962C8B-B14F-4D97-AF65-F5344CB8AC3E}">
        <p14:creationId xmlns:p14="http://schemas.microsoft.com/office/powerpoint/2010/main" val="194804994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F3B369D3-B082-4F02-9D6B-E4657B81EF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93F39197-B3E7-4111-BD74-A950E212C4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Answer: D Metformin</a:t>
            </a:r>
          </a:p>
        </p:txBody>
      </p:sp>
      <p:sp>
        <p:nvSpPr>
          <p:cNvPr id="51204" name="Slide Number Placeholder 3">
            <a:extLst>
              <a:ext uri="{FF2B5EF4-FFF2-40B4-BE49-F238E27FC236}">
                <a16:creationId xmlns:a16="http://schemas.microsoft.com/office/drawing/2014/main" id="{E7640D21-0636-4AFC-A064-CAA7E2F117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EE9CE3-29FF-4B26-9974-ED636054637D}" type="slidenum">
              <a:rPr lang="en-US" altLang="en-US" sz="1300"/>
              <a:pPr>
                <a:spcBef>
                  <a:spcPct val="0"/>
                </a:spcBef>
              </a:pPr>
              <a:t>158</a:t>
            </a:fld>
            <a:endParaRPr lang="en-US" altLang="en-US" sz="1300"/>
          </a:p>
        </p:txBody>
      </p:sp>
    </p:spTree>
    <p:extLst>
      <p:ext uri="{BB962C8B-B14F-4D97-AF65-F5344CB8AC3E}">
        <p14:creationId xmlns:p14="http://schemas.microsoft.com/office/powerpoint/2010/main" val="78526752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1DA70F71-68D8-48C6-B33D-E1E0DB6272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EBEED108-ED4D-4C1C-880E-F52034B708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Answer: D</a:t>
            </a:r>
          </a:p>
          <a:p>
            <a:endParaRPr lang="en-US" altLang="en-US" dirty="0"/>
          </a:p>
          <a:p>
            <a:endParaRPr lang="en-US" altLang="en-US" dirty="0"/>
          </a:p>
        </p:txBody>
      </p:sp>
      <p:sp>
        <p:nvSpPr>
          <p:cNvPr id="53252" name="Slide Number Placeholder 3">
            <a:extLst>
              <a:ext uri="{FF2B5EF4-FFF2-40B4-BE49-F238E27FC236}">
                <a16:creationId xmlns:a16="http://schemas.microsoft.com/office/drawing/2014/main" id="{F38D6411-7B0F-4BE5-B4B9-FF0761056B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13477" indent="-312876">
              <a:defRPr>
                <a:solidFill>
                  <a:schemeClr val="tx1"/>
                </a:solidFill>
                <a:latin typeface="Calibri" panose="020F0502020204030204" pitchFamily="34" charset="0"/>
                <a:cs typeface="Arial" panose="020B0604020202020204" pitchFamily="34" charset="0"/>
              </a:defRPr>
            </a:lvl2pPr>
            <a:lvl3pPr marL="1253150" indent="-250300">
              <a:defRPr>
                <a:solidFill>
                  <a:schemeClr val="tx1"/>
                </a:solidFill>
                <a:latin typeface="Calibri" panose="020F0502020204030204" pitchFamily="34" charset="0"/>
                <a:cs typeface="Arial" panose="020B0604020202020204" pitchFamily="34" charset="0"/>
              </a:defRPr>
            </a:lvl3pPr>
            <a:lvl4pPr marL="1753751" indent="-250300">
              <a:defRPr>
                <a:solidFill>
                  <a:schemeClr val="tx1"/>
                </a:solidFill>
                <a:latin typeface="Calibri" panose="020F0502020204030204" pitchFamily="34" charset="0"/>
                <a:cs typeface="Arial" panose="020B0604020202020204" pitchFamily="34" charset="0"/>
              </a:defRPr>
            </a:lvl4pPr>
            <a:lvl5pPr marL="2255998" indent="-250300">
              <a:defRPr>
                <a:solidFill>
                  <a:schemeClr val="tx1"/>
                </a:solidFill>
                <a:latin typeface="Calibri" panose="020F0502020204030204" pitchFamily="34" charset="0"/>
                <a:cs typeface="Arial" panose="020B0604020202020204" pitchFamily="34" charset="0"/>
              </a:defRPr>
            </a:lvl5pPr>
            <a:lvl6pPr marL="2730251" indent="-250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04505" indent="-250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678759" indent="-250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153012" indent="-250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546F836-FB6D-4AEA-A76B-FFA78D42EBCE}" type="slidenum">
              <a:rPr lang="en-US" altLang="en-US" smtClean="0"/>
              <a:pPr/>
              <a:t>159</a:t>
            </a:fld>
            <a:endParaRPr lang="en-US" altLang="en-US"/>
          </a:p>
        </p:txBody>
      </p:sp>
    </p:spTree>
    <p:extLst>
      <p:ext uri="{BB962C8B-B14F-4D97-AF65-F5344CB8AC3E}">
        <p14:creationId xmlns:p14="http://schemas.microsoft.com/office/powerpoint/2010/main" val="1301536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29</a:t>
            </a:fld>
            <a:endParaRPr lang="en-US"/>
          </a:p>
        </p:txBody>
      </p:sp>
    </p:spTree>
    <p:extLst>
      <p:ext uri="{BB962C8B-B14F-4D97-AF65-F5344CB8AC3E}">
        <p14:creationId xmlns:p14="http://schemas.microsoft.com/office/powerpoint/2010/main" val="424227699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5D4DBBBD-51A2-48C1-8AD0-E0F31FFDB2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C9674AB5-F46A-4690-B0B8-1ED989AE9C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5300" name="Slide Number Placeholder 3">
            <a:extLst>
              <a:ext uri="{FF2B5EF4-FFF2-40B4-BE49-F238E27FC236}">
                <a16:creationId xmlns:a16="http://schemas.microsoft.com/office/drawing/2014/main" id="{EA77A1BB-F883-4CB9-AFAB-C59813D15A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4C89F8-90B9-403C-9C47-322F530A2633}" type="slidenum">
              <a:rPr lang="en-US" altLang="en-US" sz="1300"/>
              <a:pPr>
                <a:spcBef>
                  <a:spcPct val="0"/>
                </a:spcBef>
              </a:pPr>
              <a:t>161</a:t>
            </a:fld>
            <a:endParaRPr lang="en-US" altLang="en-US" sz="1300"/>
          </a:p>
        </p:txBody>
      </p:sp>
    </p:spTree>
    <p:extLst>
      <p:ext uri="{BB962C8B-B14F-4D97-AF65-F5344CB8AC3E}">
        <p14:creationId xmlns:p14="http://schemas.microsoft.com/office/powerpoint/2010/main" val="409775726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5D4DBBBD-51A2-48C1-8AD0-E0F31FFDB2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C9674AB5-F46A-4690-B0B8-1ED989AE9C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5300" name="Slide Number Placeholder 3">
            <a:extLst>
              <a:ext uri="{FF2B5EF4-FFF2-40B4-BE49-F238E27FC236}">
                <a16:creationId xmlns:a16="http://schemas.microsoft.com/office/drawing/2014/main" id="{EA77A1BB-F883-4CB9-AFAB-C59813D15A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4C89F8-90B9-403C-9C47-322F530A2633}" type="slidenum">
              <a:rPr lang="en-US" altLang="en-US" sz="1300"/>
              <a:pPr>
                <a:spcBef>
                  <a:spcPct val="0"/>
                </a:spcBef>
              </a:pPr>
              <a:t>162</a:t>
            </a:fld>
            <a:endParaRPr lang="en-US" altLang="en-US" sz="1300"/>
          </a:p>
        </p:txBody>
      </p:sp>
    </p:spTree>
    <p:extLst>
      <p:ext uri="{BB962C8B-B14F-4D97-AF65-F5344CB8AC3E}">
        <p14:creationId xmlns:p14="http://schemas.microsoft.com/office/powerpoint/2010/main" val="343589943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3F821A34-9B9A-4334-A886-43CC1A5C96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9B0DE337-58A4-416D-83CE-CDF11119E2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a:extLst>
              <a:ext uri="{FF2B5EF4-FFF2-40B4-BE49-F238E27FC236}">
                <a16:creationId xmlns:a16="http://schemas.microsoft.com/office/drawing/2014/main" id="{24A63DD4-8140-48AC-B6A5-3FB38B6788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13477" indent="-312876">
              <a:defRPr>
                <a:solidFill>
                  <a:schemeClr val="tx1"/>
                </a:solidFill>
                <a:latin typeface="Calibri" panose="020F0502020204030204" pitchFamily="34" charset="0"/>
                <a:cs typeface="Arial" panose="020B0604020202020204" pitchFamily="34" charset="0"/>
              </a:defRPr>
            </a:lvl2pPr>
            <a:lvl3pPr marL="1253150" indent="-250300">
              <a:defRPr>
                <a:solidFill>
                  <a:schemeClr val="tx1"/>
                </a:solidFill>
                <a:latin typeface="Calibri" panose="020F0502020204030204" pitchFamily="34" charset="0"/>
                <a:cs typeface="Arial" panose="020B0604020202020204" pitchFamily="34" charset="0"/>
              </a:defRPr>
            </a:lvl3pPr>
            <a:lvl4pPr marL="1753751" indent="-250300">
              <a:defRPr>
                <a:solidFill>
                  <a:schemeClr val="tx1"/>
                </a:solidFill>
                <a:latin typeface="Calibri" panose="020F0502020204030204" pitchFamily="34" charset="0"/>
                <a:cs typeface="Arial" panose="020B0604020202020204" pitchFamily="34" charset="0"/>
              </a:defRPr>
            </a:lvl4pPr>
            <a:lvl5pPr marL="2255998" indent="-250300">
              <a:defRPr>
                <a:solidFill>
                  <a:schemeClr val="tx1"/>
                </a:solidFill>
                <a:latin typeface="Calibri" panose="020F0502020204030204" pitchFamily="34" charset="0"/>
                <a:cs typeface="Arial" panose="020B0604020202020204" pitchFamily="34" charset="0"/>
              </a:defRPr>
            </a:lvl5pPr>
            <a:lvl6pPr marL="2730251" indent="-250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04505" indent="-250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678759" indent="-250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153012" indent="-250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BFAB870-426E-4C60-8A5E-BFD3FF7955AE}" type="slidenum">
              <a:rPr lang="en-US" altLang="en-US" smtClean="0"/>
              <a:pPr/>
              <a:t>163</a:t>
            </a:fld>
            <a:endParaRPr lang="en-US" altLang="en-US"/>
          </a:p>
        </p:txBody>
      </p:sp>
    </p:spTree>
    <p:extLst>
      <p:ext uri="{BB962C8B-B14F-4D97-AF65-F5344CB8AC3E}">
        <p14:creationId xmlns:p14="http://schemas.microsoft.com/office/powerpoint/2010/main" val="266301764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79743-E18B-5CDF-041A-E311C3A01E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552213-FA10-BA43-E806-2CA4676CF5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89F7D3-2DAF-37CC-361D-2414B2DBB5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84F588-F841-11F6-2B1A-0505E1CD6743}"/>
              </a:ext>
            </a:extLst>
          </p:cNvPr>
          <p:cNvSpPr>
            <a:spLocks noGrp="1"/>
          </p:cNvSpPr>
          <p:nvPr>
            <p:ph type="sldNum" sz="quarter" idx="5"/>
          </p:nvPr>
        </p:nvSpPr>
        <p:spPr/>
        <p:txBody>
          <a:bodyPr/>
          <a:lstStyle/>
          <a:p>
            <a:fld id="{5B5E225C-EA32-49AA-BCE1-CBED354D9589}" type="slidenum">
              <a:rPr lang="en-US" smtClean="0"/>
              <a:t>164</a:t>
            </a:fld>
            <a:endParaRPr lang="en-US"/>
          </a:p>
        </p:txBody>
      </p:sp>
    </p:spTree>
    <p:extLst>
      <p:ext uri="{BB962C8B-B14F-4D97-AF65-F5344CB8AC3E}">
        <p14:creationId xmlns:p14="http://schemas.microsoft.com/office/powerpoint/2010/main" val="427508863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Correction answer: C</a:t>
            </a:r>
          </a:p>
        </p:txBody>
      </p:sp>
      <p:sp>
        <p:nvSpPr>
          <p:cNvPr id="4" name="Slide Number Placeholder 3"/>
          <p:cNvSpPr>
            <a:spLocks noGrp="1"/>
          </p:cNvSpPr>
          <p:nvPr>
            <p:ph type="sldNum" sz="quarter" idx="5"/>
          </p:nvPr>
        </p:nvSpPr>
        <p:spPr/>
        <p:txBody>
          <a:bodyPr/>
          <a:lstStyle/>
          <a:p>
            <a:fld id="{5B5E225C-EA32-49AA-BCE1-CBED354D9589}" type="slidenum">
              <a:rPr lang="en-US" smtClean="0"/>
              <a:t>165</a:t>
            </a:fld>
            <a:endParaRPr lang="en-US"/>
          </a:p>
        </p:txBody>
      </p:sp>
    </p:spTree>
    <p:extLst>
      <p:ext uri="{BB962C8B-B14F-4D97-AF65-F5344CB8AC3E}">
        <p14:creationId xmlns:p14="http://schemas.microsoft.com/office/powerpoint/2010/main" val="332846999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257300" y="720725"/>
            <a:ext cx="4800600" cy="3600450"/>
          </a:xfrm>
          <a:ln/>
        </p:spPr>
      </p:sp>
      <p:sp>
        <p:nvSpPr>
          <p:cNvPr id="103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03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00130" indent="-307741">
              <a:defRPr>
                <a:solidFill>
                  <a:schemeClr val="tx1"/>
                </a:solidFill>
                <a:latin typeface="Arial" pitchFamily="34" charset="0"/>
              </a:defRPr>
            </a:lvl2pPr>
            <a:lvl3pPr marL="1230968" indent="-246194">
              <a:defRPr>
                <a:solidFill>
                  <a:schemeClr val="tx1"/>
                </a:solidFill>
                <a:latin typeface="Arial" pitchFamily="34" charset="0"/>
              </a:defRPr>
            </a:lvl3pPr>
            <a:lvl4pPr marL="1723356" indent="-246194">
              <a:defRPr>
                <a:solidFill>
                  <a:schemeClr val="tx1"/>
                </a:solidFill>
                <a:latin typeface="Arial" pitchFamily="34" charset="0"/>
              </a:defRPr>
            </a:lvl4pPr>
            <a:lvl5pPr marL="2215742" indent="-246194">
              <a:defRPr>
                <a:solidFill>
                  <a:schemeClr val="tx1"/>
                </a:solidFill>
                <a:latin typeface="Arial" pitchFamily="34" charset="0"/>
              </a:defRPr>
            </a:lvl5pPr>
            <a:lvl6pPr marL="2708129" indent="-246194" eaLnBrk="0" fontAlgn="base" hangingPunct="0">
              <a:spcBef>
                <a:spcPct val="0"/>
              </a:spcBef>
              <a:spcAft>
                <a:spcPct val="0"/>
              </a:spcAft>
              <a:defRPr>
                <a:solidFill>
                  <a:schemeClr val="tx1"/>
                </a:solidFill>
                <a:latin typeface="Arial" pitchFamily="34" charset="0"/>
              </a:defRPr>
            </a:lvl6pPr>
            <a:lvl7pPr marL="3200516" indent="-246194" eaLnBrk="0" fontAlgn="base" hangingPunct="0">
              <a:spcBef>
                <a:spcPct val="0"/>
              </a:spcBef>
              <a:spcAft>
                <a:spcPct val="0"/>
              </a:spcAft>
              <a:defRPr>
                <a:solidFill>
                  <a:schemeClr val="tx1"/>
                </a:solidFill>
                <a:latin typeface="Arial" pitchFamily="34" charset="0"/>
              </a:defRPr>
            </a:lvl7pPr>
            <a:lvl8pPr marL="3692904" indent="-246194" eaLnBrk="0" fontAlgn="base" hangingPunct="0">
              <a:spcBef>
                <a:spcPct val="0"/>
              </a:spcBef>
              <a:spcAft>
                <a:spcPct val="0"/>
              </a:spcAft>
              <a:defRPr>
                <a:solidFill>
                  <a:schemeClr val="tx1"/>
                </a:solidFill>
                <a:latin typeface="Arial" pitchFamily="34" charset="0"/>
              </a:defRPr>
            </a:lvl8pPr>
            <a:lvl9pPr marL="4185291" indent="-246194" eaLnBrk="0" fontAlgn="base" hangingPunct="0">
              <a:spcBef>
                <a:spcPct val="0"/>
              </a:spcBef>
              <a:spcAft>
                <a:spcPct val="0"/>
              </a:spcAft>
              <a:defRPr>
                <a:solidFill>
                  <a:schemeClr val="tx1"/>
                </a:solidFill>
                <a:latin typeface="Arial" pitchFamily="34" charset="0"/>
              </a:defRPr>
            </a:lvl9pPr>
          </a:lstStyle>
          <a:p>
            <a:pPr defTabSz="948507">
              <a:defRPr/>
            </a:pPr>
            <a:r>
              <a:rPr lang="en-US" dirty="0">
                <a:solidFill>
                  <a:prstClr val="black"/>
                </a:solidFill>
                <a:latin typeface="Times New Roman" pitchFamily="18" charset="0"/>
              </a:rPr>
              <a:t>© Copyright 1999-2014, Diabetes Educational Services, All Rights Reserved© Copyright 1999-2014, Diabetes Educational </a:t>
            </a:r>
            <a:r>
              <a:rPr lang="en-US" dirty="0" err="1">
                <a:solidFill>
                  <a:prstClr val="black"/>
                </a:solidFill>
                <a:latin typeface="Times New Roman" pitchFamily="18" charset="0"/>
              </a:rPr>
              <a:t>ServicesDiabetes</a:t>
            </a:r>
            <a:r>
              <a:rPr lang="en-US" dirty="0">
                <a:solidFill>
                  <a:prstClr val="black"/>
                </a:solidFill>
                <a:latin typeface="Times New Roman" pitchFamily="18" charset="0"/>
              </a:rPr>
              <a:t> Educational Services© (530) 893 - 8635 </a:t>
            </a:r>
          </a:p>
        </p:txBody>
      </p:sp>
      <p:sp>
        <p:nvSpPr>
          <p:cNvPr id="103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00130" indent="-307741">
              <a:defRPr>
                <a:solidFill>
                  <a:schemeClr val="tx1"/>
                </a:solidFill>
                <a:latin typeface="Arial" pitchFamily="34" charset="0"/>
              </a:defRPr>
            </a:lvl2pPr>
            <a:lvl3pPr marL="1230968" indent="-246194">
              <a:defRPr>
                <a:solidFill>
                  <a:schemeClr val="tx1"/>
                </a:solidFill>
                <a:latin typeface="Arial" pitchFamily="34" charset="0"/>
              </a:defRPr>
            </a:lvl3pPr>
            <a:lvl4pPr marL="1723356" indent="-246194">
              <a:defRPr>
                <a:solidFill>
                  <a:schemeClr val="tx1"/>
                </a:solidFill>
                <a:latin typeface="Arial" pitchFamily="34" charset="0"/>
              </a:defRPr>
            </a:lvl4pPr>
            <a:lvl5pPr marL="2215742" indent="-246194">
              <a:defRPr>
                <a:solidFill>
                  <a:schemeClr val="tx1"/>
                </a:solidFill>
                <a:latin typeface="Arial" pitchFamily="34" charset="0"/>
              </a:defRPr>
            </a:lvl5pPr>
            <a:lvl6pPr marL="2708129" indent="-246194" eaLnBrk="0" fontAlgn="base" hangingPunct="0">
              <a:spcBef>
                <a:spcPct val="0"/>
              </a:spcBef>
              <a:spcAft>
                <a:spcPct val="0"/>
              </a:spcAft>
              <a:defRPr>
                <a:solidFill>
                  <a:schemeClr val="tx1"/>
                </a:solidFill>
                <a:latin typeface="Arial" pitchFamily="34" charset="0"/>
              </a:defRPr>
            </a:lvl6pPr>
            <a:lvl7pPr marL="3200516" indent="-246194" eaLnBrk="0" fontAlgn="base" hangingPunct="0">
              <a:spcBef>
                <a:spcPct val="0"/>
              </a:spcBef>
              <a:spcAft>
                <a:spcPct val="0"/>
              </a:spcAft>
              <a:defRPr>
                <a:solidFill>
                  <a:schemeClr val="tx1"/>
                </a:solidFill>
                <a:latin typeface="Arial" pitchFamily="34" charset="0"/>
              </a:defRPr>
            </a:lvl7pPr>
            <a:lvl8pPr marL="3692904" indent="-246194" eaLnBrk="0" fontAlgn="base" hangingPunct="0">
              <a:spcBef>
                <a:spcPct val="0"/>
              </a:spcBef>
              <a:spcAft>
                <a:spcPct val="0"/>
              </a:spcAft>
              <a:defRPr>
                <a:solidFill>
                  <a:schemeClr val="tx1"/>
                </a:solidFill>
                <a:latin typeface="Arial" pitchFamily="34" charset="0"/>
              </a:defRPr>
            </a:lvl8pPr>
            <a:lvl9pPr marL="4185291" indent="-246194" eaLnBrk="0" fontAlgn="base" hangingPunct="0">
              <a:spcBef>
                <a:spcPct val="0"/>
              </a:spcBef>
              <a:spcAft>
                <a:spcPct val="0"/>
              </a:spcAft>
              <a:defRPr>
                <a:solidFill>
                  <a:schemeClr val="tx1"/>
                </a:solidFill>
                <a:latin typeface="Arial" pitchFamily="34" charset="0"/>
              </a:defRPr>
            </a:lvl9pPr>
          </a:lstStyle>
          <a:p>
            <a:pPr defTabSz="948507">
              <a:defRPr/>
            </a:pPr>
            <a:fld id="{4084D292-B992-4D24-BEAA-5F9EE49E4A6D}" type="slidenum">
              <a:rPr lang="en-US">
                <a:solidFill>
                  <a:prstClr val="black"/>
                </a:solidFill>
                <a:latin typeface="Times New Roman" pitchFamily="18" charset="0"/>
              </a:rPr>
              <a:pPr defTabSz="948507">
                <a:defRPr/>
              </a:pPr>
              <a:t>166</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276929493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168</a:t>
            </a:fld>
            <a:endParaRPr lang="en-US"/>
          </a:p>
        </p:txBody>
      </p:sp>
    </p:spTree>
    <p:extLst>
      <p:ext uri="{BB962C8B-B14F-4D97-AF65-F5344CB8AC3E}">
        <p14:creationId xmlns:p14="http://schemas.microsoft.com/office/powerpoint/2010/main" val="320377280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Samson SL, Vellanki P, Blonde L, Hirsch IB, Hoang TD, Isaacs SD, </a:t>
            </a:r>
            <a:r>
              <a:rPr lang="en-US" dirty="0" err="1"/>
              <a:t>Izuora</a:t>
            </a:r>
            <a:r>
              <a:rPr lang="en-US" dirty="0"/>
              <a:t> KE, Low Wang CC, Ooi CP, Padilla BI, Schulman-Rosenbaum R, Twining CL, Umpierrez GE, Valencia WM. American Association of Clinical Endocrinology Consensus Statement: Algorithm for Management of Adults With Type 2 Diabetes - 2026 Update. </a:t>
            </a:r>
            <a:r>
              <a:rPr lang="en-US" dirty="0" err="1"/>
              <a:t>Endocr</a:t>
            </a:r>
            <a:r>
              <a:rPr lang="en-US" dirty="0"/>
              <a:t> </a:t>
            </a:r>
            <a:r>
              <a:rPr lang="en-US" dirty="0" err="1"/>
              <a:t>Pract</a:t>
            </a:r>
            <a:r>
              <a:rPr lang="en-US" dirty="0"/>
              <a:t>. 2026 Mar 17:S1530-891X(26)00022-4. </a:t>
            </a:r>
            <a:r>
              <a:rPr lang="en-US" dirty="0" err="1"/>
              <a:t>doi</a:t>
            </a:r>
            <a:r>
              <a:rPr lang="en-US" dirty="0"/>
              <a:t>: 10.1016/j.eprac.2026.01.006. </a:t>
            </a:r>
            <a:r>
              <a:rPr lang="en-US" dirty="0" err="1"/>
              <a:t>Epub</a:t>
            </a:r>
            <a:r>
              <a:rPr lang="en-US" dirty="0"/>
              <a:t> ahead of print. PMID: 41842862.</a:t>
            </a:r>
          </a:p>
          <a:p>
            <a:r>
              <a:rPr lang="en-US" dirty="0" err="1"/>
              <a:t>CopyDownload</a:t>
            </a:r>
            <a:r>
              <a:rPr lang="en-US" dirty="0"/>
              <a:t> .</a:t>
            </a:r>
            <a:r>
              <a:rPr lang="en-US" dirty="0" err="1"/>
              <a:t>nbib</a:t>
            </a: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169</a:t>
            </a:fld>
            <a:endParaRPr lang="en-US"/>
          </a:p>
        </p:txBody>
      </p:sp>
    </p:spTree>
    <p:extLst>
      <p:ext uri="{BB962C8B-B14F-4D97-AF65-F5344CB8AC3E}">
        <p14:creationId xmlns:p14="http://schemas.microsoft.com/office/powerpoint/2010/main" val="147340867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10 Supplements to Help Lower Blood Sugar</a:t>
            </a:r>
            <a:endParaRPr lang="en-US" dirty="0"/>
          </a:p>
          <a:p>
            <a:endParaRPr lang="en-US" dirty="0"/>
          </a:p>
          <a:p>
            <a:r>
              <a:rPr lang="en-US" dirty="0" err="1">
                <a:hlinkClick r:id="rId4"/>
              </a:rPr>
              <a:t>NatMed</a:t>
            </a:r>
            <a:r>
              <a:rPr lang="en-US" dirty="0">
                <a:hlinkClick r:id="rId4"/>
              </a:rPr>
              <a:t> Pro</a:t>
            </a:r>
            <a:endParaRPr lang="en-US" dirty="0"/>
          </a:p>
          <a:p>
            <a:r>
              <a:rPr lang="en-US" dirty="0" err="1"/>
              <a:t>Natureal</a:t>
            </a:r>
            <a:r>
              <a:rPr lang="en-US" dirty="0"/>
              <a:t> medicine database</a:t>
            </a:r>
          </a:p>
        </p:txBody>
      </p:sp>
      <p:sp>
        <p:nvSpPr>
          <p:cNvPr id="4" name="Slide Number Placeholder 3"/>
          <p:cNvSpPr>
            <a:spLocks noGrp="1"/>
          </p:cNvSpPr>
          <p:nvPr>
            <p:ph type="sldNum" sz="quarter" idx="5"/>
          </p:nvPr>
        </p:nvSpPr>
        <p:spPr/>
        <p:txBody>
          <a:bodyPr/>
          <a:lstStyle/>
          <a:p>
            <a:fld id="{5B5E225C-EA32-49AA-BCE1-CBED354D9589}" type="slidenum">
              <a:rPr lang="en-US" smtClean="0"/>
              <a:t>170</a:t>
            </a:fld>
            <a:endParaRPr lang="en-US"/>
          </a:p>
        </p:txBody>
      </p:sp>
    </p:spTree>
    <p:extLst>
      <p:ext uri="{BB962C8B-B14F-4D97-AF65-F5344CB8AC3E}">
        <p14:creationId xmlns:p14="http://schemas.microsoft.com/office/powerpoint/2010/main" val="274766495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171</a:t>
            </a:fld>
            <a:endParaRPr lang="en-US"/>
          </a:p>
        </p:txBody>
      </p:sp>
    </p:spTree>
    <p:extLst>
      <p:ext uri="{BB962C8B-B14F-4D97-AF65-F5344CB8AC3E}">
        <p14:creationId xmlns:p14="http://schemas.microsoft.com/office/powerpoint/2010/main" val="759938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xfrm>
            <a:off x="1257300" y="720725"/>
            <a:ext cx="4800600" cy="3600450"/>
          </a:xfrm>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a:solidFill>
                  <a:srgbClr val="000000"/>
                </a:solidFill>
                <a:effectLst/>
                <a:highlight>
                  <a:srgbClr val="FFFFFF"/>
                </a:highlight>
                <a:latin typeface="Times New Roman" panose="02020603050405020304" pitchFamily="18" charset="0"/>
              </a:rPr>
              <a:t>Measurement of C-peptide is preferable to the measurement of insulin as it has a longer half-life, not subjected to the first-pass hepatic metabolism, and a steady-state clearance from the circulation. Insulin undergoes first-pass hepatic metabolism, has variable clearance, a much shorter half-life, and exogenously administered insulin can confound results. </a:t>
            </a:r>
            <a:endParaRPr lang="en-US" dirty="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15330" indent="-313588" eaLnBrk="0" hangingPunct="0">
              <a:defRPr sz="2500">
                <a:solidFill>
                  <a:schemeClr val="tx1"/>
                </a:solidFill>
                <a:latin typeface="Times New Roman" pitchFamily="18" charset="0"/>
              </a:defRPr>
            </a:lvl2pPr>
            <a:lvl3pPr marL="1254356" indent="-250871" eaLnBrk="0" hangingPunct="0">
              <a:defRPr sz="2500">
                <a:solidFill>
                  <a:schemeClr val="tx1"/>
                </a:solidFill>
                <a:latin typeface="Times New Roman" pitchFamily="18" charset="0"/>
              </a:defRPr>
            </a:lvl3pPr>
            <a:lvl4pPr marL="1756099" indent="-250871" eaLnBrk="0" hangingPunct="0">
              <a:defRPr sz="2500">
                <a:solidFill>
                  <a:schemeClr val="tx1"/>
                </a:solidFill>
                <a:latin typeface="Times New Roman" pitchFamily="18" charset="0"/>
              </a:defRPr>
            </a:lvl4pPr>
            <a:lvl5pPr marL="2257842" indent="-250871" eaLnBrk="0" hangingPunct="0">
              <a:defRPr sz="2500">
                <a:solidFill>
                  <a:schemeClr val="tx1"/>
                </a:solidFill>
                <a:latin typeface="Times New Roman" pitchFamily="18" charset="0"/>
              </a:defRPr>
            </a:lvl5pPr>
            <a:lvl6pPr marL="2759584" indent="-250871" eaLnBrk="0" fontAlgn="base" hangingPunct="0">
              <a:spcBef>
                <a:spcPct val="0"/>
              </a:spcBef>
              <a:spcAft>
                <a:spcPct val="0"/>
              </a:spcAft>
              <a:defRPr sz="2500">
                <a:solidFill>
                  <a:schemeClr val="tx1"/>
                </a:solidFill>
                <a:latin typeface="Times New Roman" pitchFamily="18" charset="0"/>
              </a:defRPr>
            </a:lvl6pPr>
            <a:lvl7pPr marL="3261327" indent="-250871" eaLnBrk="0" fontAlgn="base" hangingPunct="0">
              <a:spcBef>
                <a:spcPct val="0"/>
              </a:spcBef>
              <a:spcAft>
                <a:spcPct val="0"/>
              </a:spcAft>
              <a:defRPr sz="2500">
                <a:solidFill>
                  <a:schemeClr val="tx1"/>
                </a:solidFill>
                <a:latin typeface="Times New Roman" pitchFamily="18" charset="0"/>
              </a:defRPr>
            </a:lvl7pPr>
            <a:lvl8pPr marL="3763069" indent="-250871" eaLnBrk="0" fontAlgn="base" hangingPunct="0">
              <a:spcBef>
                <a:spcPct val="0"/>
              </a:spcBef>
              <a:spcAft>
                <a:spcPct val="0"/>
              </a:spcAft>
              <a:defRPr sz="2500">
                <a:solidFill>
                  <a:schemeClr val="tx1"/>
                </a:solidFill>
                <a:latin typeface="Times New Roman" pitchFamily="18" charset="0"/>
              </a:defRPr>
            </a:lvl8pPr>
            <a:lvl9pPr marL="4264812" indent="-250871" eaLnBrk="0" fontAlgn="base" hangingPunct="0">
              <a:spcBef>
                <a:spcPct val="0"/>
              </a:spcBef>
              <a:spcAft>
                <a:spcPct val="0"/>
              </a:spcAft>
              <a:defRPr sz="2500">
                <a:solidFill>
                  <a:schemeClr val="tx1"/>
                </a:solidFill>
                <a:latin typeface="Times New Roman" pitchFamily="18" charset="0"/>
              </a:defRPr>
            </a:lvl9pPr>
          </a:lstStyle>
          <a:p>
            <a:pPr eaLnBrk="1" hangingPunct="1"/>
            <a:fld id="{E38BD17F-C71A-41CA-9316-C0CB28ED4AF7}" type="slidenum">
              <a:rPr lang="en-US" sz="1300"/>
              <a:pPr eaLnBrk="1" hangingPunct="1"/>
              <a:t>31</a:t>
            </a:fld>
            <a:endParaRPr lang="en-US" sz="1300"/>
          </a:p>
        </p:txBody>
      </p:sp>
    </p:spTree>
    <p:extLst>
      <p:ext uri="{BB962C8B-B14F-4D97-AF65-F5344CB8AC3E}">
        <p14:creationId xmlns:p14="http://schemas.microsoft.com/office/powerpoint/2010/main" val="379191835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173</a:t>
            </a:fld>
            <a:endParaRPr lang="en-US"/>
          </a:p>
        </p:txBody>
      </p:sp>
    </p:spTree>
    <p:extLst>
      <p:ext uri="{BB962C8B-B14F-4D97-AF65-F5344CB8AC3E}">
        <p14:creationId xmlns:p14="http://schemas.microsoft.com/office/powerpoint/2010/main" val="416545004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7108" name="Footer Placeholder 3"/>
          <p:cNvSpPr>
            <a:spLocks noGrp="1"/>
          </p:cNvSpPr>
          <p:nvPr>
            <p:ph type="ftr" sz="quarter" idx="4"/>
          </p:nvPr>
        </p:nvSpPr>
        <p:spPr/>
        <p:txBody>
          <a:bodyPr/>
          <a:lstStyle/>
          <a:p>
            <a:pPr>
              <a:defRPr/>
            </a:pPr>
            <a:r>
              <a:rPr lang="en-US"/>
              <a:t>Diabetes Educational Services© (530) 893 - 8635 </a:t>
            </a:r>
          </a:p>
        </p:txBody>
      </p:sp>
      <p:sp>
        <p:nvSpPr>
          <p:cNvPr id="47109"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814547" indent="-313286" eaLnBrk="0" hangingPunct="0">
              <a:defRPr>
                <a:solidFill>
                  <a:schemeClr val="tx1"/>
                </a:solidFill>
                <a:latin typeface="Garamond" panose="02020404030301010803" pitchFamily="18" charset="0"/>
                <a:cs typeface="Arial" panose="020B0604020202020204" pitchFamily="34" charset="0"/>
              </a:defRPr>
            </a:lvl2pPr>
            <a:lvl3pPr marL="1253150" indent="-250629" eaLnBrk="0" hangingPunct="0">
              <a:defRPr>
                <a:solidFill>
                  <a:schemeClr val="tx1"/>
                </a:solidFill>
                <a:latin typeface="Garamond" panose="02020404030301010803" pitchFamily="18" charset="0"/>
                <a:cs typeface="Arial" panose="020B0604020202020204" pitchFamily="34" charset="0"/>
              </a:defRPr>
            </a:lvl3pPr>
            <a:lvl4pPr marL="1754409" indent="-250629" eaLnBrk="0" hangingPunct="0">
              <a:defRPr>
                <a:solidFill>
                  <a:schemeClr val="tx1"/>
                </a:solidFill>
                <a:latin typeface="Garamond" panose="02020404030301010803" pitchFamily="18" charset="0"/>
                <a:cs typeface="Arial" panose="020B0604020202020204" pitchFamily="34" charset="0"/>
              </a:defRPr>
            </a:lvl4pPr>
            <a:lvl5pPr marL="2255670" indent="-250629" eaLnBrk="0" hangingPunct="0">
              <a:defRPr>
                <a:solidFill>
                  <a:schemeClr val="tx1"/>
                </a:solidFill>
                <a:latin typeface="Garamond" panose="02020404030301010803" pitchFamily="18" charset="0"/>
                <a:cs typeface="Arial" panose="020B0604020202020204" pitchFamily="34" charset="0"/>
              </a:defRPr>
            </a:lvl5pPr>
            <a:lvl6pPr marL="2756931" indent="-2506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258189" indent="-2506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759450" indent="-2506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260711" indent="-2506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65C6F4B0-6AFD-416F-AC5B-C562CAF1C8D3}" type="slidenum">
              <a:rPr lang="en-US">
                <a:latin typeface="Times New Roman" panose="02020603050405020304" pitchFamily="18" charset="0"/>
              </a:rPr>
              <a:pPr/>
              <a:t>177</a:t>
            </a:fld>
            <a:endParaRPr lang="en-US">
              <a:latin typeface="Times New Roman" panose="02020603050405020304" pitchFamily="18" charset="0"/>
            </a:endParaRPr>
          </a:p>
        </p:txBody>
      </p:sp>
    </p:spTree>
    <p:extLst>
      <p:ext uri="{BB962C8B-B14F-4D97-AF65-F5344CB8AC3E}">
        <p14:creationId xmlns:p14="http://schemas.microsoft.com/office/powerpoint/2010/main" val="173784222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7348" name="Footer Placeholder 3"/>
          <p:cNvSpPr>
            <a:spLocks noGrp="1"/>
          </p:cNvSpPr>
          <p:nvPr>
            <p:ph type="ftr" sz="quarter" idx="4"/>
          </p:nvPr>
        </p:nvSpPr>
        <p:spPr/>
        <p:txBody>
          <a:bodyPr/>
          <a:lstStyle/>
          <a:p>
            <a:pPr>
              <a:defRPr/>
            </a:pPr>
            <a:r>
              <a:rPr lang="en-US"/>
              <a:t>Diabetes Educational Services© (530) 893 - 8635 </a:t>
            </a:r>
          </a:p>
        </p:txBody>
      </p:sp>
      <p:sp>
        <p:nvSpPr>
          <p:cNvPr id="57349"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814547" indent="-313286" eaLnBrk="0" hangingPunct="0">
              <a:defRPr>
                <a:solidFill>
                  <a:schemeClr val="tx1"/>
                </a:solidFill>
                <a:latin typeface="Garamond" panose="02020404030301010803" pitchFamily="18" charset="0"/>
                <a:cs typeface="Arial" panose="020B0604020202020204" pitchFamily="34" charset="0"/>
              </a:defRPr>
            </a:lvl2pPr>
            <a:lvl3pPr marL="1253150" indent="-250629" eaLnBrk="0" hangingPunct="0">
              <a:defRPr>
                <a:solidFill>
                  <a:schemeClr val="tx1"/>
                </a:solidFill>
                <a:latin typeface="Garamond" panose="02020404030301010803" pitchFamily="18" charset="0"/>
                <a:cs typeface="Arial" panose="020B0604020202020204" pitchFamily="34" charset="0"/>
              </a:defRPr>
            </a:lvl3pPr>
            <a:lvl4pPr marL="1754409" indent="-250629" eaLnBrk="0" hangingPunct="0">
              <a:defRPr>
                <a:solidFill>
                  <a:schemeClr val="tx1"/>
                </a:solidFill>
                <a:latin typeface="Garamond" panose="02020404030301010803" pitchFamily="18" charset="0"/>
                <a:cs typeface="Arial" panose="020B0604020202020204" pitchFamily="34" charset="0"/>
              </a:defRPr>
            </a:lvl4pPr>
            <a:lvl5pPr marL="2255670" indent="-250629" eaLnBrk="0" hangingPunct="0">
              <a:defRPr>
                <a:solidFill>
                  <a:schemeClr val="tx1"/>
                </a:solidFill>
                <a:latin typeface="Garamond" panose="02020404030301010803" pitchFamily="18" charset="0"/>
                <a:cs typeface="Arial" panose="020B0604020202020204" pitchFamily="34" charset="0"/>
              </a:defRPr>
            </a:lvl5pPr>
            <a:lvl6pPr marL="2756931" indent="-2506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258189" indent="-2506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759450" indent="-2506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260711" indent="-2506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D81FC55D-B916-47C7-A1F8-31E35890C298}" type="slidenum">
              <a:rPr lang="en-US">
                <a:latin typeface="Times New Roman" panose="02020603050405020304" pitchFamily="18" charset="0"/>
              </a:rPr>
              <a:pPr/>
              <a:t>178</a:t>
            </a:fld>
            <a:endParaRPr lang="en-US">
              <a:latin typeface="Times New Roman" panose="02020603050405020304" pitchFamily="18" charset="0"/>
            </a:endParaRPr>
          </a:p>
        </p:txBody>
      </p:sp>
    </p:spTree>
    <p:extLst>
      <p:ext uri="{BB962C8B-B14F-4D97-AF65-F5344CB8AC3E}">
        <p14:creationId xmlns:p14="http://schemas.microsoft.com/office/powerpoint/2010/main" val="53554811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179</a:t>
            </a:fld>
            <a:endParaRPr lang="en-US"/>
          </a:p>
        </p:txBody>
      </p:sp>
    </p:spTree>
    <p:extLst>
      <p:ext uri="{BB962C8B-B14F-4D97-AF65-F5344CB8AC3E}">
        <p14:creationId xmlns:p14="http://schemas.microsoft.com/office/powerpoint/2010/main" val="386736205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336495C9-2ED6-459F-9B94-3CED20B2A1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a:extLst>
              <a:ext uri="{FF2B5EF4-FFF2-40B4-BE49-F238E27FC236}">
                <a16:creationId xmlns:a16="http://schemas.microsoft.com/office/drawing/2014/main" id="{988AA3CB-9760-4211-A9A4-08843E92F8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CAROLINA </a:t>
            </a:r>
            <a:r>
              <a:rPr lang="en-US" altLang="en-US" dirty="0" err="1"/>
              <a:t>tral</a:t>
            </a:r>
            <a:r>
              <a:rPr lang="en-US" altLang="en-US" dirty="0"/>
              <a:t> (linagliptin vs glimepiride)</a:t>
            </a:r>
          </a:p>
          <a:p>
            <a:pPr eaLnBrk="1" hangingPunct="1">
              <a:spcBef>
                <a:spcPct val="0"/>
              </a:spcBef>
            </a:pPr>
            <a:r>
              <a:rPr lang="en-US" altLang="en-US" dirty="0"/>
              <a:t>Meta-analysis: In type 2 diabetes, the use of sulfonylureas is associated with increased mortality and a higher risk of stroke</a:t>
            </a:r>
          </a:p>
          <a:p>
            <a:pPr eaLnBrk="1" hangingPunct="1">
              <a:spcBef>
                <a:spcPct val="0"/>
              </a:spcBef>
            </a:pPr>
            <a:endParaRPr lang="en-US" altLang="en-US" dirty="0"/>
          </a:p>
        </p:txBody>
      </p:sp>
      <p:sp>
        <p:nvSpPr>
          <p:cNvPr id="143364" name="Slide Number Placeholder 3">
            <a:extLst>
              <a:ext uri="{FF2B5EF4-FFF2-40B4-BE49-F238E27FC236}">
                <a16:creationId xmlns:a16="http://schemas.microsoft.com/office/drawing/2014/main" id="{58112FE5-A530-4A78-8497-DE156F6F24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56437D46-B111-4A4E-A60C-23345902A5DD}" type="slidenum">
              <a:rPr lang="en-US" altLang="en-US" sz="1300">
                <a:solidFill>
                  <a:prstClr val="black"/>
                </a:solidFill>
                <a:cs typeface="Arial" panose="020B0604020202020204" pitchFamily="34" charset="0"/>
              </a:rPr>
              <a:pPr defTabSz="948507" fontAlgn="base">
                <a:spcBef>
                  <a:spcPct val="0"/>
                </a:spcBef>
                <a:spcAft>
                  <a:spcPct val="0"/>
                </a:spcAft>
                <a:defRPr/>
              </a:pPr>
              <a:t>180</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99933466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046" indent="-301939">
              <a:defRPr>
                <a:solidFill>
                  <a:schemeClr val="tx1"/>
                </a:solidFill>
                <a:latin typeface="Arial" pitchFamily="34" charset="0"/>
              </a:defRPr>
            </a:lvl2pPr>
            <a:lvl3pPr marL="1207761" indent="-241553">
              <a:defRPr>
                <a:solidFill>
                  <a:schemeClr val="tx1"/>
                </a:solidFill>
                <a:latin typeface="Arial" pitchFamily="34" charset="0"/>
              </a:defRPr>
            </a:lvl3pPr>
            <a:lvl4pPr marL="1690866" indent="-241553">
              <a:defRPr>
                <a:solidFill>
                  <a:schemeClr val="tx1"/>
                </a:solidFill>
                <a:latin typeface="Arial" pitchFamily="34" charset="0"/>
              </a:defRPr>
            </a:lvl4pPr>
            <a:lvl5pPr marL="2173971" indent="-241553">
              <a:defRPr>
                <a:solidFill>
                  <a:schemeClr val="tx1"/>
                </a:solidFill>
                <a:latin typeface="Arial" pitchFamily="34" charset="0"/>
              </a:defRPr>
            </a:lvl5pPr>
            <a:lvl6pPr marL="2657075" indent="-241553" eaLnBrk="0" fontAlgn="base" hangingPunct="0">
              <a:spcBef>
                <a:spcPct val="0"/>
              </a:spcBef>
              <a:spcAft>
                <a:spcPct val="0"/>
              </a:spcAft>
              <a:defRPr>
                <a:solidFill>
                  <a:schemeClr val="tx1"/>
                </a:solidFill>
                <a:latin typeface="Arial" pitchFamily="34" charset="0"/>
              </a:defRPr>
            </a:lvl6pPr>
            <a:lvl7pPr marL="3140179" indent="-241553" eaLnBrk="0" fontAlgn="base" hangingPunct="0">
              <a:spcBef>
                <a:spcPct val="0"/>
              </a:spcBef>
              <a:spcAft>
                <a:spcPct val="0"/>
              </a:spcAft>
              <a:defRPr>
                <a:solidFill>
                  <a:schemeClr val="tx1"/>
                </a:solidFill>
                <a:latin typeface="Arial" pitchFamily="34" charset="0"/>
              </a:defRPr>
            </a:lvl7pPr>
            <a:lvl8pPr marL="3623284" indent="-241553" eaLnBrk="0" fontAlgn="base" hangingPunct="0">
              <a:spcBef>
                <a:spcPct val="0"/>
              </a:spcBef>
              <a:spcAft>
                <a:spcPct val="0"/>
              </a:spcAft>
              <a:defRPr>
                <a:solidFill>
                  <a:schemeClr val="tx1"/>
                </a:solidFill>
                <a:latin typeface="Arial" pitchFamily="34" charset="0"/>
              </a:defRPr>
            </a:lvl8pPr>
            <a:lvl9pPr marL="4106388" indent="-241553" eaLnBrk="0" fontAlgn="base" hangingPunct="0">
              <a:spcBef>
                <a:spcPct val="0"/>
              </a:spcBef>
              <a:spcAft>
                <a:spcPct val="0"/>
              </a:spcAft>
              <a:defRPr>
                <a:solidFill>
                  <a:schemeClr val="tx1"/>
                </a:solidFill>
                <a:latin typeface="Arial" pitchFamily="34" charset="0"/>
              </a:defRPr>
            </a:lvl9pPr>
          </a:lstStyle>
          <a:p>
            <a:fld id="{0361B00B-4CD6-4D64-807A-15A0343D8F69}" type="slidenum">
              <a:rPr lang="en-US" smtClean="0">
                <a:latin typeface="Times New Roman" pitchFamily="18" charset="0"/>
              </a:rPr>
              <a:pPr/>
              <a:t>181</a:t>
            </a:fld>
            <a:endParaRPr lang="en-US">
              <a:latin typeface="Times New Roman" pitchFamily="18" charset="0"/>
            </a:endParaRPr>
          </a:p>
        </p:txBody>
      </p:sp>
      <p:sp>
        <p:nvSpPr>
          <p:cNvPr id="110595" name="Rectangle 7"/>
          <p:cNvSpPr txBox="1">
            <a:spLocks noGrp="1" noChangeArrowheads="1"/>
          </p:cNvSpPr>
          <p:nvPr/>
        </p:nvSpPr>
        <p:spPr bwMode="auto">
          <a:xfrm>
            <a:off x="4236724" y="9298162"/>
            <a:ext cx="3241040" cy="48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741" tIns="48868" rIns="97741" bIns="4886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2BEA200F-7BFF-4CE5-BD26-0299F2DD2214}" type="slidenum">
              <a:rPr lang="en-US" sz="1300">
                <a:latin typeface="Times New Roman" pitchFamily="18" charset="0"/>
              </a:rPr>
              <a:pPr algn="r"/>
              <a:t>181</a:t>
            </a:fld>
            <a:endParaRPr lang="en-US" sz="1300">
              <a:latin typeface="Times New Roman" pitchFamily="18" charset="0"/>
            </a:endParaRPr>
          </a:p>
        </p:txBody>
      </p:sp>
      <p:sp>
        <p:nvSpPr>
          <p:cNvPr id="11059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046" indent="-301939">
              <a:defRPr>
                <a:solidFill>
                  <a:schemeClr val="tx1"/>
                </a:solidFill>
                <a:latin typeface="Arial" pitchFamily="34" charset="0"/>
              </a:defRPr>
            </a:lvl2pPr>
            <a:lvl3pPr marL="1207761" indent="-241553">
              <a:defRPr>
                <a:solidFill>
                  <a:schemeClr val="tx1"/>
                </a:solidFill>
                <a:latin typeface="Arial" pitchFamily="34" charset="0"/>
              </a:defRPr>
            </a:lvl3pPr>
            <a:lvl4pPr marL="1690866" indent="-241553">
              <a:defRPr>
                <a:solidFill>
                  <a:schemeClr val="tx1"/>
                </a:solidFill>
                <a:latin typeface="Arial" pitchFamily="34" charset="0"/>
              </a:defRPr>
            </a:lvl4pPr>
            <a:lvl5pPr marL="2173971" indent="-241553">
              <a:defRPr>
                <a:solidFill>
                  <a:schemeClr val="tx1"/>
                </a:solidFill>
                <a:latin typeface="Arial" pitchFamily="34" charset="0"/>
              </a:defRPr>
            </a:lvl5pPr>
            <a:lvl6pPr marL="2657075" indent="-241553" eaLnBrk="0" fontAlgn="base" hangingPunct="0">
              <a:spcBef>
                <a:spcPct val="0"/>
              </a:spcBef>
              <a:spcAft>
                <a:spcPct val="0"/>
              </a:spcAft>
              <a:defRPr>
                <a:solidFill>
                  <a:schemeClr val="tx1"/>
                </a:solidFill>
                <a:latin typeface="Arial" pitchFamily="34" charset="0"/>
              </a:defRPr>
            </a:lvl6pPr>
            <a:lvl7pPr marL="3140179" indent="-241553" eaLnBrk="0" fontAlgn="base" hangingPunct="0">
              <a:spcBef>
                <a:spcPct val="0"/>
              </a:spcBef>
              <a:spcAft>
                <a:spcPct val="0"/>
              </a:spcAft>
              <a:defRPr>
                <a:solidFill>
                  <a:schemeClr val="tx1"/>
                </a:solidFill>
                <a:latin typeface="Arial" pitchFamily="34" charset="0"/>
              </a:defRPr>
            </a:lvl7pPr>
            <a:lvl8pPr marL="3623284" indent="-241553" eaLnBrk="0" fontAlgn="base" hangingPunct="0">
              <a:spcBef>
                <a:spcPct val="0"/>
              </a:spcBef>
              <a:spcAft>
                <a:spcPct val="0"/>
              </a:spcAft>
              <a:defRPr>
                <a:solidFill>
                  <a:schemeClr val="tx1"/>
                </a:solidFill>
                <a:latin typeface="Arial" pitchFamily="34" charset="0"/>
              </a:defRPr>
            </a:lvl8pPr>
            <a:lvl9pPr marL="4106388" indent="-241553"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110597" name="Rectangle 7"/>
          <p:cNvSpPr txBox="1">
            <a:spLocks noGrp="1" noChangeArrowheads="1"/>
          </p:cNvSpPr>
          <p:nvPr/>
        </p:nvSpPr>
        <p:spPr bwMode="auto">
          <a:xfrm>
            <a:off x="4236724" y="9298162"/>
            <a:ext cx="3241040" cy="48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741" tIns="48868" rIns="97741" bIns="4886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A4B1CECA-8BC2-4791-859F-DD5E5A3A4A78}" type="slidenum">
              <a:rPr lang="en-US" sz="1300">
                <a:latin typeface="Times New Roman" pitchFamily="18" charset="0"/>
              </a:rPr>
              <a:pPr algn="r"/>
              <a:t>181</a:t>
            </a:fld>
            <a:endParaRPr lang="en-US" sz="1300">
              <a:latin typeface="Times New Roman" pitchFamily="18" charset="0"/>
            </a:endParaRPr>
          </a:p>
        </p:txBody>
      </p:sp>
      <p:sp>
        <p:nvSpPr>
          <p:cNvPr id="110598" name="Rectangle 2"/>
          <p:cNvSpPr>
            <a:spLocks noGrp="1" noRot="1" noChangeAspect="1" noChangeArrowheads="1" noTextEdit="1"/>
          </p:cNvSpPr>
          <p:nvPr>
            <p:ph type="sldImg"/>
          </p:nvPr>
        </p:nvSpPr>
        <p:spPr>
          <a:xfrm>
            <a:off x="1316038" y="728663"/>
            <a:ext cx="4848225" cy="3636962"/>
          </a:xfrm>
          <a:ln/>
        </p:spPr>
      </p:sp>
      <p:sp>
        <p:nvSpPr>
          <p:cNvPr id="11059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mechanism of action of </a:t>
            </a:r>
            <a:r>
              <a:rPr lang="en-US" dirty="0" err="1"/>
              <a:t>repaglinide</a:t>
            </a:r>
            <a:r>
              <a:rPr lang="en-US" dirty="0"/>
              <a:t> is similar to that of the sulfonylurea drugs: binding to beta cell receptors to stimulate insulin secretion.  The major difference between the two drug classes is that </a:t>
            </a:r>
            <a:r>
              <a:rPr lang="en-US" dirty="0" err="1"/>
              <a:t>meglitinides</a:t>
            </a:r>
            <a:r>
              <a:rPr lang="en-US" dirty="0"/>
              <a:t> are shorter-acting, and are most effective when taken after meals in the presence of glucose.</a:t>
            </a:r>
          </a:p>
          <a:p>
            <a:endParaRPr lang="en-US" dirty="0"/>
          </a:p>
          <a:p>
            <a:r>
              <a:rPr lang="en-US" dirty="0"/>
              <a:t>Adverse effects include weight gain and hypoglycemia. An additional drawback to this drug is the dosing schedule since it must be taken with meals.</a:t>
            </a:r>
          </a:p>
        </p:txBody>
      </p:sp>
    </p:spTree>
    <p:extLst>
      <p:ext uri="{BB962C8B-B14F-4D97-AF65-F5344CB8AC3E}">
        <p14:creationId xmlns:p14="http://schemas.microsoft.com/office/powerpoint/2010/main" val="410669664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2B39237B-F8FB-489F-8C85-233FB6EB27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F767F46E-255B-45EE-9F63-C111A91FBB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Answer. C</a:t>
            </a:r>
          </a:p>
        </p:txBody>
      </p:sp>
      <p:sp>
        <p:nvSpPr>
          <p:cNvPr id="122884" name="Slide Number Placeholder 3">
            <a:extLst>
              <a:ext uri="{FF2B5EF4-FFF2-40B4-BE49-F238E27FC236}">
                <a16:creationId xmlns:a16="http://schemas.microsoft.com/office/drawing/2014/main" id="{BB61265C-5E80-4F62-BF53-2586056C81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E7A96521-2F37-4B1E-BD71-641F8C454976}" type="slidenum">
              <a:rPr lang="en-US" altLang="en-US" sz="1300">
                <a:solidFill>
                  <a:prstClr val="black"/>
                </a:solidFill>
                <a:cs typeface="Arial" panose="020B0604020202020204" pitchFamily="34" charset="0"/>
              </a:rPr>
              <a:pPr defTabSz="948507" fontAlgn="base">
                <a:spcBef>
                  <a:spcPct val="0"/>
                </a:spcBef>
                <a:spcAft>
                  <a:spcPct val="0"/>
                </a:spcAft>
                <a:defRPr/>
              </a:pPr>
              <a:t>182</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316475113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8C6E9B85-EB08-4A7E-A238-418C8D8F0F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AE20A154-10A2-4FBD-811F-FB136D0641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20836" name="Slide Number Placeholder 3">
            <a:extLst>
              <a:ext uri="{FF2B5EF4-FFF2-40B4-BE49-F238E27FC236}">
                <a16:creationId xmlns:a16="http://schemas.microsoft.com/office/drawing/2014/main" id="{F3F25269-4C94-4F9D-B421-65D266329B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DE829B48-5D54-4D8D-AC5C-7BD22320C216}" type="slidenum">
              <a:rPr lang="en-US" altLang="en-US" sz="1300">
                <a:solidFill>
                  <a:prstClr val="black"/>
                </a:solidFill>
                <a:cs typeface="Arial" panose="020B0604020202020204" pitchFamily="34" charset="0"/>
              </a:rPr>
              <a:pPr defTabSz="948507" fontAlgn="base">
                <a:spcBef>
                  <a:spcPct val="0"/>
                </a:spcBef>
                <a:spcAft>
                  <a:spcPct val="0"/>
                </a:spcAft>
                <a:defRPr/>
              </a:pPr>
              <a:t>183</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327130018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8C0D5-D108-1D96-50E3-F07D9C41E5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95BAB9-96AC-205A-54DB-3BDC2C14AD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02A9FB-FF2A-05DA-4966-B4FD2ED58B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36EC1C-7ABB-19B7-A739-73E517FA5C90}"/>
              </a:ext>
            </a:extLst>
          </p:cNvPr>
          <p:cNvSpPr>
            <a:spLocks noGrp="1"/>
          </p:cNvSpPr>
          <p:nvPr>
            <p:ph type="sldNum" sz="quarter" idx="5"/>
          </p:nvPr>
        </p:nvSpPr>
        <p:spPr/>
        <p:txBody>
          <a:bodyPr/>
          <a:lstStyle/>
          <a:p>
            <a:fld id="{5B5E225C-EA32-49AA-BCE1-CBED354D9589}" type="slidenum">
              <a:rPr lang="en-US" smtClean="0"/>
              <a:t>184</a:t>
            </a:fld>
            <a:endParaRPr lang="en-US"/>
          </a:p>
        </p:txBody>
      </p:sp>
    </p:spTree>
    <p:extLst>
      <p:ext uri="{BB962C8B-B14F-4D97-AF65-F5344CB8AC3E}">
        <p14:creationId xmlns:p14="http://schemas.microsoft.com/office/powerpoint/2010/main" val="213659887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186</a:t>
            </a:fld>
            <a:endParaRPr lang="en-US"/>
          </a:p>
        </p:txBody>
      </p:sp>
    </p:spTree>
    <p:extLst>
      <p:ext uri="{BB962C8B-B14F-4D97-AF65-F5344CB8AC3E}">
        <p14:creationId xmlns:p14="http://schemas.microsoft.com/office/powerpoint/2010/main" val="586264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xfrm>
            <a:off x="1257300" y="720725"/>
            <a:ext cx="4800600" cy="3600450"/>
          </a:xfrm>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29" indent="-307741" eaLnBrk="0" hangingPunct="0">
              <a:defRPr sz="2500">
                <a:solidFill>
                  <a:schemeClr val="tx1"/>
                </a:solidFill>
                <a:latin typeface="Times New Roman" pitchFamily="18" charset="0"/>
              </a:defRPr>
            </a:lvl2pPr>
            <a:lvl3pPr marL="1230968" indent="-246193" eaLnBrk="0" hangingPunct="0">
              <a:defRPr sz="2500">
                <a:solidFill>
                  <a:schemeClr val="tx1"/>
                </a:solidFill>
                <a:latin typeface="Times New Roman" pitchFamily="18" charset="0"/>
              </a:defRPr>
            </a:lvl3pPr>
            <a:lvl4pPr marL="1723355" indent="-246193" eaLnBrk="0" hangingPunct="0">
              <a:defRPr sz="2500">
                <a:solidFill>
                  <a:schemeClr val="tx1"/>
                </a:solidFill>
                <a:latin typeface="Times New Roman" pitchFamily="18" charset="0"/>
              </a:defRPr>
            </a:lvl4pPr>
            <a:lvl5pPr marL="2215742" indent="-246193" eaLnBrk="0" hangingPunct="0">
              <a:defRPr sz="2500">
                <a:solidFill>
                  <a:schemeClr val="tx1"/>
                </a:solidFill>
                <a:latin typeface="Times New Roman" pitchFamily="18" charset="0"/>
              </a:defRPr>
            </a:lvl5pPr>
            <a:lvl6pPr marL="2708130" indent="-246193" eaLnBrk="0" fontAlgn="base" hangingPunct="0">
              <a:spcBef>
                <a:spcPct val="0"/>
              </a:spcBef>
              <a:spcAft>
                <a:spcPct val="0"/>
              </a:spcAft>
              <a:defRPr sz="2500">
                <a:solidFill>
                  <a:schemeClr val="tx1"/>
                </a:solidFill>
                <a:latin typeface="Times New Roman" pitchFamily="18" charset="0"/>
              </a:defRPr>
            </a:lvl6pPr>
            <a:lvl7pPr marL="3200516" indent="-246193" eaLnBrk="0" fontAlgn="base" hangingPunct="0">
              <a:spcBef>
                <a:spcPct val="0"/>
              </a:spcBef>
              <a:spcAft>
                <a:spcPct val="0"/>
              </a:spcAft>
              <a:defRPr sz="2500">
                <a:solidFill>
                  <a:schemeClr val="tx1"/>
                </a:solidFill>
                <a:latin typeface="Times New Roman" pitchFamily="18" charset="0"/>
              </a:defRPr>
            </a:lvl7pPr>
            <a:lvl8pPr marL="3692904" indent="-246193" eaLnBrk="0" fontAlgn="base" hangingPunct="0">
              <a:spcBef>
                <a:spcPct val="0"/>
              </a:spcBef>
              <a:spcAft>
                <a:spcPct val="0"/>
              </a:spcAft>
              <a:defRPr sz="2500">
                <a:solidFill>
                  <a:schemeClr val="tx1"/>
                </a:solidFill>
                <a:latin typeface="Times New Roman" pitchFamily="18" charset="0"/>
              </a:defRPr>
            </a:lvl8pPr>
            <a:lvl9pPr marL="4185292" indent="-246193" eaLnBrk="0" fontAlgn="base" hangingPunct="0">
              <a:spcBef>
                <a:spcPct val="0"/>
              </a:spcBef>
              <a:spcAft>
                <a:spcPct val="0"/>
              </a:spcAft>
              <a:defRPr sz="2500">
                <a:solidFill>
                  <a:schemeClr val="tx1"/>
                </a:solidFill>
                <a:latin typeface="Times New Roman" pitchFamily="18" charset="0"/>
              </a:defRPr>
            </a:lvl9pPr>
          </a:lstStyle>
          <a:p>
            <a:pPr eaLnBrk="1" hangingPunct="1"/>
            <a:fld id="{6B3A99D4-5EAF-4CE9-9CD1-3E3FC4120439}" type="slidenum">
              <a:rPr lang="en-US" sz="1300"/>
              <a:pPr eaLnBrk="1" hangingPunct="1"/>
              <a:t>32</a:t>
            </a:fld>
            <a:endParaRPr lang="en-US" sz="1300"/>
          </a:p>
        </p:txBody>
      </p:sp>
    </p:spTree>
    <p:extLst>
      <p:ext uri="{BB962C8B-B14F-4D97-AF65-F5344CB8AC3E}">
        <p14:creationId xmlns:p14="http://schemas.microsoft.com/office/powerpoint/2010/main" val="14326838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1257300" y="720725"/>
            <a:ext cx="4800600" cy="3600450"/>
          </a:xfrm>
          <a:ln/>
        </p:spPr>
      </p:sp>
      <p:sp>
        <p:nvSpPr>
          <p:cNvPr id="614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0420" name="Footer Placeholder 3"/>
          <p:cNvSpPr>
            <a:spLocks noGrp="1"/>
          </p:cNvSpPr>
          <p:nvPr>
            <p:ph type="ftr" sz="quarter" idx="4"/>
          </p:nvPr>
        </p:nvSpPr>
        <p:spPr/>
        <p:txBody>
          <a:bodyPr/>
          <a:lstStyle/>
          <a:p>
            <a:pPr defTabSz="948507">
              <a:defRPr/>
            </a:pPr>
            <a:r>
              <a:rPr lang="en-US">
                <a:solidFill>
                  <a:prstClr val="black"/>
                </a:solidFill>
                <a:latin typeface="Calibri"/>
              </a:rPr>
              <a:t>Diabetes Educational Services© (530) 893 - 8635 </a:t>
            </a:r>
          </a:p>
        </p:txBody>
      </p:sp>
      <p:sp>
        <p:nvSpPr>
          <p:cNvPr id="60421"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830095" indent="-319267" eaLnBrk="0" hangingPunct="0">
              <a:defRPr>
                <a:solidFill>
                  <a:schemeClr val="tx1"/>
                </a:solidFill>
                <a:latin typeface="Garamond" panose="02020404030301010803" pitchFamily="18" charset="0"/>
                <a:cs typeface="Arial" panose="020B0604020202020204" pitchFamily="34" charset="0"/>
              </a:defRPr>
            </a:lvl2pPr>
            <a:lvl3pPr marL="1277070" indent="-255413" eaLnBrk="0" hangingPunct="0">
              <a:defRPr>
                <a:solidFill>
                  <a:schemeClr val="tx1"/>
                </a:solidFill>
                <a:latin typeface="Garamond" panose="02020404030301010803" pitchFamily="18" charset="0"/>
                <a:cs typeface="Arial" panose="020B0604020202020204" pitchFamily="34" charset="0"/>
              </a:defRPr>
            </a:lvl3pPr>
            <a:lvl4pPr marL="1787898" indent="-255413" eaLnBrk="0" hangingPunct="0">
              <a:defRPr>
                <a:solidFill>
                  <a:schemeClr val="tx1"/>
                </a:solidFill>
                <a:latin typeface="Garamond" panose="02020404030301010803" pitchFamily="18" charset="0"/>
                <a:cs typeface="Arial" panose="020B0604020202020204" pitchFamily="34" charset="0"/>
              </a:defRPr>
            </a:lvl4pPr>
            <a:lvl5pPr marL="2298727" indent="-255413" eaLnBrk="0" hangingPunct="0">
              <a:defRPr>
                <a:solidFill>
                  <a:schemeClr val="tx1"/>
                </a:solidFill>
                <a:latin typeface="Garamond" panose="02020404030301010803" pitchFamily="18" charset="0"/>
                <a:cs typeface="Arial" panose="020B0604020202020204" pitchFamily="34" charset="0"/>
              </a:defRPr>
            </a:lvl5pPr>
            <a:lvl6pPr marL="2809554" indent="-25541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320383" indent="-25541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831210" indent="-25541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342038" indent="-25541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defTabSz="948507">
              <a:defRPr/>
            </a:pPr>
            <a:fld id="{1820ED52-6921-4D6A-B7D3-44D4AAD67DC8}" type="slidenum">
              <a:rPr lang="en-US">
                <a:solidFill>
                  <a:prstClr val="black"/>
                </a:solidFill>
                <a:latin typeface="Times New Roman" panose="02020603050405020304" pitchFamily="18" charset="0"/>
              </a:rPr>
              <a:pPr defTabSz="948507">
                <a:defRPr/>
              </a:pPr>
              <a:t>187</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94362891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188</a:t>
            </a:fld>
            <a:endParaRPr lang="en-US"/>
          </a:p>
        </p:txBody>
      </p:sp>
    </p:spTree>
    <p:extLst>
      <p:ext uri="{BB962C8B-B14F-4D97-AF65-F5344CB8AC3E}">
        <p14:creationId xmlns:p14="http://schemas.microsoft.com/office/powerpoint/2010/main" val="224487322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189</a:t>
            </a:fld>
            <a:endParaRPr lang="en-US"/>
          </a:p>
        </p:txBody>
      </p:sp>
    </p:spTree>
    <p:extLst>
      <p:ext uri="{BB962C8B-B14F-4D97-AF65-F5344CB8AC3E}">
        <p14:creationId xmlns:p14="http://schemas.microsoft.com/office/powerpoint/2010/main" val="22505616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190</a:t>
            </a:fld>
            <a:endParaRPr lang="en-US"/>
          </a:p>
        </p:txBody>
      </p:sp>
    </p:spTree>
    <p:extLst>
      <p:ext uri="{BB962C8B-B14F-4D97-AF65-F5344CB8AC3E}">
        <p14:creationId xmlns:p14="http://schemas.microsoft.com/office/powerpoint/2010/main" val="162457567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191</a:t>
            </a:fld>
            <a:endParaRPr lang="en-US"/>
          </a:p>
        </p:txBody>
      </p:sp>
    </p:spTree>
    <p:extLst>
      <p:ext uri="{BB962C8B-B14F-4D97-AF65-F5344CB8AC3E}">
        <p14:creationId xmlns:p14="http://schemas.microsoft.com/office/powerpoint/2010/main" val="124213903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192</a:t>
            </a:fld>
            <a:endParaRPr lang="en-US"/>
          </a:p>
        </p:txBody>
      </p:sp>
    </p:spTree>
    <p:extLst>
      <p:ext uri="{BB962C8B-B14F-4D97-AF65-F5344CB8AC3E}">
        <p14:creationId xmlns:p14="http://schemas.microsoft.com/office/powerpoint/2010/main" val="280776353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193</a:t>
            </a:fld>
            <a:endParaRPr lang="en-US"/>
          </a:p>
        </p:txBody>
      </p:sp>
    </p:spTree>
    <p:extLst>
      <p:ext uri="{BB962C8B-B14F-4D97-AF65-F5344CB8AC3E}">
        <p14:creationId xmlns:p14="http://schemas.microsoft.com/office/powerpoint/2010/main" val="59768549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80037-D118-F972-B926-A6AE7F812ACD}"/>
            </a:ext>
          </a:extLst>
        </p:cNvPr>
        <p:cNvGrpSpPr/>
        <p:nvPr/>
      </p:nvGrpSpPr>
      <p:grpSpPr>
        <a:xfrm>
          <a:off x="0" y="0"/>
          <a:ext cx="0" cy="0"/>
          <a:chOff x="0" y="0"/>
          <a:chExt cx="0" cy="0"/>
        </a:xfrm>
      </p:grpSpPr>
      <p:sp>
        <p:nvSpPr>
          <p:cNvPr id="269314" name="Slide Image Placeholder 1">
            <a:extLst>
              <a:ext uri="{FF2B5EF4-FFF2-40B4-BE49-F238E27FC236}">
                <a16:creationId xmlns:a16="http://schemas.microsoft.com/office/drawing/2014/main" id="{9A392700-0524-7B80-81FF-3E2F8AD1CBDC}"/>
              </a:ext>
            </a:extLst>
          </p:cNvPr>
          <p:cNvSpPr>
            <a:spLocks noGrp="1" noRot="1" noChangeAspect="1" noTextEdit="1"/>
          </p:cNvSpPr>
          <p:nvPr>
            <p:ph type="sldImg"/>
          </p:nvPr>
        </p:nvSpPr>
        <p:spPr>
          <a:ln/>
        </p:spPr>
      </p:sp>
      <p:sp>
        <p:nvSpPr>
          <p:cNvPr id="269315" name="Notes Placeholder 2">
            <a:extLst>
              <a:ext uri="{FF2B5EF4-FFF2-40B4-BE49-F238E27FC236}">
                <a16:creationId xmlns:a16="http://schemas.microsoft.com/office/drawing/2014/main" id="{4A17A5F5-CEF7-3C92-A15E-C9F2DEA0D08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9316" name="Slide Number Placeholder 3">
            <a:extLst>
              <a:ext uri="{FF2B5EF4-FFF2-40B4-BE49-F238E27FC236}">
                <a16:creationId xmlns:a16="http://schemas.microsoft.com/office/drawing/2014/main" id="{D44AA897-B5BA-3E4E-C3E1-FDB315EA8EB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9293" indent="-299728" eaLnBrk="0" hangingPunct="0">
              <a:defRPr sz="2500">
                <a:solidFill>
                  <a:schemeClr val="tx1"/>
                </a:solidFill>
                <a:latin typeface="Times New Roman" pitchFamily="18" charset="0"/>
              </a:defRPr>
            </a:lvl2pPr>
            <a:lvl3pPr marL="1198913" indent="-239782" eaLnBrk="0" hangingPunct="0">
              <a:defRPr sz="2500">
                <a:solidFill>
                  <a:schemeClr val="tx1"/>
                </a:solidFill>
                <a:latin typeface="Times New Roman" pitchFamily="18" charset="0"/>
              </a:defRPr>
            </a:lvl3pPr>
            <a:lvl4pPr marL="1678478" indent="-239782" eaLnBrk="0" hangingPunct="0">
              <a:defRPr sz="2500">
                <a:solidFill>
                  <a:schemeClr val="tx1"/>
                </a:solidFill>
                <a:latin typeface="Times New Roman" pitchFamily="18" charset="0"/>
              </a:defRPr>
            </a:lvl4pPr>
            <a:lvl5pPr marL="2158044" indent="-239782" eaLnBrk="0" hangingPunct="0">
              <a:defRPr sz="2500">
                <a:solidFill>
                  <a:schemeClr val="tx1"/>
                </a:solidFill>
                <a:latin typeface="Times New Roman" pitchFamily="18" charset="0"/>
              </a:defRPr>
            </a:lvl5pPr>
            <a:lvl6pPr marL="2637609" indent="-239782" eaLnBrk="0" fontAlgn="base" hangingPunct="0">
              <a:spcBef>
                <a:spcPct val="0"/>
              </a:spcBef>
              <a:spcAft>
                <a:spcPct val="0"/>
              </a:spcAft>
              <a:defRPr sz="2500">
                <a:solidFill>
                  <a:schemeClr val="tx1"/>
                </a:solidFill>
                <a:latin typeface="Times New Roman" pitchFamily="18" charset="0"/>
              </a:defRPr>
            </a:lvl6pPr>
            <a:lvl7pPr marL="3117174" indent="-239782" eaLnBrk="0" fontAlgn="base" hangingPunct="0">
              <a:spcBef>
                <a:spcPct val="0"/>
              </a:spcBef>
              <a:spcAft>
                <a:spcPct val="0"/>
              </a:spcAft>
              <a:defRPr sz="2500">
                <a:solidFill>
                  <a:schemeClr val="tx1"/>
                </a:solidFill>
                <a:latin typeface="Times New Roman" pitchFamily="18" charset="0"/>
              </a:defRPr>
            </a:lvl7pPr>
            <a:lvl8pPr marL="3596739" indent="-239782" eaLnBrk="0" fontAlgn="base" hangingPunct="0">
              <a:spcBef>
                <a:spcPct val="0"/>
              </a:spcBef>
              <a:spcAft>
                <a:spcPct val="0"/>
              </a:spcAft>
              <a:defRPr sz="2500">
                <a:solidFill>
                  <a:schemeClr val="tx1"/>
                </a:solidFill>
                <a:latin typeface="Times New Roman" pitchFamily="18" charset="0"/>
              </a:defRPr>
            </a:lvl8pPr>
            <a:lvl9pPr marL="4076304" indent="-239782" eaLnBrk="0" fontAlgn="base" hangingPunct="0">
              <a:spcBef>
                <a:spcPct val="0"/>
              </a:spcBef>
              <a:spcAft>
                <a:spcPct val="0"/>
              </a:spcAft>
              <a:defRPr sz="2500">
                <a:solidFill>
                  <a:schemeClr val="tx1"/>
                </a:solidFill>
                <a:latin typeface="Times New Roman" pitchFamily="18" charset="0"/>
              </a:defRPr>
            </a:lvl9pPr>
          </a:lstStyle>
          <a:p>
            <a:pPr eaLnBrk="1" hangingPunct="1"/>
            <a:fld id="{28670FFA-3281-454B-91E6-651C67B07024}" type="slidenum">
              <a:rPr lang="en-US" sz="1200"/>
              <a:pPr eaLnBrk="1" hangingPunct="1"/>
              <a:t>194</a:t>
            </a:fld>
            <a:endParaRPr lang="en-US" sz="1200"/>
          </a:p>
        </p:txBody>
      </p:sp>
    </p:spTree>
    <p:extLst>
      <p:ext uri="{BB962C8B-B14F-4D97-AF65-F5344CB8AC3E}">
        <p14:creationId xmlns:p14="http://schemas.microsoft.com/office/powerpoint/2010/main" val="380817205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37185-392A-C440-14A3-7E13A6082D9A}"/>
            </a:ext>
          </a:extLst>
        </p:cNvPr>
        <p:cNvGrpSpPr/>
        <p:nvPr/>
      </p:nvGrpSpPr>
      <p:grpSpPr>
        <a:xfrm>
          <a:off x="0" y="0"/>
          <a:ext cx="0" cy="0"/>
          <a:chOff x="0" y="0"/>
          <a:chExt cx="0" cy="0"/>
        </a:xfrm>
      </p:grpSpPr>
      <p:sp>
        <p:nvSpPr>
          <p:cNvPr id="270338" name="Slide Image Placeholder 1">
            <a:extLst>
              <a:ext uri="{FF2B5EF4-FFF2-40B4-BE49-F238E27FC236}">
                <a16:creationId xmlns:a16="http://schemas.microsoft.com/office/drawing/2014/main" id="{4D9648E4-4616-B7ED-5B67-AD9249B68F24}"/>
              </a:ext>
            </a:extLst>
          </p:cNvPr>
          <p:cNvSpPr>
            <a:spLocks noGrp="1" noRot="1" noChangeAspect="1" noTextEdit="1"/>
          </p:cNvSpPr>
          <p:nvPr>
            <p:ph type="sldImg"/>
          </p:nvPr>
        </p:nvSpPr>
        <p:spPr>
          <a:ln/>
        </p:spPr>
      </p:sp>
      <p:sp>
        <p:nvSpPr>
          <p:cNvPr id="270339" name="Notes Placeholder 2">
            <a:extLst>
              <a:ext uri="{FF2B5EF4-FFF2-40B4-BE49-F238E27FC236}">
                <a16:creationId xmlns:a16="http://schemas.microsoft.com/office/drawing/2014/main" id="{F45DB5B0-C063-EAA1-628C-926F501912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0340" name="Slide Number Placeholder 3">
            <a:extLst>
              <a:ext uri="{FF2B5EF4-FFF2-40B4-BE49-F238E27FC236}">
                <a16:creationId xmlns:a16="http://schemas.microsoft.com/office/drawing/2014/main" id="{17E66446-D122-9DA1-D5C8-F008068D8C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9293" indent="-299728" eaLnBrk="0" hangingPunct="0">
              <a:defRPr sz="2500">
                <a:solidFill>
                  <a:schemeClr val="tx1"/>
                </a:solidFill>
                <a:latin typeface="Times New Roman" pitchFamily="18" charset="0"/>
              </a:defRPr>
            </a:lvl2pPr>
            <a:lvl3pPr marL="1198913" indent="-239782" eaLnBrk="0" hangingPunct="0">
              <a:defRPr sz="2500">
                <a:solidFill>
                  <a:schemeClr val="tx1"/>
                </a:solidFill>
                <a:latin typeface="Times New Roman" pitchFamily="18" charset="0"/>
              </a:defRPr>
            </a:lvl3pPr>
            <a:lvl4pPr marL="1678478" indent="-239782" eaLnBrk="0" hangingPunct="0">
              <a:defRPr sz="2500">
                <a:solidFill>
                  <a:schemeClr val="tx1"/>
                </a:solidFill>
                <a:latin typeface="Times New Roman" pitchFamily="18" charset="0"/>
              </a:defRPr>
            </a:lvl4pPr>
            <a:lvl5pPr marL="2158044" indent="-239782" eaLnBrk="0" hangingPunct="0">
              <a:defRPr sz="2500">
                <a:solidFill>
                  <a:schemeClr val="tx1"/>
                </a:solidFill>
                <a:latin typeface="Times New Roman" pitchFamily="18" charset="0"/>
              </a:defRPr>
            </a:lvl5pPr>
            <a:lvl6pPr marL="2637609" indent="-239782" eaLnBrk="0" fontAlgn="base" hangingPunct="0">
              <a:spcBef>
                <a:spcPct val="0"/>
              </a:spcBef>
              <a:spcAft>
                <a:spcPct val="0"/>
              </a:spcAft>
              <a:defRPr sz="2500">
                <a:solidFill>
                  <a:schemeClr val="tx1"/>
                </a:solidFill>
                <a:latin typeface="Times New Roman" pitchFamily="18" charset="0"/>
              </a:defRPr>
            </a:lvl6pPr>
            <a:lvl7pPr marL="3117174" indent="-239782" eaLnBrk="0" fontAlgn="base" hangingPunct="0">
              <a:spcBef>
                <a:spcPct val="0"/>
              </a:spcBef>
              <a:spcAft>
                <a:spcPct val="0"/>
              </a:spcAft>
              <a:defRPr sz="2500">
                <a:solidFill>
                  <a:schemeClr val="tx1"/>
                </a:solidFill>
                <a:latin typeface="Times New Roman" pitchFamily="18" charset="0"/>
              </a:defRPr>
            </a:lvl7pPr>
            <a:lvl8pPr marL="3596739" indent="-239782" eaLnBrk="0" fontAlgn="base" hangingPunct="0">
              <a:spcBef>
                <a:spcPct val="0"/>
              </a:spcBef>
              <a:spcAft>
                <a:spcPct val="0"/>
              </a:spcAft>
              <a:defRPr sz="2500">
                <a:solidFill>
                  <a:schemeClr val="tx1"/>
                </a:solidFill>
                <a:latin typeface="Times New Roman" pitchFamily="18" charset="0"/>
              </a:defRPr>
            </a:lvl8pPr>
            <a:lvl9pPr marL="4076304" indent="-239782" eaLnBrk="0" fontAlgn="base" hangingPunct="0">
              <a:spcBef>
                <a:spcPct val="0"/>
              </a:spcBef>
              <a:spcAft>
                <a:spcPct val="0"/>
              </a:spcAft>
              <a:defRPr sz="2500">
                <a:solidFill>
                  <a:schemeClr val="tx1"/>
                </a:solidFill>
                <a:latin typeface="Times New Roman" pitchFamily="18" charset="0"/>
              </a:defRPr>
            </a:lvl9pPr>
          </a:lstStyle>
          <a:p>
            <a:pPr eaLnBrk="1" hangingPunct="1"/>
            <a:fld id="{DFBCACCC-B897-4180-B292-FD653A3816D5}" type="slidenum">
              <a:rPr lang="en-US" sz="1200"/>
              <a:pPr eaLnBrk="1" hangingPunct="1"/>
              <a:t>195</a:t>
            </a:fld>
            <a:endParaRPr lang="en-US" sz="1200"/>
          </a:p>
        </p:txBody>
      </p:sp>
    </p:spTree>
    <p:extLst>
      <p:ext uri="{BB962C8B-B14F-4D97-AF65-F5344CB8AC3E}">
        <p14:creationId xmlns:p14="http://schemas.microsoft.com/office/powerpoint/2010/main" val="415768012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F544AD17-A901-4A16-BB50-00C0D4D7D8FA}"/>
              </a:ext>
            </a:extLst>
          </p:cNvPr>
          <p:cNvSpPr>
            <a:spLocks noGrp="1" noRot="1" noChangeAspect="1" noTextEdit="1"/>
          </p:cNvSpPr>
          <p:nvPr>
            <p:ph type="sldImg"/>
          </p:nvPr>
        </p:nvSpPr>
        <p:spPr bwMode="auto">
          <a:xfrm>
            <a:off x="1620838" y="1217613"/>
            <a:ext cx="4391025" cy="3292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2414A60C-5720-49C1-9E89-305A000CCC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988" name="Slide Number Placeholder 3">
            <a:extLst>
              <a:ext uri="{FF2B5EF4-FFF2-40B4-BE49-F238E27FC236}">
                <a16:creationId xmlns:a16="http://schemas.microsoft.com/office/drawing/2014/main" id="{C8B13C2A-A916-410F-B6A8-9B58CE12D4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65D985-1AB0-436F-A5AC-1CA8A81F3C1A}" type="slidenum">
              <a:rPr lang="en-US" altLang="en-US" sz="1300"/>
              <a:pPr>
                <a:spcBef>
                  <a:spcPct val="0"/>
                </a:spcBef>
              </a:pPr>
              <a:t>196</a:t>
            </a:fld>
            <a:endParaRPr lang="en-US" altLang="en-US" sz="1300"/>
          </a:p>
        </p:txBody>
      </p:sp>
    </p:spTree>
    <p:extLst>
      <p:ext uri="{BB962C8B-B14F-4D97-AF65-F5344CB8AC3E}">
        <p14:creationId xmlns:p14="http://schemas.microsoft.com/office/powerpoint/2010/main" val="1577339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35</a:t>
            </a:fld>
            <a:endParaRPr lang="en-US"/>
          </a:p>
        </p:txBody>
      </p:sp>
    </p:spTree>
    <p:extLst>
      <p:ext uri="{BB962C8B-B14F-4D97-AF65-F5344CB8AC3E}">
        <p14:creationId xmlns:p14="http://schemas.microsoft.com/office/powerpoint/2010/main" val="175319425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5CE65-1F00-1B78-FDFC-20D4C3AB1E44}"/>
            </a:ext>
          </a:extLst>
        </p:cNvPr>
        <p:cNvGrpSpPr/>
        <p:nvPr/>
      </p:nvGrpSpPr>
      <p:grpSpPr>
        <a:xfrm>
          <a:off x="0" y="0"/>
          <a:ext cx="0" cy="0"/>
          <a:chOff x="0" y="0"/>
          <a:chExt cx="0" cy="0"/>
        </a:xfrm>
      </p:grpSpPr>
      <p:sp>
        <p:nvSpPr>
          <p:cNvPr id="290818" name="Rectangle 7">
            <a:extLst>
              <a:ext uri="{FF2B5EF4-FFF2-40B4-BE49-F238E27FC236}">
                <a16:creationId xmlns:a16="http://schemas.microsoft.com/office/drawing/2014/main" id="{5548DA9F-EFF8-DDA7-9903-666145BDB6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29974" indent="-319220" eaLnBrk="0" hangingPunct="0">
              <a:defRPr sz="2600">
                <a:solidFill>
                  <a:schemeClr val="tx1"/>
                </a:solidFill>
                <a:latin typeface="Times New Roman" pitchFamily="18" charset="0"/>
              </a:defRPr>
            </a:lvl2pPr>
            <a:lvl3pPr marL="1276883" indent="-255376" eaLnBrk="0" hangingPunct="0">
              <a:defRPr sz="2600">
                <a:solidFill>
                  <a:schemeClr val="tx1"/>
                </a:solidFill>
                <a:latin typeface="Times New Roman" pitchFamily="18" charset="0"/>
              </a:defRPr>
            </a:lvl3pPr>
            <a:lvl4pPr marL="1787636" indent="-255376" eaLnBrk="0" hangingPunct="0">
              <a:defRPr sz="2600">
                <a:solidFill>
                  <a:schemeClr val="tx1"/>
                </a:solidFill>
                <a:latin typeface="Times New Roman" pitchFamily="18" charset="0"/>
              </a:defRPr>
            </a:lvl4pPr>
            <a:lvl5pPr marL="2298389" indent="-255376" eaLnBrk="0" hangingPunct="0">
              <a:defRPr sz="2600">
                <a:solidFill>
                  <a:schemeClr val="tx1"/>
                </a:solidFill>
                <a:latin typeface="Times New Roman" pitchFamily="18" charset="0"/>
              </a:defRPr>
            </a:lvl5pPr>
            <a:lvl6pPr marL="2809143" indent="-255376" eaLnBrk="0" fontAlgn="base" hangingPunct="0">
              <a:spcBef>
                <a:spcPct val="0"/>
              </a:spcBef>
              <a:spcAft>
                <a:spcPct val="0"/>
              </a:spcAft>
              <a:defRPr sz="2600">
                <a:solidFill>
                  <a:schemeClr val="tx1"/>
                </a:solidFill>
                <a:latin typeface="Times New Roman" pitchFamily="18" charset="0"/>
              </a:defRPr>
            </a:lvl6pPr>
            <a:lvl7pPr marL="3319895" indent="-255376" eaLnBrk="0" fontAlgn="base" hangingPunct="0">
              <a:spcBef>
                <a:spcPct val="0"/>
              </a:spcBef>
              <a:spcAft>
                <a:spcPct val="0"/>
              </a:spcAft>
              <a:defRPr sz="2600">
                <a:solidFill>
                  <a:schemeClr val="tx1"/>
                </a:solidFill>
                <a:latin typeface="Times New Roman" pitchFamily="18" charset="0"/>
              </a:defRPr>
            </a:lvl7pPr>
            <a:lvl8pPr marL="3830649" indent="-255376" eaLnBrk="0" fontAlgn="base" hangingPunct="0">
              <a:spcBef>
                <a:spcPct val="0"/>
              </a:spcBef>
              <a:spcAft>
                <a:spcPct val="0"/>
              </a:spcAft>
              <a:defRPr sz="2600">
                <a:solidFill>
                  <a:schemeClr val="tx1"/>
                </a:solidFill>
                <a:latin typeface="Times New Roman" pitchFamily="18" charset="0"/>
              </a:defRPr>
            </a:lvl8pPr>
            <a:lvl9pPr marL="4341403" indent="-255376" eaLnBrk="0" fontAlgn="base" hangingPunct="0">
              <a:spcBef>
                <a:spcPct val="0"/>
              </a:spcBef>
              <a:spcAft>
                <a:spcPct val="0"/>
              </a:spcAft>
              <a:defRPr sz="2600">
                <a:solidFill>
                  <a:schemeClr val="tx1"/>
                </a:solidFill>
                <a:latin typeface="Times New Roman" pitchFamily="18" charset="0"/>
              </a:defRPr>
            </a:lvl9pPr>
          </a:lstStyle>
          <a:p>
            <a:pPr eaLnBrk="1" hangingPunct="1"/>
            <a:fld id="{CEB75143-B810-4467-B3F7-B829CB5BE84A}" type="slidenum">
              <a:rPr lang="en-US" sz="1300"/>
              <a:pPr eaLnBrk="1" hangingPunct="1"/>
              <a:t>197</a:t>
            </a:fld>
            <a:endParaRPr lang="en-US" sz="1300"/>
          </a:p>
        </p:txBody>
      </p:sp>
      <p:sp>
        <p:nvSpPr>
          <p:cNvPr id="290819" name="Rectangle 7">
            <a:extLst>
              <a:ext uri="{FF2B5EF4-FFF2-40B4-BE49-F238E27FC236}">
                <a16:creationId xmlns:a16="http://schemas.microsoft.com/office/drawing/2014/main" id="{60802180-3C38-59B9-E0A2-BFF2E61D45B4}"/>
              </a:ext>
            </a:extLst>
          </p:cNvPr>
          <p:cNvSpPr txBox="1">
            <a:spLocks noGrp="1" noChangeArrowheads="1"/>
          </p:cNvSpPr>
          <p:nvPr/>
        </p:nvSpPr>
        <p:spPr bwMode="auto">
          <a:xfrm>
            <a:off x="4421632" y="9603450"/>
            <a:ext cx="3381248" cy="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783" tIns="50891" rIns="101783" bIns="5089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197</a:t>
            </a:fld>
            <a:endParaRPr lang="en-US" sz="1300"/>
          </a:p>
        </p:txBody>
      </p:sp>
      <p:sp>
        <p:nvSpPr>
          <p:cNvPr id="290820" name="Slide Image Placeholder 1">
            <a:extLst>
              <a:ext uri="{FF2B5EF4-FFF2-40B4-BE49-F238E27FC236}">
                <a16:creationId xmlns:a16="http://schemas.microsoft.com/office/drawing/2014/main" id="{C6E9EA48-0CF6-CE81-4C47-77969102342E}"/>
              </a:ext>
            </a:extLst>
          </p:cNvPr>
          <p:cNvSpPr>
            <a:spLocks noGrp="1" noRot="1" noChangeAspect="1" noTextEdit="1"/>
          </p:cNvSpPr>
          <p:nvPr>
            <p:ph type="sldImg"/>
          </p:nvPr>
        </p:nvSpPr>
        <p:spPr>
          <a:xfrm>
            <a:off x="1338263" y="744538"/>
            <a:ext cx="4956175" cy="3717925"/>
          </a:xfrm>
          <a:ln/>
        </p:spPr>
      </p:sp>
      <p:sp>
        <p:nvSpPr>
          <p:cNvPr id="290821" name="Notes Placeholder 2">
            <a:extLst>
              <a:ext uri="{FF2B5EF4-FFF2-40B4-BE49-F238E27FC236}">
                <a16:creationId xmlns:a16="http://schemas.microsoft.com/office/drawing/2014/main" id="{2260B94D-100B-3909-FE08-F2A60C2142C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err="1"/>
              <a:t>ummary</a:t>
            </a:r>
            <a:r>
              <a:rPr lang="en-US" b="1" dirty="0"/>
              <a:t>: The Noxious Nine in Diabetes Pathophysiology</a:t>
            </a:r>
          </a:p>
          <a:p>
            <a:r>
              <a:rPr lang="en-US" dirty="0"/>
              <a:t>Ralph A. DeFronzo expanded his earlier conceptual model of diabetes—known as the </a:t>
            </a:r>
            <a:r>
              <a:rPr lang="en-US" i="1" dirty="0"/>
              <a:t>Ominous Octet</a:t>
            </a:r>
            <a:r>
              <a:rPr lang="en-US" dirty="0"/>
              <a:t>—to include a ninth element: </a:t>
            </a:r>
            <a:r>
              <a:rPr lang="en-US" b="1" dirty="0"/>
              <a:t>hypercortisolism</a:t>
            </a:r>
            <a:r>
              <a:rPr lang="en-US" dirty="0"/>
              <a:t>. This updated framework is referred to as the </a:t>
            </a:r>
            <a:r>
              <a:rPr lang="en-US" b="1" dirty="0"/>
              <a:t>Noxious Nine</a:t>
            </a:r>
            <a:r>
              <a:rPr lang="en-US" dirty="0"/>
              <a:t>, highlighting the important role of cortisol dysregulation in difficult-to-control type 2 diabetes </a:t>
            </a:r>
            <a:r>
              <a:rPr lang="en-US" dirty="0">
                <a:hlinkClick r:id="rId3"/>
              </a:rPr>
              <a:t>currentsciencedaily.com+8HCP Live+8HCP Live+8</a:t>
            </a:r>
            <a:r>
              <a:rPr lang="en-US" dirty="0"/>
              <a:t>.</a:t>
            </a:r>
          </a:p>
          <a:p>
            <a:r>
              <a:rPr lang="en-US" dirty="0"/>
              <a:t>Recent research, including the CATALYST trial, shows that </a:t>
            </a:r>
            <a:r>
              <a:rPr lang="en-US" b="1" dirty="0"/>
              <a:t>about 24% of patients with difficult-to-control T2D</a:t>
            </a:r>
            <a:r>
              <a:rPr lang="en-US" dirty="0"/>
              <a:t> have underlying hypercortisolism. Treating this condition with </a:t>
            </a:r>
            <a:r>
              <a:rPr lang="en-US" b="1" dirty="0"/>
              <a:t>mifepristone</a:t>
            </a:r>
            <a:r>
              <a:rPr lang="en-US" dirty="0"/>
              <a:t>, a glucocorticoid receptor antagonist, led to significant improvements in HbA1c—averaging around a </a:t>
            </a:r>
            <a:r>
              <a:rPr lang="en-US" b="1" dirty="0"/>
              <a:t>1.5% reduction</a:t>
            </a:r>
            <a:r>
              <a:rPr lang="en-US" dirty="0"/>
              <a:t> </a:t>
            </a:r>
            <a:r>
              <a:rPr lang="en-US" dirty="0">
                <a:hlinkClick r:id="rId3"/>
              </a:rPr>
              <a:t>pmc.ncbi.nlm.nih.gov+3HCP Live+3medscape.com+3</a:t>
            </a:r>
            <a:r>
              <a:rPr lang="en-US" dirty="0"/>
              <a:t>.</a:t>
            </a:r>
          </a:p>
          <a:p>
            <a:r>
              <a:rPr lang="en-US" dirty="0"/>
              <a:t>These findings emphasize the importance of recognizing hypercortisolism in T2D care and suggest that addressing it may help improve glycemic and metabolic control in a subset of patients.</a:t>
            </a:r>
          </a:p>
          <a:p>
            <a:endParaRPr lang="en-US" dirty="0"/>
          </a:p>
        </p:txBody>
      </p:sp>
      <p:sp>
        <p:nvSpPr>
          <p:cNvPr id="290822" name="Footer Placeholder 3">
            <a:extLst>
              <a:ext uri="{FF2B5EF4-FFF2-40B4-BE49-F238E27FC236}">
                <a16:creationId xmlns:a16="http://schemas.microsoft.com/office/drawing/2014/main" id="{FDED1064-2347-8F58-C9A8-C358C5718B14}"/>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29974" indent="-319220" eaLnBrk="0" hangingPunct="0">
              <a:defRPr sz="2600">
                <a:solidFill>
                  <a:schemeClr val="tx1"/>
                </a:solidFill>
                <a:latin typeface="Times New Roman" pitchFamily="18" charset="0"/>
              </a:defRPr>
            </a:lvl2pPr>
            <a:lvl3pPr marL="1276883" indent="-255376" eaLnBrk="0" hangingPunct="0">
              <a:defRPr sz="2600">
                <a:solidFill>
                  <a:schemeClr val="tx1"/>
                </a:solidFill>
                <a:latin typeface="Times New Roman" pitchFamily="18" charset="0"/>
              </a:defRPr>
            </a:lvl3pPr>
            <a:lvl4pPr marL="1787636" indent="-255376" eaLnBrk="0" hangingPunct="0">
              <a:defRPr sz="2600">
                <a:solidFill>
                  <a:schemeClr val="tx1"/>
                </a:solidFill>
                <a:latin typeface="Times New Roman" pitchFamily="18" charset="0"/>
              </a:defRPr>
            </a:lvl4pPr>
            <a:lvl5pPr marL="2298389" indent="-255376" eaLnBrk="0" hangingPunct="0">
              <a:defRPr sz="2600">
                <a:solidFill>
                  <a:schemeClr val="tx1"/>
                </a:solidFill>
                <a:latin typeface="Times New Roman" pitchFamily="18" charset="0"/>
              </a:defRPr>
            </a:lvl5pPr>
            <a:lvl6pPr marL="2809143" indent="-255376" eaLnBrk="0" fontAlgn="base" hangingPunct="0">
              <a:spcBef>
                <a:spcPct val="0"/>
              </a:spcBef>
              <a:spcAft>
                <a:spcPct val="0"/>
              </a:spcAft>
              <a:defRPr sz="2600">
                <a:solidFill>
                  <a:schemeClr val="tx1"/>
                </a:solidFill>
                <a:latin typeface="Times New Roman" pitchFamily="18" charset="0"/>
              </a:defRPr>
            </a:lvl6pPr>
            <a:lvl7pPr marL="3319895" indent="-255376" eaLnBrk="0" fontAlgn="base" hangingPunct="0">
              <a:spcBef>
                <a:spcPct val="0"/>
              </a:spcBef>
              <a:spcAft>
                <a:spcPct val="0"/>
              </a:spcAft>
              <a:defRPr sz="2600">
                <a:solidFill>
                  <a:schemeClr val="tx1"/>
                </a:solidFill>
                <a:latin typeface="Times New Roman" pitchFamily="18" charset="0"/>
              </a:defRPr>
            </a:lvl7pPr>
            <a:lvl8pPr marL="3830649" indent="-255376" eaLnBrk="0" fontAlgn="base" hangingPunct="0">
              <a:spcBef>
                <a:spcPct val="0"/>
              </a:spcBef>
              <a:spcAft>
                <a:spcPct val="0"/>
              </a:spcAft>
              <a:defRPr sz="2600">
                <a:solidFill>
                  <a:schemeClr val="tx1"/>
                </a:solidFill>
                <a:latin typeface="Times New Roman" pitchFamily="18" charset="0"/>
              </a:defRPr>
            </a:lvl8pPr>
            <a:lvl9pPr marL="4341403" indent="-255376" eaLnBrk="0" fontAlgn="base" hangingPunct="0">
              <a:spcBef>
                <a:spcPct val="0"/>
              </a:spcBef>
              <a:spcAft>
                <a:spcPct val="0"/>
              </a:spcAft>
              <a:defRPr sz="26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a:extLst>
              <a:ext uri="{FF2B5EF4-FFF2-40B4-BE49-F238E27FC236}">
                <a16:creationId xmlns:a16="http://schemas.microsoft.com/office/drawing/2014/main" id="{72DFEBAB-403D-F5D5-20A5-322DB36A8D78}"/>
              </a:ext>
            </a:extLst>
          </p:cNvPr>
          <p:cNvSpPr txBox="1">
            <a:spLocks noGrp="1"/>
          </p:cNvSpPr>
          <p:nvPr/>
        </p:nvSpPr>
        <p:spPr bwMode="auto">
          <a:xfrm>
            <a:off x="4421632" y="9603450"/>
            <a:ext cx="3381248" cy="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783" tIns="50891" rIns="101783" bIns="5089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197</a:t>
            </a:fld>
            <a:endParaRPr lang="en-US" sz="1300"/>
          </a:p>
        </p:txBody>
      </p:sp>
    </p:spTree>
    <p:extLst>
      <p:ext uri="{BB962C8B-B14F-4D97-AF65-F5344CB8AC3E}">
        <p14:creationId xmlns:p14="http://schemas.microsoft.com/office/powerpoint/2010/main" val="79008033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046" indent="-301939">
              <a:defRPr>
                <a:solidFill>
                  <a:schemeClr val="tx1"/>
                </a:solidFill>
                <a:latin typeface="Arial" pitchFamily="34" charset="0"/>
              </a:defRPr>
            </a:lvl2pPr>
            <a:lvl3pPr marL="1207761" indent="-241553">
              <a:defRPr>
                <a:solidFill>
                  <a:schemeClr val="tx1"/>
                </a:solidFill>
                <a:latin typeface="Arial" pitchFamily="34" charset="0"/>
              </a:defRPr>
            </a:lvl3pPr>
            <a:lvl4pPr marL="1690866" indent="-241553">
              <a:defRPr>
                <a:solidFill>
                  <a:schemeClr val="tx1"/>
                </a:solidFill>
                <a:latin typeface="Arial" pitchFamily="34" charset="0"/>
              </a:defRPr>
            </a:lvl4pPr>
            <a:lvl5pPr marL="2173971" indent="-241553">
              <a:defRPr>
                <a:solidFill>
                  <a:schemeClr val="tx1"/>
                </a:solidFill>
                <a:latin typeface="Arial" pitchFamily="34" charset="0"/>
              </a:defRPr>
            </a:lvl5pPr>
            <a:lvl6pPr marL="2657075" indent="-241553" eaLnBrk="0" fontAlgn="base" hangingPunct="0">
              <a:spcBef>
                <a:spcPct val="0"/>
              </a:spcBef>
              <a:spcAft>
                <a:spcPct val="0"/>
              </a:spcAft>
              <a:defRPr>
                <a:solidFill>
                  <a:schemeClr val="tx1"/>
                </a:solidFill>
                <a:latin typeface="Arial" pitchFamily="34" charset="0"/>
              </a:defRPr>
            </a:lvl6pPr>
            <a:lvl7pPr marL="3140179" indent="-241553" eaLnBrk="0" fontAlgn="base" hangingPunct="0">
              <a:spcBef>
                <a:spcPct val="0"/>
              </a:spcBef>
              <a:spcAft>
                <a:spcPct val="0"/>
              </a:spcAft>
              <a:defRPr>
                <a:solidFill>
                  <a:schemeClr val="tx1"/>
                </a:solidFill>
                <a:latin typeface="Arial" pitchFamily="34" charset="0"/>
              </a:defRPr>
            </a:lvl7pPr>
            <a:lvl8pPr marL="3623284" indent="-241553" eaLnBrk="0" fontAlgn="base" hangingPunct="0">
              <a:spcBef>
                <a:spcPct val="0"/>
              </a:spcBef>
              <a:spcAft>
                <a:spcPct val="0"/>
              </a:spcAft>
              <a:defRPr>
                <a:solidFill>
                  <a:schemeClr val="tx1"/>
                </a:solidFill>
                <a:latin typeface="Arial" pitchFamily="34" charset="0"/>
              </a:defRPr>
            </a:lvl8pPr>
            <a:lvl9pPr marL="4106388" indent="-241553" eaLnBrk="0" fontAlgn="base" hangingPunct="0">
              <a:spcBef>
                <a:spcPct val="0"/>
              </a:spcBef>
              <a:spcAft>
                <a:spcPct val="0"/>
              </a:spcAft>
              <a:defRPr>
                <a:solidFill>
                  <a:schemeClr val="tx1"/>
                </a:solidFill>
                <a:latin typeface="Arial" pitchFamily="34" charset="0"/>
              </a:defRPr>
            </a:lvl9pPr>
          </a:lstStyle>
          <a:p>
            <a:pPr eaLnBrk="1" hangingPunct="1"/>
            <a:fld id="{6AE1D34A-EF11-4972-845B-2A5C3DE9C72D}" type="slidenum">
              <a:rPr lang="en-US" smtClean="0">
                <a:latin typeface="Times New Roman" pitchFamily="18" charset="0"/>
              </a:rPr>
              <a:pPr eaLnBrk="1" hangingPunct="1"/>
              <a:t>198</a:t>
            </a:fld>
            <a:endParaRPr lang="en-US">
              <a:latin typeface="Times New Roman" pitchFamily="18" charset="0"/>
            </a:endParaRPr>
          </a:p>
        </p:txBody>
      </p:sp>
      <p:sp>
        <p:nvSpPr>
          <p:cNvPr id="131075" name="Rectangle 7"/>
          <p:cNvSpPr txBox="1">
            <a:spLocks noGrp="1" noChangeArrowheads="1"/>
          </p:cNvSpPr>
          <p:nvPr/>
        </p:nvSpPr>
        <p:spPr bwMode="auto">
          <a:xfrm>
            <a:off x="4236724" y="9298162"/>
            <a:ext cx="3241040" cy="48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730" tIns="48864" rIns="97730" bIns="48864"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0F947FD-350A-412C-BB92-96A246F9309D}" type="slidenum">
              <a:rPr lang="en-US" sz="1300">
                <a:latin typeface="Times New Roman" pitchFamily="18" charset="0"/>
              </a:rPr>
              <a:pPr algn="r" eaLnBrk="1" hangingPunct="1"/>
              <a:t>198</a:t>
            </a:fld>
            <a:endParaRPr lang="en-US" sz="1300">
              <a:latin typeface="Times New Roman" pitchFamily="18" charset="0"/>
            </a:endParaRPr>
          </a:p>
        </p:txBody>
      </p:sp>
      <p:sp>
        <p:nvSpPr>
          <p:cNvPr id="1310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046" indent="-301939">
              <a:defRPr>
                <a:solidFill>
                  <a:schemeClr val="tx1"/>
                </a:solidFill>
                <a:latin typeface="Arial" pitchFamily="34" charset="0"/>
              </a:defRPr>
            </a:lvl2pPr>
            <a:lvl3pPr marL="1207761" indent="-241553">
              <a:defRPr>
                <a:solidFill>
                  <a:schemeClr val="tx1"/>
                </a:solidFill>
                <a:latin typeface="Arial" pitchFamily="34" charset="0"/>
              </a:defRPr>
            </a:lvl3pPr>
            <a:lvl4pPr marL="1690866" indent="-241553">
              <a:defRPr>
                <a:solidFill>
                  <a:schemeClr val="tx1"/>
                </a:solidFill>
                <a:latin typeface="Arial" pitchFamily="34" charset="0"/>
              </a:defRPr>
            </a:lvl4pPr>
            <a:lvl5pPr marL="2173971" indent="-241553">
              <a:defRPr>
                <a:solidFill>
                  <a:schemeClr val="tx1"/>
                </a:solidFill>
                <a:latin typeface="Arial" pitchFamily="34" charset="0"/>
              </a:defRPr>
            </a:lvl5pPr>
            <a:lvl6pPr marL="2657075" indent="-241553" eaLnBrk="0" fontAlgn="base" hangingPunct="0">
              <a:spcBef>
                <a:spcPct val="0"/>
              </a:spcBef>
              <a:spcAft>
                <a:spcPct val="0"/>
              </a:spcAft>
              <a:defRPr>
                <a:solidFill>
                  <a:schemeClr val="tx1"/>
                </a:solidFill>
                <a:latin typeface="Arial" pitchFamily="34" charset="0"/>
              </a:defRPr>
            </a:lvl6pPr>
            <a:lvl7pPr marL="3140179" indent="-241553" eaLnBrk="0" fontAlgn="base" hangingPunct="0">
              <a:spcBef>
                <a:spcPct val="0"/>
              </a:spcBef>
              <a:spcAft>
                <a:spcPct val="0"/>
              </a:spcAft>
              <a:defRPr>
                <a:solidFill>
                  <a:schemeClr val="tx1"/>
                </a:solidFill>
                <a:latin typeface="Arial" pitchFamily="34" charset="0"/>
              </a:defRPr>
            </a:lvl7pPr>
            <a:lvl8pPr marL="3623284" indent="-241553" eaLnBrk="0" fontAlgn="base" hangingPunct="0">
              <a:spcBef>
                <a:spcPct val="0"/>
              </a:spcBef>
              <a:spcAft>
                <a:spcPct val="0"/>
              </a:spcAft>
              <a:defRPr>
                <a:solidFill>
                  <a:schemeClr val="tx1"/>
                </a:solidFill>
                <a:latin typeface="Arial" pitchFamily="34" charset="0"/>
              </a:defRPr>
            </a:lvl8pPr>
            <a:lvl9pPr marL="4106388" indent="-241553" eaLnBrk="0" fontAlgn="base" hangingPunct="0">
              <a:spcBef>
                <a:spcPct val="0"/>
              </a:spcBef>
              <a:spcAft>
                <a:spcPct val="0"/>
              </a:spcAft>
              <a:defRPr>
                <a:solidFill>
                  <a:schemeClr val="tx1"/>
                </a:solidFill>
                <a:latin typeface="Arial" pitchFamily="34" charset="0"/>
              </a:defRPr>
            </a:lvl9pPr>
          </a:lstStyle>
          <a:p>
            <a:pPr eaLnBrk="1" hangingPunct="1"/>
            <a:r>
              <a:rPr lang="en-US">
                <a:latin typeface="Times New Roman" pitchFamily="18" charset="0"/>
              </a:rPr>
              <a:t>Diabetes Educational Services© (530) 893 - 8635 </a:t>
            </a:r>
          </a:p>
        </p:txBody>
      </p:sp>
      <p:sp>
        <p:nvSpPr>
          <p:cNvPr id="131077" name="Rectangle 7"/>
          <p:cNvSpPr txBox="1">
            <a:spLocks noGrp="1" noChangeArrowheads="1"/>
          </p:cNvSpPr>
          <p:nvPr/>
        </p:nvSpPr>
        <p:spPr bwMode="auto">
          <a:xfrm>
            <a:off x="4236724" y="9298162"/>
            <a:ext cx="3241040" cy="48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730" tIns="48864" rIns="97730" bIns="48864"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75AECC4-D18B-44E6-A131-B17753DE6A71}" type="slidenum">
              <a:rPr lang="en-US" sz="1300">
                <a:latin typeface="Times New Roman" pitchFamily="18" charset="0"/>
              </a:rPr>
              <a:pPr algn="r" eaLnBrk="1" hangingPunct="1"/>
              <a:t>198</a:t>
            </a:fld>
            <a:endParaRPr lang="en-US" sz="1300">
              <a:latin typeface="Times New Roman" pitchFamily="18" charset="0"/>
            </a:endParaRPr>
          </a:p>
        </p:txBody>
      </p:sp>
      <p:sp>
        <p:nvSpPr>
          <p:cNvPr id="131078" name="Rectangle 2"/>
          <p:cNvSpPr>
            <a:spLocks noGrp="1" noRot="1" noChangeAspect="1" noChangeArrowheads="1" noTextEdit="1"/>
          </p:cNvSpPr>
          <p:nvPr>
            <p:ph type="sldImg"/>
          </p:nvPr>
        </p:nvSpPr>
        <p:spPr>
          <a:xfrm>
            <a:off x="1316038" y="730250"/>
            <a:ext cx="4846637" cy="3635375"/>
          </a:xfrm>
          <a:ln/>
        </p:spPr>
      </p:sp>
      <p:sp>
        <p:nvSpPr>
          <p:cNvPr id="1310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86683389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199</a:t>
            </a:fld>
            <a:endParaRPr lang="en-US"/>
          </a:p>
        </p:txBody>
      </p:sp>
    </p:spTree>
    <p:extLst>
      <p:ext uri="{BB962C8B-B14F-4D97-AF65-F5344CB8AC3E}">
        <p14:creationId xmlns:p14="http://schemas.microsoft.com/office/powerpoint/2010/main" val="201282740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71EFD-D787-E0B6-FBF5-5E337CB898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86094E-2B6D-D274-CCBD-D9BCB1D62C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44BDBC-2883-B8AB-FB3C-E524187CAB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C1F65C-DB93-42E5-9DFE-5867C04A62BE}"/>
              </a:ext>
            </a:extLst>
          </p:cNvPr>
          <p:cNvSpPr>
            <a:spLocks noGrp="1"/>
          </p:cNvSpPr>
          <p:nvPr>
            <p:ph type="sldNum" sz="quarter" idx="5"/>
          </p:nvPr>
        </p:nvSpPr>
        <p:spPr/>
        <p:txBody>
          <a:bodyPr/>
          <a:lstStyle/>
          <a:p>
            <a:fld id="{5B5E225C-EA32-49AA-BCE1-CBED354D9589}" type="slidenum">
              <a:rPr lang="en-US" smtClean="0"/>
              <a:t>200</a:t>
            </a:fld>
            <a:endParaRPr lang="en-US"/>
          </a:p>
        </p:txBody>
      </p:sp>
    </p:spTree>
    <p:extLst>
      <p:ext uri="{BB962C8B-B14F-4D97-AF65-F5344CB8AC3E}">
        <p14:creationId xmlns:p14="http://schemas.microsoft.com/office/powerpoint/2010/main" val="385965035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A7E85-1E56-5CEA-843F-3366D8D893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EF08BB-24B4-8AB1-7992-8D89CD1320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346142-6139-8473-A7E4-858AAF36AA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FD67F9-32E0-C441-1278-5EDE983DB304}"/>
              </a:ext>
            </a:extLst>
          </p:cNvPr>
          <p:cNvSpPr>
            <a:spLocks noGrp="1"/>
          </p:cNvSpPr>
          <p:nvPr>
            <p:ph type="sldNum" sz="quarter" idx="5"/>
          </p:nvPr>
        </p:nvSpPr>
        <p:spPr/>
        <p:txBody>
          <a:bodyPr/>
          <a:lstStyle/>
          <a:p>
            <a:fld id="{5B5E225C-EA32-49AA-BCE1-CBED354D9589}" type="slidenum">
              <a:rPr lang="en-US" smtClean="0"/>
              <a:t>201</a:t>
            </a:fld>
            <a:endParaRPr lang="en-US"/>
          </a:p>
        </p:txBody>
      </p:sp>
    </p:spTree>
    <p:extLst>
      <p:ext uri="{BB962C8B-B14F-4D97-AF65-F5344CB8AC3E}">
        <p14:creationId xmlns:p14="http://schemas.microsoft.com/office/powerpoint/2010/main" val="50124907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1257300" y="720725"/>
            <a:ext cx="4800600" cy="3600450"/>
          </a:xfrm>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00130" indent="-307741">
              <a:defRPr>
                <a:solidFill>
                  <a:schemeClr val="tx1"/>
                </a:solidFill>
                <a:latin typeface="Arial" pitchFamily="34" charset="0"/>
              </a:defRPr>
            </a:lvl2pPr>
            <a:lvl3pPr marL="1230968" indent="-246194">
              <a:defRPr>
                <a:solidFill>
                  <a:schemeClr val="tx1"/>
                </a:solidFill>
                <a:latin typeface="Arial" pitchFamily="34" charset="0"/>
              </a:defRPr>
            </a:lvl3pPr>
            <a:lvl4pPr marL="1723356" indent="-246194">
              <a:defRPr>
                <a:solidFill>
                  <a:schemeClr val="tx1"/>
                </a:solidFill>
                <a:latin typeface="Arial" pitchFamily="34" charset="0"/>
              </a:defRPr>
            </a:lvl4pPr>
            <a:lvl5pPr marL="2215742" indent="-246194">
              <a:defRPr>
                <a:solidFill>
                  <a:schemeClr val="tx1"/>
                </a:solidFill>
                <a:latin typeface="Arial" pitchFamily="34" charset="0"/>
              </a:defRPr>
            </a:lvl5pPr>
            <a:lvl6pPr marL="2708129" indent="-246194" eaLnBrk="0" fontAlgn="base" hangingPunct="0">
              <a:spcBef>
                <a:spcPct val="0"/>
              </a:spcBef>
              <a:spcAft>
                <a:spcPct val="0"/>
              </a:spcAft>
              <a:defRPr>
                <a:solidFill>
                  <a:schemeClr val="tx1"/>
                </a:solidFill>
                <a:latin typeface="Arial" pitchFamily="34" charset="0"/>
              </a:defRPr>
            </a:lvl6pPr>
            <a:lvl7pPr marL="3200516" indent="-246194" eaLnBrk="0" fontAlgn="base" hangingPunct="0">
              <a:spcBef>
                <a:spcPct val="0"/>
              </a:spcBef>
              <a:spcAft>
                <a:spcPct val="0"/>
              </a:spcAft>
              <a:defRPr>
                <a:solidFill>
                  <a:schemeClr val="tx1"/>
                </a:solidFill>
                <a:latin typeface="Arial" pitchFamily="34" charset="0"/>
              </a:defRPr>
            </a:lvl7pPr>
            <a:lvl8pPr marL="3692904" indent="-246194" eaLnBrk="0" fontAlgn="base" hangingPunct="0">
              <a:spcBef>
                <a:spcPct val="0"/>
              </a:spcBef>
              <a:spcAft>
                <a:spcPct val="0"/>
              </a:spcAft>
              <a:defRPr>
                <a:solidFill>
                  <a:schemeClr val="tx1"/>
                </a:solidFill>
                <a:latin typeface="Arial" pitchFamily="34" charset="0"/>
              </a:defRPr>
            </a:lvl8pPr>
            <a:lvl9pPr marL="4185291" indent="-246194" eaLnBrk="0" fontAlgn="base" hangingPunct="0">
              <a:spcBef>
                <a:spcPct val="0"/>
              </a:spcBef>
              <a:spcAft>
                <a:spcPct val="0"/>
              </a:spcAft>
              <a:defRPr>
                <a:solidFill>
                  <a:schemeClr val="tx1"/>
                </a:solidFill>
                <a:latin typeface="Arial" pitchFamily="34" charset="0"/>
              </a:defRPr>
            </a:lvl9pPr>
          </a:lstStyle>
          <a:p>
            <a:pPr defTabSz="948507">
              <a:defRPr/>
            </a:pPr>
            <a:r>
              <a:rPr lang="en-US" dirty="0">
                <a:solidFill>
                  <a:prstClr val="black"/>
                </a:solidFill>
                <a:latin typeface="Times New Roman" pitchFamily="18" charset="0"/>
              </a:rPr>
              <a:t>© Copyright 1999-2013, Diabetes Educational Services, All Rights Reserved© Copyright 1999-2013, Diabetes Educational </a:t>
            </a:r>
            <a:r>
              <a:rPr lang="en-US" dirty="0" err="1">
                <a:solidFill>
                  <a:prstClr val="black"/>
                </a:solidFill>
                <a:latin typeface="Times New Roman" pitchFamily="18" charset="0"/>
              </a:rPr>
              <a:t>ServicesDiabetes</a:t>
            </a:r>
            <a:r>
              <a:rPr lang="en-US" dirty="0">
                <a:solidFill>
                  <a:prstClr val="black"/>
                </a:solidFill>
                <a:latin typeface="Times New Roman" pitchFamily="18" charset="0"/>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00130" indent="-307741">
              <a:defRPr>
                <a:solidFill>
                  <a:schemeClr val="tx1"/>
                </a:solidFill>
                <a:latin typeface="Arial" pitchFamily="34" charset="0"/>
              </a:defRPr>
            </a:lvl2pPr>
            <a:lvl3pPr marL="1230968" indent="-246194">
              <a:defRPr>
                <a:solidFill>
                  <a:schemeClr val="tx1"/>
                </a:solidFill>
                <a:latin typeface="Arial" pitchFamily="34" charset="0"/>
              </a:defRPr>
            </a:lvl3pPr>
            <a:lvl4pPr marL="1723356" indent="-246194">
              <a:defRPr>
                <a:solidFill>
                  <a:schemeClr val="tx1"/>
                </a:solidFill>
                <a:latin typeface="Arial" pitchFamily="34" charset="0"/>
              </a:defRPr>
            </a:lvl4pPr>
            <a:lvl5pPr marL="2215742" indent="-246194">
              <a:defRPr>
                <a:solidFill>
                  <a:schemeClr val="tx1"/>
                </a:solidFill>
                <a:latin typeface="Arial" pitchFamily="34" charset="0"/>
              </a:defRPr>
            </a:lvl5pPr>
            <a:lvl6pPr marL="2708129" indent="-246194" eaLnBrk="0" fontAlgn="base" hangingPunct="0">
              <a:spcBef>
                <a:spcPct val="0"/>
              </a:spcBef>
              <a:spcAft>
                <a:spcPct val="0"/>
              </a:spcAft>
              <a:defRPr>
                <a:solidFill>
                  <a:schemeClr val="tx1"/>
                </a:solidFill>
                <a:latin typeface="Arial" pitchFamily="34" charset="0"/>
              </a:defRPr>
            </a:lvl6pPr>
            <a:lvl7pPr marL="3200516" indent="-246194" eaLnBrk="0" fontAlgn="base" hangingPunct="0">
              <a:spcBef>
                <a:spcPct val="0"/>
              </a:spcBef>
              <a:spcAft>
                <a:spcPct val="0"/>
              </a:spcAft>
              <a:defRPr>
                <a:solidFill>
                  <a:schemeClr val="tx1"/>
                </a:solidFill>
                <a:latin typeface="Arial" pitchFamily="34" charset="0"/>
              </a:defRPr>
            </a:lvl7pPr>
            <a:lvl8pPr marL="3692904" indent="-246194" eaLnBrk="0" fontAlgn="base" hangingPunct="0">
              <a:spcBef>
                <a:spcPct val="0"/>
              </a:spcBef>
              <a:spcAft>
                <a:spcPct val="0"/>
              </a:spcAft>
              <a:defRPr>
                <a:solidFill>
                  <a:schemeClr val="tx1"/>
                </a:solidFill>
                <a:latin typeface="Arial" pitchFamily="34" charset="0"/>
              </a:defRPr>
            </a:lvl8pPr>
            <a:lvl9pPr marL="4185291" indent="-246194" eaLnBrk="0" fontAlgn="base" hangingPunct="0">
              <a:spcBef>
                <a:spcPct val="0"/>
              </a:spcBef>
              <a:spcAft>
                <a:spcPct val="0"/>
              </a:spcAft>
              <a:defRPr>
                <a:solidFill>
                  <a:schemeClr val="tx1"/>
                </a:solidFill>
                <a:latin typeface="Arial" pitchFamily="34" charset="0"/>
              </a:defRPr>
            </a:lvl9pPr>
          </a:lstStyle>
          <a:p>
            <a:pPr defTabSz="948507">
              <a:defRPr/>
            </a:pPr>
            <a:fld id="{8233A852-DB48-46D7-8523-FC5ED4573E70}" type="slidenum">
              <a:rPr lang="en-US">
                <a:solidFill>
                  <a:prstClr val="black"/>
                </a:solidFill>
                <a:latin typeface="Times New Roman" pitchFamily="18" charset="0"/>
              </a:rPr>
              <a:pPr defTabSz="948507">
                <a:defRPr/>
              </a:pPr>
              <a:t>202</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38052227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203</a:t>
            </a:fld>
            <a:endParaRPr lang="en-US"/>
          </a:p>
        </p:txBody>
      </p:sp>
    </p:spTree>
    <p:extLst>
      <p:ext uri="{BB962C8B-B14F-4D97-AF65-F5344CB8AC3E}">
        <p14:creationId xmlns:p14="http://schemas.microsoft.com/office/powerpoint/2010/main" val="398631796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0716EE-8306-1C49-AE04-BF3D314C8941}" type="slidenum">
              <a:rPr lang="en-US" smtClean="0"/>
              <a:t>204</a:t>
            </a:fld>
            <a:endParaRPr lang="en-US"/>
          </a:p>
        </p:txBody>
      </p:sp>
    </p:spTree>
    <p:extLst>
      <p:ext uri="{BB962C8B-B14F-4D97-AF65-F5344CB8AC3E}">
        <p14:creationId xmlns:p14="http://schemas.microsoft.com/office/powerpoint/2010/main" val="371239113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8B019-6472-A15C-3529-550C9F0977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1ECA64-1650-B775-E820-F3FD7A43CB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632BEB-973F-0614-5AC0-6CD080D73F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87A78D-D0B0-E32E-56C9-39A8E1455367}"/>
              </a:ext>
            </a:extLst>
          </p:cNvPr>
          <p:cNvSpPr>
            <a:spLocks noGrp="1"/>
          </p:cNvSpPr>
          <p:nvPr>
            <p:ph type="sldNum" sz="quarter" idx="5"/>
          </p:nvPr>
        </p:nvSpPr>
        <p:spPr/>
        <p:txBody>
          <a:bodyPr/>
          <a:lstStyle/>
          <a:p>
            <a:fld id="{5B5E225C-EA32-49AA-BCE1-CBED354D9589}" type="slidenum">
              <a:rPr lang="en-US" smtClean="0"/>
              <a:t>205</a:t>
            </a:fld>
            <a:endParaRPr lang="en-US"/>
          </a:p>
        </p:txBody>
      </p:sp>
    </p:spTree>
    <p:extLst>
      <p:ext uri="{BB962C8B-B14F-4D97-AF65-F5344CB8AC3E}">
        <p14:creationId xmlns:p14="http://schemas.microsoft.com/office/powerpoint/2010/main" val="98207820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325BE-903B-C90B-5B18-E440AE7E5C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F5C06F-E45F-CB19-774D-715DF48663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F2C0E7-CA3B-E167-2F37-630E1B3FC3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683855-2E09-AD4C-1762-B9A01F8A7E89}"/>
              </a:ext>
            </a:extLst>
          </p:cNvPr>
          <p:cNvSpPr>
            <a:spLocks noGrp="1"/>
          </p:cNvSpPr>
          <p:nvPr>
            <p:ph type="sldNum" sz="quarter" idx="5"/>
          </p:nvPr>
        </p:nvSpPr>
        <p:spPr/>
        <p:txBody>
          <a:bodyPr/>
          <a:lstStyle/>
          <a:p>
            <a:fld id="{5B5E225C-EA32-49AA-BCE1-CBED354D9589}" type="slidenum">
              <a:rPr lang="en-US" smtClean="0"/>
              <a:t>206</a:t>
            </a:fld>
            <a:endParaRPr lang="en-US"/>
          </a:p>
        </p:txBody>
      </p:sp>
    </p:spTree>
    <p:extLst>
      <p:ext uri="{BB962C8B-B14F-4D97-AF65-F5344CB8AC3E}">
        <p14:creationId xmlns:p14="http://schemas.microsoft.com/office/powerpoint/2010/main" val="587381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txBody>
          <a:bodyPr/>
          <a:lstStyle/>
          <a:p>
            <a:endParaRPr lang="en-US"/>
          </a:p>
        </p:txBody>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258" indent="-302021">
              <a:defRPr>
                <a:solidFill>
                  <a:schemeClr val="tx1"/>
                </a:solidFill>
                <a:latin typeface="Arial" pitchFamily="34" charset="0"/>
              </a:defRPr>
            </a:lvl2pPr>
            <a:lvl3pPr marL="1208088" indent="-241618">
              <a:defRPr>
                <a:solidFill>
                  <a:schemeClr val="tx1"/>
                </a:solidFill>
                <a:latin typeface="Arial" pitchFamily="34" charset="0"/>
              </a:defRPr>
            </a:lvl3pPr>
            <a:lvl4pPr marL="1691324" indent="-241618">
              <a:defRPr>
                <a:solidFill>
                  <a:schemeClr val="tx1"/>
                </a:solidFill>
                <a:latin typeface="Arial" pitchFamily="34" charset="0"/>
              </a:defRPr>
            </a:lvl4pPr>
            <a:lvl5pPr marL="2174559" indent="-241618">
              <a:defRPr>
                <a:solidFill>
                  <a:schemeClr val="tx1"/>
                </a:solidFill>
                <a:latin typeface="Arial" pitchFamily="34" charset="0"/>
              </a:defRPr>
            </a:lvl5pPr>
            <a:lvl6pPr marL="2657794" indent="-241618" eaLnBrk="0" fontAlgn="base" hangingPunct="0">
              <a:spcBef>
                <a:spcPct val="0"/>
              </a:spcBef>
              <a:spcAft>
                <a:spcPct val="0"/>
              </a:spcAft>
              <a:defRPr>
                <a:solidFill>
                  <a:schemeClr val="tx1"/>
                </a:solidFill>
                <a:latin typeface="Arial" pitchFamily="34" charset="0"/>
              </a:defRPr>
            </a:lvl6pPr>
            <a:lvl7pPr marL="3141029" indent="-241618" eaLnBrk="0" fontAlgn="base" hangingPunct="0">
              <a:spcBef>
                <a:spcPct val="0"/>
              </a:spcBef>
              <a:spcAft>
                <a:spcPct val="0"/>
              </a:spcAft>
              <a:defRPr>
                <a:solidFill>
                  <a:schemeClr val="tx1"/>
                </a:solidFill>
                <a:latin typeface="Arial" pitchFamily="34" charset="0"/>
              </a:defRPr>
            </a:lvl7pPr>
            <a:lvl8pPr marL="3624265" indent="-241618" eaLnBrk="0" fontAlgn="base" hangingPunct="0">
              <a:spcBef>
                <a:spcPct val="0"/>
              </a:spcBef>
              <a:spcAft>
                <a:spcPct val="0"/>
              </a:spcAft>
              <a:defRPr>
                <a:solidFill>
                  <a:schemeClr val="tx1"/>
                </a:solidFill>
                <a:latin typeface="Arial" pitchFamily="34" charset="0"/>
              </a:defRPr>
            </a:lvl8pPr>
            <a:lvl9pPr marL="4107500" indent="-241618"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258" indent="-302021">
              <a:defRPr>
                <a:solidFill>
                  <a:schemeClr val="tx1"/>
                </a:solidFill>
                <a:latin typeface="Arial" pitchFamily="34" charset="0"/>
              </a:defRPr>
            </a:lvl2pPr>
            <a:lvl3pPr marL="1208088" indent="-241618">
              <a:defRPr>
                <a:solidFill>
                  <a:schemeClr val="tx1"/>
                </a:solidFill>
                <a:latin typeface="Arial" pitchFamily="34" charset="0"/>
              </a:defRPr>
            </a:lvl3pPr>
            <a:lvl4pPr marL="1691324" indent="-241618">
              <a:defRPr>
                <a:solidFill>
                  <a:schemeClr val="tx1"/>
                </a:solidFill>
                <a:latin typeface="Arial" pitchFamily="34" charset="0"/>
              </a:defRPr>
            </a:lvl4pPr>
            <a:lvl5pPr marL="2174559" indent="-241618">
              <a:defRPr>
                <a:solidFill>
                  <a:schemeClr val="tx1"/>
                </a:solidFill>
                <a:latin typeface="Arial" pitchFamily="34" charset="0"/>
              </a:defRPr>
            </a:lvl5pPr>
            <a:lvl6pPr marL="2657794" indent="-241618" eaLnBrk="0" fontAlgn="base" hangingPunct="0">
              <a:spcBef>
                <a:spcPct val="0"/>
              </a:spcBef>
              <a:spcAft>
                <a:spcPct val="0"/>
              </a:spcAft>
              <a:defRPr>
                <a:solidFill>
                  <a:schemeClr val="tx1"/>
                </a:solidFill>
                <a:latin typeface="Arial" pitchFamily="34" charset="0"/>
              </a:defRPr>
            </a:lvl6pPr>
            <a:lvl7pPr marL="3141029" indent="-241618" eaLnBrk="0" fontAlgn="base" hangingPunct="0">
              <a:spcBef>
                <a:spcPct val="0"/>
              </a:spcBef>
              <a:spcAft>
                <a:spcPct val="0"/>
              </a:spcAft>
              <a:defRPr>
                <a:solidFill>
                  <a:schemeClr val="tx1"/>
                </a:solidFill>
                <a:latin typeface="Arial" pitchFamily="34" charset="0"/>
              </a:defRPr>
            </a:lvl7pPr>
            <a:lvl8pPr marL="3624265" indent="-241618" eaLnBrk="0" fontAlgn="base" hangingPunct="0">
              <a:spcBef>
                <a:spcPct val="0"/>
              </a:spcBef>
              <a:spcAft>
                <a:spcPct val="0"/>
              </a:spcAft>
              <a:defRPr>
                <a:solidFill>
                  <a:schemeClr val="tx1"/>
                </a:solidFill>
                <a:latin typeface="Arial" pitchFamily="34" charset="0"/>
              </a:defRPr>
            </a:lvl8pPr>
            <a:lvl9pPr marL="4107500" indent="-24161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36</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147667365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00130" indent="-307741">
              <a:defRPr>
                <a:solidFill>
                  <a:schemeClr val="tx1"/>
                </a:solidFill>
                <a:latin typeface="Arial" pitchFamily="34" charset="0"/>
              </a:defRPr>
            </a:lvl2pPr>
            <a:lvl3pPr marL="1230968" indent="-246194">
              <a:defRPr>
                <a:solidFill>
                  <a:schemeClr val="tx1"/>
                </a:solidFill>
                <a:latin typeface="Arial" pitchFamily="34" charset="0"/>
              </a:defRPr>
            </a:lvl3pPr>
            <a:lvl4pPr marL="1723356" indent="-246194">
              <a:defRPr>
                <a:solidFill>
                  <a:schemeClr val="tx1"/>
                </a:solidFill>
                <a:latin typeface="Arial" pitchFamily="34" charset="0"/>
              </a:defRPr>
            </a:lvl4pPr>
            <a:lvl5pPr marL="2215742" indent="-246194">
              <a:defRPr>
                <a:solidFill>
                  <a:schemeClr val="tx1"/>
                </a:solidFill>
                <a:latin typeface="Arial" pitchFamily="34" charset="0"/>
              </a:defRPr>
            </a:lvl5pPr>
            <a:lvl6pPr marL="2708129" indent="-246194" eaLnBrk="0" fontAlgn="base" hangingPunct="0">
              <a:spcBef>
                <a:spcPct val="0"/>
              </a:spcBef>
              <a:spcAft>
                <a:spcPct val="0"/>
              </a:spcAft>
              <a:defRPr>
                <a:solidFill>
                  <a:schemeClr val="tx1"/>
                </a:solidFill>
                <a:latin typeface="Arial" pitchFamily="34" charset="0"/>
              </a:defRPr>
            </a:lvl6pPr>
            <a:lvl7pPr marL="3200516" indent="-246194" eaLnBrk="0" fontAlgn="base" hangingPunct="0">
              <a:spcBef>
                <a:spcPct val="0"/>
              </a:spcBef>
              <a:spcAft>
                <a:spcPct val="0"/>
              </a:spcAft>
              <a:defRPr>
                <a:solidFill>
                  <a:schemeClr val="tx1"/>
                </a:solidFill>
                <a:latin typeface="Arial" pitchFamily="34" charset="0"/>
              </a:defRPr>
            </a:lvl7pPr>
            <a:lvl8pPr marL="3692904" indent="-246194" eaLnBrk="0" fontAlgn="base" hangingPunct="0">
              <a:spcBef>
                <a:spcPct val="0"/>
              </a:spcBef>
              <a:spcAft>
                <a:spcPct val="0"/>
              </a:spcAft>
              <a:defRPr>
                <a:solidFill>
                  <a:schemeClr val="tx1"/>
                </a:solidFill>
                <a:latin typeface="Arial" pitchFamily="34" charset="0"/>
              </a:defRPr>
            </a:lvl8pPr>
            <a:lvl9pPr marL="4185291" indent="-246194" eaLnBrk="0" fontAlgn="base" hangingPunct="0">
              <a:spcBef>
                <a:spcPct val="0"/>
              </a:spcBef>
              <a:spcAft>
                <a:spcPct val="0"/>
              </a:spcAft>
              <a:defRPr>
                <a:solidFill>
                  <a:schemeClr val="tx1"/>
                </a:solidFill>
                <a:latin typeface="Arial" pitchFamily="34" charset="0"/>
              </a:defRPr>
            </a:lvl9pPr>
          </a:lstStyle>
          <a:p>
            <a:pPr defTabSz="948507">
              <a:defRPr/>
            </a:pPr>
            <a:fld id="{1C61613E-53F9-4B1C-AC1D-AD43C6FC76FF}" type="slidenum">
              <a:rPr lang="en-US">
                <a:solidFill>
                  <a:prstClr val="black"/>
                </a:solidFill>
                <a:latin typeface="Times New Roman" pitchFamily="18" charset="0"/>
              </a:rPr>
              <a:pPr defTabSz="948507">
                <a:defRPr/>
              </a:pPr>
              <a:t>207</a:t>
            </a:fld>
            <a:endParaRPr lang="en-US">
              <a:solidFill>
                <a:prstClr val="black"/>
              </a:solidFill>
              <a:latin typeface="Times New Roman" pitchFamily="18" charset="0"/>
            </a:endParaRPr>
          </a:p>
        </p:txBody>
      </p:sp>
      <p:sp>
        <p:nvSpPr>
          <p:cNvPr id="142339" name="Rectangle 7"/>
          <p:cNvSpPr txBox="1">
            <a:spLocks noGrp="1" noChangeArrowheads="1"/>
          </p:cNvSpPr>
          <p:nvPr/>
        </p:nvSpPr>
        <p:spPr bwMode="auto">
          <a:xfrm>
            <a:off x="4330873" y="9453130"/>
            <a:ext cx="3313063" cy="49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9618" tIns="49808" rIns="99618" bIns="4980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defTabSz="948507">
              <a:defRPr/>
            </a:pPr>
            <a:fld id="{D407D7BD-5537-40D7-98D2-B04F38BF6256}" type="slidenum">
              <a:rPr lang="en-US" sz="1300">
                <a:solidFill>
                  <a:prstClr val="black"/>
                </a:solidFill>
                <a:latin typeface="Times New Roman" pitchFamily="18" charset="0"/>
              </a:rPr>
              <a:pPr algn="r" defTabSz="948507">
                <a:defRPr/>
              </a:pPr>
              <a:t>207</a:t>
            </a:fld>
            <a:endParaRPr lang="en-US" sz="1300">
              <a:solidFill>
                <a:prstClr val="black"/>
              </a:solidFill>
              <a:latin typeface="Times New Roman" pitchFamily="18" charset="0"/>
            </a:endParaRPr>
          </a:p>
        </p:txBody>
      </p:sp>
      <p:sp>
        <p:nvSpPr>
          <p:cNvPr id="14234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00130" indent="-307741">
              <a:defRPr>
                <a:solidFill>
                  <a:schemeClr val="tx1"/>
                </a:solidFill>
                <a:latin typeface="Arial" pitchFamily="34" charset="0"/>
              </a:defRPr>
            </a:lvl2pPr>
            <a:lvl3pPr marL="1230968" indent="-246194">
              <a:defRPr>
                <a:solidFill>
                  <a:schemeClr val="tx1"/>
                </a:solidFill>
                <a:latin typeface="Arial" pitchFamily="34" charset="0"/>
              </a:defRPr>
            </a:lvl3pPr>
            <a:lvl4pPr marL="1723356" indent="-246194">
              <a:defRPr>
                <a:solidFill>
                  <a:schemeClr val="tx1"/>
                </a:solidFill>
                <a:latin typeface="Arial" pitchFamily="34" charset="0"/>
              </a:defRPr>
            </a:lvl4pPr>
            <a:lvl5pPr marL="2215742" indent="-246194">
              <a:defRPr>
                <a:solidFill>
                  <a:schemeClr val="tx1"/>
                </a:solidFill>
                <a:latin typeface="Arial" pitchFamily="34" charset="0"/>
              </a:defRPr>
            </a:lvl5pPr>
            <a:lvl6pPr marL="2708129" indent="-246194" eaLnBrk="0" fontAlgn="base" hangingPunct="0">
              <a:spcBef>
                <a:spcPct val="0"/>
              </a:spcBef>
              <a:spcAft>
                <a:spcPct val="0"/>
              </a:spcAft>
              <a:defRPr>
                <a:solidFill>
                  <a:schemeClr val="tx1"/>
                </a:solidFill>
                <a:latin typeface="Arial" pitchFamily="34" charset="0"/>
              </a:defRPr>
            </a:lvl6pPr>
            <a:lvl7pPr marL="3200516" indent="-246194" eaLnBrk="0" fontAlgn="base" hangingPunct="0">
              <a:spcBef>
                <a:spcPct val="0"/>
              </a:spcBef>
              <a:spcAft>
                <a:spcPct val="0"/>
              </a:spcAft>
              <a:defRPr>
                <a:solidFill>
                  <a:schemeClr val="tx1"/>
                </a:solidFill>
                <a:latin typeface="Arial" pitchFamily="34" charset="0"/>
              </a:defRPr>
            </a:lvl7pPr>
            <a:lvl8pPr marL="3692904" indent="-246194" eaLnBrk="0" fontAlgn="base" hangingPunct="0">
              <a:spcBef>
                <a:spcPct val="0"/>
              </a:spcBef>
              <a:spcAft>
                <a:spcPct val="0"/>
              </a:spcAft>
              <a:defRPr>
                <a:solidFill>
                  <a:schemeClr val="tx1"/>
                </a:solidFill>
                <a:latin typeface="Arial" pitchFamily="34" charset="0"/>
              </a:defRPr>
            </a:lvl8pPr>
            <a:lvl9pPr marL="4185291" indent="-246194" eaLnBrk="0" fontAlgn="base" hangingPunct="0">
              <a:spcBef>
                <a:spcPct val="0"/>
              </a:spcBef>
              <a:spcAft>
                <a:spcPct val="0"/>
              </a:spcAft>
              <a:defRPr>
                <a:solidFill>
                  <a:schemeClr val="tx1"/>
                </a:solidFill>
                <a:latin typeface="Arial" pitchFamily="34" charset="0"/>
              </a:defRPr>
            </a:lvl9pPr>
          </a:lstStyle>
          <a:p>
            <a:pPr defTabSz="948507">
              <a:defRPr/>
            </a:pPr>
            <a:r>
              <a:rPr lang="en-US">
                <a:solidFill>
                  <a:prstClr val="black"/>
                </a:solidFill>
                <a:latin typeface="Times New Roman" pitchFamily="18" charset="0"/>
              </a:rPr>
              <a:t>Diabetes Educational Services© (530) 893 - 8635 </a:t>
            </a:r>
          </a:p>
        </p:txBody>
      </p:sp>
      <p:sp>
        <p:nvSpPr>
          <p:cNvPr id="142341" name="Rectangle 7"/>
          <p:cNvSpPr txBox="1">
            <a:spLocks noGrp="1" noChangeArrowheads="1"/>
          </p:cNvSpPr>
          <p:nvPr/>
        </p:nvSpPr>
        <p:spPr bwMode="auto">
          <a:xfrm>
            <a:off x="4330873" y="9453130"/>
            <a:ext cx="3313063" cy="49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9618" tIns="49808" rIns="99618" bIns="4980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defTabSz="948507">
              <a:defRPr/>
            </a:pPr>
            <a:fld id="{81D729DC-8610-4A59-94C4-C0C8AE6E55A6}" type="slidenum">
              <a:rPr lang="en-US" sz="1300">
                <a:solidFill>
                  <a:prstClr val="black"/>
                </a:solidFill>
                <a:latin typeface="Times New Roman" pitchFamily="18" charset="0"/>
              </a:rPr>
              <a:pPr algn="r" defTabSz="948507">
                <a:defRPr/>
              </a:pPr>
              <a:t>207</a:t>
            </a:fld>
            <a:endParaRPr lang="en-US" sz="1300">
              <a:solidFill>
                <a:prstClr val="black"/>
              </a:solidFill>
              <a:latin typeface="Times New Roman" pitchFamily="18" charset="0"/>
            </a:endParaRPr>
          </a:p>
        </p:txBody>
      </p:sp>
      <p:sp>
        <p:nvSpPr>
          <p:cNvPr id="142342" name="Rectangle 2"/>
          <p:cNvSpPr>
            <a:spLocks noGrp="1" noRot="1" noChangeAspect="1" noChangeArrowheads="1" noTextEdit="1"/>
          </p:cNvSpPr>
          <p:nvPr>
            <p:ph type="sldImg"/>
          </p:nvPr>
        </p:nvSpPr>
        <p:spPr>
          <a:xfrm>
            <a:off x="1357313" y="739775"/>
            <a:ext cx="4932362" cy="3698875"/>
          </a:xfrm>
          <a:ln/>
        </p:spPr>
      </p:sp>
      <p:sp>
        <p:nvSpPr>
          <p:cNvPr id="14234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Alpha-glucosidase inhibitors (AGIs) work by blocking the enzyme in the small intestine that breaks down complex carbohydrates, alpha-glucosidase.  By blocking this enzyme these drugs prevent starches from being absorbed into the bloodstream and in doing so lower blood glucose levels.  AGIs are the only drug class used to treat type 2 diabetes that does not specifically target the pathology of the disease.</a:t>
            </a:r>
          </a:p>
          <a:p>
            <a:endParaRPr lang="en-US"/>
          </a:p>
          <a:p>
            <a:r>
              <a:rPr lang="en-US"/>
              <a:t>Because AGIs work in the digestive tract, they are more effective at lowering postprandial glucose levels than fasting plasma glucose levels. On average, AGIs are less effective at lowering A1c levels than biguanides or sulfonylureas.</a:t>
            </a:r>
          </a:p>
          <a:p>
            <a:endParaRPr lang="en-US"/>
          </a:p>
          <a:p>
            <a:r>
              <a:rPr lang="en-US"/>
              <a:t>What makes this class of drug attractive to patients and physicians is it's disassociation with  weight gain and hypoglycemia.  However, it is known to cause abdominal discomfort and diarrhea.  AGIs are also rarely used as monotherapy because of their low efficacy.</a:t>
            </a:r>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184539471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208</a:t>
            </a:fld>
            <a:endParaRPr lang="en-US"/>
          </a:p>
        </p:txBody>
      </p:sp>
    </p:spTree>
    <p:extLst>
      <p:ext uri="{BB962C8B-B14F-4D97-AF65-F5344CB8AC3E}">
        <p14:creationId xmlns:p14="http://schemas.microsoft.com/office/powerpoint/2010/main" val="197141626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209</a:t>
            </a:fld>
            <a:endParaRPr lang="en-US"/>
          </a:p>
        </p:txBody>
      </p:sp>
    </p:spTree>
    <p:extLst>
      <p:ext uri="{BB962C8B-B14F-4D97-AF65-F5344CB8AC3E}">
        <p14:creationId xmlns:p14="http://schemas.microsoft.com/office/powerpoint/2010/main" val="252353397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211</a:t>
            </a:fld>
            <a:endParaRPr lang="en-US"/>
          </a:p>
        </p:txBody>
      </p:sp>
    </p:spTree>
    <p:extLst>
      <p:ext uri="{BB962C8B-B14F-4D97-AF65-F5344CB8AC3E}">
        <p14:creationId xmlns:p14="http://schemas.microsoft.com/office/powerpoint/2010/main" val="327712345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212</a:t>
            </a:fld>
            <a:endParaRPr lang="en-US"/>
          </a:p>
        </p:txBody>
      </p:sp>
    </p:spTree>
    <p:extLst>
      <p:ext uri="{BB962C8B-B14F-4D97-AF65-F5344CB8AC3E}">
        <p14:creationId xmlns:p14="http://schemas.microsoft.com/office/powerpoint/2010/main" val="18583278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213</a:t>
            </a:fld>
            <a:endParaRPr lang="en-US"/>
          </a:p>
        </p:txBody>
      </p:sp>
    </p:spTree>
    <p:extLst>
      <p:ext uri="{BB962C8B-B14F-4D97-AF65-F5344CB8AC3E}">
        <p14:creationId xmlns:p14="http://schemas.microsoft.com/office/powerpoint/2010/main" val="401542410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214</a:t>
            </a:fld>
            <a:endParaRPr lang="en-US"/>
          </a:p>
        </p:txBody>
      </p:sp>
    </p:spTree>
    <p:extLst>
      <p:ext uri="{BB962C8B-B14F-4D97-AF65-F5344CB8AC3E}">
        <p14:creationId xmlns:p14="http://schemas.microsoft.com/office/powerpoint/2010/main" val="101468263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215</a:t>
            </a:fld>
            <a:endParaRPr lang="en-US"/>
          </a:p>
        </p:txBody>
      </p:sp>
    </p:spTree>
    <p:extLst>
      <p:ext uri="{BB962C8B-B14F-4D97-AF65-F5344CB8AC3E}">
        <p14:creationId xmlns:p14="http://schemas.microsoft.com/office/powerpoint/2010/main" val="177194785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216</a:t>
            </a:fld>
            <a:endParaRPr lang="en-US"/>
          </a:p>
        </p:txBody>
      </p:sp>
    </p:spTree>
    <p:extLst>
      <p:ext uri="{BB962C8B-B14F-4D97-AF65-F5344CB8AC3E}">
        <p14:creationId xmlns:p14="http://schemas.microsoft.com/office/powerpoint/2010/main" val="427021435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217</a:t>
            </a:fld>
            <a:endParaRPr lang="en-US"/>
          </a:p>
        </p:txBody>
      </p:sp>
    </p:spTree>
    <p:extLst>
      <p:ext uri="{BB962C8B-B14F-4D97-AF65-F5344CB8AC3E}">
        <p14:creationId xmlns:p14="http://schemas.microsoft.com/office/powerpoint/2010/main" val="1589303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37</a:t>
            </a:fld>
            <a:endParaRPr lang="en-US"/>
          </a:p>
        </p:txBody>
      </p:sp>
    </p:spTree>
    <p:extLst>
      <p:ext uri="{BB962C8B-B14F-4D97-AF65-F5344CB8AC3E}">
        <p14:creationId xmlns:p14="http://schemas.microsoft.com/office/powerpoint/2010/main" val="193358829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218</a:t>
            </a:fld>
            <a:endParaRPr lang="en-US"/>
          </a:p>
        </p:txBody>
      </p:sp>
    </p:spTree>
    <p:extLst>
      <p:ext uri="{BB962C8B-B14F-4D97-AF65-F5344CB8AC3E}">
        <p14:creationId xmlns:p14="http://schemas.microsoft.com/office/powerpoint/2010/main" val="385813502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01C3A1-59FE-49F9-8149-3ACA62267F09}" type="slidenum">
              <a:rPr lang="en-US" smtClean="0"/>
              <a:t>220</a:t>
            </a:fld>
            <a:endParaRPr lang="en-US" dirty="0"/>
          </a:p>
        </p:txBody>
      </p:sp>
    </p:spTree>
    <p:extLst>
      <p:ext uri="{BB962C8B-B14F-4D97-AF65-F5344CB8AC3E}">
        <p14:creationId xmlns:p14="http://schemas.microsoft.com/office/powerpoint/2010/main" val="243296070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600" dirty="0" err="1">
                <a:solidFill>
                  <a:srgbClr val="212121"/>
                </a:solidFill>
                <a:latin typeface="system-ui"/>
              </a:rPr>
              <a:t>Perkovic</a:t>
            </a:r>
            <a:r>
              <a:rPr lang="en-US" sz="5600" dirty="0">
                <a:solidFill>
                  <a:srgbClr val="212121"/>
                </a:solidFill>
                <a:latin typeface="system-ui"/>
              </a:rPr>
              <a:t> V, Tuttle KR, </a:t>
            </a:r>
            <a:r>
              <a:rPr lang="en-US" sz="5600" dirty="0" err="1">
                <a:solidFill>
                  <a:srgbClr val="212121"/>
                </a:solidFill>
                <a:latin typeface="system-ui"/>
              </a:rPr>
              <a:t>Rossing</a:t>
            </a:r>
            <a:r>
              <a:rPr lang="en-US" sz="5600" dirty="0">
                <a:solidFill>
                  <a:srgbClr val="212121"/>
                </a:solidFill>
                <a:latin typeface="system-ui"/>
              </a:rPr>
              <a:t> P, et al. Effects of Semaglutide on Chronic Kidney Disease in Patients with Type 2 Diabetes. </a:t>
            </a:r>
            <a:r>
              <a:rPr lang="en-US" sz="5600" i="1" dirty="0">
                <a:solidFill>
                  <a:srgbClr val="212121"/>
                </a:solidFill>
                <a:latin typeface="system-ui"/>
              </a:rPr>
              <a:t>N Engl J Med</a:t>
            </a:r>
            <a:r>
              <a:rPr lang="en-US" sz="5600" dirty="0">
                <a:solidFill>
                  <a:srgbClr val="212121"/>
                </a:solidFill>
                <a:latin typeface="system-ui"/>
              </a:rPr>
              <a:t>. 2024;391(2):109-121. </a:t>
            </a:r>
            <a:endParaRPr lang="en-US" sz="4100" dirty="0"/>
          </a:p>
        </p:txBody>
      </p:sp>
      <p:sp>
        <p:nvSpPr>
          <p:cNvPr id="4" name="Slide Number Placeholder 3"/>
          <p:cNvSpPr>
            <a:spLocks noGrp="1"/>
          </p:cNvSpPr>
          <p:nvPr>
            <p:ph type="sldNum" sz="quarter" idx="5"/>
          </p:nvPr>
        </p:nvSpPr>
        <p:spPr/>
        <p:txBody>
          <a:bodyPr/>
          <a:lstStyle/>
          <a:p>
            <a:fld id="{5A58DEDF-3849-4188-9F40-E6B68B4B4436}" type="slidenum">
              <a:rPr lang="en-US" altLang="en-US" smtClean="0"/>
              <a:pPr/>
              <a:t>221</a:t>
            </a:fld>
            <a:endParaRPr lang="en-US" altLang="en-US"/>
          </a:p>
        </p:txBody>
      </p:sp>
    </p:spTree>
    <p:extLst>
      <p:ext uri="{BB962C8B-B14F-4D97-AF65-F5344CB8AC3E}">
        <p14:creationId xmlns:p14="http://schemas.microsoft.com/office/powerpoint/2010/main" val="186193531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222</a:t>
            </a:fld>
            <a:endParaRPr lang="en-US"/>
          </a:p>
        </p:txBody>
      </p:sp>
    </p:spTree>
    <p:extLst>
      <p:ext uri="{BB962C8B-B14F-4D97-AF65-F5344CB8AC3E}">
        <p14:creationId xmlns:p14="http://schemas.microsoft.com/office/powerpoint/2010/main" val="330332475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223</a:t>
            </a:fld>
            <a:endParaRPr lang="en-US"/>
          </a:p>
        </p:txBody>
      </p:sp>
    </p:spTree>
    <p:extLst>
      <p:ext uri="{BB962C8B-B14F-4D97-AF65-F5344CB8AC3E}">
        <p14:creationId xmlns:p14="http://schemas.microsoft.com/office/powerpoint/2010/main" val="69869952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9293" indent="-299728" eaLnBrk="0" hangingPunct="0">
              <a:defRPr sz="2500">
                <a:solidFill>
                  <a:schemeClr val="tx1"/>
                </a:solidFill>
                <a:latin typeface="Times New Roman" pitchFamily="18" charset="0"/>
              </a:defRPr>
            </a:lvl2pPr>
            <a:lvl3pPr marL="1198913" indent="-239782" eaLnBrk="0" hangingPunct="0">
              <a:defRPr sz="2500">
                <a:solidFill>
                  <a:schemeClr val="tx1"/>
                </a:solidFill>
                <a:latin typeface="Times New Roman" pitchFamily="18" charset="0"/>
              </a:defRPr>
            </a:lvl3pPr>
            <a:lvl4pPr marL="1678478" indent="-239782" eaLnBrk="0" hangingPunct="0">
              <a:defRPr sz="2500">
                <a:solidFill>
                  <a:schemeClr val="tx1"/>
                </a:solidFill>
                <a:latin typeface="Times New Roman" pitchFamily="18" charset="0"/>
              </a:defRPr>
            </a:lvl4pPr>
            <a:lvl5pPr marL="2158044" indent="-239782" eaLnBrk="0" hangingPunct="0">
              <a:defRPr sz="2500">
                <a:solidFill>
                  <a:schemeClr val="tx1"/>
                </a:solidFill>
                <a:latin typeface="Times New Roman" pitchFamily="18" charset="0"/>
              </a:defRPr>
            </a:lvl5pPr>
            <a:lvl6pPr marL="2637609" indent="-239782" eaLnBrk="0" fontAlgn="base" hangingPunct="0">
              <a:spcBef>
                <a:spcPct val="0"/>
              </a:spcBef>
              <a:spcAft>
                <a:spcPct val="0"/>
              </a:spcAft>
              <a:defRPr sz="2500">
                <a:solidFill>
                  <a:schemeClr val="tx1"/>
                </a:solidFill>
                <a:latin typeface="Times New Roman" pitchFamily="18" charset="0"/>
              </a:defRPr>
            </a:lvl6pPr>
            <a:lvl7pPr marL="3117174" indent="-239782" eaLnBrk="0" fontAlgn="base" hangingPunct="0">
              <a:spcBef>
                <a:spcPct val="0"/>
              </a:spcBef>
              <a:spcAft>
                <a:spcPct val="0"/>
              </a:spcAft>
              <a:defRPr sz="2500">
                <a:solidFill>
                  <a:schemeClr val="tx1"/>
                </a:solidFill>
                <a:latin typeface="Times New Roman" pitchFamily="18" charset="0"/>
              </a:defRPr>
            </a:lvl7pPr>
            <a:lvl8pPr marL="3596739" indent="-239782" eaLnBrk="0" fontAlgn="base" hangingPunct="0">
              <a:spcBef>
                <a:spcPct val="0"/>
              </a:spcBef>
              <a:spcAft>
                <a:spcPct val="0"/>
              </a:spcAft>
              <a:defRPr sz="2500">
                <a:solidFill>
                  <a:schemeClr val="tx1"/>
                </a:solidFill>
                <a:latin typeface="Times New Roman" pitchFamily="18" charset="0"/>
              </a:defRPr>
            </a:lvl8pPr>
            <a:lvl9pPr marL="4076304" indent="-239782" eaLnBrk="0" fontAlgn="base" hangingPunct="0">
              <a:spcBef>
                <a:spcPct val="0"/>
              </a:spcBef>
              <a:spcAft>
                <a:spcPct val="0"/>
              </a:spcAft>
              <a:defRPr sz="2500">
                <a:solidFill>
                  <a:schemeClr val="tx1"/>
                </a:solidFill>
                <a:latin typeface="Times New Roman" pitchFamily="18" charset="0"/>
              </a:defRPr>
            </a:lvl9pPr>
          </a:lstStyle>
          <a:p>
            <a:pPr eaLnBrk="1" hangingPunct="1"/>
            <a:fld id="{28670FFA-3281-454B-91E6-651C67B07024}" type="slidenum">
              <a:rPr lang="en-US" sz="1200"/>
              <a:pPr eaLnBrk="1" hangingPunct="1"/>
              <a:t>225</a:t>
            </a:fld>
            <a:endParaRPr lang="en-US" sz="1200"/>
          </a:p>
        </p:txBody>
      </p:sp>
    </p:spTree>
    <p:extLst>
      <p:ext uri="{BB962C8B-B14F-4D97-AF65-F5344CB8AC3E}">
        <p14:creationId xmlns:p14="http://schemas.microsoft.com/office/powerpoint/2010/main" val="368562933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226</a:t>
            </a:fld>
            <a:endParaRPr lang="en-US"/>
          </a:p>
        </p:txBody>
      </p:sp>
    </p:spTree>
    <p:extLst>
      <p:ext uri="{BB962C8B-B14F-4D97-AF65-F5344CB8AC3E}">
        <p14:creationId xmlns:p14="http://schemas.microsoft.com/office/powerpoint/2010/main" val="240693102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227</a:t>
            </a:fld>
            <a:endParaRPr lang="en-US"/>
          </a:p>
        </p:txBody>
      </p:sp>
    </p:spTree>
    <p:extLst>
      <p:ext uri="{BB962C8B-B14F-4D97-AF65-F5344CB8AC3E}">
        <p14:creationId xmlns:p14="http://schemas.microsoft.com/office/powerpoint/2010/main" val="160381298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228</a:t>
            </a:fld>
            <a:endParaRPr lang="en-US"/>
          </a:p>
        </p:txBody>
      </p:sp>
    </p:spTree>
    <p:extLst>
      <p:ext uri="{BB962C8B-B14F-4D97-AF65-F5344CB8AC3E}">
        <p14:creationId xmlns:p14="http://schemas.microsoft.com/office/powerpoint/2010/main" val="155124322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230</a:t>
            </a:fld>
            <a:endParaRPr lang="en-US"/>
          </a:p>
        </p:txBody>
      </p:sp>
    </p:spTree>
    <p:extLst>
      <p:ext uri="{BB962C8B-B14F-4D97-AF65-F5344CB8AC3E}">
        <p14:creationId xmlns:p14="http://schemas.microsoft.com/office/powerpoint/2010/main" val="2901174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38</a:t>
            </a:fld>
            <a:endParaRPr lang="en-US"/>
          </a:p>
        </p:txBody>
      </p:sp>
    </p:spTree>
    <p:extLst>
      <p:ext uri="{BB962C8B-B14F-4D97-AF65-F5344CB8AC3E}">
        <p14:creationId xmlns:p14="http://schemas.microsoft.com/office/powerpoint/2010/main" val="219726886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ASCVD and heart failure history</a:t>
            </a:r>
          </a:p>
          <a:p>
            <a:pPr fontAlgn="base"/>
            <a:r>
              <a:rPr lang="en-US" dirty="0"/>
              <a:t>ASCVD risk factors and 10-year ASCVD risk assessment</a:t>
            </a:r>
          </a:p>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231</a:t>
            </a:fld>
            <a:endParaRPr lang="en-US"/>
          </a:p>
        </p:txBody>
      </p:sp>
    </p:spTree>
    <p:extLst>
      <p:ext uri="{BB962C8B-B14F-4D97-AF65-F5344CB8AC3E}">
        <p14:creationId xmlns:p14="http://schemas.microsoft.com/office/powerpoint/2010/main" val="235583817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3000">
                <a:solidFill>
                  <a:schemeClr val="tx1"/>
                </a:solidFill>
                <a:latin typeface="Arial" pitchFamily="34" charset="0"/>
              </a:defRPr>
            </a:lvl1pPr>
            <a:lvl2pPr marL="811799" indent="-312230">
              <a:defRPr sz="3000">
                <a:solidFill>
                  <a:schemeClr val="tx1"/>
                </a:solidFill>
                <a:latin typeface="Arial" pitchFamily="34" charset="0"/>
              </a:defRPr>
            </a:lvl2pPr>
            <a:lvl3pPr marL="1248922" indent="-249784">
              <a:defRPr sz="3000">
                <a:solidFill>
                  <a:schemeClr val="tx1"/>
                </a:solidFill>
                <a:latin typeface="Arial" pitchFamily="34" charset="0"/>
              </a:defRPr>
            </a:lvl3pPr>
            <a:lvl4pPr marL="1748489" indent="-249784">
              <a:defRPr sz="3000">
                <a:solidFill>
                  <a:schemeClr val="tx1"/>
                </a:solidFill>
                <a:latin typeface="Arial" pitchFamily="34" charset="0"/>
              </a:defRPr>
            </a:lvl4pPr>
            <a:lvl5pPr marL="2248058" indent="-249784">
              <a:defRPr sz="3000">
                <a:solidFill>
                  <a:schemeClr val="tx1"/>
                </a:solidFill>
                <a:latin typeface="Arial" pitchFamily="34" charset="0"/>
              </a:defRPr>
            </a:lvl5pPr>
            <a:lvl6pPr marL="2747625" indent="-249784" eaLnBrk="0" fontAlgn="base" hangingPunct="0">
              <a:spcBef>
                <a:spcPct val="0"/>
              </a:spcBef>
              <a:spcAft>
                <a:spcPct val="0"/>
              </a:spcAft>
              <a:defRPr sz="3000">
                <a:solidFill>
                  <a:schemeClr val="tx1"/>
                </a:solidFill>
                <a:latin typeface="Arial" pitchFamily="34" charset="0"/>
              </a:defRPr>
            </a:lvl6pPr>
            <a:lvl7pPr marL="3247194" indent="-249784" eaLnBrk="0" fontAlgn="base" hangingPunct="0">
              <a:spcBef>
                <a:spcPct val="0"/>
              </a:spcBef>
              <a:spcAft>
                <a:spcPct val="0"/>
              </a:spcAft>
              <a:defRPr sz="3000">
                <a:solidFill>
                  <a:schemeClr val="tx1"/>
                </a:solidFill>
                <a:latin typeface="Arial" pitchFamily="34" charset="0"/>
              </a:defRPr>
            </a:lvl7pPr>
            <a:lvl8pPr marL="3746763" indent="-249784" eaLnBrk="0" fontAlgn="base" hangingPunct="0">
              <a:spcBef>
                <a:spcPct val="0"/>
              </a:spcBef>
              <a:spcAft>
                <a:spcPct val="0"/>
              </a:spcAft>
              <a:defRPr sz="3000">
                <a:solidFill>
                  <a:schemeClr val="tx1"/>
                </a:solidFill>
                <a:latin typeface="Arial" pitchFamily="34" charset="0"/>
              </a:defRPr>
            </a:lvl8pPr>
            <a:lvl9pPr marL="4246331" indent="-249784" eaLnBrk="0" fontAlgn="base" hangingPunct="0">
              <a:spcBef>
                <a:spcPct val="0"/>
              </a:spcBef>
              <a:spcAft>
                <a:spcPct val="0"/>
              </a:spcAft>
              <a:defRPr sz="3000">
                <a:solidFill>
                  <a:schemeClr val="tx1"/>
                </a:solidFill>
                <a:latin typeface="Arial" pitchFamily="34" charset="0"/>
              </a:defRPr>
            </a:lvl9pPr>
          </a:lstStyle>
          <a:p>
            <a:pPr defTabSz="983886"/>
            <a:r>
              <a:rPr lang="en-US" altLang="en-US" sz="1200">
                <a:solidFill>
                  <a:prstClr val="black"/>
                </a:solidFill>
                <a:latin typeface="Times New Roman" pitchFamily="18" charset="0"/>
              </a:rPr>
              <a:t>Diabetes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3000">
                <a:solidFill>
                  <a:schemeClr val="tx1"/>
                </a:solidFill>
                <a:latin typeface="Arial" pitchFamily="34" charset="0"/>
              </a:defRPr>
            </a:lvl1pPr>
            <a:lvl2pPr marL="811799" indent="-312230">
              <a:defRPr sz="3000">
                <a:solidFill>
                  <a:schemeClr val="tx1"/>
                </a:solidFill>
                <a:latin typeface="Arial" pitchFamily="34" charset="0"/>
              </a:defRPr>
            </a:lvl2pPr>
            <a:lvl3pPr marL="1248922" indent="-249784">
              <a:defRPr sz="3000">
                <a:solidFill>
                  <a:schemeClr val="tx1"/>
                </a:solidFill>
                <a:latin typeface="Arial" pitchFamily="34" charset="0"/>
              </a:defRPr>
            </a:lvl3pPr>
            <a:lvl4pPr marL="1748489" indent="-249784">
              <a:defRPr sz="3000">
                <a:solidFill>
                  <a:schemeClr val="tx1"/>
                </a:solidFill>
                <a:latin typeface="Arial" pitchFamily="34" charset="0"/>
              </a:defRPr>
            </a:lvl4pPr>
            <a:lvl5pPr marL="2248058" indent="-249784">
              <a:defRPr sz="3000">
                <a:solidFill>
                  <a:schemeClr val="tx1"/>
                </a:solidFill>
                <a:latin typeface="Arial" pitchFamily="34" charset="0"/>
              </a:defRPr>
            </a:lvl5pPr>
            <a:lvl6pPr marL="2747625" indent="-249784" eaLnBrk="0" fontAlgn="base" hangingPunct="0">
              <a:spcBef>
                <a:spcPct val="0"/>
              </a:spcBef>
              <a:spcAft>
                <a:spcPct val="0"/>
              </a:spcAft>
              <a:defRPr sz="3000">
                <a:solidFill>
                  <a:schemeClr val="tx1"/>
                </a:solidFill>
                <a:latin typeface="Arial" pitchFamily="34" charset="0"/>
              </a:defRPr>
            </a:lvl6pPr>
            <a:lvl7pPr marL="3247194" indent="-249784" eaLnBrk="0" fontAlgn="base" hangingPunct="0">
              <a:spcBef>
                <a:spcPct val="0"/>
              </a:spcBef>
              <a:spcAft>
                <a:spcPct val="0"/>
              </a:spcAft>
              <a:defRPr sz="3000">
                <a:solidFill>
                  <a:schemeClr val="tx1"/>
                </a:solidFill>
                <a:latin typeface="Arial" pitchFamily="34" charset="0"/>
              </a:defRPr>
            </a:lvl7pPr>
            <a:lvl8pPr marL="3746763" indent="-249784" eaLnBrk="0" fontAlgn="base" hangingPunct="0">
              <a:spcBef>
                <a:spcPct val="0"/>
              </a:spcBef>
              <a:spcAft>
                <a:spcPct val="0"/>
              </a:spcAft>
              <a:defRPr sz="3000">
                <a:solidFill>
                  <a:schemeClr val="tx1"/>
                </a:solidFill>
                <a:latin typeface="Arial" pitchFamily="34" charset="0"/>
              </a:defRPr>
            </a:lvl8pPr>
            <a:lvl9pPr marL="4246331" indent="-249784" eaLnBrk="0" fontAlgn="base" hangingPunct="0">
              <a:spcBef>
                <a:spcPct val="0"/>
              </a:spcBef>
              <a:spcAft>
                <a:spcPct val="0"/>
              </a:spcAft>
              <a:defRPr sz="3000">
                <a:solidFill>
                  <a:schemeClr val="tx1"/>
                </a:solidFill>
                <a:latin typeface="Arial" pitchFamily="34" charset="0"/>
              </a:defRPr>
            </a:lvl9pPr>
          </a:lstStyle>
          <a:p>
            <a:pPr defTabSz="983886"/>
            <a:fld id="{0FF0941F-7CC4-4194-B486-510D67CB987E}" type="slidenum">
              <a:rPr lang="en-US" altLang="en-US" sz="1200">
                <a:solidFill>
                  <a:prstClr val="black"/>
                </a:solidFill>
                <a:latin typeface="Times New Roman" pitchFamily="18" charset="0"/>
              </a:rPr>
              <a:pPr defTabSz="983886"/>
              <a:t>232</a:t>
            </a:fld>
            <a:endParaRPr lang="en-US" altLang="en-US" sz="1200">
              <a:solidFill>
                <a:prstClr val="black"/>
              </a:solidFill>
              <a:latin typeface="Times New Roman" pitchFamily="18" charset="0"/>
            </a:endParaRPr>
          </a:p>
        </p:txBody>
      </p:sp>
    </p:spTree>
    <p:extLst>
      <p:ext uri="{BB962C8B-B14F-4D97-AF65-F5344CB8AC3E}">
        <p14:creationId xmlns:p14="http://schemas.microsoft.com/office/powerpoint/2010/main" val="86385608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FC74F283-E37B-4E89-94A1-5FB68F4D07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A2932CC2-7F9C-484E-997F-FEDD8FFC56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2"/>
            <a:r>
              <a:rPr lang="en-US" altLang="en-US" dirty="0"/>
              <a:t>Defined as ACS, history of MI, stable or unstable angina, coronary or other arterial revascularization, stroke, TIA, or PAD of atherosclerotic origin</a:t>
            </a:r>
          </a:p>
          <a:p>
            <a:pPr marL="0" lvl="2"/>
            <a:endParaRPr lang="en-US" altLang="en-US" dirty="0"/>
          </a:p>
          <a:p>
            <a:pPr marL="0" lvl="2"/>
            <a:r>
              <a:rPr lang="en-US" altLang="en-US" dirty="0"/>
              <a:t>Prevalence of HTN is 80% in adults with type 2 DM (AHA HTN guideline)</a:t>
            </a:r>
          </a:p>
          <a:p>
            <a:endParaRPr lang="en-US" altLang="en-US" dirty="0"/>
          </a:p>
        </p:txBody>
      </p:sp>
      <p:sp>
        <p:nvSpPr>
          <p:cNvPr id="20484" name="Slide Number Placeholder 3">
            <a:extLst>
              <a:ext uri="{FF2B5EF4-FFF2-40B4-BE49-F238E27FC236}">
                <a16:creationId xmlns:a16="http://schemas.microsoft.com/office/drawing/2014/main" id="{CF6B7893-0206-4CE8-9697-0D17920C80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4666" indent="-313333">
              <a:spcBef>
                <a:spcPct val="30000"/>
              </a:spcBef>
              <a:defRPr sz="1300">
                <a:solidFill>
                  <a:schemeClr val="tx1"/>
                </a:solidFill>
                <a:latin typeface="Calibri" panose="020F0502020204030204" pitchFamily="34" charset="0"/>
              </a:defRPr>
            </a:lvl2pPr>
            <a:lvl3pPr marL="1253333" indent="-250667">
              <a:spcBef>
                <a:spcPct val="30000"/>
              </a:spcBef>
              <a:defRPr sz="1300">
                <a:solidFill>
                  <a:schemeClr val="tx1"/>
                </a:solidFill>
                <a:latin typeface="Calibri" panose="020F0502020204030204" pitchFamily="34" charset="0"/>
              </a:defRPr>
            </a:lvl3pPr>
            <a:lvl4pPr marL="1754667" indent="-250667">
              <a:spcBef>
                <a:spcPct val="30000"/>
              </a:spcBef>
              <a:defRPr sz="1300">
                <a:solidFill>
                  <a:schemeClr val="tx1"/>
                </a:solidFill>
                <a:latin typeface="Calibri" panose="020F0502020204030204" pitchFamily="34" charset="0"/>
              </a:defRPr>
            </a:lvl4pPr>
            <a:lvl5pPr marL="2256001" indent="-250667">
              <a:spcBef>
                <a:spcPct val="30000"/>
              </a:spcBef>
              <a:defRPr sz="1300">
                <a:solidFill>
                  <a:schemeClr val="tx1"/>
                </a:solidFill>
                <a:latin typeface="Calibri" panose="020F0502020204030204" pitchFamily="34" charset="0"/>
              </a:defRPr>
            </a:lvl5pPr>
            <a:lvl6pPr marL="2757334" indent="-250667" eaLnBrk="0" fontAlgn="base" hangingPunct="0">
              <a:spcBef>
                <a:spcPct val="30000"/>
              </a:spcBef>
              <a:spcAft>
                <a:spcPct val="0"/>
              </a:spcAft>
              <a:defRPr sz="1300">
                <a:solidFill>
                  <a:schemeClr val="tx1"/>
                </a:solidFill>
                <a:latin typeface="Calibri" panose="020F0502020204030204" pitchFamily="34" charset="0"/>
              </a:defRPr>
            </a:lvl6pPr>
            <a:lvl7pPr marL="3258668" indent="-250667" eaLnBrk="0" fontAlgn="base" hangingPunct="0">
              <a:spcBef>
                <a:spcPct val="30000"/>
              </a:spcBef>
              <a:spcAft>
                <a:spcPct val="0"/>
              </a:spcAft>
              <a:defRPr sz="1300">
                <a:solidFill>
                  <a:schemeClr val="tx1"/>
                </a:solidFill>
                <a:latin typeface="Calibri" panose="020F0502020204030204" pitchFamily="34" charset="0"/>
              </a:defRPr>
            </a:lvl7pPr>
            <a:lvl8pPr marL="3760001" indent="-250667" eaLnBrk="0" fontAlgn="base" hangingPunct="0">
              <a:spcBef>
                <a:spcPct val="30000"/>
              </a:spcBef>
              <a:spcAft>
                <a:spcPct val="0"/>
              </a:spcAft>
              <a:defRPr sz="1300">
                <a:solidFill>
                  <a:schemeClr val="tx1"/>
                </a:solidFill>
                <a:latin typeface="Calibri" panose="020F0502020204030204" pitchFamily="34" charset="0"/>
              </a:defRPr>
            </a:lvl8pPr>
            <a:lvl9pPr marL="4261334" indent="-2506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35DAE62C-D3FB-48C9-86E6-03C7B5D150EB}" type="slidenum">
              <a:rPr lang="en-US" altLang="en-US"/>
              <a:pPr>
                <a:spcBef>
                  <a:spcPct val="0"/>
                </a:spcBef>
              </a:pPr>
              <a:t>233</a:t>
            </a:fld>
            <a:endParaRPr lang="en-US" altLang="en-US"/>
          </a:p>
        </p:txBody>
      </p:sp>
    </p:spTree>
    <p:extLst>
      <p:ext uri="{BB962C8B-B14F-4D97-AF65-F5344CB8AC3E}">
        <p14:creationId xmlns:p14="http://schemas.microsoft.com/office/powerpoint/2010/main" val="234034716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84F9DFA8-8FAA-46C8-BD1E-F6C218E69A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99B7DA67-A547-47F1-B350-08D2FC1601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40" name="Slide Number Placeholder 3">
            <a:extLst>
              <a:ext uri="{FF2B5EF4-FFF2-40B4-BE49-F238E27FC236}">
                <a16:creationId xmlns:a16="http://schemas.microsoft.com/office/drawing/2014/main" id="{04CE4339-75F7-4222-98D1-A610AC2E3D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4666" indent="-313333">
              <a:spcBef>
                <a:spcPct val="30000"/>
              </a:spcBef>
              <a:defRPr sz="1300">
                <a:solidFill>
                  <a:schemeClr val="tx1"/>
                </a:solidFill>
                <a:latin typeface="Calibri" panose="020F0502020204030204" pitchFamily="34" charset="0"/>
              </a:defRPr>
            </a:lvl2pPr>
            <a:lvl3pPr marL="1253333" indent="-250667">
              <a:spcBef>
                <a:spcPct val="30000"/>
              </a:spcBef>
              <a:defRPr sz="1300">
                <a:solidFill>
                  <a:schemeClr val="tx1"/>
                </a:solidFill>
                <a:latin typeface="Calibri" panose="020F0502020204030204" pitchFamily="34" charset="0"/>
              </a:defRPr>
            </a:lvl3pPr>
            <a:lvl4pPr marL="1754667" indent="-250667">
              <a:spcBef>
                <a:spcPct val="30000"/>
              </a:spcBef>
              <a:defRPr sz="1300">
                <a:solidFill>
                  <a:schemeClr val="tx1"/>
                </a:solidFill>
                <a:latin typeface="Calibri" panose="020F0502020204030204" pitchFamily="34" charset="0"/>
              </a:defRPr>
            </a:lvl4pPr>
            <a:lvl5pPr marL="2256001" indent="-250667">
              <a:spcBef>
                <a:spcPct val="30000"/>
              </a:spcBef>
              <a:defRPr sz="1300">
                <a:solidFill>
                  <a:schemeClr val="tx1"/>
                </a:solidFill>
                <a:latin typeface="Calibri" panose="020F0502020204030204" pitchFamily="34" charset="0"/>
              </a:defRPr>
            </a:lvl5pPr>
            <a:lvl6pPr marL="2757334" indent="-250667" eaLnBrk="0" fontAlgn="base" hangingPunct="0">
              <a:spcBef>
                <a:spcPct val="30000"/>
              </a:spcBef>
              <a:spcAft>
                <a:spcPct val="0"/>
              </a:spcAft>
              <a:defRPr sz="1300">
                <a:solidFill>
                  <a:schemeClr val="tx1"/>
                </a:solidFill>
                <a:latin typeface="Calibri" panose="020F0502020204030204" pitchFamily="34" charset="0"/>
              </a:defRPr>
            </a:lvl6pPr>
            <a:lvl7pPr marL="3258668" indent="-250667" eaLnBrk="0" fontAlgn="base" hangingPunct="0">
              <a:spcBef>
                <a:spcPct val="30000"/>
              </a:spcBef>
              <a:spcAft>
                <a:spcPct val="0"/>
              </a:spcAft>
              <a:defRPr sz="1300">
                <a:solidFill>
                  <a:schemeClr val="tx1"/>
                </a:solidFill>
                <a:latin typeface="Calibri" panose="020F0502020204030204" pitchFamily="34" charset="0"/>
              </a:defRPr>
            </a:lvl7pPr>
            <a:lvl8pPr marL="3760001" indent="-250667" eaLnBrk="0" fontAlgn="base" hangingPunct="0">
              <a:spcBef>
                <a:spcPct val="30000"/>
              </a:spcBef>
              <a:spcAft>
                <a:spcPct val="0"/>
              </a:spcAft>
              <a:defRPr sz="1300">
                <a:solidFill>
                  <a:schemeClr val="tx1"/>
                </a:solidFill>
                <a:latin typeface="Calibri" panose="020F0502020204030204" pitchFamily="34" charset="0"/>
              </a:defRPr>
            </a:lvl8pPr>
            <a:lvl9pPr marL="4261334" indent="-2506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C5FDA65E-8A1B-4A4B-8038-30A70FE65423}" type="slidenum">
              <a:rPr lang="en-US" altLang="en-US"/>
              <a:pPr>
                <a:spcBef>
                  <a:spcPct val="0"/>
                </a:spcBef>
              </a:pPr>
              <a:t>236</a:t>
            </a:fld>
            <a:endParaRPr lang="en-US" alt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people with established atherosclerotic cardiovascular disease or indicators of high risk our recommendation is to choose a GLP-1 receptor agonist or an SGLT-2 inhibitor with proven cardiovascular benefit. In case HbA1c remains above target one should add an agent from the other category or pioglitazone as deemed necessary. Our recommendation is based on the favourable results of cardiovascular outcomes trials that established the favourable effect of GLP-1 receptor agonists and SGLT-2 inhibitors on a series of hard clinical outcomes including major adverse cardiovascular events and all-cause mortality.</a:t>
            </a:r>
            <a:endParaRPr lang="en-GR" dirty="0"/>
          </a:p>
        </p:txBody>
      </p:sp>
      <p:sp>
        <p:nvSpPr>
          <p:cNvPr id="4" name="Slide Number Placeholder 3"/>
          <p:cNvSpPr>
            <a:spLocks noGrp="1"/>
          </p:cNvSpPr>
          <p:nvPr>
            <p:ph type="sldNum" sz="quarter" idx="5"/>
          </p:nvPr>
        </p:nvSpPr>
        <p:spPr/>
        <p:txBody>
          <a:bodyPr/>
          <a:lstStyle/>
          <a:p>
            <a:pPr defTabSz="948507">
              <a:defRPr/>
            </a:pPr>
            <a:fld id="{355623E8-A3FB-44A0-B68C-45C9EDD53B45}" type="slidenum">
              <a:rPr lang="en-US" sz="1200">
                <a:solidFill>
                  <a:prstClr val="black"/>
                </a:solidFill>
                <a:latin typeface="Calibri"/>
              </a:rPr>
              <a:pPr defTabSz="948507">
                <a:defRPr/>
              </a:pPr>
              <a:t>237</a:t>
            </a:fld>
            <a:endParaRPr lang="en-US" sz="1200">
              <a:solidFill>
                <a:prstClr val="black"/>
              </a:solidFill>
              <a:latin typeface="Calibri"/>
            </a:endParaRPr>
          </a:p>
        </p:txBody>
      </p:sp>
    </p:spTree>
    <p:extLst>
      <p:ext uri="{BB962C8B-B14F-4D97-AF65-F5344CB8AC3E}">
        <p14:creationId xmlns:p14="http://schemas.microsoft.com/office/powerpoint/2010/main" val="47703029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individuals with heart failure our recommendation is that SGLT2i with proven benefit should be used because they improve heart failure and kidney outcomes. </a:t>
            </a:r>
            <a:endParaRPr lang="en-GR" dirty="0"/>
          </a:p>
        </p:txBody>
      </p:sp>
      <p:sp>
        <p:nvSpPr>
          <p:cNvPr id="4" name="Slide Number Placeholder 3"/>
          <p:cNvSpPr>
            <a:spLocks noGrp="1"/>
          </p:cNvSpPr>
          <p:nvPr>
            <p:ph type="sldNum" sz="quarter" idx="5"/>
          </p:nvPr>
        </p:nvSpPr>
        <p:spPr/>
        <p:txBody>
          <a:bodyPr/>
          <a:lstStyle/>
          <a:p>
            <a:pPr defTabSz="948507">
              <a:defRPr/>
            </a:pPr>
            <a:fld id="{355623E8-A3FB-44A0-B68C-45C9EDD53B45}" type="slidenum">
              <a:rPr lang="en-US" sz="1200">
                <a:solidFill>
                  <a:prstClr val="black"/>
                </a:solidFill>
                <a:latin typeface="Calibri"/>
              </a:rPr>
              <a:pPr defTabSz="948507">
                <a:defRPr/>
              </a:pPr>
              <a:t>239</a:t>
            </a:fld>
            <a:endParaRPr lang="en-US" sz="1200">
              <a:solidFill>
                <a:prstClr val="black"/>
              </a:solidFill>
              <a:latin typeface="Calibri"/>
            </a:endParaRPr>
          </a:p>
        </p:txBody>
      </p:sp>
    </p:spTree>
    <p:extLst>
      <p:ext uri="{BB962C8B-B14F-4D97-AF65-F5344CB8AC3E}">
        <p14:creationId xmlns:p14="http://schemas.microsoft.com/office/powerpoint/2010/main" val="372410663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240</a:t>
            </a:fld>
            <a:endParaRPr lang="en-US"/>
          </a:p>
        </p:txBody>
      </p:sp>
    </p:spTree>
    <p:extLst>
      <p:ext uri="{BB962C8B-B14F-4D97-AF65-F5344CB8AC3E}">
        <p14:creationId xmlns:p14="http://schemas.microsoft.com/office/powerpoint/2010/main" val="2290145445"/>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01C3A1-59FE-49F9-8149-3ACA62267F09}" type="slidenum">
              <a:rPr lang="en-US" smtClean="0"/>
              <a:t>241</a:t>
            </a:fld>
            <a:endParaRPr lang="en-US" dirty="0"/>
          </a:p>
        </p:txBody>
      </p:sp>
    </p:spTree>
    <p:extLst>
      <p:ext uri="{BB962C8B-B14F-4D97-AF65-F5344CB8AC3E}">
        <p14:creationId xmlns:p14="http://schemas.microsoft.com/office/powerpoint/2010/main" val="172074350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Sotagliflozin</a:t>
            </a:r>
            <a:r>
              <a:rPr lang="en-US" dirty="0"/>
              <a:t> was </a:t>
            </a:r>
            <a:r>
              <a:rPr lang="en-US" dirty="0" err="1"/>
              <a:t>evalu</a:t>
            </a:r>
            <a:r>
              <a:rPr lang="en-US" dirty="0"/>
              <a:t> </a:t>
            </a:r>
            <a:r>
              <a:rPr lang="en-US" dirty="0" err="1"/>
              <a:t>ated</a:t>
            </a:r>
            <a:r>
              <a:rPr lang="en-US" dirty="0"/>
              <a:t> in the SCORED trial (281) and SOLOIST-WHF trial (297). A total of 10,584 people with type 2 diabetes, CKD, and additional cardiovascular risk were enrolled in SCORED and random </a:t>
            </a:r>
            <a:r>
              <a:rPr lang="en-US" dirty="0" err="1"/>
              <a:t>ized</a:t>
            </a:r>
            <a:r>
              <a:rPr lang="en-US" dirty="0"/>
              <a:t> to sotagliflozin200mgoncedaily (</a:t>
            </a:r>
            <a:r>
              <a:rPr lang="en-US" dirty="0" err="1"/>
              <a:t>uptitrated</a:t>
            </a:r>
            <a:r>
              <a:rPr lang="en-US" dirty="0"/>
              <a:t> to 400 mg once daily if </a:t>
            </a:r>
            <a:r>
              <a:rPr lang="en-US" dirty="0" err="1"/>
              <a:t>toler</a:t>
            </a:r>
            <a:r>
              <a:rPr lang="en-US" dirty="0"/>
              <a:t> </a:t>
            </a:r>
            <a:r>
              <a:rPr lang="en-US" dirty="0" err="1"/>
              <a:t>ated</a:t>
            </a:r>
            <a:r>
              <a:rPr lang="en-US" dirty="0"/>
              <a:t>) or placebo. SCORED ended early due to a lack of funding; thus, changes to the prespecified primary end points were made prior to unblinding to </a:t>
            </a:r>
            <a:r>
              <a:rPr lang="en-US" dirty="0" err="1"/>
              <a:t>accom</a:t>
            </a:r>
            <a:r>
              <a:rPr lang="en-US" dirty="0"/>
              <a:t> </a:t>
            </a:r>
            <a:r>
              <a:rPr lang="en-US" dirty="0" err="1"/>
              <a:t>modate</a:t>
            </a:r>
            <a:r>
              <a:rPr lang="en-US" dirty="0"/>
              <a:t> a lower-than-anticipated number of end point events. The primary end point of the trial was the total number of deaths from cardiovascular causes, </a:t>
            </a:r>
            <a:r>
              <a:rPr lang="en-US" dirty="0" err="1"/>
              <a:t>hospi</a:t>
            </a:r>
            <a:r>
              <a:rPr lang="en-US" dirty="0"/>
              <a:t> </a:t>
            </a:r>
            <a:r>
              <a:rPr lang="en-US" dirty="0" err="1"/>
              <a:t>talizations</a:t>
            </a:r>
            <a:r>
              <a:rPr lang="en-US" dirty="0"/>
              <a:t> for heart failure, and urgent visits for heart failure. After a median of 16 months of follow-up, the rate of </a:t>
            </a:r>
            <a:r>
              <a:rPr lang="en-US" dirty="0" err="1"/>
              <a:t>pri</a:t>
            </a:r>
            <a:r>
              <a:rPr lang="en-US" dirty="0"/>
              <a:t> </a:t>
            </a:r>
            <a:r>
              <a:rPr lang="en-US" dirty="0" err="1"/>
              <a:t>mary</a:t>
            </a:r>
            <a:r>
              <a:rPr lang="en-US" dirty="0"/>
              <a:t> end point events was reduced with </a:t>
            </a:r>
            <a:r>
              <a:rPr lang="en-US" dirty="0" err="1"/>
              <a:t>sotagliflozin</a:t>
            </a:r>
            <a:r>
              <a:rPr lang="en-US" dirty="0"/>
              <a:t> (5.6 events per 100 patient years in the </a:t>
            </a:r>
            <a:r>
              <a:rPr lang="en-US" dirty="0" err="1"/>
              <a:t>sotagliflozin</a:t>
            </a:r>
            <a:r>
              <a:rPr lang="en-US" dirty="0"/>
              <a:t> group and 7.5 events per 100 patient-years in the </a:t>
            </a:r>
            <a:r>
              <a:rPr lang="en-US" dirty="0" err="1"/>
              <a:t>pla</a:t>
            </a:r>
            <a:r>
              <a:rPr lang="en-US" dirty="0"/>
              <a:t> </a:t>
            </a:r>
            <a:r>
              <a:rPr lang="en-US" dirty="0" err="1"/>
              <a:t>cebo</a:t>
            </a:r>
            <a:r>
              <a:rPr lang="en-US" dirty="0"/>
              <a:t> group [HR 0.74; [95% CI 0.63–0.88]; P &lt; 0.001]). </a:t>
            </a:r>
            <a:r>
              <a:rPr lang="en-US" dirty="0" err="1"/>
              <a:t>Sotagliflozin</a:t>
            </a:r>
            <a:r>
              <a:rPr lang="en-US" dirty="0"/>
              <a:t> also reduced the risk of the secondary end point of to </a:t>
            </a:r>
            <a:r>
              <a:rPr lang="en-US" dirty="0" err="1"/>
              <a:t>tal</a:t>
            </a:r>
            <a:r>
              <a:rPr lang="en-US" dirty="0"/>
              <a:t> number of hospitalizations for heart failure and urgent visits for heart failure (3.5% in the </a:t>
            </a:r>
            <a:r>
              <a:rPr lang="en-US" dirty="0" err="1"/>
              <a:t>sotagliflozin</a:t>
            </a:r>
            <a:r>
              <a:rPr lang="en-US" dirty="0"/>
              <a:t> group and 5.1% in the placebo group [HR 0.67 [95% CI 0.55–0.82]; P &lt; 0.001]) but not the sec </a:t>
            </a:r>
            <a:r>
              <a:rPr lang="en-US" dirty="0" err="1"/>
              <a:t>ondary</a:t>
            </a:r>
            <a:r>
              <a:rPr lang="en-US" dirty="0"/>
              <a:t> end point of deaths from cardio vascular causes.</a:t>
            </a:r>
          </a:p>
        </p:txBody>
      </p:sp>
      <p:sp>
        <p:nvSpPr>
          <p:cNvPr id="4" name="Slide Number Placeholder 3"/>
          <p:cNvSpPr>
            <a:spLocks noGrp="1"/>
          </p:cNvSpPr>
          <p:nvPr>
            <p:ph type="sldNum" sz="quarter" idx="5"/>
          </p:nvPr>
        </p:nvSpPr>
        <p:spPr/>
        <p:txBody>
          <a:bodyPr/>
          <a:lstStyle/>
          <a:p>
            <a:fld id="{5B5E225C-EA32-49AA-BCE1-CBED354D9589}" type="slidenum">
              <a:rPr lang="en-US" smtClean="0"/>
              <a:t>242</a:t>
            </a:fld>
            <a:endParaRPr lang="en-US"/>
          </a:p>
        </p:txBody>
      </p:sp>
    </p:spTree>
    <p:extLst>
      <p:ext uri="{BB962C8B-B14F-4D97-AF65-F5344CB8AC3E}">
        <p14:creationId xmlns:p14="http://schemas.microsoft.com/office/powerpoint/2010/main" val="388476314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01C3A1-59FE-49F9-8149-3ACA62267F09}" type="slidenum">
              <a:rPr lang="en-US" smtClean="0"/>
              <a:t>243</a:t>
            </a:fld>
            <a:endParaRPr lang="en-US" dirty="0"/>
          </a:p>
        </p:txBody>
      </p:sp>
    </p:spTree>
    <p:extLst>
      <p:ext uri="{BB962C8B-B14F-4D97-AF65-F5344CB8AC3E}">
        <p14:creationId xmlns:p14="http://schemas.microsoft.com/office/powerpoint/2010/main" val="2034236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39</a:t>
            </a:fld>
            <a:endParaRPr lang="en-US"/>
          </a:p>
        </p:txBody>
      </p:sp>
    </p:spTree>
    <p:extLst>
      <p:ext uri="{BB962C8B-B14F-4D97-AF65-F5344CB8AC3E}">
        <p14:creationId xmlns:p14="http://schemas.microsoft.com/office/powerpoint/2010/main" val="327719206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MACE: CV death, non-fatal myocardial infarction, or non-fatal stroke</a:t>
            </a:r>
            <a:r>
              <a:rPr lang="en-US" dirty="0"/>
              <a:t>) </a:t>
            </a:r>
          </a:p>
          <a:p>
            <a:r>
              <a:rPr lang="en-US" dirty="0"/>
              <a:t>Abbreviations: CKD, chronic kidney disease; CV, cardiovascular; CVD, cardiovascular disease; eGFR, estimated glomerular filtration rate; FDA = US Food and Drug Administration; GLP-1 = glucagon-like peptide-1; HF, heart failure; MACE = major adverse cardiovascular events; MI, myocardial infarction; T2D, type 2 diabetes.</a:t>
            </a:r>
          </a:p>
          <a:p>
            <a:r>
              <a:rPr lang="en-US" baseline="30000" dirty="0" err="1"/>
              <a:t>a</a:t>
            </a:r>
            <a:r>
              <a:rPr lang="en-US" dirty="0" err="1"/>
              <a:t>Perkovic</a:t>
            </a:r>
            <a:r>
              <a:rPr lang="en-US" dirty="0"/>
              <a:t> V, Mann JFE, Wheeler DC, et al. Effects of semaglutide on chronic kidney disease in patients with type 2 diabetes. </a:t>
            </a:r>
            <a:r>
              <a:rPr lang="en-US" i="1" dirty="0"/>
              <a:t>N Engl J Med.</a:t>
            </a:r>
            <a:r>
              <a:rPr lang="en-US" dirty="0"/>
              <a:t> 2024;391(2):109-121.</a:t>
            </a:r>
          </a:p>
          <a:p>
            <a:r>
              <a:rPr lang="en-US" baseline="30000" dirty="0" err="1"/>
              <a:t>b</a:t>
            </a:r>
            <a:r>
              <a:rPr lang="en-US" dirty="0" err="1"/>
              <a:t>Marso</a:t>
            </a:r>
            <a:r>
              <a:rPr lang="en-US" dirty="0"/>
              <a:t> SP, Daniels GH, Brown‑Frandsen K, et al. Liraglutide and cardiovascular outcomes in type 2 diabetes. </a:t>
            </a:r>
            <a:r>
              <a:rPr lang="en-US" i="1" dirty="0"/>
              <a:t>N Engl J Med.</a:t>
            </a:r>
            <a:r>
              <a:rPr lang="en-US" dirty="0"/>
              <a:t> 2016;375(4):311-322.</a:t>
            </a:r>
          </a:p>
          <a:p>
            <a:r>
              <a:rPr lang="en-US" baseline="30000" dirty="0" err="1"/>
              <a:t>c</a:t>
            </a:r>
            <a:r>
              <a:rPr lang="en-US" dirty="0" err="1"/>
              <a:t>Pfeffer</a:t>
            </a:r>
            <a:r>
              <a:rPr lang="en-US" dirty="0"/>
              <a:t> MA, Claggett B, Diaz R, et al. </a:t>
            </a:r>
            <a:r>
              <a:rPr lang="en-US" dirty="0" err="1"/>
              <a:t>Lixisenatide</a:t>
            </a:r>
            <a:r>
              <a:rPr lang="en-US" dirty="0"/>
              <a:t> in patients with type 2 diabetes and acute coronary syndrome. </a:t>
            </a:r>
            <a:r>
              <a:rPr lang="en-US" i="1" dirty="0"/>
              <a:t>N Engl J Med.</a:t>
            </a:r>
            <a:r>
              <a:rPr lang="en-US" dirty="0"/>
              <a:t> 2015;373(23):2247-2257.</a:t>
            </a:r>
          </a:p>
          <a:p>
            <a:r>
              <a:rPr lang="en-US" baseline="30000" dirty="0" err="1"/>
              <a:t>d</a:t>
            </a:r>
            <a:r>
              <a:rPr lang="en-US" dirty="0" err="1"/>
              <a:t>Marso</a:t>
            </a:r>
            <a:r>
              <a:rPr lang="en-US" dirty="0"/>
              <a:t> SP, Bain SC, Consoli A, et al. Semaglutide and cardiovascular outcomes in patients with type 2 diabetes. </a:t>
            </a:r>
            <a:r>
              <a:rPr lang="en-US" i="1" dirty="0"/>
              <a:t>N Engl J Med.</a:t>
            </a:r>
            <a:r>
              <a:rPr lang="en-US" dirty="0"/>
              <a:t> 2016;375(19):1834-1844.</a:t>
            </a:r>
          </a:p>
          <a:p>
            <a:r>
              <a:rPr lang="en-US" baseline="30000" dirty="0" err="1"/>
              <a:t>e</a:t>
            </a:r>
            <a:r>
              <a:rPr lang="en-US" dirty="0" err="1"/>
              <a:t>SOUL</a:t>
            </a:r>
            <a:r>
              <a:rPr lang="en-US" dirty="0"/>
              <a:t> Study Group. Cardiovascular outcomes with oral semaglutide in patients with type 2 diabetes. Presented at: American Diabetes Association 85th Scientific Sessions; June 22, 2025; Chicago, IL.</a:t>
            </a:r>
          </a:p>
          <a:p>
            <a:r>
              <a:rPr lang="en-US" baseline="30000" dirty="0" err="1"/>
              <a:t>f</a:t>
            </a:r>
            <a:r>
              <a:rPr lang="en-US" dirty="0" err="1"/>
              <a:t>Holman</a:t>
            </a:r>
            <a:r>
              <a:rPr lang="en-US" dirty="0"/>
              <a:t> RR, Bethel MA, Mentz RJ, et al. Effects of once‑weekly exenatide on cardiovascular outcomes in type 2 diabetes. </a:t>
            </a:r>
            <a:r>
              <a:rPr lang="fr-FR" i="1" dirty="0"/>
              <a:t>N </a:t>
            </a:r>
            <a:r>
              <a:rPr lang="fr-FR" i="1" dirty="0" err="1"/>
              <a:t>Engl</a:t>
            </a:r>
            <a:r>
              <a:rPr lang="fr-FR" i="1" dirty="0"/>
              <a:t> J Med.</a:t>
            </a:r>
            <a:r>
              <a:rPr lang="fr-FR" dirty="0"/>
              <a:t> 2017;377(13):1228-1239.</a:t>
            </a:r>
            <a:endParaRPr lang="en-US" dirty="0"/>
          </a:p>
          <a:p>
            <a:r>
              <a:rPr lang="fr-FR" baseline="30000" dirty="0" err="1"/>
              <a:t>g</a:t>
            </a:r>
            <a:r>
              <a:rPr lang="fr-FR" dirty="0" err="1"/>
              <a:t>Gerstein</a:t>
            </a:r>
            <a:r>
              <a:rPr lang="fr-FR" dirty="0"/>
              <a:t> HC, </a:t>
            </a:r>
            <a:r>
              <a:rPr lang="fr-FR" dirty="0" err="1"/>
              <a:t>Colhoun</a:t>
            </a:r>
            <a:r>
              <a:rPr lang="fr-FR" dirty="0"/>
              <a:t> HM, Dagenais GR, et al. </a:t>
            </a:r>
            <a:r>
              <a:rPr lang="en-US" dirty="0"/>
              <a:t>Dulaglutide and cardiovascular outcomes in type 2 diabetes (REWIND). </a:t>
            </a:r>
            <a:r>
              <a:rPr lang="en-US" i="1" dirty="0"/>
              <a:t>N Engl J Med.</a:t>
            </a:r>
            <a:r>
              <a:rPr lang="en-US" dirty="0"/>
              <a:t> 2019;380(24):2307-2319.</a:t>
            </a:r>
          </a:p>
          <a:p>
            <a:r>
              <a:rPr lang="en-US" baseline="30000" dirty="0" err="1"/>
              <a:t>h</a:t>
            </a:r>
            <a:r>
              <a:rPr lang="en-US" dirty="0" err="1"/>
              <a:t>Nicholls</a:t>
            </a:r>
            <a:r>
              <a:rPr lang="en-US" dirty="0"/>
              <a:t> SJ, Paco I, Bhatt DL, et al. Cardiovascular outcomes with tirzepatide versus dulaglutide in type 2 diabetes. </a:t>
            </a:r>
            <a:r>
              <a:rPr lang="en-US" i="1" dirty="0"/>
              <a:t>N Engl J Med.</a:t>
            </a:r>
            <a:r>
              <a:rPr lang="en-US" dirty="0"/>
              <a:t> 2025;393(24):2409-2420.</a:t>
            </a:r>
          </a:p>
          <a:p>
            <a:r>
              <a:rPr lang="en-US" dirty="0"/>
              <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901C3A1-59FE-49F9-8149-3ACA62267F09}" type="slidenum">
              <a:rPr lang="en-US" smtClean="0"/>
              <a:t>244</a:t>
            </a:fld>
            <a:endParaRPr lang="en-US" dirty="0"/>
          </a:p>
        </p:txBody>
      </p:sp>
    </p:spTree>
    <p:extLst>
      <p:ext uri="{BB962C8B-B14F-4D97-AF65-F5344CB8AC3E}">
        <p14:creationId xmlns:p14="http://schemas.microsoft.com/office/powerpoint/2010/main" val="253391468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2EF93DB8-2EDD-4181-AED0-EA08494DE8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5CD91C92-159B-402E-85EA-B8178FE90D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4" name="Slide Number Placeholder 3">
            <a:extLst>
              <a:ext uri="{FF2B5EF4-FFF2-40B4-BE49-F238E27FC236}">
                <a16:creationId xmlns:a16="http://schemas.microsoft.com/office/drawing/2014/main" id="{FD5ADF1D-D497-483F-9348-95FCE15636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4666" indent="-313333">
              <a:spcBef>
                <a:spcPct val="30000"/>
              </a:spcBef>
              <a:defRPr sz="1300">
                <a:solidFill>
                  <a:schemeClr val="tx1"/>
                </a:solidFill>
                <a:latin typeface="Calibri" panose="020F0502020204030204" pitchFamily="34" charset="0"/>
              </a:defRPr>
            </a:lvl2pPr>
            <a:lvl3pPr marL="1253333" indent="-250667">
              <a:spcBef>
                <a:spcPct val="30000"/>
              </a:spcBef>
              <a:defRPr sz="1300">
                <a:solidFill>
                  <a:schemeClr val="tx1"/>
                </a:solidFill>
                <a:latin typeface="Calibri" panose="020F0502020204030204" pitchFamily="34" charset="0"/>
              </a:defRPr>
            </a:lvl3pPr>
            <a:lvl4pPr marL="1754667" indent="-250667">
              <a:spcBef>
                <a:spcPct val="30000"/>
              </a:spcBef>
              <a:defRPr sz="1300">
                <a:solidFill>
                  <a:schemeClr val="tx1"/>
                </a:solidFill>
                <a:latin typeface="Calibri" panose="020F0502020204030204" pitchFamily="34" charset="0"/>
              </a:defRPr>
            </a:lvl4pPr>
            <a:lvl5pPr marL="2256001" indent="-250667">
              <a:spcBef>
                <a:spcPct val="30000"/>
              </a:spcBef>
              <a:defRPr sz="1300">
                <a:solidFill>
                  <a:schemeClr val="tx1"/>
                </a:solidFill>
                <a:latin typeface="Calibri" panose="020F0502020204030204" pitchFamily="34" charset="0"/>
              </a:defRPr>
            </a:lvl5pPr>
            <a:lvl6pPr marL="2757334" indent="-250667" eaLnBrk="0" fontAlgn="base" hangingPunct="0">
              <a:spcBef>
                <a:spcPct val="30000"/>
              </a:spcBef>
              <a:spcAft>
                <a:spcPct val="0"/>
              </a:spcAft>
              <a:defRPr sz="1300">
                <a:solidFill>
                  <a:schemeClr val="tx1"/>
                </a:solidFill>
                <a:latin typeface="Calibri" panose="020F0502020204030204" pitchFamily="34" charset="0"/>
              </a:defRPr>
            </a:lvl6pPr>
            <a:lvl7pPr marL="3258668" indent="-250667" eaLnBrk="0" fontAlgn="base" hangingPunct="0">
              <a:spcBef>
                <a:spcPct val="30000"/>
              </a:spcBef>
              <a:spcAft>
                <a:spcPct val="0"/>
              </a:spcAft>
              <a:defRPr sz="1300">
                <a:solidFill>
                  <a:schemeClr val="tx1"/>
                </a:solidFill>
                <a:latin typeface="Calibri" panose="020F0502020204030204" pitchFamily="34" charset="0"/>
              </a:defRPr>
            </a:lvl7pPr>
            <a:lvl8pPr marL="3760001" indent="-250667" eaLnBrk="0" fontAlgn="base" hangingPunct="0">
              <a:spcBef>
                <a:spcPct val="30000"/>
              </a:spcBef>
              <a:spcAft>
                <a:spcPct val="0"/>
              </a:spcAft>
              <a:defRPr sz="1300">
                <a:solidFill>
                  <a:schemeClr val="tx1"/>
                </a:solidFill>
                <a:latin typeface="Calibri" panose="020F0502020204030204" pitchFamily="34" charset="0"/>
              </a:defRPr>
            </a:lvl8pPr>
            <a:lvl9pPr marL="4261334" indent="-2506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DF4DA985-3CD4-407D-8A83-3FF7C8481692}" type="slidenum">
              <a:rPr lang="en-US" altLang="en-US"/>
              <a:pPr>
                <a:spcBef>
                  <a:spcPct val="0"/>
                </a:spcBef>
              </a:pPr>
              <a:t>245</a:t>
            </a:fld>
            <a:endParaRPr lang="en-US" altLang="en-US"/>
          </a:p>
        </p:txBody>
      </p:sp>
    </p:spTree>
    <p:extLst>
      <p:ext uri="{BB962C8B-B14F-4D97-AF65-F5344CB8AC3E}">
        <p14:creationId xmlns:p14="http://schemas.microsoft.com/office/powerpoint/2010/main" val="1744428416"/>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F427F62-A897-4639-8582-BC538C418F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E31F8D01-4C8E-494D-86DD-74CD3294AA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412" name="Slide Number Placeholder 3">
            <a:extLst>
              <a:ext uri="{FF2B5EF4-FFF2-40B4-BE49-F238E27FC236}">
                <a16:creationId xmlns:a16="http://schemas.microsoft.com/office/drawing/2014/main" id="{564CD469-CED8-4452-9FA5-ED86CF6875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4666" indent="-313333">
              <a:spcBef>
                <a:spcPct val="30000"/>
              </a:spcBef>
              <a:defRPr sz="1300">
                <a:solidFill>
                  <a:schemeClr val="tx1"/>
                </a:solidFill>
                <a:latin typeface="Calibri" panose="020F0502020204030204" pitchFamily="34" charset="0"/>
              </a:defRPr>
            </a:lvl2pPr>
            <a:lvl3pPr marL="1253333" indent="-250667">
              <a:spcBef>
                <a:spcPct val="30000"/>
              </a:spcBef>
              <a:defRPr sz="1300">
                <a:solidFill>
                  <a:schemeClr val="tx1"/>
                </a:solidFill>
                <a:latin typeface="Calibri" panose="020F0502020204030204" pitchFamily="34" charset="0"/>
              </a:defRPr>
            </a:lvl3pPr>
            <a:lvl4pPr marL="1754667" indent="-250667">
              <a:spcBef>
                <a:spcPct val="30000"/>
              </a:spcBef>
              <a:defRPr sz="1300">
                <a:solidFill>
                  <a:schemeClr val="tx1"/>
                </a:solidFill>
                <a:latin typeface="Calibri" panose="020F0502020204030204" pitchFamily="34" charset="0"/>
              </a:defRPr>
            </a:lvl4pPr>
            <a:lvl5pPr marL="2256001" indent="-250667">
              <a:spcBef>
                <a:spcPct val="30000"/>
              </a:spcBef>
              <a:defRPr sz="1300">
                <a:solidFill>
                  <a:schemeClr val="tx1"/>
                </a:solidFill>
                <a:latin typeface="Calibri" panose="020F0502020204030204" pitchFamily="34" charset="0"/>
              </a:defRPr>
            </a:lvl5pPr>
            <a:lvl6pPr marL="2757334" indent="-250667" eaLnBrk="0" fontAlgn="base" hangingPunct="0">
              <a:spcBef>
                <a:spcPct val="30000"/>
              </a:spcBef>
              <a:spcAft>
                <a:spcPct val="0"/>
              </a:spcAft>
              <a:defRPr sz="1300">
                <a:solidFill>
                  <a:schemeClr val="tx1"/>
                </a:solidFill>
                <a:latin typeface="Calibri" panose="020F0502020204030204" pitchFamily="34" charset="0"/>
              </a:defRPr>
            </a:lvl6pPr>
            <a:lvl7pPr marL="3258668" indent="-250667" eaLnBrk="0" fontAlgn="base" hangingPunct="0">
              <a:spcBef>
                <a:spcPct val="30000"/>
              </a:spcBef>
              <a:spcAft>
                <a:spcPct val="0"/>
              </a:spcAft>
              <a:defRPr sz="1300">
                <a:solidFill>
                  <a:schemeClr val="tx1"/>
                </a:solidFill>
                <a:latin typeface="Calibri" panose="020F0502020204030204" pitchFamily="34" charset="0"/>
              </a:defRPr>
            </a:lvl7pPr>
            <a:lvl8pPr marL="3760001" indent="-250667" eaLnBrk="0" fontAlgn="base" hangingPunct="0">
              <a:spcBef>
                <a:spcPct val="30000"/>
              </a:spcBef>
              <a:spcAft>
                <a:spcPct val="0"/>
              </a:spcAft>
              <a:defRPr sz="1300">
                <a:solidFill>
                  <a:schemeClr val="tx1"/>
                </a:solidFill>
                <a:latin typeface="Calibri" panose="020F0502020204030204" pitchFamily="34" charset="0"/>
              </a:defRPr>
            </a:lvl8pPr>
            <a:lvl9pPr marL="4261334" indent="-2506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D1320ED9-13A0-4B3E-8B64-FC41A1B5AF4A}" type="slidenum">
              <a:rPr lang="en-US" altLang="en-US"/>
              <a:pPr>
                <a:spcBef>
                  <a:spcPct val="0"/>
                </a:spcBef>
              </a:pPr>
              <a:t>246</a:t>
            </a:fld>
            <a:endParaRPr lang="en-US" altLang="en-US"/>
          </a:p>
        </p:txBody>
      </p:sp>
    </p:spTree>
    <p:extLst>
      <p:ext uri="{BB962C8B-B14F-4D97-AF65-F5344CB8AC3E}">
        <p14:creationId xmlns:p14="http://schemas.microsoft.com/office/powerpoint/2010/main" val="144308099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247</a:t>
            </a:fld>
            <a:endParaRPr lang="en-US"/>
          </a:p>
        </p:txBody>
      </p:sp>
    </p:spTree>
    <p:extLst>
      <p:ext uri="{BB962C8B-B14F-4D97-AF65-F5344CB8AC3E}">
        <p14:creationId xmlns:p14="http://schemas.microsoft.com/office/powerpoint/2010/main" val="1920202108"/>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AFD607A7-9BEF-41F0-A730-7FB0F171C5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8EFAB013-801B-4FD5-BBA0-BED0AD7229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8676" name="Slide Number Placeholder 3">
            <a:extLst>
              <a:ext uri="{FF2B5EF4-FFF2-40B4-BE49-F238E27FC236}">
                <a16:creationId xmlns:a16="http://schemas.microsoft.com/office/drawing/2014/main" id="{7FD37E10-F40C-420A-9296-21AE4ABE6F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4666" indent="-313333">
              <a:spcBef>
                <a:spcPct val="30000"/>
              </a:spcBef>
              <a:defRPr sz="1300">
                <a:solidFill>
                  <a:schemeClr val="tx1"/>
                </a:solidFill>
                <a:latin typeface="Calibri" panose="020F0502020204030204" pitchFamily="34" charset="0"/>
              </a:defRPr>
            </a:lvl2pPr>
            <a:lvl3pPr marL="1253333" indent="-250667">
              <a:spcBef>
                <a:spcPct val="30000"/>
              </a:spcBef>
              <a:defRPr sz="1300">
                <a:solidFill>
                  <a:schemeClr val="tx1"/>
                </a:solidFill>
                <a:latin typeface="Calibri" panose="020F0502020204030204" pitchFamily="34" charset="0"/>
              </a:defRPr>
            </a:lvl3pPr>
            <a:lvl4pPr marL="1754667" indent="-250667">
              <a:spcBef>
                <a:spcPct val="30000"/>
              </a:spcBef>
              <a:defRPr sz="1300">
                <a:solidFill>
                  <a:schemeClr val="tx1"/>
                </a:solidFill>
                <a:latin typeface="Calibri" panose="020F0502020204030204" pitchFamily="34" charset="0"/>
              </a:defRPr>
            </a:lvl4pPr>
            <a:lvl5pPr marL="2256001" indent="-250667">
              <a:spcBef>
                <a:spcPct val="30000"/>
              </a:spcBef>
              <a:defRPr sz="1300">
                <a:solidFill>
                  <a:schemeClr val="tx1"/>
                </a:solidFill>
                <a:latin typeface="Calibri" panose="020F0502020204030204" pitchFamily="34" charset="0"/>
              </a:defRPr>
            </a:lvl5pPr>
            <a:lvl6pPr marL="2757334" indent="-250667" eaLnBrk="0" fontAlgn="base" hangingPunct="0">
              <a:spcBef>
                <a:spcPct val="30000"/>
              </a:spcBef>
              <a:spcAft>
                <a:spcPct val="0"/>
              </a:spcAft>
              <a:defRPr sz="1300">
                <a:solidFill>
                  <a:schemeClr val="tx1"/>
                </a:solidFill>
                <a:latin typeface="Calibri" panose="020F0502020204030204" pitchFamily="34" charset="0"/>
              </a:defRPr>
            </a:lvl6pPr>
            <a:lvl7pPr marL="3258668" indent="-250667" eaLnBrk="0" fontAlgn="base" hangingPunct="0">
              <a:spcBef>
                <a:spcPct val="30000"/>
              </a:spcBef>
              <a:spcAft>
                <a:spcPct val="0"/>
              </a:spcAft>
              <a:defRPr sz="1300">
                <a:solidFill>
                  <a:schemeClr val="tx1"/>
                </a:solidFill>
                <a:latin typeface="Calibri" panose="020F0502020204030204" pitchFamily="34" charset="0"/>
              </a:defRPr>
            </a:lvl7pPr>
            <a:lvl8pPr marL="3760001" indent="-250667" eaLnBrk="0" fontAlgn="base" hangingPunct="0">
              <a:spcBef>
                <a:spcPct val="30000"/>
              </a:spcBef>
              <a:spcAft>
                <a:spcPct val="0"/>
              </a:spcAft>
              <a:defRPr sz="1300">
                <a:solidFill>
                  <a:schemeClr val="tx1"/>
                </a:solidFill>
                <a:latin typeface="Calibri" panose="020F0502020204030204" pitchFamily="34" charset="0"/>
              </a:defRPr>
            </a:lvl8pPr>
            <a:lvl9pPr marL="4261334" indent="-2506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3D344BD-7C56-4A82-B795-B669D92EEAA6}" type="slidenum">
              <a:rPr lang="en-US" altLang="en-US"/>
              <a:pPr>
                <a:spcBef>
                  <a:spcPct val="0"/>
                </a:spcBef>
              </a:pPr>
              <a:t>248</a:t>
            </a:fld>
            <a:endParaRPr lang="en-US" altLang="en-US"/>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249</a:t>
            </a:fld>
            <a:endParaRPr lang="en-US"/>
          </a:p>
        </p:txBody>
      </p:sp>
    </p:spTree>
    <p:extLst>
      <p:ext uri="{BB962C8B-B14F-4D97-AF65-F5344CB8AC3E}">
        <p14:creationId xmlns:p14="http://schemas.microsoft.com/office/powerpoint/2010/main" val="186281926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250</a:t>
            </a:fld>
            <a:endParaRPr lang="en-US"/>
          </a:p>
        </p:txBody>
      </p:sp>
    </p:spTree>
    <p:extLst>
      <p:ext uri="{BB962C8B-B14F-4D97-AF65-F5344CB8AC3E}">
        <p14:creationId xmlns:p14="http://schemas.microsoft.com/office/powerpoint/2010/main" val="3472644780"/>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251</a:t>
            </a:fld>
            <a:endParaRPr lang="en-US"/>
          </a:p>
        </p:txBody>
      </p:sp>
    </p:spTree>
    <p:extLst>
      <p:ext uri="{BB962C8B-B14F-4D97-AF65-F5344CB8AC3E}">
        <p14:creationId xmlns:p14="http://schemas.microsoft.com/office/powerpoint/2010/main" val="47262540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252</a:t>
            </a:fld>
            <a:endParaRPr lang="en-US"/>
          </a:p>
        </p:txBody>
      </p:sp>
    </p:spTree>
    <p:extLst>
      <p:ext uri="{BB962C8B-B14F-4D97-AF65-F5344CB8AC3E}">
        <p14:creationId xmlns:p14="http://schemas.microsoft.com/office/powerpoint/2010/main" val="90620394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253</a:t>
            </a:fld>
            <a:endParaRPr lang="en-US"/>
          </a:p>
        </p:txBody>
      </p:sp>
    </p:spTree>
    <p:extLst>
      <p:ext uri="{BB962C8B-B14F-4D97-AF65-F5344CB8AC3E}">
        <p14:creationId xmlns:p14="http://schemas.microsoft.com/office/powerpoint/2010/main" val="3865554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0708" name="Footer Placeholder 3"/>
          <p:cNvSpPr>
            <a:spLocks noGrp="1"/>
          </p:cNvSpPr>
          <p:nvPr>
            <p:ph type="ftr" sz="quarter" idx="4"/>
          </p:nvPr>
        </p:nvSpPr>
        <p:spPr/>
        <p:txBody>
          <a:bodyPr/>
          <a:lstStyle/>
          <a:p>
            <a:pPr>
              <a:defRPr/>
            </a:pPr>
            <a:r>
              <a:rPr lang="en-US"/>
              <a:t>Diabetes Educational Services© (530) 893 - 8635 </a:t>
            </a:r>
          </a:p>
        </p:txBody>
      </p:sp>
      <p:sp>
        <p:nvSpPr>
          <p:cNvPr id="200709" name="Slide Number Placeholder 4"/>
          <p:cNvSpPr>
            <a:spLocks noGrp="1"/>
          </p:cNvSpPr>
          <p:nvPr>
            <p:ph type="sldNum" sz="quarter" idx="5"/>
          </p:nvPr>
        </p:nvSpPr>
        <p:spPr/>
        <p:txBody>
          <a:bodyPr/>
          <a:lstStyle/>
          <a:p>
            <a:pPr>
              <a:defRPr/>
            </a:pPr>
            <a:fld id="{6C0D7F80-B385-4B43-9759-1791FA5BC9CB}" type="slidenum">
              <a:rPr lang="en-US" smtClean="0"/>
              <a:pPr>
                <a:defRPr/>
              </a:pPr>
              <a:t>2</a:t>
            </a:fld>
            <a:endParaRPr lang="en-US"/>
          </a:p>
        </p:txBody>
      </p:sp>
    </p:spTree>
    <p:extLst>
      <p:ext uri="{BB962C8B-B14F-4D97-AF65-F5344CB8AC3E}">
        <p14:creationId xmlns:p14="http://schemas.microsoft.com/office/powerpoint/2010/main" val="486634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40</a:t>
            </a:fld>
            <a:endParaRPr lang="en-US"/>
          </a:p>
        </p:txBody>
      </p:sp>
    </p:spTree>
    <p:extLst>
      <p:ext uri="{BB962C8B-B14F-4D97-AF65-F5344CB8AC3E}">
        <p14:creationId xmlns:p14="http://schemas.microsoft.com/office/powerpoint/2010/main" val="4281223807"/>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255</a:t>
            </a:fld>
            <a:endParaRPr lang="en-US"/>
          </a:p>
        </p:txBody>
      </p:sp>
    </p:spTree>
    <p:extLst>
      <p:ext uri="{BB962C8B-B14F-4D97-AF65-F5344CB8AC3E}">
        <p14:creationId xmlns:p14="http://schemas.microsoft.com/office/powerpoint/2010/main" val="188789962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256</a:t>
            </a:fld>
            <a:endParaRPr lang="en-US"/>
          </a:p>
        </p:txBody>
      </p:sp>
    </p:spTree>
    <p:extLst>
      <p:ext uri="{BB962C8B-B14F-4D97-AF65-F5344CB8AC3E}">
        <p14:creationId xmlns:p14="http://schemas.microsoft.com/office/powerpoint/2010/main" val="960998957"/>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074030A3-ACA4-45DE-9B03-51D6432B87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891320A3-5D10-4F8A-BFED-1D9D217A2A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7892" name="Slide Number Placeholder 3">
            <a:extLst>
              <a:ext uri="{FF2B5EF4-FFF2-40B4-BE49-F238E27FC236}">
                <a16:creationId xmlns:a16="http://schemas.microsoft.com/office/drawing/2014/main" id="{DEFCF50C-428B-401D-9693-31D99BD82D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4666" indent="-313333">
              <a:spcBef>
                <a:spcPct val="30000"/>
              </a:spcBef>
              <a:defRPr sz="1300">
                <a:solidFill>
                  <a:schemeClr val="tx1"/>
                </a:solidFill>
                <a:latin typeface="Calibri" panose="020F0502020204030204" pitchFamily="34" charset="0"/>
              </a:defRPr>
            </a:lvl2pPr>
            <a:lvl3pPr marL="1253333" indent="-250667">
              <a:spcBef>
                <a:spcPct val="30000"/>
              </a:spcBef>
              <a:defRPr sz="1300">
                <a:solidFill>
                  <a:schemeClr val="tx1"/>
                </a:solidFill>
                <a:latin typeface="Calibri" panose="020F0502020204030204" pitchFamily="34" charset="0"/>
              </a:defRPr>
            </a:lvl3pPr>
            <a:lvl4pPr marL="1754667" indent="-250667">
              <a:spcBef>
                <a:spcPct val="30000"/>
              </a:spcBef>
              <a:defRPr sz="1300">
                <a:solidFill>
                  <a:schemeClr val="tx1"/>
                </a:solidFill>
                <a:latin typeface="Calibri" panose="020F0502020204030204" pitchFamily="34" charset="0"/>
              </a:defRPr>
            </a:lvl4pPr>
            <a:lvl5pPr marL="2256001" indent="-250667">
              <a:spcBef>
                <a:spcPct val="30000"/>
              </a:spcBef>
              <a:defRPr sz="1300">
                <a:solidFill>
                  <a:schemeClr val="tx1"/>
                </a:solidFill>
                <a:latin typeface="Calibri" panose="020F0502020204030204" pitchFamily="34" charset="0"/>
              </a:defRPr>
            </a:lvl5pPr>
            <a:lvl6pPr marL="2757334" indent="-250667" eaLnBrk="0" fontAlgn="base" hangingPunct="0">
              <a:spcBef>
                <a:spcPct val="30000"/>
              </a:spcBef>
              <a:spcAft>
                <a:spcPct val="0"/>
              </a:spcAft>
              <a:defRPr sz="1300">
                <a:solidFill>
                  <a:schemeClr val="tx1"/>
                </a:solidFill>
                <a:latin typeface="Calibri" panose="020F0502020204030204" pitchFamily="34" charset="0"/>
              </a:defRPr>
            </a:lvl6pPr>
            <a:lvl7pPr marL="3258668" indent="-250667" eaLnBrk="0" fontAlgn="base" hangingPunct="0">
              <a:spcBef>
                <a:spcPct val="30000"/>
              </a:spcBef>
              <a:spcAft>
                <a:spcPct val="0"/>
              </a:spcAft>
              <a:defRPr sz="1300">
                <a:solidFill>
                  <a:schemeClr val="tx1"/>
                </a:solidFill>
                <a:latin typeface="Calibri" panose="020F0502020204030204" pitchFamily="34" charset="0"/>
              </a:defRPr>
            </a:lvl7pPr>
            <a:lvl8pPr marL="3760001" indent="-250667" eaLnBrk="0" fontAlgn="base" hangingPunct="0">
              <a:spcBef>
                <a:spcPct val="30000"/>
              </a:spcBef>
              <a:spcAft>
                <a:spcPct val="0"/>
              </a:spcAft>
              <a:defRPr sz="1300">
                <a:solidFill>
                  <a:schemeClr val="tx1"/>
                </a:solidFill>
                <a:latin typeface="Calibri" panose="020F0502020204030204" pitchFamily="34" charset="0"/>
              </a:defRPr>
            </a:lvl8pPr>
            <a:lvl9pPr marL="4261334" indent="-2506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5A1EB1F5-AC8C-4929-A7E7-21755AEC660D}" type="slidenum">
              <a:rPr lang="en-US" altLang="en-US"/>
              <a:pPr>
                <a:spcBef>
                  <a:spcPct val="0"/>
                </a:spcBef>
              </a:pPr>
              <a:t>257</a:t>
            </a:fld>
            <a:endParaRPr lang="en-US" altLang="en-US"/>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84F9DFA8-8FAA-46C8-BD1E-F6C218E69A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99B7DA67-A547-47F1-B350-08D2FC1601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40" name="Slide Number Placeholder 3">
            <a:extLst>
              <a:ext uri="{FF2B5EF4-FFF2-40B4-BE49-F238E27FC236}">
                <a16:creationId xmlns:a16="http://schemas.microsoft.com/office/drawing/2014/main" id="{04CE4339-75F7-4222-98D1-A610AC2E3D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4666" indent="-313333">
              <a:spcBef>
                <a:spcPct val="30000"/>
              </a:spcBef>
              <a:defRPr sz="1300">
                <a:solidFill>
                  <a:schemeClr val="tx1"/>
                </a:solidFill>
                <a:latin typeface="Calibri" panose="020F0502020204030204" pitchFamily="34" charset="0"/>
              </a:defRPr>
            </a:lvl2pPr>
            <a:lvl3pPr marL="1253333" indent="-250667">
              <a:spcBef>
                <a:spcPct val="30000"/>
              </a:spcBef>
              <a:defRPr sz="1300">
                <a:solidFill>
                  <a:schemeClr val="tx1"/>
                </a:solidFill>
                <a:latin typeface="Calibri" panose="020F0502020204030204" pitchFamily="34" charset="0"/>
              </a:defRPr>
            </a:lvl3pPr>
            <a:lvl4pPr marL="1754667" indent="-250667">
              <a:spcBef>
                <a:spcPct val="30000"/>
              </a:spcBef>
              <a:defRPr sz="1300">
                <a:solidFill>
                  <a:schemeClr val="tx1"/>
                </a:solidFill>
                <a:latin typeface="Calibri" panose="020F0502020204030204" pitchFamily="34" charset="0"/>
              </a:defRPr>
            </a:lvl4pPr>
            <a:lvl5pPr marL="2256001" indent="-250667">
              <a:spcBef>
                <a:spcPct val="30000"/>
              </a:spcBef>
              <a:defRPr sz="1300">
                <a:solidFill>
                  <a:schemeClr val="tx1"/>
                </a:solidFill>
                <a:latin typeface="Calibri" panose="020F0502020204030204" pitchFamily="34" charset="0"/>
              </a:defRPr>
            </a:lvl5pPr>
            <a:lvl6pPr marL="2757334" indent="-250667" eaLnBrk="0" fontAlgn="base" hangingPunct="0">
              <a:spcBef>
                <a:spcPct val="30000"/>
              </a:spcBef>
              <a:spcAft>
                <a:spcPct val="0"/>
              </a:spcAft>
              <a:defRPr sz="1300">
                <a:solidFill>
                  <a:schemeClr val="tx1"/>
                </a:solidFill>
                <a:latin typeface="Calibri" panose="020F0502020204030204" pitchFamily="34" charset="0"/>
              </a:defRPr>
            </a:lvl6pPr>
            <a:lvl7pPr marL="3258668" indent="-250667" eaLnBrk="0" fontAlgn="base" hangingPunct="0">
              <a:spcBef>
                <a:spcPct val="30000"/>
              </a:spcBef>
              <a:spcAft>
                <a:spcPct val="0"/>
              </a:spcAft>
              <a:defRPr sz="1300">
                <a:solidFill>
                  <a:schemeClr val="tx1"/>
                </a:solidFill>
                <a:latin typeface="Calibri" panose="020F0502020204030204" pitchFamily="34" charset="0"/>
              </a:defRPr>
            </a:lvl7pPr>
            <a:lvl8pPr marL="3760001" indent="-250667" eaLnBrk="0" fontAlgn="base" hangingPunct="0">
              <a:spcBef>
                <a:spcPct val="30000"/>
              </a:spcBef>
              <a:spcAft>
                <a:spcPct val="0"/>
              </a:spcAft>
              <a:defRPr sz="1300">
                <a:solidFill>
                  <a:schemeClr val="tx1"/>
                </a:solidFill>
                <a:latin typeface="Calibri" panose="020F0502020204030204" pitchFamily="34" charset="0"/>
              </a:defRPr>
            </a:lvl8pPr>
            <a:lvl9pPr marL="4261334" indent="-2506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C5FDA65E-8A1B-4A4B-8038-30A70FE65423}" type="slidenum">
              <a:rPr lang="en-US" altLang="en-US"/>
              <a:pPr>
                <a:spcBef>
                  <a:spcPct val="0"/>
                </a:spcBef>
              </a:pPr>
              <a:t>258</a:t>
            </a:fld>
            <a:endParaRPr lang="en-US" altLang="en-US"/>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259</a:t>
            </a:fld>
            <a:endParaRPr lang="en-US"/>
          </a:p>
        </p:txBody>
      </p:sp>
    </p:spTree>
    <p:extLst>
      <p:ext uri="{BB962C8B-B14F-4D97-AF65-F5344CB8AC3E}">
        <p14:creationId xmlns:p14="http://schemas.microsoft.com/office/powerpoint/2010/main" val="3592328084"/>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DA4CD0C-4128-44AC-90AF-64376E9ACA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25CACB8F-BF6E-4D53-BE36-42C8B497E3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Answer A</a:t>
            </a:r>
          </a:p>
        </p:txBody>
      </p:sp>
      <p:sp>
        <p:nvSpPr>
          <p:cNvPr id="43012" name="Slide Number Placeholder 3">
            <a:extLst>
              <a:ext uri="{FF2B5EF4-FFF2-40B4-BE49-F238E27FC236}">
                <a16:creationId xmlns:a16="http://schemas.microsoft.com/office/drawing/2014/main" id="{58400BF3-642B-40D5-9FC5-8056F4A464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4666" indent="-313333">
              <a:spcBef>
                <a:spcPct val="30000"/>
              </a:spcBef>
              <a:defRPr sz="1300">
                <a:solidFill>
                  <a:schemeClr val="tx1"/>
                </a:solidFill>
                <a:latin typeface="Calibri" panose="020F0502020204030204" pitchFamily="34" charset="0"/>
              </a:defRPr>
            </a:lvl2pPr>
            <a:lvl3pPr marL="1253333" indent="-250667">
              <a:spcBef>
                <a:spcPct val="30000"/>
              </a:spcBef>
              <a:defRPr sz="1300">
                <a:solidFill>
                  <a:schemeClr val="tx1"/>
                </a:solidFill>
                <a:latin typeface="Calibri" panose="020F0502020204030204" pitchFamily="34" charset="0"/>
              </a:defRPr>
            </a:lvl3pPr>
            <a:lvl4pPr marL="1754667" indent="-250667">
              <a:spcBef>
                <a:spcPct val="30000"/>
              </a:spcBef>
              <a:defRPr sz="1300">
                <a:solidFill>
                  <a:schemeClr val="tx1"/>
                </a:solidFill>
                <a:latin typeface="Calibri" panose="020F0502020204030204" pitchFamily="34" charset="0"/>
              </a:defRPr>
            </a:lvl4pPr>
            <a:lvl5pPr marL="2256001" indent="-250667">
              <a:spcBef>
                <a:spcPct val="30000"/>
              </a:spcBef>
              <a:defRPr sz="1300">
                <a:solidFill>
                  <a:schemeClr val="tx1"/>
                </a:solidFill>
                <a:latin typeface="Calibri" panose="020F0502020204030204" pitchFamily="34" charset="0"/>
              </a:defRPr>
            </a:lvl5pPr>
            <a:lvl6pPr marL="2757334" indent="-250667" eaLnBrk="0" fontAlgn="base" hangingPunct="0">
              <a:spcBef>
                <a:spcPct val="30000"/>
              </a:spcBef>
              <a:spcAft>
                <a:spcPct val="0"/>
              </a:spcAft>
              <a:defRPr sz="1300">
                <a:solidFill>
                  <a:schemeClr val="tx1"/>
                </a:solidFill>
                <a:latin typeface="Calibri" panose="020F0502020204030204" pitchFamily="34" charset="0"/>
              </a:defRPr>
            </a:lvl6pPr>
            <a:lvl7pPr marL="3258668" indent="-250667" eaLnBrk="0" fontAlgn="base" hangingPunct="0">
              <a:spcBef>
                <a:spcPct val="30000"/>
              </a:spcBef>
              <a:spcAft>
                <a:spcPct val="0"/>
              </a:spcAft>
              <a:defRPr sz="1300">
                <a:solidFill>
                  <a:schemeClr val="tx1"/>
                </a:solidFill>
                <a:latin typeface="Calibri" panose="020F0502020204030204" pitchFamily="34" charset="0"/>
              </a:defRPr>
            </a:lvl7pPr>
            <a:lvl8pPr marL="3760001" indent="-250667" eaLnBrk="0" fontAlgn="base" hangingPunct="0">
              <a:spcBef>
                <a:spcPct val="30000"/>
              </a:spcBef>
              <a:spcAft>
                <a:spcPct val="0"/>
              </a:spcAft>
              <a:defRPr sz="1300">
                <a:solidFill>
                  <a:schemeClr val="tx1"/>
                </a:solidFill>
                <a:latin typeface="Calibri" panose="020F0502020204030204" pitchFamily="34" charset="0"/>
              </a:defRPr>
            </a:lvl8pPr>
            <a:lvl9pPr marL="4261334" indent="-2506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F16719A6-07C7-4F5E-AEC7-33B73920AEE4}" type="slidenum">
              <a:rPr lang="en-US" altLang="en-US"/>
              <a:pPr>
                <a:spcBef>
                  <a:spcPct val="0"/>
                </a:spcBef>
              </a:pPr>
              <a:t>260</a:t>
            </a:fld>
            <a:endParaRPr lang="en-US" altLang="en-US"/>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DE59F117-5329-4729-B92A-EBB5CDCA34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CBA92DE8-5309-467F-8C36-F189C5AFCA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9156" name="Slide Number Placeholder 3">
            <a:extLst>
              <a:ext uri="{FF2B5EF4-FFF2-40B4-BE49-F238E27FC236}">
                <a16:creationId xmlns:a16="http://schemas.microsoft.com/office/drawing/2014/main" id="{41AA102D-6C65-4B12-912C-649E963723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4666" indent="-313333">
              <a:spcBef>
                <a:spcPct val="30000"/>
              </a:spcBef>
              <a:defRPr sz="1300">
                <a:solidFill>
                  <a:schemeClr val="tx1"/>
                </a:solidFill>
                <a:latin typeface="Calibri" panose="020F0502020204030204" pitchFamily="34" charset="0"/>
              </a:defRPr>
            </a:lvl2pPr>
            <a:lvl3pPr marL="1253333" indent="-250667">
              <a:spcBef>
                <a:spcPct val="30000"/>
              </a:spcBef>
              <a:defRPr sz="1300">
                <a:solidFill>
                  <a:schemeClr val="tx1"/>
                </a:solidFill>
                <a:latin typeface="Calibri" panose="020F0502020204030204" pitchFamily="34" charset="0"/>
              </a:defRPr>
            </a:lvl3pPr>
            <a:lvl4pPr marL="1754667" indent="-250667">
              <a:spcBef>
                <a:spcPct val="30000"/>
              </a:spcBef>
              <a:defRPr sz="1300">
                <a:solidFill>
                  <a:schemeClr val="tx1"/>
                </a:solidFill>
                <a:latin typeface="Calibri" panose="020F0502020204030204" pitchFamily="34" charset="0"/>
              </a:defRPr>
            </a:lvl4pPr>
            <a:lvl5pPr marL="2256001" indent="-250667">
              <a:spcBef>
                <a:spcPct val="30000"/>
              </a:spcBef>
              <a:defRPr sz="1300">
                <a:solidFill>
                  <a:schemeClr val="tx1"/>
                </a:solidFill>
                <a:latin typeface="Calibri" panose="020F0502020204030204" pitchFamily="34" charset="0"/>
              </a:defRPr>
            </a:lvl5pPr>
            <a:lvl6pPr marL="2757334" indent="-250667" eaLnBrk="0" fontAlgn="base" hangingPunct="0">
              <a:spcBef>
                <a:spcPct val="30000"/>
              </a:spcBef>
              <a:spcAft>
                <a:spcPct val="0"/>
              </a:spcAft>
              <a:defRPr sz="1300">
                <a:solidFill>
                  <a:schemeClr val="tx1"/>
                </a:solidFill>
                <a:latin typeface="Calibri" panose="020F0502020204030204" pitchFamily="34" charset="0"/>
              </a:defRPr>
            </a:lvl6pPr>
            <a:lvl7pPr marL="3258668" indent="-250667" eaLnBrk="0" fontAlgn="base" hangingPunct="0">
              <a:spcBef>
                <a:spcPct val="30000"/>
              </a:spcBef>
              <a:spcAft>
                <a:spcPct val="0"/>
              </a:spcAft>
              <a:defRPr sz="1300">
                <a:solidFill>
                  <a:schemeClr val="tx1"/>
                </a:solidFill>
                <a:latin typeface="Calibri" panose="020F0502020204030204" pitchFamily="34" charset="0"/>
              </a:defRPr>
            </a:lvl7pPr>
            <a:lvl8pPr marL="3760001" indent="-250667" eaLnBrk="0" fontAlgn="base" hangingPunct="0">
              <a:spcBef>
                <a:spcPct val="30000"/>
              </a:spcBef>
              <a:spcAft>
                <a:spcPct val="0"/>
              </a:spcAft>
              <a:defRPr sz="1300">
                <a:solidFill>
                  <a:schemeClr val="tx1"/>
                </a:solidFill>
                <a:latin typeface="Calibri" panose="020F0502020204030204" pitchFamily="34" charset="0"/>
              </a:defRPr>
            </a:lvl8pPr>
            <a:lvl9pPr marL="4261334" indent="-2506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579B93D-FD69-40C8-8C87-E9D57936BD02}" type="slidenum">
              <a:rPr lang="en-US" altLang="en-US"/>
              <a:pPr>
                <a:spcBef>
                  <a:spcPct val="0"/>
                </a:spcBef>
              </a:pPr>
              <a:t>262</a:t>
            </a:fld>
            <a:endParaRPr lang="en-US" altLang="en-US"/>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0B97DB00-3D02-41C3-9C57-E35DE7F2E7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5378A14A-1FF5-41A0-8BA4-2E0BACA2EF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2EE029DB-0270-493D-91B4-3620A61FD7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4666" indent="-313333">
              <a:spcBef>
                <a:spcPct val="30000"/>
              </a:spcBef>
              <a:defRPr sz="1300">
                <a:solidFill>
                  <a:schemeClr val="tx1"/>
                </a:solidFill>
                <a:latin typeface="Calibri" panose="020F0502020204030204" pitchFamily="34" charset="0"/>
              </a:defRPr>
            </a:lvl2pPr>
            <a:lvl3pPr marL="1253333" indent="-250667">
              <a:spcBef>
                <a:spcPct val="30000"/>
              </a:spcBef>
              <a:defRPr sz="1300">
                <a:solidFill>
                  <a:schemeClr val="tx1"/>
                </a:solidFill>
                <a:latin typeface="Calibri" panose="020F0502020204030204" pitchFamily="34" charset="0"/>
              </a:defRPr>
            </a:lvl3pPr>
            <a:lvl4pPr marL="1754667" indent="-250667">
              <a:spcBef>
                <a:spcPct val="30000"/>
              </a:spcBef>
              <a:defRPr sz="1300">
                <a:solidFill>
                  <a:schemeClr val="tx1"/>
                </a:solidFill>
                <a:latin typeface="Calibri" panose="020F0502020204030204" pitchFamily="34" charset="0"/>
              </a:defRPr>
            </a:lvl4pPr>
            <a:lvl5pPr marL="2256001" indent="-250667">
              <a:spcBef>
                <a:spcPct val="30000"/>
              </a:spcBef>
              <a:defRPr sz="1300">
                <a:solidFill>
                  <a:schemeClr val="tx1"/>
                </a:solidFill>
                <a:latin typeface="Calibri" panose="020F0502020204030204" pitchFamily="34" charset="0"/>
              </a:defRPr>
            </a:lvl5pPr>
            <a:lvl6pPr marL="2757334" indent="-250667" eaLnBrk="0" fontAlgn="base" hangingPunct="0">
              <a:spcBef>
                <a:spcPct val="30000"/>
              </a:spcBef>
              <a:spcAft>
                <a:spcPct val="0"/>
              </a:spcAft>
              <a:defRPr sz="1300">
                <a:solidFill>
                  <a:schemeClr val="tx1"/>
                </a:solidFill>
                <a:latin typeface="Calibri" panose="020F0502020204030204" pitchFamily="34" charset="0"/>
              </a:defRPr>
            </a:lvl6pPr>
            <a:lvl7pPr marL="3258668" indent="-250667" eaLnBrk="0" fontAlgn="base" hangingPunct="0">
              <a:spcBef>
                <a:spcPct val="30000"/>
              </a:spcBef>
              <a:spcAft>
                <a:spcPct val="0"/>
              </a:spcAft>
              <a:defRPr sz="1300">
                <a:solidFill>
                  <a:schemeClr val="tx1"/>
                </a:solidFill>
                <a:latin typeface="Calibri" panose="020F0502020204030204" pitchFamily="34" charset="0"/>
              </a:defRPr>
            </a:lvl7pPr>
            <a:lvl8pPr marL="3760001" indent="-250667" eaLnBrk="0" fontAlgn="base" hangingPunct="0">
              <a:spcBef>
                <a:spcPct val="30000"/>
              </a:spcBef>
              <a:spcAft>
                <a:spcPct val="0"/>
              </a:spcAft>
              <a:defRPr sz="1300">
                <a:solidFill>
                  <a:schemeClr val="tx1"/>
                </a:solidFill>
                <a:latin typeface="Calibri" panose="020F0502020204030204" pitchFamily="34" charset="0"/>
              </a:defRPr>
            </a:lvl8pPr>
            <a:lvl9pPr marL="4261334" indent="-2506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95E52823-69C3-4EF5-8F82-C231E6D384FE}" type="slidenum">
              <a:rPr lang="en-US" altLang="en-US"/>
              <a:pPr>
                <a:spcBef>
                  <a:spcPct val="0"/>
                </a:spcBef>
              </a:pPr>
              <a:t>263</a:t>
            </a:fld>
            <a:endParaRPr lang="en-US" altLang="en-US"/>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6F81AB41-3F7D-49F5-AE48-0210A041C1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E3702176-238F-4BBF-8849-F521D99EFF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Hyperkalemia, especially in patients receiving potassium sparing diuretic, adlosterone antagonist, ARB or direct renin inhibitor, </a:t>
            </a:r>
          </a:p>
        </p:txBody>
      </p:sp>
      <p:sp>
        <p:nvSpPr>
          <p:cNvPr id="53252" name="Slide Number Placeholder 3">
            <a:extLst>
              <a:ext uri="{FF2B5EF4-FFF2-40B4-BE49-F238E27FC236}">
                <a16:creationId xmlns:a16="http://schemas.microsoft.com/office/drawing/2014/main" id="{F899B8A8-32C4-42A5-AD7C-F4458DC279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4666" indent="-313333">
              <a:spcBef>
                <a:spcPct val="30000"/>
              </a:spcBef>
              <a:defRPr sz="1300">
                <a:solidFill>
                  <a:schemeClr val="tx1"/>
                </a:solidFill>
                <a:latin typeface="Calibri" panose="020F0502020204030204" pitchFamily="34" charset="0"/>
              </a:defRPr>
            </a:lvl2pPr>
            <a:lvl3pPr marL="1253333" indent="-250667">
              <a:spcBef>
                <a:spcPct val="30000"/>
              </a:spcBef>
              <a:defRPr sz="1300">
                <a:solidFill>
                  <a:schemeClr val="tx1"/>
                </a:solidFill>
                <a:latin typeface="Calibri" panose="020F0502020204030204" pitchFamily="34" charset="0"/>
              </a:defRPr>
            </a:lvl3pPr>
            <a:lvl4pPr marL="1754667" indent="-250667">
              <a:spcBef>
                <a:spcPct val="30000"/>
              </a:spcBef>
              <a:defRPr sz="1300">
                <a:solidFill>
                  <a:schemeClr val="tx1"/>
                </a:solidFill>
                <a:latin typeface="Calibri" panose="020F0502020204030204" pitchFamily="34" charset="0"/>
              </a:defRPr>
            </a:lvl4pPr>
            <a:lvl5pPr marL="2256001" indent="-250667">
              <a:spcBef>
                <a:spcPct val="30000"/>
              </a:spcBef>
              <a:defRPr sz="1300">
                <a:solidFill>
                  <a:schemeClr val="tx1"/>
                </a:solidFill>
                <a:latin typeface="Calibri" panose="020F0502020204030204" pitchFamily="34" charset="0"/>
              </a:defRPr>
            </a:lvl5pPr>
            <a:lvl6pPr marL="2757334" indent="-250667" eaLnBrk="0" fontAlgn="base" hangingPunct="0">
              <a:spcBef>
                <a:spcPct val="30000"/>
              </a:spcBef>
              <a:spcAft>
                <a:spcPct val="0"/>
              </a:spcAft>
              <a:defRPr sz="1300">
                <a:solidFill>
                  <a:schemeClr val="tx1"/>
                </a:solidFill>
                <a:latin typeface="Calibri" panose="020F0502020204030204" pitchFamily="34" charset="0"/>
              </a:defRPr>
            </a:lvl6pPr>
            <a:lvl7pPr marL="3258668" indent="-250667" eaLnBrk="0" fontAlgn="base" hangingPunct="0">
              <a:spcBef>
                <a:spcPct val="30000"/>
              </a:spcBef>
              <a:spcAft>
                <a:spcPct val="0"/>
              </a:spcAft>
              <a:defRPr sz="1300">
                <a:solidFill>
                  <a:schemeClr val="tx1"/>
                </a:solidFill>
                <a:latin typeface="Calibri" panose="020F0502020204030204" pitchFamily="34" charset="0"/>
              </a:defRPr>
            </a:lvl7pPr>
            <a:lvl8pPr marL="3760001" indent="-250667" eaLnBrk="0" fontAlgn="base" hangingPunct="0">
              <a:spcBef>
                <a:spcPct val="30000"/>
              </a:spcBef>
              <a:spcAft>
                <a:spcPct val="0"/>
              </a:spcAft>
              <a:defRPr sz="1300">
                <a:solidFill>
                  <a:schemeClr val="tx1"/>
                </a:solidFill>
                <a:latin typeface="Calibri" panose="020F0502020204030204" pitchFamily="34" charset="0"/>
              </a:defRPr>
            </a:lvl8pPr>
            <a:lvl9pPr marL="4261334" indent="-2506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53303A8-C503-4832-84BB-ADB68E575D4F}" type="slidenum">
              <a:rPr lang="en-US" altLang="en-US"/>
              <a:pPr>
                <a:spcBef>
                  <a:spcPct val="0"/>
                </a:spcBef>
              </a:pPr>
              <a:t>264</a:t>
            </a:fld>
            <a:endParaRPr lang="en-US" altLang="en-US"/>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265</a:t>
            </a:fld>
            <a:endParaRPr lang="en-US"/>
          </a:p>
        </p:txBody>
      </p:sp>
    </p:spTree>
    <p:extLst>
      <p:ext uri="{BB962C8B-B14F-4D97-AF65-F5344CB8AC3E}">
        <p14:creationId xmlns:p14="http://schemas.microsoft.com/office/powerpoint/2010/main" val="4048072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45</a:t>
            </a:fld>
            <a:endParaRPr lang="en-US"/>
          </a:p>
        </p:txBody>
      </p:sp>
    </p:spTree>
    <p:extLst>
      <p:ext uri="{BB962C8B-B14F-4D97-AF65-F5344CB8AC3E}">
        <p14:creationId xmlns:p14="http://schemas.microsoft.com/office/powerpoint/2010/main" val="186759716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266</a:t>
            </a:fld>
            <a:endParaRPr lang="en-US"/>
          </a:p>
        </p:txBody>
      </p:sp>
    </p:spTree>
    <p:extLst>
      <p:ext uri="{BB962C8B-B14F-4D97-AF65-F5344CB8AC3E}">
        <p14:creationId xmlns:p14="http://schemas.microsoft.com/office/powerpoint/2010/main" val="3901992135"/>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267</a:t>
            </a:fld>
            <a:endParaRPr lang="en-US"/>
          </a:p>
        </p:txBody>
      </p:sp>
    </p:spTree>
    <p:extLst>
      <p:ext uri="{BB962C8B-B14F-4D97-AF65-F5344CB8AC3E}">
        <p14:creationId xmlns:p14="http://schemas.microsoft.com/office/powerpoint/2010/main" val="3775047785"/>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268</a:t>
            </a:fld>
            <a:endParaRPr lang="en-US"/>
          </a:p>
        </p:txBody>
      </p:sp>
    </p:spTree>
    <p:extLst>
      <p:ext uri="{BB962C8B-B14F-4D97-AF65-F5344CB8AC3E}">
        <p14:creationId xmlns:p14="http://schemas.microsoft.com/office/powerpoint/2010/main" val="10457272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269</a:t>
            </a:fld>
            <a:endParaRPr lang="en-US"/>
          </a:p>
        </p:txBody>
      </p:sp>
    </p:spTree>
    <p:extLst>
      <p:ext uri="{BB962C8B-B14F-4D97-AF65-F5344CB8AC3E}">
        <p14:creationId xmlns:p14="http://schemas.microsoft.com/office/powerpoint/2010/main" val="2925424607"/>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270</a:t>
            </a:fld>
            <a:endParaRPr lang="en-US"/>
          </a:p>
        </p:txBody>
      </p:sp>
    </p:spTree>
    <p:extLst>
      <p:ext uri="{BB962C8B-B14F-4D97-AF65-F5344CB8AC3E}">
        <p14:creationId xmlns:p14="http://schemas.microsoft.com/office/powerpoint/2010/main" val="66838920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271</a:t>
            </a:fld>
            <a:endParaRPr lang="en-US"/>
          </a:p>
        </p:txBody>
      </p:sp>
    </p:spTree>
    <p:extLst>
      <p:ext uri="{BB962C8B-B14F-4D97-AF65-F5344CB8AC3E}">
        <p14:creationId xmlns:p14="http://schemas.microsoft.com/office/powerpoint/2010/main" val="1640152442"/>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EF110EE2-1B43-4F35-90A0-3842A6A57C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72F610CB-D702-4A97-A805-A4540F8CDA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Answer: A</a:t>
            </a:r>
          </a:p>
        </p:txBody>
      </p:sp>
      <p:sp>
        <p:nvSpPr>
          <p:cNvPr id="61444" name="Slide Number Placeholder 3">
            <a:extLst>
              <a:ext uri="{FF2B5EF4-FFF2-40B4-BE49-F238E27FC236}">
                <a16:creationId xmlns:a16="http://schemas.microsoft.com/office/drawing/2014/main" id="{25EFFE1F-1B81-4C75-A492-B1FC336AC0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4666" indent="-313333">
              <a:spcBef>
                <a:spcPct val="30000"/>
              </a:spcBef>
              <a:defRPr sz="1300">
                <a:solidFill>
                  <a:schemeClr val="tx1"/>
                </a:solidFill>
                <a:latin typeface="Calibri" panose="020F0502020204030204" pitchFamily="34" charset="0"/>
              </a:defRPr>
            </a:lvl2pPr>
            <a:lvl3pPr marL="1253333" indent="-250667">
              <a:spcBef>
                <a:spcPct val="30000"/>
              </a:spcBef>
              <a:defRPr sz="1300">
                <a:solidFill>
                  <a:schemeClr val="tx1"/>
                </a:solidFill>
                <a:latin typeface="Calibri" panose="020F0502020204030204" pitchFamily="34" charset="0"/>
              </a:defRPr>
            </a:lvl3pPr>
            <a:lvl4pPr marL="1754667" indent="-250667">
              <a:spcBef>
                <a:spcPct val="30000"/>
              </a:spcBef>
              <a:defRPr sz="1300">
                <a:solidFill>
                  <a:schemeClr val="tx1"/>
                </a:solidFill>
                <a:latin typeface="Calibri" panose="020F0502020204030204" pitchFamily="34" charset="0"/>
              </a:defRPr>
            </a:lvl4pPr>
            <a:lvl5pPr marL="2256001" indent="-250667">
              <a:spcBef>
                <a:spcPct val="30000"/>
              </a:spcBef>
              <a:defRPr sz="1300">
                <a:solidFill>
                  <a:schemeClr val="tx1"/>
                </a:solidFill>
                <a:latin typeface="Calibri" panose="020F0502020204030204" pitchFamily="34" charset="0"/>
              </a:defRPr>
            </a:lvl5pPr>
            <a:lvl6pPr marL="2757334" indent="-250667" eaLnBrk="0" fontAlgn="base" hangingPunct="0">
              <a:spcBef>
                <a:spcPct val="30000"/>
              </a:spcBef>
              <a:spcAft>
                <a:spcPct val="0"/>
              </a:spcAft>
              <a:defRPr sz="1300">
                <a:solidFill>
                  <a:schemeClr val="tx1"/>
                </a:solidFill>
                <a:latin typeface="Calibri" panose="020F0502020204030204" pitchFamily="34" charset="0"/>
              </a:defRPr>
            </a:lvl6pPr>
            <a:lvl7pPr marL="3258668" indent="-250667" eaLnBrk="0" fontAlgn="base" hangingPunct="0">
              <a:spcBef>
                <a:spcPct val="30000"/>
              </a:spcBef>
              <a:spcAft>
                <a:spcPct val="0"/>
              </a:spcAft>
              <a:defRPr sz="1300">
                <a:solidFill>
                  <a:schemeClr val="tx1"/>
                </a:solidFill>
                <a:latin typeface="Calibri" panose="020F0502020204030204" pitchFamily="34" charset="0"/>
              </a:defRPr>
            </a:lvl7pPr>
            <a:lvl8pPr marL="3760001" indent="-250667" eaLnBrk="0" fontAlgn="base" hangingPunct="0">
              <a:spcBef>
                <a:spcPct val="30000"/>
              </a:spcBef>
              <a:spcAft>
                <a:spcPct val="0"/>
              </a:spcAft>
              <a:defRPr sz="1300">
                <a:solidFill>
                  <a:schemeClr val="tx1"/>
                </a:solidFill>
                <a:latin typeface="Calibri" panose="020F0502020204030204" pitchFamily="34" charset="0"/>
              </a:defRPr>
            </a:lvl8pPr>
            <a:lvl9pPr marL="4261334" indent="-2506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5A3791DB-CC15-4A18-A39D-EDA56FA4CAD1}" type="slidenum">
              <a:rPr lang="en-US" altLang="en-US"/>
              <a:pPr>
                <a:spcBef>
                  <a:spcPct val="0"/>
                </a:spcBef>
              </a:pPr>
              <a:t>272</a:t>
            </a:fld>
            <a:endParaRPr lang="en-US" altLang="en-US"/>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8507">
              <a:defRPr/>
            </a:pPr>
            <a:fld id="{5B5E225C-EA32-49AA-BCE1-CBED354D9589}" type="slidenum">
              <a:rPr lang="en-US">
                <a:solidFill>
                  <a:prstClr val="black"/>
                </a:solidFill>
                <a:latin typeface="Calibri"/>
              </a:rPr>
              <a:pPr defTabSz="948507">
                <a:defRPr/>
              </a:pPr>
              <a:t>273</a:t>
            </a:fld>
            <a:endParaRPr lang="en-US">
              <a:solidFill>
                <a:prstClr val="black"/>
              </a:solidFill>
              <a:latin typeface="Calibri"/>
            </a:endParaRPr>
          </a:p>
        </p:txBody>
      </p:sp>
    </p:spTree>
    <p:extLst>
      <p:ext uri="{BB962C8B-B14F-4D97-AF65-F5344CB8AC3E}">
        <p14:creationId xmlns:p14="http://schemas.microsoft.com/office/powerpoint/2010/main" val="1589326537"/>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 since primary prevention. </a:t>
            </a:r>
          </a:p>
        </p:txBody>
      </p:sp>
      <p:sp>
        <p:nvSpPr>
          <p:cNvPr id="4" name="Slide Number Placeholder 3"/>
          <p:cNvSpPr>
            <a:spLocks noGrp="1"/>
          </p:cNvSpPr>
          <p:nvPr>
            <p:ph type="sldNum" sz="quarter" idx="5"/>
          </p:nvPr>
        </p:nvSpPr>
        <p:spPr/>
        <p:txBody>
          <a:bodyPr/>
          <a:lstStyle/>
          <a:p>
            <a:fld id="{5B5E225C-EA32-49AA-BCE1-CBED354D9589}" type="slidenum">
              <a:rPr lang="en-US" smtClean="0"/>
              <a:t>275</a:t>
            </a:fld>
            <a:endParaRPr lang="en-US"/>
          </a:p>
        </p:txBody>
      </p:sp>
    </p:spTree>
    <p:extLst>
      <p:ext uri="{BB962C8B-B14F-4D97-AF65-F5344CB8AC3E}">
        <p14:creationId xmlns:p14="http://schemas.microsoft.com/office/powerpoint/2010/main" val="837434261"/>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A8A9CEF6-A765-40B1-B4F8-D15F51E694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BAB8CCDE-B55E-49F0-B8DD-FA3A819E59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a:extLst>
              <a:ext uri="{FF2B5EF4-FFF2-40B4-BE49-F238E27FC236}">
                <a16:creationId xmlns:a16="http://schemas.microsoft.com/office/drawing/2014/main" id="{AD71DD18-8F96-4EF7-BF54-731E94120C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4666" indent="-313333">
              <a:spcBef>
                <a:spcPct val="30000"/>
              </a:spcBef>
              <a:defRPr sz="1300">
                <a:solidFill>
                  <a:schemeClr val="tx1"/>
                </a:solidFill>
                <a:latin typeface="Calibri" panose="020F0502020204030204" pitchFamily="34" charset="0"/>
              </a:defRPr>
            </a:lvl2pPr>
            <a:lvl3pPr marL="1253333" indent="-250667">
              <a:spcBef>
                <a:spcPct val="30000"/>
              </a:spcBef>
              <a:defRPr sz="1300">
                <a:solidFill>
                  <a:schemeClr val="tx1"/>
                </a:solidFill>
                <a:latin typeface="Calibri" panose="020F0502020204030204" pitchFamily="34" charset="0"/>
              </a:defRPr>
            </a:lvl3pPr>
            <a:lvl4pPr marL="1754667" indent="-250667">
              <a:spcBef>
                <a:spcPct val="30000"/>
              </a:spcBef>
              <a:defRPr sz="1300">
                <a:solidFill>
                  <a:schemeClr val="tx1"/>
                </a:solidFill>
                <a:latin typeface="Calibri" panose="020F0502020204030204" pitchFamily="34" charset="0"/>
              </a:defRPr>
            </a:lvl4pPr>
            <a:lvl5pPr marL="2256001" indent="-250667">
              <a:spcBef>
                <a:spcPct val="30000"/>
              </a:spcBef>
              <a:defRPr sz="1300">
                <a:solidFill>
                  <a:schemeClr val="tx1"/>
                </a:solidFill>
                <a:latin typeface="Calibri" panose="020F0502020204030204" pitchFamily="34" charset="0"/>
              </a:defRPr>
            </a:lvl5pPr>
            <a:lvl6pPr marL="2757334" indent="-250667" eaLnBrk="0" fontAlgn="base" hangingPunct="0">
              <a:spcBef>
                <a:spcPct val="30000"/>
              </a:spcBef>
              <a:spcAft>
                <a:spcPct val="0"/>
              </a:spcAft>
              <a:defRPr sz="1300">
                <a:solidFill>
                  <a:schemeClr val="tx1"/>
                </a:solidFill>
                <a:latin typeface="Calibri" panose="020F0502020204030204" pitchFamily="34" charset="0"/>
              </a:defRPr>
            </a:lvl6pPr>
            <a:lvl7pPr marL="3258668" indent="-250667" eaLnBrk="0" fontAlgn="base" hangingPunct="0">
              <a:spcBef>
                <a:spcPct val="30000"/>
              </a:spcBef>
              <a:spcAft>
                <a:spcPct val="0"/>
              </a:spcAft>
              <a:defRPr sz="1300">
                <a:solidFill>
                  <a:schemeClr val="tx1"/>
                </a:solidFill>
                <a:latin typeface="Calibri" panose="020F0502020204030204" pitchFamily="34" charset="0"/>
              </a:defRPr>
            </a:lvl7pPr>
            <a:lvl8pPr marL="3760001" indent="-250667" eaLnBrk="0" fontAlgn="base" hangingPunct="0">
              <a:spcBef>
                <a:spcPct val="30000"/>
              </a:spcBef>
              <a:spcAft>
                <a:spcPct val="0"/>
              </a:spcAft>
              <a:defRPr sz="1300">
                <a:solidFill>
                  <a:schemeClr val="tx1"/>
                </a:solidFill>
                <a:latin typeface="Calibri" panose="020F0502020204030204" pitchFamily="34" charset="0"/>
              </a:defRPr>
            </a:lvl8pPr>
            <a:lvl9pPr marL="4261334" indent="-2506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2DFD91AF-0C3A-4609-9FDD-7389D7C10157}" type="slidenum">
              <a:rPr lang="en-US" altLang="en-US"/>
              <a:pPr>
                <a:spcBef>
                  <a:spcPct val="0"/>
                </a:spcBef>
              </a:pPr>
              <a:t>279</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46</a:t>
            </a:fld>
            <a:endParaRPr lang="en-US"/>
          </a:p>
        </p:txBody>
      </p:sp>
    </p:spTree>
    <p:extLst>
      <p:ext uri="{BB962C8B-B14F-4D97-AF65-F5344CB8AC3E}">
        <p14:creationId xmlns:p14="http://schemas.microsoft.com/office/powerpoint/2010/main" val="1738419783"/>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CD947-A2C6-05A4-748B-230E20F209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2BA457-5729-10EF-31DA-EE0572B27C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DC48B3-9BD2-0F89-6F55-12A7F4B8A82A}"/>
              </a:ext>
            </a:extLst>
          </p:cNvPr>
          <p:cNvSpPr>
            <a:spLocks noGrp="1"/>
          </p:cNvSpPr>
          <p:nvPr>
            <p:ph type="body" idx="1"/>
          </p:nvPr>
        </p:nvSpPr>
        <p:spPr/>
        <p:txBody>
          <a:bodyPr/>
          <a:lstStyle/>
          <a:p>
            <a:pPr defTabSz="948507">
              <a:defRPr/>
            </a:pPr>
            <a:r>
              <a:rPr lang="en-US" dirty="0"/>
              <a:t>. The Evaluation of Major </a:t>
            </a:r>
            <a:r>
              <a:rPr lang="en-US" dirty="0" err="1"/>
              <a:t>Cardiovas</a:t>
            </a:r>
            <a:r>
              <a:rPr lang="en-US" dirty="0"/>
              <a:t> </a:t>
            </a:r>
            <a:r>
              <a:rPr lang="en-US" dirty="0" err="1"/>
              <a:t>cular</a:t>
            </a:r>
            <a:r>
              <a:rPr lang="en-US" dirty="0"/>
              <a:t> Events in Patients With, or at High Risk for, Cardiovascular Disease Who Are Statin Intolerant Treated With </a:t>
            </a:r>
            <a:r>
              <a:rPr lang="en-US" dirty="0" err="1"/>
              <a:t>Bempedoic</a:t>
            </a:r>
            <a:r>
              <a:rPr lang="en-US" dirty="0"/>
              <a:t> Acid or Placebo (CLEAR Outcomes) trial found a reduction in four-point major ad verse cardiovascular events by 13% com pared with placebo for individuals with established ASCVD (70% of population) o</a:t>
            </a:r>
            <a:r>
              <a:rPr lang="en-US" sz="1500" dirty="0"/>
              <a:t> </a:t>
            </a:r>
          </a:p>
          <a:p>
            <a:endParaRPr lang="en-US" dirty="0"/>
          </a:p>
        </p:txBody>
      </p:sp>
      <p:sp>
        <p:nvSpPr>
          <p:cNvPr id="4" name="Slide Number Placeholder 3">
            <a:extLst>
              <a:ext uri="{FF2B5EF4-FFF2-40B4-BE49-F238E27FC236}">
                <a16:creationId xmlns:a16="http://schemas.microsoft.com/office/drawing/2014/main" id="{5B5302FC-E27A-35AC-67D1-68E43E9949D9}"/>
              </a:ext>
            </a:extLst>
          </p:cNvPr>
          <p:cNvSpPr>
            <a:spLocks noGrp="1"/>
          </p:cNvSpPr>
          <p:nvPr>
            <p:ph type="sldNum" sz="quarter" idx="5"/>
          </p:nvPr>
        </p:nvSpPr>
        <p:spPr/>
        <p:txBody>
          <a:bodyPr/>
          <a:lstStyle/>
          <a:p>
            <a:fld id="{5B5E225C-EA32-49AA-BCE1-CBED354D9589}" type="slidenum">
              <a:rPr lang="en-US" smtClean="0"/>
              <a:t>281</a:t>
            </a:fld>
            <a:endParaRPr lang="en-US"/>
          </a:p>
        </p:txBody>
      </p:sp>
    </p:spTree>
    <p:extLst>
      <p:ext uri="{BB962C8B-B14F-4D97-AF65-F5344CB8AC3E}">
        <p14:creationId xmlns:p14="http://schemas.microsoft.com/office/powerpoint/2010/main" val="402168290"/>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854F2-6C73-66C8-7C39-7CFBEAC9BC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3D3188-6C19-CB46-25D9-D0D7F8940D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B6A573-B692-A840-1BF6-39B02A55364F}"/>
              </a:ext>
            </a:extLst>
          </p:cNvPr>
          <p:cNvSpPr>
            <a:spLocks noGrp="1"/>
          </p:cNvSpPr>
          <p:nvPr>
            <p:ph type="body" idx="1"/>
          </p:nvPr>
        </p:nvSpPr>
        <p:spPr/>
        <p:txBody>
          <a:bodyPr/>
          <a:lstStyle/>
          <a:p>
            <a:pPr defTabSz="948507">
              <a:defRPr/>
            </a:pPr>
            <a:r>
              <a:rPr lang="en-US" dirty="0"/>
              <a:t>When added to a maximally tolerated statin, these agents reduced LDL cholesterol by ∼60% (115) and significantly reduced the risk of major adverse cardiovascular events by 15–20% in the FOURIER (</a:t>
            </a:r>
            <a:r>
              <a:rPr lang="en-US" dirty="0" err="1"/>
              <a:t>evolo</a:t>
            </a:r>
            <a:r>
              <a:rPr lang="en-US" dirty="0"/>
              <a:t> </a:t>
            </a:r>
            <a:r>
              <a:rPr lang="en-US" dirty="0" err="1"/>
              <a:t>cumab</a:t>
            </a:r>
            <a:r>
              <a:rPr lang="en-US" dirty="0"/>
              <a:t>) and ODYSSEY OUTCOMES (</a:t>
            </a:r>
            <a:r>
              <a:rPr lang="en-US" dirty="0" err="1"/>
              <a:t>Evalu</a:t>
            </a:r>
            <a:endParaRPr lang="en-US" dirty="0"/>
          </a:p>
        </p:txBody>
      </p:sp>
      <p:sp>
        <p:nvSpPr>
          <p:cNvPr id="4" name="Slide Number Placeholder 3">
            <a:extLst>
              <a:ext uri="{FF2B5EF4-FFF2-40B4-BE49-F238E27FC236}">
                <a16:creationId xmlns:a16="http://schemas.microsoft.com/office/drawing/2014/main" id="{39B5D75F-21F2-7E6F-C03B-52914B9068DE}"/>
              </a:ext>
            </a:extLst>
          </p:cNvPr>
          <p:cNvSpPr>
            <a:spLocks noGrp="1"/>
          </p:cNvSpPr>
          <p:nvPr>
            <p:ph type="sldNum" sz="quarter" idx="5"/>
          </p:nvPr>
        </p:nvSpPr>
        <p:spPr/>
        <p:txBody>
          <a:bodyPr/>
          <a:lstStyle/>
          <a:p>
            <a:fld id="{5B5E225C-EA32-49AA-BCE1-CBED354D9589}" type="slidenum">
              <a:rPr lang="en-US" smtClean="0"/>
              <a:t>282</a:t>
            </a:fld>
            <a:endParaRPr lang="en-US"/>
          </a:p>
        </p:txBody>
      </p:sp>
    </p:spTree>
    <p:extLst>
      <p:ext uri="{BB962C8B-B14F-4D97-AF65-F5344CB8AC3E}">
        <p14:creationId xmlns:p14="http://schemas.microsoft.com/office/powerpoint/2010/main" val="922101435"/>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monoclonal </a:t>
            </a:r>
            <a:r>
              <a:rPr lang="en-US" dirty="0" err="1"/>
              <a:t>antibod</a:t>
            </a:r>
            <a:r>
              <a:rPr lang="en-US" dirty="0"/>
              <a:t> </a:t>
            </a:r>
            <a:r>
              <a:rPr lang="en-US" dirty="0" err="1"/>
              <a:t>ies</a:t>
            </a:r>
            <a:r>
              <a:rPr lang="en-US" dirty="0"/>
              <a:t>, an siRNA, </a:t>
            </a:r>
            <a:r>
              <a:rPr lang="en-US" dirty="0" err="1"/>
              <a:t>inclisiran</a:t>
            </a:r>
            <a:r>
              <a:rPr lang="en-US" dirty="0"/>
              <a:t>, which also targets PSCK9, has demonstrated the ability to re duce LDL cholesterol by 49–52% in trials evaluating individuals with established cardiovascular disease or ASCVD risk equivalent (129). </a:t>
            </a:r>
            <a:r>
              <a:rPr lang="en-US" dirty="0" err="1"/>
              <a:t>Inclisiran</a:t>
            </a:r>
            <a:r>
              <a:rPr lang="en-US" dirty="0"/>
              <a:t> allows less frequent administration compared with monoclonal antibodies and was admin </a:t>
            </a:r>
            <a:r>
              <a:rPr lang="en-US" dirty="0" err="1"/>
              <a:t>istered</a:t>
            </a:r>
            <a:r>
              <a:rPr lang="en-US" dirty="0"/>
              <a:t> on day 1, on day 90, and every 6monthsinthesetrials.Inanexploratory analysis, the prespecified cardiovascular end point of </a:t>
            </a:r>
            <a:r>
              <a:rPr lang="en-US" dirty="0" err="1"/>
              <a:t>nonadjudicated</a:t>
            </a:r>
            <a:r>
              <a:rPr lang="en-US" dirty="0"/>
              <a:t> </a:t>
            </a:r>
            <a:r>
              <a:rPr lang="en-US" dirty="0" err="1"/>
              <a:t>cardiovascu</a:t>
            </a:r>
            <a:r>
              <a:rPr lang="en-US" dirty="0"/>
              <a:t> lar events, including cardiac death, signs or symptoms of cardiac arrest, nonfatal MI, or stroke, occurred less frequently with </a:t>
            </a:r>
            <a:r>
              <a:rPr lang="en-US" dirty="0" err="1"/>
              <a:t>inclisiran</a:t>
            </a:r>
            <a:r>
              <a:rPr lang="en-US" dirty="0"/>
              <a:t> than placebo (7.4% vs. 10.2% in one trial and 7.8% vs. 10.3% in another trial). Cardiovascular outcome trials using </a:t>
            </a:r>
            <a:r>
              <a:rPr lang="en-US" dirty="0" err="1"/>
              <a:t>inclisiran</a:t>
            </a:r>
            <a:r>
              <a:rPr lang="en-US" dirty="0"/>
              <a:t> in people with </a:t>
            </a:r>
            <a:r>
              <a:rPr lang="en-US" dirty="0" err="1"/>
              <a:t>estab</a:t>
            </a:r>
            <a:r>
              <a:rPr lang="en-US" dirty="0"/>
              <a:t> </a:t>
            </a:r>
            <a:r>
              <a:rPr lang="en-US" dirty="0" err="1"/>
              <a:t>lished</a:t>
            </a:r>
            <a:r>
              <a:rPr lang="en-US" dirty="0"/>
              <a:t> cardiovascular disease (130,131) and for primary prevention in those at high risk for cardiovascular disease (132) are currently ongoing.</a:t>
            </a:r>
          </a:p>
        </p:txBody>
      </p:sp>
      <p:sp>
        <p:nvSpPr>
          <p:cNvPr id="4" name="Slide Number Placeholder 3"/>
          <p:cNvSpPr>
            <a:spLocks noGrp="1"/>
          </p:cNvSpPr>
          <p:nvPr>
            <p:ph type="sldNum" sz="quarter" idx="5"/>
          </p:nvPr>
        </p:nvSpPr>
        <p:spPr/>
        <p:txBody>
          <a:bodyPr/>
          <a:lstStyle/>
          <a:p>
            <a:fld id="{5B5E225C-EA32-49AA-BCE1-CBED354D9589}" type="slidenum">
              <a:rPr lang="en-US" smtClean="0"/>
              <a:t>284</a:t>
            </a:fld>
            <a:endParaRPr lang="en-US"/>
          </a:p>
        </p:txBody>
      </p:sp>
    </p:spTree>
    <p:extLst>
      <p:ext uri="{BB962C8B-B14F-4D97-AF65-F5344CB8AC3E}">
        <p14:creationId xmlns:p14="http://schemas.microsoft.com/office/powerpoint/2010/main" val="3190315032"/>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CEF635BB-9FAC-4023-82D2-13ADED9377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EBAC120A-4B6C-40B6-AECF-83B632D605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In individuals with ASCVD or other cardiovascular risk factors on a statin with managed LDL cholesterol but </a:t>
            </a:r>
            <a:r>
              <a:rPr lang="en-US" dirty="0" err="1"/>
              <a:t>ele</a:t>
            </a:r>
            <a:r>
              <a:rPr lang="en-US" dirty="0"/>
              <a:t> </a:t>
            </a:r>
            <a:r>
              <a:rPr lang="en-US" dirty="0" err="1"/>
              <a:t>vated</a:t>
            </a:r>
            <a:r>
              <a:rPr lang="en-US" dirty="0"/>
              <a:t> triglycerides (150–499 mg/dL [1.7–5.6 mmol/L]), the addition of </a:t>
            </a:r>
            <a:r>
              <a:rPr lang="en-US" dirty="0" err="1"/>
              <a:t>ico</a:t>
            </a:r>
            <a:r>
              <a:rPr lang="en-US" dirty="0"/>
              <a:t> </a:t>
            </a:r>
            <a:r>
              <a:rPr lang="en-US" dirty="0" err="1"/>
              <a:t>sapent</a:t>
            </a:r>
            <a:r>
              <a:rPr lang="en-US" dirty="0"/>
              <a:t> ethyl can be considered to re duce cardiovascular risk. </a:t>
            </a:r>
            <a:endParaRPr lang="en-US" altLang="en-US" dirty="0"/>
          </a:p>
        </p:txBody>
      </p:sp>
      <p:sp>
        <p:nvSpPr>
          <p:cNvPr id="72708" name="Slide Number Placeholder 3">
            <a:extLst>
              <a:ext uri="{FF2B5EF4-FFF2-40B4-BE49-F238E27FC236}">
                <a16:creationId xmlns:a16="http://schemas.microsoft.com/office/drawing/2014/main" id="{C1C31D32-2609-4A18-98E8-B6503AF4B3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4666" indent="-313333">
              <a:spcBef>
                <a:spcPct val="30000"/>
              </a:spcBef>
              <a:defRPr sz="1300">
                <a:solidFill>
                  <a:schemeClr val="tx1"/>
                </a:solidFill>
                <a:latin typeface="Calibri" panose="020F0502020204030204" pitchFamily="34" charset="0"/>
              </a:defRPr>
            </a:lvl2pPr>
            <a:lvl3pPr marL="1253333" indent="-250667">
              <a:spcBef>
                <a:spcPct val="30000"/>
              </a:spcBef>
              <a:defRPr sz="1300">
                <a:solidFill>
                  <a:schemeClr val="tx1"/>
                </a:solidFill>
                <a:latin typeface="Calibri" panose="020F0502020204030204" pitchFamily="34" charset="0"/>
              </a:defRPr>
            </a:lvl3pPr>
            <a:lvl4pPr marL="1754667" indent="-250667">
              <a:spcBef>
                <a:spcPct val="30000"/>
              </a:spcBef>
              <a:defRPr sz="1300">
                <a:solidFill>
                  <a:schemeClr val="tx1"/>
                </a:solidFill>
                <a:latin typeface="Calibri" panose="020F0502020204030204" pitchFamily="34" charset="0"/>
              </a:defRPr>
            </a:lvl4pPr>
            <a:lvl5pPr marL="2256001" indent="-250667">
              <a:spcBef>
                <a:spcPct val="30000"/>
              </a:spcBef>
              <a:defRPr sz="1300">
                <a:solidFill>
                  <a:schemeClr val="tx1"/>
                </a:solidFill>
                <a:latin typeface="Calibri" panose="020F0502020204030204" pitchFamily="34" charset="0"/>
              </a:defRPr>
            </a:lvl5pPr>
            <a:lvl6pPr marL="2757334" indent="-250667" eaLnBrk="0" fontAlgn="base" hangingPunct="0">
              <a:spcBef>
                <a:spcPct val="30000"/>
              </a:spcBef>
              <a:spcAft>
                <a:spcPct val="0"/>
              </a:spcAft>
              <a:defRPr sz="1300">
                <a:solidFill>
                  <a:schemeClr val="tx1"/>
                </a:solidFill>
                <a:latin typeface="Calibri" panose="020F0502020204030204" pitchFamily="34" charset="0"/>
              </a:defRPr>
            </a:lvl6pPr>
            <a:lvl7pPr marL="3258668" indent="-250667" eaLnBrk="0" fontAlgn="base" hangingPunct="0">
              <a:spcBef>
                <a:spcPct val="30000"/>
              </a:spcBef>
              <a:spcAft>
                <a:spcPct val="0"/>
              </a:spcAft>
              <a:defRPr sz="1300">
                <a:solidFill>
                  <a:schemeClr val="tx1"/>
                </a:solidFill>
                <a:latin typeface="Calibri" panose="020F0502020204030204" pitchFamily="34" charset="0"/>
              </a:defRPr>
            </a:lvl7pPr>
            <a:lvl8pPr marL="3760001" indent="-250667" eaLnBrk="0" fontAlgn="base" hangingPunct="0">
              <a:spcBef>
                <a:spcPct val="30000"/>
              </a:spcBef>
              <a:spcAft>
                <a:spcPct val="0"/>
              </a:spcAft>
              <a:defRPr sz="1300">
                <a:solidFill>
                  <a:schemeClr val="tx1"/>
                </a:solidFill>
                <a:latin typeface="Calibri" panose="020F0502020204030204" pitchFamily="34" charset="0"/>
              </a:defRPr>
            </a:lvl8pPr>
            <a:lvl9pPr marL="4261334" indent="-2506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20FEF4C-3C62-4664-B2BF-AB745F8C8246}" type="slidenum">
              <a:rPr lang="en-US" altLang="en-US"/>
              <a:pPr>
                <a:spcBef>
                  <a:spcPct val="0"/>
                </a:spcBef>
              </a:pPr>
              <a:t>285</a:t>
            </a:fld>
            <a:endParaRPr lang="en-US" altLang="en-US"/>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287</a:t>
            </a:fld>
            <a:endParaRPr lang="en-US"/>
          </a:p>
        </p:txBody>
      </p:sp>
    </p:spTree>
    <p:extLst>
      <p:ext uri="{BB962C8B-B14F-4D97-AF65-F5344CB8AC3E}">
        <p14:creationId xmlns:p14="http://schemas.microsoft.com/office/powerpoint/2010/main" val="1913095420"/>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288</a:t>
            </a:fld>
            <a:endParaRPr lang="en-US"/>
          </a:p>
        </p:txBody>
      </p:sp>
    </p:spTree>
    <p:extLst>
      <p:ext uri="{BB962C8B-B14F-4D97-AF65-F5344CB8AC3E}">
        <p14:creationId xmlns:p14="http://schemas.microsoft.com/office/powerpoint/2010/main" val="1201265728"/>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289</a:t>
            </a:fld>
            <a:endParaRPr lang="en-US"/>
          </a:p>
        </p:txBody>
      </p:sp>
    </p:spTree>
    <p:extLst>
      <p:ext uri="{BB962C8B-B14F-4D97-AF65-F5344CB8AC3E}">
        <p14:creationId xmlns:p14="http://schemas.microsoft.com/office/powerpoint/2010/main" val="382843169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291</a:t>
            </a:fld>
            <a:endParaRPr lang="en-US"/>
          </a:p>
        </p:txBody>
      </p:sp>
    </p:spTree>
    <p:extLst>
      <p:ext uri="{BB962C8B-B14F-4D97-AF65-F5344CB8AC3E}">
        <p14:creationId xmlns:p14="http://schemas.microsoft.com/office/powerpoint/2010/main" val="816314260"/>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28C14314-BF8A-422A-B018-9015AB6D52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4D2907F4-8DC5-4496-B700-9E04B00996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4756" name="Slide Number Placeholder 3">
            <a:extLst>
              <a:ext uri="{FF2B5EF4-FFF2-40B4-BE49-F238E27FC236}">
                <a16:creationId xmlns:a16="http://schemas.microsoft.com/office/drawing/2014/main" id="{5ECB778E-DD1A-44CD-B684-8DAD7BE3B6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4666" indent="-313333">
              <a:spcBef>
                <a:spcPct val="30000"/>
              </a:spcBef>
              <a:defRPr sz="1300">
                <a:solidFill>
                  <a:schemeClr val="tx1"/>
                </a:solidFill>
                <a:latin typeface="Calibri" panose="020F0502020204030204" pitchFamily="34" charset="0"/>
              </a:defRPr>
            </a:lvl2pPr>
            <a:lvl3pPr marL="1253333" indent="-250667">
              <a:spcBef>
                <a:spcPct val="30000"/>
              </a:spcBef>
              <a:defRPr sz="1300">
                <a:solidFill>
                  <a:schemeClr val="tx1"/>
                </a:solidFill>
                <a:latin typeface="Calibri" panose="020F0502020204030204" pitchFamily="34" charset="0"/>
              </a:defRPr>
            </a:lvl3pPr>
            <a:lvl4pPr marL="1754667" indent="-250667">
              <a:spcBef>
                <a:spcPct val="30000"/>
              </a:spcBef>
              <a:defRPr sz="1300">
                <a:solidFill>
                  <a:schemeClr val="tx1"/>
                </a:solidFill>
                <a:latin typeface="Calibri" panose="020F0502020204030204" pitchFamily="34" charset="0"/>
              </a:defRPr>
            </a:lvl4pPr>
            <a:lvl5pPr marL="2256001" indent="-250667">
              <a:spcBef>
                <a:spcPct val="30000"/>
              </a:spcBef>
              <a:defRPr sz="1300">
                <a:solidFill>
                  <a:schemeClr val="tx1"/>
                </a:solidFill>
                <a:latin typeface="Calibri" panose="020F0502020204030204" pitchFamily="34" charset="0"/>
              </a:defRPr>
            </a:lvl5pPr>
            <a:lvl6pPr marL="2757334" indent="-250667" eaLnBrk="0" fontAlgn="base" hangingPunct="0">
              <a:spcBef>
                <a:spcPct val="30000"/>
              </a:spcBef>
              <a:spcAft>
                <a:spcPct val="0"/>
              </a:spcAft>
              <a:defRPr sz="1300">
                <a:solidFill>
                  <a:schemeClr val="tx1"/>
                </a:solidFill>
                <a:latin typeface="Calibri" panose="020F0502020204030204" pitchFamily="34" charset="0"/>
              </a:defRPr>
            </a:lvl6pPr>
            <a:lvl7pPr marL="3258668" indent="-250667" eaLnBrk="0" fontAlgn="base" hangingPunct="0">
              <a:spcBef>
                <a:spcPct val="30000"/>
              </a:spcBef>
              <a:spcAft>
                <a:spcPct val="0"/>
              </a:spcAft>
              <a:defRPr sz="1300">
                <a:solidFill>
                  <a:schemeClr val="tx1"/>
                </a:solidFill>
                <a:latin typeface="Calibri" panose="020F0502020204030204" pitchFamily="34" charset="0"/>
              </a:defRPr>
            </a:lvl7pPr>
            <a:lvl8pPr marL="3760001" indent="-250667" eaLnBrk="0" fontAlgn="base" hangingPunct="0">
              <a:spcBef>
                <a:spcPct val="30000"/>
              </a:spcBef>
              <a:spcAft>
                <a:spcPct val="0"/>
              </a:spcAft>
              <a:defRPr sz="1300">
                <a:solidFill>
                  <a:schemeClr val="tx1"/>
                </a:solidFill>
                <a:latin typeface="Calibri" panose="020F0502020204030204" pitchFamily="34" charset="0"/>
              </a:defRPr>
            </a:lvl8pPr>
            <a:lvl9pPr marL="4261334" indent="-2506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B1C21B29-8657-4A3C-B0B0-EDD1AE8673E0}" type="slidenum">
              <a:rPr lang="en-US" altLang="en-US"/>
              <a:pPr>
                <a:spcBef>
                  <a:spcPct val="0"/>
                </a:spcBef>
              </a:pPr>
              <a:t>292</a:t>
            </a:fld>
            <a:endParaRPr lang="en-US" altLang="en-US"/>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7BBDDA49-6549-464D-AA08-5BF077BABB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CEC8C68E-9556-4024-877C-E435A334C7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Answer: C</a:t>
            </a:r>
          </a:p>
          <a:p>
            <a:r>
              <a:rPr lang="en-US" altLang="en-US"/>
              <a:t> </a:t>
            </a:r>
          </a:p>
          <a:p>
            <a:r>
              <a:rPr lang="en-US" altLang="en-US"/>
              <a:t>Technically ezetimibe + high intensity statin could be considered since she’s such high risk. </a:t>
            </a:r>
          </a:p>
        </p:txBody>
      </p:sp>
      <p:sp>
        <p:nvSpPr>
          <p:cNvPr id="76804" name="Slide Number Placeholder 3">
            <a:extLst>
              <a:ext uri="{FF2B5EF4-FFF2-40B4-BE49-F238E27FC236}">
                <a16:creationId xmlns:a16="http://schemas.microsoft.com/office/drawing/2014/main" id="{44E04DE0-110C-428F-A582-594D598667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4666" indent="-313333">
              <a:spcBef>
                <a:spcPct val="30000"/>
              </a:spcBef>
              <a:defRPr sz="1300">
                <a:solidFill>
                  <a:schemeClr val="tx1"/>
                </a:solidFill>
                <a:latin typeface="Calibri" panose="020F0502020204030204" pitchFamily="34" charset="0"/>
              </a:defRPr>
            </a:lvl2pPr>
            <a:lvl3pPr marL="1253333" indent="-250667">
              <a:spcBef>
                <a:spcPct val="30000"/>
              </a:spcBef>
              <a:defRPr sz="1300">
                <a:solidFill>
                  <a:schemeClr val="tx1"/>
                </a:solidFill>
                <a:latin typeface="Calibri" panose="020F0502020204030204" pitchFamily="34" charset="0"/>
              </a:defRPr>
            </a:lvl3pPr>
            <a:lvl4pPr marL="1754667" indent="-250667">
              <a:spcBef>
                <a:spcPct val="30000"/>
              </a:spcBef>
              <a:defRPr sz="1300">
                <a:solidFill>
                  <a:schemeClr val="tx1"/>
                </a:solidFill>
                <a:latin typeface="Calibri" panose="020F0502020204030204" pitchFamily="34" charset="0"/>
              </a:defRPr>
            </a:lvl4pPr>
            <a:lvl5pPr marL="2256001" indent="-250667">
              <a:spcBef>
                <a:spcPct val="30000"/>
              </a:spcBef>
              <a:defRPr sz="1300">
                <a:solidFill>
                  <a:schemeClr val="tx1"/>
                </a:solidFill>
                <a:latin typeface="Calibri" panose="020F0502020204030204" pitchFamily="34" charset="0"/>
              </a:defRPr>
            </a:lvl5pPr>
            <a:lvl6pPr marL="2757334" indent="-250667" eaLnBrk="0" fontAlgn="base" hangingPunct="0">
              <a:spcBef>
                <a:spcPct val="30000"/>
              </a:spcBef>
              <a:spcAft>
                <a:spcPct val="0"/>
              </a:spcAft>
              <a:defRPr sz="1300">
                <a:solidFill>
                  <a:schemeClr val="tx1"/>
                </a:solidFill>
                <a:latin typeface="Calibri" panose="020F0502020204030204" pitchFamily="34" charset="0"/>
              </a:defRPr>
            </a:lvl6pPr>
            <a:lvl7pPr marL="3258668" indent="-250667" eaLnBrk="0" fontAlgn="base" hangingPunct="0">
              <a:spcBef>
                <a:spcPct val="30000"/>
              </a:spcBef>
              <a:spcAft>
                <a:spcPct val="0"/>
              </a:spcAft>
              <a:defRPr sz="1300">
                <a:solidFill>
                  <a:schemeClr val="tx1"/>
                </a:solidFill>
                <a:latin typeface="Calibri" panose="020F0502020204030204" pitchFamily="34" charset="0"/>
              </a:defRPr>
            </a:lvl7pPr>
            <a:lvl8pPr marL="3760001" indent="-250667" eaLnBrk="0" fontAlgn="base" hangingPunct="0">
              <a:spcBef>
                <a:spcPct val="30000"/>
              </a:spcBef>
              <a:spcAft>
                <a:spcPct val="0"/>
              </a:spcAft>
              <a:defRPr sz="1300">
                <a:solidFill>
                  <a:schemeClr val="tx1"/>
                </a:solidFill>
                <a:latin typeface="Calibri" panose="020F0502020204030204" pitchFamily="34" charset="0"/>
              </a:defRPr>
            </a:lvl8pPr>
            <a:lvl9pPr marL="4261334" indent="-2506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F2E130A6-E1C7-443C-A8AE-03CBCE72E4EA}" type="slidenum">
              <a:rPr lang="en-US" altLang="en-US"/>
              <a:pPr>
                <a:spcBef>
                  <a:spcPct val="0"/>
                </a:spcBef>
              </a:pPr>
              <a:t>293</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47</a:t>
            </a:fld>
            <a:endParaRPr lang="en-US"/>
          </a:p>
        </p:txBody>
      </p:sp>
    </p:spTree>
    <p:extLst>
      <p:ext uri="{BB962C8B-B14F-4D97-AF65-F5344CB8AC3E}">
        <p14:creationId xmlns:p14="http://schemas.microsoft.com/office/powerpoint/2010/main" val="1879772965"/>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294</a:t>
            </a:fld>
            <a:endParaRPr lang="en-US"/>
          </a:p>
        </p:txBody>
      </p:sp>
    </p:spTree>
    <p:extLst>
      <p:ext uri="{BB962C8B-B14F-4D97-AF65-F5344CB8AC3E}">
        <p14:creationId xmlns:p14="http://schemas.microsoft.com/office/powerpoint/2010/main" val="2193471198"/>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295</a:t>
            </a:fld>
            <a:endParaRPr lang="en-US"/>
          </a:p>
        </p:txBody>
      </p:sp>
    </p:spTree>
    <p:extLst>
      <p:ext uri="{BB962C8B-B14F-4D97-AF65-F5344CB8AC3E}">
        <p14:creationId xmlns:p14="http://schemas.microsoft.com/office/powerpoint/2010/main" val="228239082"/>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B61CA593-4794-459C-8CA9-48C9611646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04B37B1-8C53-4EAE-B6B0-86FE3002C4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Do not make this a polling question. </a:t>
            </a:r>
          </a:p>
        </p:txBody>
      </p:sp>
      <p:sp>
        <p:nvSpPr>
          <p:cNvPr id="86020" name="Slide Number Placeholder 3">
            <a:extLst>
              <a:ext uri="{FF2B5EF4-FFF2-40B4-BE49-F238E27FC236}">
                <a16:creationId xmlns:a16="http://schemas.microsoft.com/office/drawing/2014/main" id="{5432E562-650D-4AAB-8704-B93DF5829F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4666" indent="-313333">
              <a:spcBef>
                <a:spcPct val="30000"/>
              </a:spcBef>
              <a:defRPr sz="1300">
                <a:solidFill>
                  <a:schemeClr val="tx1"/>
                </a:solidFill>
                <a:latin typeface="Calibri" panose="020F0502020204030204" pitchFamily="34" charset="0"/>
              </a:defRPr>
            </a:lvl2pPr>
            <a:lvl3pPr marL="1253333" indent="-250667">
              <a:spcBef>
                <a:spcPct val="30000"/>
              </a:spcBef>
              <a:defRPr sz="1300">
                <a:solidFill>
                  <a:schemeClr val="tx1"/>
                </a:solidFill>
                <a:latin typeface="Calibri" panose="020F0502020204030204" pitchFamily="34" charset="0"/>
              </a:defRPr>
            </a:lvl3pPr>
            <a:lvl4pPr marL="1754667" indent="-250667">
              <a:spcBef>
                <a:spcPct val="30000"/>
              </a:spcBef>
              <a:defRPr sz="1300">
                <a:solidFill>
                  <a:schemeClr val="tx1"/>
                </a:solidFill>
                <a:latin typeface="Calibri" panose="020F0502020204030204" pitchFamily="34" charset="0"/>
              </a:defRPr>
            </a:lvl4pPr>
            <a:lvl5pPr marL="2256001" indent="-250667">
              <a:spcBef>
                <a:spcPct val="30000"/>
              </a:spcBef>
              <a:defRPr sz="1300">
                <a:solidFill>
                  <a:schemeClr val="tx1"/>
                </a:solidFill>
                <a:latin typeface="Calibri" panose="020F0502020204030204" pitchFamily="34" charset="0"/>
              </a:defRPr>
            </a:lvl5pPr>
            <a:lvl6pPr marL="2757334" indent="-250667" eaLnBrk="0" fontAlgn="base" hangingPunct="0">
              <a:spcBef>
                <a:spcPct val="30000"/>
              </a:spcBef>
              <a:spcAft>
                <a:spcPct val="0"/>
              </a:spcAft>
              <a:defRPr sz="1300">
                <a:solidFill>
                  <a:schemeClr val="tx1"/>
                </a:solidFill>
                <a:latin typeface="Calibri" panose="020F0502020204030204" pitchFamily="34" charset="0"/>
              </a:defRPr>
            </a:lvl6pPr>
            <a:lvl7pPr marL="3258668" indent="-250667" eaLnBrk="0" fontAlgn="base" hangingPunct="0">
              <a:spcBef>
                <a:spcPct val="30000"/>
              </a:spcBef>
              <a:spcAft>
                <a:spcPct val="0"/>
              </a:spcAft>
              <a:defRPr sz="1300">
                <a:solidFill>
                  <a:schemeClr val="tx1"/>
                </a:solidFill>
                <a:latin typeface="Calibri" panose="020F0502020204030204" pitchFamily="34" charset="0"/>
              </a:defRPr>
            </a:lvl7pPr>
            <a:lvl8pPr marL="3760001" indent="-250667" eaLnBrk="0" fontAlgn="base" hangingPunct="0">
              <a:spcBef>
                <a:spcPct val="30000"/>
              </a:spcBef>
              <a:spcAft>
                <a:spcPct val="0"/>
              </a:spcAft>
              <a:defRPr sz="1300">
                <a:solidFill>
                  <a:schemeClr val="tx1"/>
                </a:solidFill>
                <a:latin typeface="Calibri" panose="020F0502020204030204" pitchFamily="34" charset="0"/>
              </a:defRPr>
            </a:lvl8pPr>
            <a:lvl9pPr marL="4261334" indent="-2506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EBB1110C-15BD-4102-94CE-8B51C728F51C}" type="slidenum">
              <a:rPr lang="en-US" altLang="en-US"/>
              <a:pPr>
                <a:spcBef>
                  <a:spcPct val="0"/>
                </a:spcBef>
              </a:pPr>
              <a:t>296</a:t>
            </a:fld>
            <a:endParaRPr lang="en-US" altLang="en-US"/>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9ED77C5E-7227-42A9-BCF3-CFFA677FE4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6508BFA4-D8BD-4FC3-9BC7-2ABEAD88B7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8068" name="Slide Number Placeholder 3">
            <a:extLst>
              <a:ext uri="{FF2B5EF4-FFF2-40B4-BE49-F238E27FC236}">
                <a16:creationId xmlns:a16="http://schemas.microsoft.com/office/drawing/2014/main" id="{74DDA6E5-E297-42A3-8BFD-9389366426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814666" indent="-313333">
              <a:defRPr>
                <a:solidFill>
                  <a:schemeClr val="tx1"/>
                </a:solidFill>
                <a:latin typeface="Trebuchet MS" panose="020B0603020202020204" pitchFamily="34" charset="0"/>
                <a:cs typeface="Arial" panose="020B0604020202020204" pitchFamily="34" charset="0"/>
              </a:defRPr>
            </a:lvl2pPr>
            <a:lvl3pPr marL="1253333" indent="-250667">
              <a:defRPr>
                <a:solidFill>
                  <a:schemeClr val="tx1"/>
                </a:solidFill>
                <a:latin typeface="Trebuchet MS" panose="020B0603020202020204" pitchFamily="34" charset="0"/>
                <a:cs typeface="Arial" panose="020B0604020202020204" pitchFamily="34" charset="0"/>
              </a:defRPr>
            </a:lvl3pPr>
            <a:lvl4pPr marL="1754667" indent="-250667">
              <a:defRPr>
                <a:solidFill>
                  <a:schemeClr val="tx1"/>
                </a:solidFill>
                <a:latin typeface="Trebuchet MS" panose="020B0603020202020204" pitchFamily="34" charset="0"/>
                <a:cs typeface="Arial" panose="020B0604020202020204" pitchFamily="34" charset="0"/>
              </a:defRPr>
            </a:lvl4pPr>
            <a:lvl5pPr marL="2256001" indent="-250667">
              <a:defRPr>
                <a:solidFill>
                  <a:schemeClr val="tx1"/>
                </a:solidFill>
                <a:latin typeface="Trebuchet MS" panose="020B0603020202020204" pitchFamily="34" charset="0"/>
                <a:cs typeface="Arial" panose="020B0604020202020204" pitchFamily="34" charset="0"/>
              </a:defRPr>
            </a:lvl5pPr>
            <a:lvl6pPr marL="2757334" indent="-250667"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3258668" indent="-250667"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760001" indent="-250667"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4261334" indent="-250667"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fld id="{60CF98A0-6B0A-4373-813D-CBA1D3A88A7E}" type="slidenum">
              <a:rPr lang="en-US" altLang="en-US">
                <a:latin typeface="Calibri" panose="020F0502020204030204" pitchFamily="34" charset="0"/>
              </a:rPr>
              <a:pPr/>
              <a:t>297</a:t>
            </a:fld>
            <a:endParaRPr lang="en-US" altLang="en-US">
              <a:latin typeface="Calibri" panose="020F0502020204030204" pitchFamily="34" charset="0"/>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D928211A-55DE-4ED1-9FDA-3C65282C8E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E8F57D4D-5110-436E-9104-5FB3348B2E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Answer: b since </a:t>
            </a:r>
            <a:r>
              <a:rPr lang="en-US" altLang="en-US" dirty="0" err="1"/>
              <a:t>albuminurea</a:t>
            </a:r>
            <a:endParaRPr lang="en-US" altLang="en-US" dirty="0"/>
          </a:p>
          <a:p>
            <a:endParaRPr lang="en-US" altLang="en-US" dirty="0"/>
          </a:p>
          <a:p>
            <a:r>
              <a:rPr lang="en-US" altLang="en-US" dirty="0"/>
              <a:t>And yes, would stop or decrease sulfonylurea. </a:t>
            </a:r>
          </a:p>
        </p:txBody>
      </p:sp>
      <p:sp>
        <p:nvSpPr>
          <p:cNvPr id="90116" name="Slide Number Placeholder 3">
            <a:extLst>
              <a:ext uri="{FF2B5EF4-FFF2-40B4-BE49-F238E27FC236}">
                <a16:creationId xmlns:a16="http://schemas.microsoft.com/office/drawing/2014/main" id="{C2EF7D89-CD0A-4525-990B-971BB78961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814666" indent="-313333">
              <a:defRPr>
                <a:solidFill>
                  <a:schemeClr val="tx1"/>
                </a:solidFill>
                <a:latin typeface="Trebuchet MS" panose="020B0603020202020204" pitchFamily="34" charset="0"/>
                <a:cs typeface="Arial" panose="020B0604020202020204" pitchFamily="34" charset="0"/>
              </a:defRPr>
            </a:lvl2pPr>
            <a:lvl3pPr marL="1253333" indent="-250667">
              <a:defRPr>
                <a:solidFill>
                  <a:schemeClr val="tx1"/>
                </a:solidFill>
                <a:latin typeface="Trebuchet MS" panose="020B0603020202020204" pitchFamily="34" charset="0"/>
                <a:cs typeface="Arial" panose="020B0604020202020204" pitchFamily="34" charset="0"/>
              </a:defRPr>
            </a:lvl3pPr>
            <a:lvl4pPr marL="1754667" indent="-250667">
              <a:defRPr>
                <a:solidFill>
                  <a:schemeClr val="tx1"/>
                </a:solidFill>
                <a:latin typeface="Trebuchet MS" panose="020B0603020202020204" pitchFamily="34" charset="0"/>
                <a:cs typeface="Arial" panose="020B0604020202020204" pitchFamily="34" charset="0"/>
              </a:defRPr>
            </a:lvl4pPr>
            <a:lvl5pPr marL="2256001" indent="-250667">
              <a:defRPr>
                <a:solidFill>
                  <a:schemeClr val="tx1"/>
                </a:solidFill>
                <a:latin typeface="Trebuchet MS" panose="020B0603020202020204" pitchFamily="34" charset="0"/>
                <a:cs typeface="Arial" panose="020B0604020202020204" pitchFamily="34" charset="0"/>
              </a:defRPr>
            </a:lvl5pPr>
            <a:lvl6pPr marL="2757334" indent="-250667"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3258668" indent="-250667"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760001" indent="-250667"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4261334" indent="-250667"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fld id="{50EEDFFE-B776-4DED-8A12-D4A6572F86A6}" type="slidenum">
              <a:rPr lang="en-US" altLang="en-US">
                <a:latin typeface="Calibri" panose="020F0502020204030204" pitchFamily="34" charset="0"/>
              </a:rPr>
              <a:pPr/>
              <a:t>298</a:t>
            </a:fld>
            <a:endParaRPr lang="en-US" altLang="en-US">
              <a:latin typeface="Calibri" panose="020F0502020204030204" pitchFamily="34" charset="0"/>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69D22-901E-D4B3-F59B-999636A2BE43}"/>
            </a:ext>
          </a:extLst>
        </p:cNvPr>
        <p:cNvGrpSpPr/>
        <p:nvPr/>
      </p:nvGrpSpPr>
      <p:grpSpPr>
        <a:xfrm>
          <a:off x="0" y="0"/>
          <a:ext cx="0" cy="0"/>
          <a:chOff x="0" y="0"/>
          <a:chExt cx="0" cy="0"/>
        </a:xfrm>
      </p:grpSpPr>
      <p:sp>
        <p:nvSpPr>
          <p:cNvPr id="268290" name="Slide Image Placeholder 1">
            <a:extLst>
              <a:ext uri="{FF2B5EF4-FFF2-40B4-BE49-F238E27FC236}">
                <a16:creationId xmlns:a16="http://schemas.microsoft.com/office/drawing/2014/main" id="{96A8871A-67CC-A164-F32A-87BBD15219DB}"/>
              </a:ext>
            </a:extLst>
          </p:cNvPr>
          <p:cNvSpPr>
            <a:spLocks noGrp="1" noRot="1" noChangeAspect="1" noTextEdit="1"/>
          </p:cNvSpPr>
          <p:nvPr>
            <p:ph type="sldImg"/>
          </p:nvPr>
        </p:nvSpPr>
        <p:spPr>
          <a:ln/>
        </p:spPr>
      </p:sp>
      <p:sp>
        <p:nvSpPr>
          <p:cNvPr id="268291" name="Notes Placeholder 2">
            <a:extLst>
              <a:ext uri="{FF2B5EF4-FFF2-40B4-BE49-F238E27FC236}">
                <a16:creationId xmlns:a16="http://schemas.microsoft.com/office/drawing/2014/main" id="{7757183E-6D8A-AA0A-36C0-FF689ABB8239}"/>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a:extLst>
              <a:ext uri="{FF2B5EF4-FFF2-40B4-BE49-F238E27FC236}">
                <a16:creationId xmlns:a16="http://schemas.microsoft.com/office/drawing/2014/main" id="{94A881B2-A844-61C7-5270-DAFCF671AB57}"/>
              </a:ext>
            </a:extLst>
          </p:cNvPr>
          <p:cNvSpPr>
            <a:spLocks noGrp="1"/>
          </p:cNvSpPr>
          <p:nvPr>
            <p:ph type="ftr" sz="quarter" idx="4"/>
          </p:nvPr>
        </p:nvSpPr>
        <p:spPr/>
        <p:txBody>
          <a:bodyPr/>
          <a:lstStyle/>
          <a:p>
            <a:pPr>
              <a:defRPr/>
            </a:pPr>
            <a:r>
              <a:rPr lang="en-US"/>
              <a:t>Diabetes Educational Services© (530) 893 - 8635 </a:t>
            </a:r>
          </a:p>
        </p:txBody>
      </p:sp>
      <p:sp>
        <p:nvSpPr>
          <p:cNvPr id="264197" name="Slide Number Placeholder 4">
            <a:extLst>
              <a:ext uri="{FF2B5EF4-FFF2-40B4-BE49-F238E27FC236}">
                <a16:creationId xmlns:a16="http://schemas.microsoft.com/office/drawing/2014/main" id="{5F8E1B22-DA8A-0246-F6A1-B8160EB1EBD6}"/>
              </a:ext>
            </a:extLst>
          </p:cNvPr>
          <p:cNvSpPr>
            <a:spLocks noGrp="1"/>
          </p:cNvSpPr>
          <p:nvPr>
            <p:ph type="sldNum" sz="quarter" idx="5"/>
          </p:nvPr>
        </p:nvSpPr>
        <p:spPr/>
        <p:txBody>
          <a:bodyPr/>
          <a:lstStyle/>
          <a:p>
            <a:pPr>
              <a:defRPr/>
            </a:pPr>
            <a:fld id="{BE921EF4-C4AA-441B-BC1E-E04382E8F9DD}" type="slidenum">
              <a:rPr lang="en-US" smtClean="0"/>
              <a:pPr>
                <a:defRPr/>
              </a:pPr>
              <a:t>299</a:t>
            </a:fld>
            <a:endParaRPr lang="en-US"/>
          </a:p>
        </p:txBody>
      </p:sp>
    </p:spTree>
    <p:extLst>
      <p:ext uri="{BB962C8B-B14F-4D97-AF65-F5344CB8AC3E}">
        <p14:creationId xmlns:p14="http://schemas.microsoft.com/office/powerpoint/2010/main" val="880239321"/>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C2976BAA-C6C7-41CC-BBF4-EB9ECF9C79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269ECD21-6C1D-44FD-B526-935E2BDA8A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164" name="Slide Number Placeholder 3">
            <a:extLst>
              <a:ext uri="{FF2B5EF4-FFF2-40B4-BE49-F238E27FC236}">
                <a16:creationId xmlns:a16="http://schemas.microsoft.com/office/drawing/2014/main" id="{583A348F-4DA1-4332-83D8-120AAD687A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4666" indent="-313333">
              <a:spcBef>
                <a:spcPct val="30000"/>
              </a:spcBef>
              <a:defRPr sz="1300">
                <a:solidFill>
                  <a:schemeClr val="tx1"/>
                </a:solidFill>
                <a:latin typeface="Calibri" panose="020F0502020204030204" pitchFamily="34" charset="0"/>
              </a:defRPr>
            </a:lvl2pPr>
            <a:lvl3pPr marL="1253333" indent="-250667">
              <a:spcBef>
                <a:spcPct val="30000"/>
              </a:spcBef>
              <a:defRPr sz="1300">
                <a:solidFill>
                  <a:schemeClr val="tx1"/>
                </a:solidFill>
                <a:latin typeface="Calibri" panose="020F0502020204030204" pitchFamily="34" charset="0"/>
              </a:defRPr>
            </a:lvl3pPr>
            <a:lvl4pPr marL="1754667" indent="-250667">
              <a:spcBef>
                <a:spcPct val="30000"/>
              </a:spcBef>
              <a:defRPr sz="1300">
                <a:solidFill>
                  <a:schemeClr val="tx1"/>
                </a:solidFill>
                <a:latin typeface="Calibri" panose="020F0502020204030204" pitchFamily="34" charset="0"/>
              </a:defRPr>
            </a:lvl4pPr>
            <a:lvl5pPr marL="2256001" indent="-250667">
              <a:spcBef>
                <a:spcPct val="30000"/>
              </a:spcBef>
              <a:defRPr sz="1300">
                <a:solidFill>
                  <a:schemeClr val="tx1"/>
                </a:solidFill>
                <a:latin typeface="Calibri" panose="020F0502020204030204" pitchFamily="34" charset="0"/>
              </a:defRPr>
            </a:lvl5pPr>
            <a:lvl6pPr marL="2757334" indent="-250667" eaLnBrk="0" fontAlgn="base" hangingPunct="0">
              <a:spcBef>
                <a:spcPct val="30000"/>
              </a:spcBef>
              <a:spcAft>
                <a:spcPct val="0"/>
              </a:spcAft>
              <a:defRPr sz="1300">
                <a:solidFill>
                  <a:schemeClr val="tx1"/>
                </a:solidFill>
                <a:latin typeface="Calibri" panose="020F0502020204030204" pitchFamily="34" charset="0"/>
              </a:defRPr>
            </a:lvl6pPr>
            <a:lvl7pPr marL="3258668" indent="-250667" eaLnBrk="0" fontAlgn="base" hangingPunct="0">
              <a:spcBef>
                <a:spcPct val="30000"/>
              </a:spcBef>
              <a:spcAft>
                <a:spcPct val="0"/>
              </a:spcAft>
              <a:defRPr sz="1300">
                <a:solidFill>
                  <a:schemeClr val="tx1"/>
                </a:solidFill>
                <a:latin typeface="Calibri" panose="020F0502020204030204" pitchFamily="34" charset="0"/>
              </a:defRPr>
            </a:lvl7pPr>
            <a:lvl8pPr marL="3760001" indent="-250667" eaLnBrk="0" fontAlgn="base" hangingPunct="0">
              <a:spcBef>
                <a:spcPct val="30000"/>
              </a:spcBef>
              <a:spcAft>
                <a:spcPct val="0"/>
              </a:spcAft>
              <a:defRPr sz="1300">
                <a:solidFill>
                  <a:schemeClr val="tx1"/>
                </a:solidFill>
                <a:latin typeface="Calibri" panose="020F0502020204030204" pitchFamily="34" charset="0"/>
              </a:defRPr>
            </a:lvl8pPr>
            <a:lvl9pPr marL="4261334" indent="-2506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15549AE7-3114-44C1-9F98-07191CEE6F8C}" type="slidenum">
              <a:rPr lang="en-US" altLang="en-US"/>
              <a:pPr>
                <a:spcBef>
                  <a:spcPct val="0"/>
                </a:spcBef>
              </a:pPr>
              <a:t>300</a:t>
            </a:fld>
            <a:endParaRPr lang="en-US" altLang="en-US"/>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CCE7B76E-CBF5-408D-80E3-390B0118E0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9313583D-FE85-497E-992E-A317EA24D3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4212" name="Slide Number Placeholder 3">
            <a:extLst>
              <a:ext uri="{FF2B5EF4-FFF2-40B4-BE49-F238E27FC236}">
                <a16:creationId xmlns:a16="http://schemas.microsoft.com/office/drawing/2014/main" id="{571BC0D5-B41B-4118-99C0-BC3BC82B17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4666" indent="-313333">
              <a:spcBef>
                <a:spcPct val="30000"/>
              </a:spcBef>
              <a:defRPr sz="1300">
                <a:solidFill>
                  <a:schemeClr val="tx1"/>
                </a:solidFill>
                <a:latin typeface="Calibri" panose="020F0502020204030204" pitchFamily="34" charset="0"/>
              </a:defRPr>
            </a:lvl2pPr>
            <a:lvl3pPr marL="1253333" indent="-250667">
              <a:spcBef>
                <a:spcPct val="30000"/>
              </a:spcBef>
              <a:defRPr sz="1300">
                <a:solidFill>
                  <a:schemeClr val="tx1"/>
                </a:solidFill>
                <a:latin typeface="Calibri" panose="020F0502020204030204" pitchFamily="34" charset="0"/>
              </a:defRPr>
            </a:lvl3pPr>
            <a:lvl4pPr marL="1754667" indent="-250667">
              <a:spcBef>
                <a:spcPct val="30000"/>
              </a:spcBef>
              <a:defRPr sz="1300">
                <a:solidFill>
                  <a:schemeClr val="tx1"/>
                </a:solidFill>
                <a:latin typeface="Calibri" panose="020F0502020204030204" pitchFamily="34" charset="0"/>
              </a:defRPr>
            </a:lvl4pPr>
            <a:lvl5pPr marL="2256001" indent="-250667">
              <a:spcBef>
                <a:spcPct val="30000"/>
              </a:spcBef>
              <a:defRPr sz="1300">
                <a:solidFill>
                  <a:schemeClr val="tx1"/>
                </a:solidFill>
                <a:latin typeface="Calibri" panose="020F0502020204030204" pitchFamily="34" charset="0"/>
              </a:defRPr>
            </a:lvl5pPr>
            <a:lvl6pPr marL="2757334" indent="-250667" eaLnBrk="0" fontAlgn="base" hangingPunct="0">
              <a:spcBef>
                <a:spcPct val="30000"/>
              </a:spcBef>
              <a:spcAft>
                <a:spcPct val="0"/>
              </a:spcAft>
              <a:defRPr sz="1300">
                <a:solidFill>
                  <a:schemeClr val="tx1"/>
                </a:solidFill>
                <a:latin typeface="Calibri" panose="020F0502020204030204" pitchFamily="34" charset="0"/>
              </a:defRPr>
            </a:lvl6pPr>
            <a:lvl7pPr marL="3258668" indent="-250667" eaLnBrk="0" fontAlgn="base" hangingPunct="0">
              <a:spcBef>
                <a:spcPct val="30000"/>
              </a:spcBef>
              <a:spcAft>
                <a:spcPct val="0"/>
              </a:spcAft>
              <a:defRPr sz="1300">
                <a:solidFill>
                  <a:schemeClr val="tx1"/>
                </a:solidFill>
                <a:latin typeface="Calibri" panose="020F0502020204030204" pitchFamily="34" charset="0"/>
              </a:defRPr>
            </a:lvl7pPr>
            <a:lvl8pPr marL="3760001" indent="-250667" eaLnBrk="0" fontAlgn="base" hangingPunct="0">
              <a:spcBef>
                <a:spcPct val="30000"/>
              </a:spcBef>
              <a:spcAft>
                <a:spcPct val="0"/>
              </a:spcAft>
              <a:defRPr sz="1300">
                <a:solidFill>
                  <a:schemeClr val="tx1"/>
                </a:solidFill>
                <a:latin typeface="Calibri" panose="020F0502020204030204" pitchFamily="34" charset="0"/>
              </a:defRPr>
            </a:lvl8pPr>
            <a:lvl9pPr marL="4261334" indent="-2506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0EC82A96-E4FE-4F30-8F7B-2987848CFBA5}" type="slidenum">
              <a:rPr lang="en-US" altLang="en-US"/>
              <a:pPr>
                <a:spcBef>
                  <a:spcPct val="0"/>
                </a:spcBef>
              </a:pPr>
              <a:t>301</a:t>
            </a:fld>
            <a:endParaRPr lang="en-US" altLang="en-US"/>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1A4FFCF7-E474-4764-9294-7D4BE6D08B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EE4A5668-E498-40C5-8DE2-858CEA864F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6260" name="Slide Number Placeholder 3">
            <a:extLst>
              <a:ext uri="{FF2B5EF4-FFF2-40B4-BE49-F238E27FC236}">
                <a16:creationId xmlns:a16="http://schemas.microsoft.com/office/drawing/2014/main" id="{D332E408-DE05-435C-9F4A-D774FF7762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4666" indent="-313333">
              <a:spcBef>
                <a:spcPct val="30000"/>
              </a:spcBef>
              <a:defRPr sz="1300">
                <a:solidFill>
                  <a:schemeClr val="tx1"/>
                </a:solidFill>
                <a:latin typeface="Calibri" panose="020F0502020204030204" pitchFamily="34" charset="0"/>
              </a:defRPr>
            </a:lvl2pPr>
            <a:lvl3pPr marL="1253333" indent="-250667">
              <a:spcBef>
                <a:spcPct val="30000"/>
              </a:spcBef>
              <a:defRPr sz="1300">
                <a:solidFill>
                  <a:schemeClr val="tx1"/>
                </a:solidFill>
                <a:latin typeface="Calibri" panose="020F0502020204030204" pitchFamily="34" charset="0"/>
              </a:defRPr>
            </a:lvl3pPr>
            <a:lvl4pPr marL="1754667" indent="-250667">
              <a:spcBef>
                <a:spcPct val="30000"/>
              </a:spcBef>
              <a:defRPr sz="1300">
                <a:solidFill>
                  <a:schemeClr val="tx1"/>
                </a:solidFill>
                <a:latin typeface="Calibri" panose="020F0502020204030204" pitchFamily="34" charset="0"/>
              </a:defRPr>
            </a:lvl4pPr>
            <a:lvl5pPr marL="2256001" indent="-250667">
              <a:spcBef>
                <a:spcPct val="30000"/>
              </a:spcBef>
              <a:defRPr sz="1300">
                <a:solidFill>
                  <a:schemeClr val="tx1"/>
                </a:solidFill>
                <a:latin typeface="Calibri" panose="020F0502020204030204" pitchFamily="34" charset="0"/>
              </a:defRPr>
            </a:lvl5pPr>
            <a:lvl6pPr marL="2757334" indent="-250667" eaLnBrk="0" fontAlgn="base" hangingPunct="0">
              <a:spcBef>
                <a:spcPct val="30000"/>
              </a:spcBef>
              <a:spcAft>
                <a:spcPct val="0"/>
              </a:spcAft>
              <a:defRPr sz="1300">
                <a:solidFill>
                  <a:schemeClr val="tx1"/>
                </a:solidFill>
                <a:latin typeface="Calibri" panose="020F0502020204030204" pitchFamily="34" charset="0"/>
              </a:defRPr>
            </a:lvl6pPr>
            <a:lvl7pPr marL="3258668" indent="-250667" eaLnBrk="0" fontAlgn="base" hangingPunct="0">
              <a:spcBef>
                <a:spcPct val="30000"/>
              </a:spcBef>
              <a:spcAft>
                <a:spcPct val="0"/>
              </a:spcAft>
              <a:defRPr sz="1300">
                <a:solidFill>
                  <a:schemeClr val="tx1"/>
                </a:solidFill>
                <a:latin typeface="Calibri" panose="020F0502020204030204" pitchFamily="34" charset="0"/>
              </a:defRPr>
            </a:lvl7pPr>
            <a:lvl8pPr marL="3760001" indent="-250667" eaLnBrk="0" fontAlgn="base" hangingPunct="0">
              <a:spcBef>
                <a:spcPct val="30000"/>
              </a:spcBef>
              <a:spcAft>
                <a:spcPct val="0"/>
              </a:spcAft>
              <a:defRPr sz="1300">
                <a:solidFill>
                  <a:schemeClr val="tx1"/>
                </a:solidFill>
                <a:latin typeface="Calibri" panose="020F0502020204030204" pitchFamily="34" charset="0"/>
              </a:defRPr>
            </a:lvl8pPr>
            <a:lvl9pPr marL="4261334" indent="-2506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3CEC25F1-D215-4D98-84FC-CA2FDBB67BE1}" type="slidenum">
              <a:rPr lang="en-US" altLang="en-US"/>
              <a:pPr>
                <a:spcBef>
                  <a:spcPct val="0"/>
                </a:spcBef>
              </a:pPr>
              <a:t>302</a:t>
            </a:fld>
            <a:endParaRPr lang="en-US" altLang="en-US"/>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66F56-9646-E00C-3AEB-98AE97AC30D0}"/>
            </a:ext>
          </a:extLst>
        </p:cNvPr>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AFCC5345-2B9F-7692-D656-8A53748AB6B1}"/>
              </a:ext>
            </a:extLst>
          </p:cNvPr>
          <p:cNvSpPr>
            <a:spLocks noGrp="1" noRot="1" noChangeAspect="1" noTextEdit="1"/>
          </p:cNvSpPr>
          <p:nvPr>
            <p:ph type="sldImg"/>
          </p:nvPr>
        </p:nvSpPr>
        <p:spPr>
          <a:ln/>
        </p:spPr>
        <p:txBody>
          <a:bodyPr/>
          <a:lstStyle/>
          <a:p>
            <a:endParaRPr lang="en-US"/>
          </a:p>
        </p:txBody>
      </p:sp>
      <p:sp>
        <p:nvSpPr>
          <p:cNvPr id="70659" name="Notes Placeholder 2">
            <a:extLst>
              <a:ext uri="{FF2B5EF4-FFF2-40B4-BE49-F238E27FC236}">
                <a16:creationId xmlns:a16="http://schemas.microsoft.com/office/drawing/2014/main" id="{D775796A-2165-234B-B889-7BB0C9C17A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0660" name="Slide Number Placeholder 3">
            <a:extLst>
              <a:ext uri="{FF2B5EF4-FFF2-40B4-BE49-F238E27FC236}">
                <a16:creationId xmlns:a16="http://schemas.microsoft.com/office/drawing/2014/main" id="{03AD8455-B1C3-D9BD-1BDF-4153BBB6B80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70662" indent="-296408">
              <a:spcBef>
                <a:spcPct val="30000"/>
              </a:spcBef>
              <a:defRPr kumimoji="1" sz="1200">
                <a:solidFill>
                  <a:schemeClr val="tx1"/>
                </a:solidFill>
                <a:latin typeface="Times New Roman" panose="02020603050405020304" pitchFamily="18" charset="0"/>
              </a:defRPr>
            </a:lvl2pPr>
            <a:lvl3pPr marL="1185634" indent="-237127">
              <a:spcBef>
                <a:spcPct val="30000"/>
              </a:spcBef>
              <a:defRPr kumimoji="1" sz="1200">
                <a:solidFill>
                  <a:schemeClr val="tx1"/>
                </a:solidFill>
                <a:latin typeface="Times New Roman" panose="02020603050405020304" pitchFamily="18" charset="0"/>
              </a:defRPr>
            </a:lvl3pPr>
            <a:lvl4pPr marL="1659887" indent="-237127">
              <a:spcBef>
                <a:spcPct val="30000"/>
              </a:spcBef>
              <a:defRPr kumimoji="1" sz="1200">
                <a:solidFill>
                  <a:schemeClr val="tx1"/>
                </a:solidFill>
                <a:latin typeface="Times New Roman" panose="02020603050405020304" pitchFamily="18" charset="0"/>
              </a:defRPr>
            </a:lvl4pPr>
            <a:lvl5pPr marL="2134141" indent="-237127">
              <a:spcBef>
                <a:spcPct val="30000"/>
              </a:spcBef>
              <a:defRPr kumimoji="1"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kumimoji="1"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kumimoji="1"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kumimoji="1"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48507" rtl="0" eaLnBrk="0" fontAlgn="base" latinLnBrk="0" hangingPunct="0">
              <a:lnSpc>
                <a:spcPct val="100000"/>
              </a:lnSpc>
              <a:spcBef>
                <a:spcPct val="0"/>
              </a:spcBef>
              <a:spcAft>
                <a:spcPct val="0"/>
              </a:spcAft>
              <a:buClrTx/>
              <a:buSzTx/>
              <a:buFontTx/>
              <a:buNone/>
              <a:tabLst/>
              <a:defRPr/>
            </a:pPr>
            <a:fld id="{C63E348F-EB3B-4D43-B4BF-56669BADA879}"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48507" rtl="0" eaLnBrk="0" fontAlgn="base" latinLnBrk="0" hangingPunct="0">
                <a:lnSpc>
                  <a:spcPct val="100000"/>
                </a:lnSpc>
                <a:spcBef>
                  <a:spcPct val="0"/>
                </a:spcBef>
                <a:spcAft>
                  <a:spcPct val="0"/>
                </a:spcAft>
                <a:buClrTx/>
                <a:buSzTx/>
                <a:buFontTx/>
                <a:buNone/>
                <a:tabLst/>
                <a:defRPr/>
              </a:pPr>
              <a:t>303</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86821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xfrm>
            <a:off x="1257300" y="720725"/>
            <a:ext cx="4800600" cy="3600450"/>
          </a:xfrm>
          <a:ln/>
        </p:spPr>
      </p:sp>
      <p:sp>
        <p:nvSpPr>
          <p:cNvPr id="2293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3828" name="Footer Placeholder 3"/>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30095" indent="-319267" eaLnBrk="0" hangingPunct="0">
              <a:defRPr>
                <a:solidFill>
                  <a:schemeClr val="tx1"/>
                </a:solidFill>
                <a:latin typeface="Arial" pitchFamily="34" charset="0"/>
              </a:defRPr>
            </a:lvl2pPr>
            <a:lvl3pPr marL="1277070" indent="-255413" eaLnBrk="0" hangingPunct="0">
              <a:defRPr>
                <a:solidFill>
                  <a:schemeClr val="tx1"/>
                </a:solidFill>
                <a:latin typeface="Arial" pitchFamily="34" charset="0"/>
              </a:defRPr>
            </a:lvl3pPr>
            <a:lvl4pPr marL="1787898" indent="-255413" eaLnBrk="0" hangingPunct="0">
              <a:defRPr>
                <a:solidFill>
                  <a:schemeClr val="tx1"/>
                </a:solidFill>
                <a:latin typeface="Arial" pitchFamily="34" charset="0"/>
              </a:defRPr>
            </a:lvl4pPr>
            <a:lvl5pPr marL="2298727" indent="-255413" eaLnBrk="0" hangingPunct="0">
              <a:defRPr>
                <a:solidFill>
                  <a:schemeClr val="tx1"/>
                </a:solidFill>
                <a:latin typeface="Arial" pitchFamily="34" charset="0"/>
              </a:defRPr>
            </a:lvl5pPr>
            <a:lvl6pPr marL="2809554" indent="-255413" eaLnBrk="0" fontAlgn="base" hangingPunct="0">
              <a:spcBef>
                <a:spcPct val="0"/>
              </a:spcBef>
              <a:spcAft>
                <a:spcPct val="0"/>
              </a:spcAft>
              <a:defRPr>
                <a:solidFill>
                  <a:schemeClr val="tx1"/>
                </a:solidFill>
                <a:latin typeface="Arial" pitchFamily="34" charset="0"/>
              </a:defRPr>
            </a:lvl6pPr>
            <a:lvl7pPr marL="3320383" indent="-255413" eaLnBrk="0" fontAlgn="base" hangingPunct="0">
              <a:spcBef>
                <a:spcPct val="0"/>
              </a:spcBef>
              <a:spcAft>
                <a:spcPct val="0"/>
              </a:spcAft>
              <a:defRPr>
                <a:solidFill>
                  <a:schemeClr val="tx1"/>
                </a:solidFill>
                <a:latin typeface="Arial" pitchFamily="34" charset="0"/>
              </a:defRPr>
            </a:lvl7pPr>
            <a:lvl8pPr marL="3831210" indent="-255413" eaLnBrk="0" fontAlgn="base" hangingPunct="0">
              <a:spcBef>
                <a:spcPct val="0"/>
              </a:spcBef>
              <a:spcAft>
                <a:spcPct val="0"/>
              </a:spcAft>
              <a:defRPr>
                <a:solidFill>
                  <a:schemeClr val="tx1"/>
                </a:solidFill>
                <a:latin typeface="Arial" pitchFamily="34" charset="0"/>
              </a:defRPr>
            </a:lvl8pPr>
            <a:lvl9pPr marL="4342038" indent="-255413" eaLnBrk="0" fontAlgn="base" hangingPunct="0">
              <a:spcBef>
                <a:spcPct val="0"/>
              </a:spcBef>
              <a:spcAft>
                <a:spcPct val="0"/>
              </a:spcAft>
              <a:defRPr>
                <a:solidFill>
                  <a:schemeClr val="tx1"/>
                </a:solidFill>
                <a:latin typeface="Arial" pitchFamily="34" charset="0"/>
              </a:defRPr>
            </a:lvl9pPr>
          </a:lstStyle>
          <a:p>
            <a:pPr>
              <a:defRPr/>
            </a:pPr>
            <a:r>
              <a:rPr lang="en-US">
                <a:latin typeface="Times New Roman" pitchFamily="18" charset="0"/>
              </a:rPr>
              <a:t>Diabetes Educational Services© (530) 893 - 8635 </a:t>
            </a:r>
          </a:p>
        </p:txBody>
      </p:sp>
      <p:sp>
        <p:nvSpPr>
          <p:cNvPr id="333829"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30095" indent="-319267" eaLnBrk="0" hangingPunct="0">
              <a:defRPr>
                <a:solidFill>
                  <a:schemeClr val="tx1"/>
                </a:solidFill>
                <a:latin typeface="Arial" pitchFamily="34" charset="0"/>
              </a:defRPr>
            </a:lvl2pPr>
            <a:lvl3pPr marL="1277070" indent="-255413" eaLnBrk="0" hangingPunct="0">
              <a:defRPr>
                <a:solidFill>
                  <a:schemeClr val="tx1"/>
                </a:solidFill>
                <a:latin typeface="Arial" pitchFamily="34" charset="0"/>
              </a:defRPr>
            </a:lvl3pPr>
            <a:lvl4pPr marL="1787898" indent="-255413" eaLnBrk="0" hangingPunct="0">
              <a:defRPr>
                <a:solidFill>
                  <a:schemeClr val="tx1"/>
                </a:solidFill>
                <a:latin typeface="Arial" pitchFamily="34" charset="0"/>
              </a:defRPr>
            </a:lvl4pPr>
            <a:lvl5pPr marL="2298727" indent="-255413" eaLnBrk="0" hangingPunct="0">
              <a:defRPr>
                <a:solidFill>
                  <a:schemeClr val="tx1"/>
                </a:solidFill>
                <a:latin typeface="Arial" pitchFamily="34" charset="0"/>
              </a:defRPr>
            </a:lvl5pPr>
            <a:lvl6pPr marL="2809554" indent="-255413" eaLnBrk="0" fontAlgn="base" hangingPunct="0">
              <a:spcBef>
                <a:spcPct val="0"/>
              </a:spcBef>
              <a:spcAft>
                <a:spcPct val="0"/>
              </a:spcAft>
              <a:defRPr>
                <a:solidFill>
                  <a:schemeClr val="tx1"/>
                </a:solidFill>
                <a:latin typeface="Arial" pitchFamily="34" charset="0"/>
              </a:defRPr>
            </a:lvl6pPr>
            <a:lvl7pPr marL="3320383" indent="-255413" eaLnBrk="0" fontAlgn="base" hangingPunct="0">
              <a:spcBef>
                <a:spcPct val="0"/>
              </a:spcBef>
              <a:spcAft>
                <a:spcPct val="0"/>
              </a:spcAft>
              <a:defRPr>
                <a:solidFill>
                  <a:schemeClr val="tx1"/>
                </a:solidFill>
                <a:latin typeface="Arial" pitchFamily="34" charset="0"/>
              </a:defRPr>
            </a:lvl7pPr>
            <a:lvl8pPr marL="3831210" indent="-255413" eaLnBrk="0" fontAlgn="base" hangingPunct="0">
              <a:spcBef>
                <a:spcPct val="0"/>
              </a:spcBef>
              <a:spcAft>
                <a:spcPct val="0"/>
              </a:spcAft>
              <a:defRPr>
                <a:solidFill>
                  <a:schemeClr val="tx1"/>
                </a:solidFill>
                <a:latin typeface="Arial" pitchFamily="34" charset="0"/>
              </a:defRPr>
            </a:lvl8pPr>
            <a:lvl9pPr marL="4342038" indent="-255413" eaLnBrk="0" fontAlgn="base" hangingPunct="0">
              <a:spcBef>
                <a:spcPct val="0"/>
              </a:spcBef>
              <a:spcAft>
                <a:spcPct val="0"/>
              </a:spcAft>
              <a:defRPr>
                <a:solidFill>
                  <a:schemeClr val="tx1"/>
                </a:solidFill>
                <a:latin typeface="Arial" pitchFamily="34" charset="0"/>
              </a:defRPr>
            </a:lvl9pPr>
          </a:lstStyle>
          <a:p>
            <a:pPr>
              <a:defRPr/>
            </a:pPr>
            <a:fld id="{DEEDFCDA-724E-4BD7-B1B0-053D9862B4AF}" type="slidenum">
              <a:rPr lang="en-US" smtClean="0">
                <a:latin typeface="Times New Roman" pitchFamily="18" charset="0"/>
              </a:rPr>
              <a:pPr>
                <a:defRPr/>
              </a:pPr>
              <a:t>48</a:t>
            </a:fld>
            <a:endParaRPr lang="en-US">
              <a:latin typeface="Times New Roman" pitchFamily="18" charset="0"/>
            </a:endParaRPr>
          </a:p>
        </p:txBody>
      </p:sp>
    </p:spTree>
    <p:extLst>
      <p:ext uri="{BB962C8B-B14F-4D97-AF65-F5344CB8AC3E}">
        <p14:creationId xmlns:p14="http://schemas.microsoft.com/office/powerpoint/2010/main" val="4269077340"/>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3D24A-DC3E-A14F-4F13-4311A52133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1B9EB9-44EB-931C-47C1-43B4E8C909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3ADA49-FD64-8E48-6E39-F0617CAD157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E30A4E1-FC29-F61D-B1BF-4C480CBE0D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1549801"/>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501EE-8223-5675-5845-75EFDAA9FA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EEF521-BA39-5E89-0140-E1C8171CD6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16454F-3513-86F4-5D35-751DDF7F3EE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1A9D0A-0869-E7BC-8105-6FB5670361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1379645"/>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8DD85-DB81-D058-1255-89A4744B9E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94045A-775B-8AF1-0B8E-156C28AA9E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28A2BF-392E-2490-D24D-936AAD69DD7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4FAC70C-9127-9E52-4503-D31604B03C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3917341"/>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0FEAA-84AB-5E26-CB55-CB4B482C1B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336E70-2984-7949-1C39-BD7C4F9765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67A73D-EFF4-60CD-90C0-B5EBF11168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E18B7E-DD86-EBC3-4119-9F6EAB0E49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0426923"/>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CDF0D-19EB-3FF8-6D31-823259FB01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0EDB8E-2493-607C-CC84-0171658E09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0C357D-3CB3-571A-582C-C6D6BEFF44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1FD7186-4F9F-597A-0AF8-4091C7CB02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933399"/>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69C08-C7FF-64AA-D7FF-E801D516B9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E7DCCF-D9DD-AB5F-F7BB-FF2ACBB63B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07DC17-C29A-C9F4-EF31-DBBBE173645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8E65FA-982A-12F7-F062-18839A6AEE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4078918"/>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8C17D-4AA2-895C-1CE2-B572F8E982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22BD74-0D55-FCC0-0961-8158834CD3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A87926-AE62-D48D-CC12-86EB7D05BD8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2EC3484-8607-64C3-C940-CE9158039B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417688"/>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338263" y="744538"/>
            <a:ext cx="4957762" cy="3717925"/>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365" indent="-296292">
              <a:defRPr>
                <a:solidFill>
                  <a:schemeClr val="tx1"/>
                </a:solidFill>
                <a:latin typeface="Arial" panose="020B0604020202020204" pitchFamily="34" charset="0"/>
              </a:defRPr>
            </a:lvl2pPr>
            <a:lvl3pPr marL="1185175" indent="-237035">
              <a:defRPr>
                <a:solidFill>
                  <a:schemeClr val="tx1"/>
                </a:solidFill>
                <a:latin typeface="Arial" panose="020B0604020202020204" pitchFamily="34" charset="0"/>
              </a:defRPr>
            </a:lvl3pPr>
            <a:lvl4pPr marL="1659246" indent="-237035">
              <a:defRPr>
                <a:solidFill>
                  <a:schemeClr val="tx1"/>
                </a:solidFill>
                <a:latin typeface="Arial" panose="020B0604020202020204" pitchFamily="34" charset="0"/>
              </a:defRPr>
            </a:lvl4pPr>
            <a:lvl5pPr marL="2133317" indent="-237035">
              <a:defRPr>
                <a:solidFill>
                  <a:schemeClr val="tx1"/>
                </a:solidFill>
                <a:latin typeface="Arial" panose="020B0604020202020204" pitchFamily="34" charset="0"/>
              </a:defRPr>
            </a:lvl5pPr>
            <a:lvl6pPr marL="2607386" indent="-237035" eaLnBrk="0" fontAlgn="base" hangingPunct="0">
              <a:spcBef>
                <a:spcPct val="0"/>
              </a:spcBef>
              <a:spcAft>
                <a:spcPct val="0"/>
              </a:spcAft>
              <a:defRPr>
                <a:solidFill>
                  <a:schemeClr val="tx1"/>
                </a:solidFill>
                <a:latin typeface="Arial" panose="020B0604020202020204" pitchFamily="34" charset="0"/>
              </a:defRPr>
            </a:lvl6pPr>
            <a:lvl7pPr marL="3081457" indent="-237035" eaLnBrk="0" fontAlgn="base" hangingPunct="0">
              <a:spcBef>
                <a:spcPct val="0"/>
              </a:spcBef>
              <a:spcAft>
                <a:spcPct val="0"/>
              </a:spcAft>
              <a:defRPr>
                <a:solidFill>
                  <a:schemeClr val="tx1"/>
                </a:solidFill>
                <a:latin typeface="Arial" panose="020B0604020202020204" pitchFamily="34" charset="0"/>
              </a:defRPr>
            </a:lvl7pPr>
            <a:lvl8pPr marL="3555528" indent="-237035" eaLnBrk="0" fontAlgn="base" hangingPunct="0">
              <a:spcBef>
                <a:spcPct val="0"/>
              </a:spcBef>
              <a:spcAft>
                <a:spcPct val="0"/>
              </a:spcAft>
              <a:defRPr>
                <a:solidFill>
                  <a:schemeClr val="tx1"/>
                </a:solidFill>
                <a:latin typeface="Arial" panose="020B0604020202020204" pitchFamily="34" charset="0"/>
              </a:defRPr>
            </a:lvl8pPr>
            <a:lvl9pPr marL="4029598" indent="-237035"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365" indent="-296292">
              <a:defRPr>
                <a:solidFill>
                  <a:schemeClr val="tx1"/>
                </a:solidFill>
                <a:latin typeface="Arial" panose="020B0604020202020204" pitchFamily="34" charset="0"/>
              </a:defRPr>
            </a:lvl2pPr>
            <a:lvl3pPr marL="1185175" indent="-237035">
              <a:defRPr>
                <a:solidFill>
                  <a:schemeClr val="tx1"/>
                </a:solidFill>
                <a:latin typeface="Arial" panose="020B0604020202020204" pitchFamily="34" charset="0"/>
              </a:defRPr>
            </a:lvl3pPr>
            <a:lvl4pPr marL="1659246" indent="-237035">
              <a:defRPr>
                <a:solidFill>
                  <a:schemeClr val="tx1"/>
                </a:solidFill>
                <a:latin typeface="Arial" panose="020B0604020202020204" pitchFamily="34" charset="0"/>
              </a:defRPr>
            </a:lvl4pPr>
            <a:lvl5pPr marL="2133317" indent="-237035">
              <a:defRPr>
                <a:solidFill>
                  <a:schemeClr val="tx1"/>
                </a:solidFill>
                <a:latin typeface="Arial" panose="020B0604020202020204" pitchFamily="34" charset="0"/>
              </a:defRPr>
            </a:lvl5pPr>
            <a:lvl6pPr marL="2607386" indent="-237035" eaLnBrk="0" fontAlgn="base" hangingPunct="0">
              <a:spcBef>
                <a:spcPct val="0"/>
              </a:spcBef>
              <a:spcAft>
                <a:spcPct val="0"/>
              </a:spcAft>
              <a:defRPr>
                <a:solidFill>
                  <a:schemeClr val="tx1"/>
                </a:solidFill>
                <a:latin typeface="Arial" panose="020B0604020202020204" pitchFamily="34" charset="0"/>
              </a:defRPr>
            </a:lvl6pPr>
            <a:lvl7pPr marL="3081457" indent="-237035" eaLnBrk="0" fontAlgn="base" hangingPunct="0">
              <a:spcBef>
                <a:spcPct val="0"/>
              </a:spcBef>
              <a:spcAft>
                <a:spcPct val="0"/>
              </a:spcAft>
              <a:defRPr>
                <a:solidFill>
                  <a:schemeClr val="tx1"/>
                </a:solidFill>
                <a:latin typeface="Arial" panose="020B0604020202020204" pitchFamily="34" charset="0"/>
              </a:defRPr>
            </a:lvl7pPr>
            <a:lvl8pPr marL="3555528" indent="-237035" eaLnBrk="0" fontAlgn="base" hangingPunct="0">
              <a:spcBef>
                <a:spcPct val="0"/>
              </a:spcBef>
              <a:spcAft>
                <a:spcPct val="0"/>
              </a:spcAft>
              <a:defRPr>
                <a:solidFill>
                  <a:schemeClr val="tx1"/>
                </a:solidFill>
                <a:latin typeface="Arial" panose="020B0604020202020204" pitchFamily="34" charset="0"/>
              </a:defRPr>
            </a:lvl8pPr>
            <a:lvl9pPr marL="4029598" indent="-237035"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324</a:t>
            </a:fld>
            <a:endParaRPr lang="en-US">
              <a:latin typeface="Times New Roman" panose="02020603050405020304" pitchFamily="18" charset="0"/>
            </a:endParaRPr>
          </a:p>
        </p:txBody>
      </p:sp>
    </p:spTree>
    <p:extLst>
      <p:ext uri="{BB962C8B-B14F-4D97-AF65-F5344CB8AC3E}">
        <p14:creationId xmlns:p14="http://schemas.microsoft.com/office/powerpoint/2010/main" val="134969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xfrm>
            <a:off x="1257300" y="720725"/>
            <a:ext cx="4800600" cy="3600450"/>
          </a:xfrm>
          <a:ln/>
        </p:spPr>
      </p:sp>
      <p:sp>
        <p:nvSpPr>
          <p:cNvPr id="223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2212" name="Footer Placeholder 3"/>
          <p:cNvSpPr>
            <a:spLocks noGrp="1"/>
          </p:cNvSpPr>
          <p:nvPr>
            <p:ph type="ftr" sz="quarter" idx="4"/>
          </p:nvPr>
        </p:nvSpPr>
        <p:spPr/>
        <p:txBody>
          <a:bodyPr/>
          <a:lstStyle/>
          <a:p>
            <a:pPr>
              <a:defRPr/>
            </a:pPr>
            <a:r>
              <a:rPr lang="en-US"/>
              <a:t>Diabetes Educational Services© (530) 893 - 8635 </a:t>
            </a:r>
          </a:p>
        </p:txBody>
      </p:sp>
      <p:sp>
        <p:nvSpPr>
          <p:cNvPr id="222213" name="Slide Number Placeholder 4"/>
          <p:cNvSpPr>
            <a:spLocks noGrp="1"/>
          </p:cNvSpPr>
          <p:nvPr>
            <p:ph type="sldNum" sz="quarter" idx="5"/>
          </p:nvPr>
        </p:nvSpPr>
        <p:spPr/>
        <p:txBody>
          <a:bodyPr/>
          <a:lstStyle/>
          <a:p>
            <a:pPr>
              <a:defRPr/>
            </a:pPr>
            <a:fld id="{377292CC-70A0-46DC-9EF0-5BD2639FB8E3}" type="slidenum">
              <a:rPr lang="en-US" smtClean="0"/>
              <a:pPr>
                <a:defRPr/>
              </a:pPr>
              <a:t>49</a:t>
            </a:fld>
            <a:endParaRPr lang="en-US"/>
          </a:p>
        </p:txBody>
      </p:sp>
    </p:spTree>
    <p:extLst>
      <p:ext uri="{BB962C8B-B14F-4D97-AF65-F5344CB8AC3E}">
        <p14:creationId xmlns:p14="http://schemas.microsoft.com/office/powerpoint/2010/main" val="2003584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xfrm>
            <a:off x="1257300" y="720725"/>
            <a:ext cx="4800600" cy="3600450"/>
          </a:xfrm>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3236" name="Footer Placeholder 3"/>
          <p:cNvSpPr>
            <a:spLocks noGrp="1"/>
          </p:cNvSpPr>
          <p:nvPr>
            <p:ph type="ftr" sz="quarter" idx="4"/>
          </p:nvPr>
        </p:nvSpPr>
        <p:spPr/>
        <p:txBody>
          <a:bodyPr/>
          <a:lstStyle/>
          <a:p>
            <a:pPr>
              <a:defRPr/>
            </a:pPr>
            <a:r>
              <a:rPr lang="en-US"/>
              <a:t>Diabetes Educational Services© (530) 893 - 8635 </a:t>
            </a:r>
          </a:p>
        </p:txBody>
      </p:sp>
      <p:sp>
        <p:nvSpPr>
          <p:cNvPr id="223237" name="Slide Number Placeholder 4"/>
          <p:cNvSpPr>
            <a:spLocks noGrp="1"/>
          </p:cNvSpPr>
          <p:nvPr>
            <p:ph type="sldNum" sz="quarter" idx="5"/>
          </p:nvPr>
        </p:nvSpPr>
        <p:spPr/>
        <p:txBody>
          <a:bodyPr/>
          <a:lstStyle/>
          <a:p>
            <a:pPr>
              <a:defRPr/>
            </a:pPr>
            <a:fld id="{5434FEC4-4AB8-4515-A16C-2FD066E78920}" type="slidenum">
              <a:rPr lang="en-US" smtClean="0"/>
              <a:pPr>
                <a:defRPr/>
              </a:pPr>
              <a:t>50</a:t>
            </a:fld>
            <a:endParaRPr lang="en-US"/>
          </a:p>
        </p:txBody>
      </p:sp>
    </p:spTree>
    <p:extLst>
      <p:ext uri="{BB962C8B-B14F-4D97-AF65-F5344CB8AC3E}">
        <p14:creationId xmlns:p14="http://schemas.microsoft.com/office/powerpoint/2010/main" val="1809644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When you get to the insulin piece, please mention we will get into great detail about insulin in the pharmacotherapy module</a:t>
            </a:r>
          </a:p>
        </p:txBody>
      </p:sp>
      <p:sp>
        <p:nvSpPr>
          <p:cNvPr id="4" name="Slide Number Placeholder 3"/>
          <p:cNvSpPr>
            <a:spLocks noGrp="1"/>
          </p:cNvSpPr>
          <p:nvPr>
            <p:ph type="sldNum" sz="quarter" idx="5"/>
          </p:nvPr>
        </p:nvSpPr>
        <p:spPr/>
        <p:txBody>
          <a:bodyPr/>
          <a:lstStyle/>
          <a:p>
            <a:fld id="{E7E172E5-96F5-CE44-BBC6-663907FCDA17}" type="slidenum">
              <a:rPr lang="en-US" smtClean="0"/>
              <a:t>51</a:t>
            </a:fld>
            <a:endParaRPr lang="en-US"/>
          </a:p>
        </p:txBody>
      </p:sp>
    </p:spTree>
    <p:extLst>
      <p:ext uri="{BB962C8B-B14F-4D97-AF65-F5344CB8AC3E}">
        <p14:creationId xmlns:p14="http://schemas.microsoft.com/office/powerpoint/2010/main" val="2995249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52</a:t>
            </a:fld>
            <a:endParaRPr lang="en-US"/>
          </a:p>
        </p:txBody>
      </p:sp>
    </p:spTree>
    <p:extLst>
      <p:ext uri="{BB962C8B-B14F-4D97-AF65-F5344CB8AC3E}">
        <p14:creationId xmlns:p14="http://schemas.microsoft.com/office/powerpoint/2010/main" val="28968194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54</a:t>
            </a:fld>
            <a:endParaRPr lang="en-US"/>
          </a:p>
        </p:txBody>
      </p:sp>
    </p:spTree>
    <p:extLst>
      <p:ext uri="{BB962C8B-B14F-4D97-AF65-F5344CB8AC3E}">
        <p14:creationId xmlns:p14="http://schemas.microsoft.com/office/powerpoint/2010/main" val="1249636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4</a:t>
            </a:fld>
            <a:endParaRPr lang="en-US"/>
          </a:p>
        </p:txBody>
      </p:sp>
    </p:spTree>
    <p:extLst>
      <p:ext uri="{BB962C8B-B14F-4D97-AF65-F5344CB8AC3E}">
        <p14:creationId xmlns:p14="http://schemas.microsoft.com/office/powerpoint/2010/main" val="1700418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Hummel S, et al. </a:t>
            </a:r>
            <a:r>
              <a:rPr lang="en-US" dirty="0" err="1"/>
              <a:t>Diabetologia</a:t>
            </a:r>
            <a:r>
              <a:rPr lang="en-US" dirty="0"/>
              <a:t>. 2023 Sep;66(9):1633-1642. </a:t>
            </a:r>
            <a:r>
              <a:rPr lang="en-US" dirty="0" err="1"/>
              <a:t>doi</a:t>
            </a:r>
            <a:r>
              <a:rPr lang="en-US" dirty="0"/>
              <a:t>: 10.1007/s00125-023-05953-0. </a:t>
            </a:r>
            <a:r>
              <a:rPr lang="en-US" dirty="0" err="1"/>
              <a:t>Epub</a:t>
            </a:r>
            <a:r>
              <a:rPr lang="en-US" dirty="0"/>
              <a:t> 2023 Jun 17. PMID: 37329450; PMCID: PMC10390633.</a:t>
            </a:r>
          </a:p>
        </p:txBody>
      </p:sp>
      <p:sp>
        <p:nvSpPr>
          <p:cNvPr id="4" name="Slide Number Placeholder 3"/>
          <p:cNvSpPr>
            <a:spLocks noGrp="1"/>
          </p:cNvSpPr>
          <p:nvPr>
            <p:ph type="sldNum" sz="quarter" idx="5"/>
          </p:nvPr>
        </p:nvSpPr>
        <p:spPr/>
        <p:txBody>
          <a:bodyPr/>
          <a:lstStyle/>
          <a:p>
            <a:fld id="{5B5E225C-EA32-49AA-BCE1-CBED354D9589}" type="slidenum">
              <a:rPr lang="en-US" smtClean="0"/>
              <a:t>55</a:t>
            </a:fld>
            <a:endParaRPr lang="en-US"/>
          </a:p>
        </p:txBody>
      </p:sp>
    </p:spTree>
    <p:extLst>
      <p:ext uri="{BB962C8B-B14F-4D97-AF65-F5344CB8AC3E}">
        <p14:creationId xmlns:p14="http://schemas.microsoft.com/office/powerpoint/2010/main" val="2113117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56</a:t>
            </a:fld>
            <a:endParaRPr lang="en-US"/>
          </a:p>
        </p:txBody>
      </p:sp>
    </p:spTree>
    <p:extLst>
      <p:ext uri="{BB962C8B-B14F-4D97-AF65-F5344CB8AC3E}">
        <p14:creationId xmlns:p14="http://schemas.microsoft.com/office/powerpoint/2010/main" val="26077951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57</a:t>
            </a:fld>
            <a:endParaRPr lang="en-US"/>
          </a:p>
        </p:txBody>
      </p:sp>
    </p:spTree>
    <p:extLst>
      <p:ext uri="{BB962C8B-B14F-4D97-AF65-F5344CB8AC3E}">
        <p14:creationId xmlns:p14="http://schemas.microsoft.com/office/powerpoint/2010/main" val="3714415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Herold KC, Bundy BN, Long SA, Bluestone JA, DiMeglio LA, Dufort MJ, Gitelman SE, Gottlieb PA, Krischer JP, Linsley PS, Marks JB, Moore W, Moran A, Rodriguez H, Russell WE, Schatz D, Skyler JS, </a:t>
            </a:r>
            <a:r>
              <a:rPr lang="en-US" dirty="0" err="1"/>
              <a:t>Tsalikian</a:t>
            </a:r>
            <a:r>
              <a:rPr lang="en-US" dirty="0"/>
              <a:t> E, </a:t>
            </a:r>
            <a:r>
              <a:rPr lang="en-US" dirty="0" err="1"/>
              <a:t>Wherrett</a:t>
            </a:r>
            <a:r>
              <a:rPr lang="en-US" dirty="0"/>
              <a:t> DK, Ziegler AG, Greenbaum CJ; Type 1 Diabetes </a:t>
            </a:r>
            <a:r>
              <a:rPr lang="en-US" dirty="0" err="1"/>
              <a:t>TrialNet</a:t>
            </a:r>
            <a:r>
              <a:rPr lang="en-US" dirty="0"/>
              <a:t> Study Group. An Anti-CD3 Antibody, Teplizumab, in Relatives at Risk for Type 1 Diabetes. N Engl J Med. 2019 Aug 15;381(7):603-613. </a:t>
            </a:r>
            <a:r>
              <a:rPr lang="en-US" dirty="0" err="1"/>
              <a:t>doi</a:t>
            </a:r>
            <a:r>
              <a:rPr lang="en-US" dirty="0"/>
              <a:t>: 10.1056/NEJMoa1902226. </a:t>
            </a:r>
            <a:r>
              <a:rPr lang="en-US" dirty="0" err="1"/>
              <a:t>Epub</a:t>
            </a:r>
            <a:r>
              <a:rPr lang="en-US" dirty="0"/>
              <a:t> 2019 Jun 9. Erratum in: N Engl J Med. 2020 Feb 6;382(6):586. </a:t>
            </a:r>
            <a:r>
              <a:rPr lang="en-US" dirty="0" err="1"/>
              <a:t>doi</a:t>
            </a:r>
            <a:r>
              <a:rPr lang="en-US" dirty="0"/>
              <a:t>: 10.1056/NEJMx190033. PMID: 31180194; PMCID: PMC6776880.</a:t>
            </a:r>
          </a:p>
        </p:txBody>
      </p:sp>
      <p:sp>
        <p:nvSpPr>
          <p:cNvPr id="4" name="Slide Number Placeholder 3"/>
          <p:cNvSpPr>
            <a:spLocks noGrp="1"/>
          </p:cNvSpPr>
          <p:nvPr>
            <p:ph type="sldNum" sz="quarter" idx="5"/>
          </p:nvPr>
        </p:nvSpPr>
        <p:spPr/>
        <p:txBody>
          <a:bodyPr/>
          <a:lstStyle/>
          <a:p>
            <a:fld id="{5B5E225C-EA32-49AA-BCE1-CBED354D9589}" type="slidenum">
              <a:rPr lang="en-US" smtClean="0"/>
              <a:t>58</a:t>
            </a:fld>
            <a:endParaRPr lang="en-US"/>
          </a:p>
        </p:txBody>
      </p:sp>
    </p:spTree>
    <p:extLst>
      <p:ext uri="{BB962C8B-B14F-4D97-AF65-F5344CB8AC3E}">
        <p14:creationId xmlns:p14="http://schemas.microsoft.com/office/powerpoint/2010/main" val="37921530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59</a:t>
            </a:fld>
            <a:endParaRPr lang="en-US"/>
          </a:p>
        </p:txBody>
      </p:sp>
    </p:spTree>
    <p:extLst>
      <p:ext uri="{BB962C8B-B14F-4D97-AF65-F5344CB8AC3E}">
        <p14:creationId xmlns:p14="http://schemas.microsoft.com/office/powerpoint/2010/main" val="15207966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60</a:t>
            </a:fld>
            <a:endParaRPr lang="en-US"/>
          </a:p>
        </p:txBody>
      </p:sp>
    </p:spTree>
    <p:extLst>
      <p:ext uri="{BB962C8B-B14F-4D97-AF65-F5344CB8AC3E}">
        <p14:creationId xmlns:p14="http://schemas.microsoft.com/office/powerpoint/2010/main" val="25031902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D</a:t>
            </a:r>
          </a:p>
        </p:txBody>
      </p:sp>
      <p:sp>
        <p:nvSpPr>
          <p:cNvPr id="4" name="Slide Number Placeholder 3"/>
          <p:cNvSpPr>
            <a:spLocks noGrp="1"/>
          </p:cNvSpPr>
          <p:nvPr>
            <p:ph type="sldNum" sz="quarter" idx="5"/>
          </p:nvPr>
        </p:nvSpPr>
        <p:spPr/>
        <p:txBody>
          <a:bodyPr/>
          <a:lstStyle/>
          <a:p>
            <a:fld id="{5B5E225C-EA32-49AA-BCE1-CBED354D9589}" type="slidenum">
              <a:rPr lang="en-US" smtClean="0"/>
              <a:t>61</a:t>
            </a:fld>
            <a:endParaRPr lang="en-US"/>
          </a:p>
        </p:txBody>
      </p:sp>
    </p:spTree>
    <p:extLst>
      <p:ext uri="{BB962C8B-B14F-4D97-AF65-F5344CB8AC3E}">
        <p14:creationId xmlns:p14="http://schemas.microsoft.com/office/powerpoint/2010/main" val="12551494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63</a:t>
            </a:fld>
            <a:endParaRPr lang="en-US"/>
          </a:p>
        </p:txBody>
      </p:sp>
    </p:spTree>
    <p:extLst>
      <p:ext uri="{BB962C8B-B14F-4D97-AF65-F5344CB8AC3E}">
        <p14:creationId xmlns:p14="http://schemas.microsoft.com/office/powerpoint/2010/main" val="37166263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65</a:t>
            </a:fld>
            <a:endParaRPr lang="en-US"/>
          </a:p>
        </p:txBody>
      </p:sp>
    </p:spTree>
    <p:extLst>
      <p:ext uri="{BB962C8B-B14F-4D97-AF65-F5344CB8AC3E}">
        <p14:creationId xmlns:p14="http://schemas.microsoft.com/office/powerpoint/2010/main" val="41115786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66</a:t>
            </a:fld>
            <a:endParaRPr lang="en-US"/>
          </a:p>
        </p:txBody>
      </p:sp>
    </p:spTree>
    <p:extLst>
      <p:ext uri="{BB962C8B-B14F-4D97-AF65-F5344CB8AC3E}">
        <p14:creationId xmlns:p14="http://schemas.microsoft.com/office/powerpoint/2010/main" val="2741365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9</a:t>
            </a:fld>
            <a:endParaRPr lang="en-US"/>
          </a:p>
        </p:txBody>
      </p:sp>
    </p:spTree>
    <p:extLst>
      <p:ext uri="{BB962C8B-B14F-4D97-AF65-F5344CB8AC3E}">
        <p14:creationId xmlns:p14="http://schemas.microsoft.com/office/powerpoint/2010/main" val="29276664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68</a:t>
            </a:fld>
            <a:endParaRPr lang="en-US"/>
          </a:p>
        </p:txBody>
      </p:sp>
    </p:spTree>
    <p:extLst>
      <p:ext uri="{BB962C8B-B14F-4D97-AF65-F5344CB8AC3E}">
        <p14:creationId xmlns:p14="http://schemas.microsoft.com/office/powerpoint/2010/main" val="41097938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xfrm>
            <a:off x="1338263" y="744538"/>
            <a:ext cx="4956175" cy="3717925"/>
          </a:xfrm>
          <a:ln/>
        </p:spPr>
      </p:sp>
      <p:sp>
        <p:nvSpPr>
          <p:cNvPr id="2252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2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144" indent="-301977">
              <a:defRPr>
                <a:solidFill>
                  <a:schemeClr val="tx1"/>
                </a:solidFill>
                <a:latin typeface="Arial" pitchFamily="34" charset="0"/>
              </a:defRPr>
            </a:lvl2pPr>
            <a:lvl3pPr marL="1207911" indent="-241583">
              <a:defRPr>
                <a:solidFill>
                  <a:schemeClr val="tx1"/>
                </a:solidFill>
                <a:latin typeface="Arial" pitchFamily="34" charset="0"/>
              </a:defRPr>
            </a:lvl3pPr>
            <a:lvl4pPr marL="1691076" indent="-241583">
              <a:defRPr>
                <a:solidFill>
                  <a:schemeClr val="tx1"/>
                </a:solidFill>
                <a:latin typeface="Arial" pitchFamily="34" charset="0"/>
              </a:defRPr>
            </a:lvl4pPr>
            <a:lvl5pPr marL="2174241" indent="-241583">
              <a:defRPr>
                <a:solidFill>
                  <a:schemeClr val="tx1"/>
                </a:solidFill>
                <a:latin typeface="Arial" pitchFamily="34" charset="0"/>
              </a:defRPr>
            </a:lvl5pPr>
            <a:lvl6pPr marL="2657405" indent="-241583" eaLnBrk="0" fontAlgn="base" hangingPunct="0">
              <a:spcBef>
                <a:spcPct val="0"/>
              </a:spcBef>
              <a:spcAft>
                <a:spcPct val="0"/>
              </a:spcAft>
              <a:defRPr>
                <a:solidFill>
                  <a:schemeClr val="tx1"/>
                </a:solidFill>
                <a:latin typeface="Arial" pitchFamily="34" charset="0"/>
              </a:defRPr>
            </a:lvl6pPr>
            <a:lvl7pPr marL="3140569" indent="-241583" eaLnBrk="0" fontAlgn="base" hangingPunct="0">
              <a:spcBef>
                <a:spcPct val="0"/>
              </a:spcBef>
              <a:spcAft>
                <a:spcPct val="0"/>
              </a:spcAft>
              <a:defRPr>
                <a:solidFill>
                  <a:schemeClr val="tx1"/>
                </a:solidFill>
                <a:latin typeface="Arial" pitchFamily="34" charset="0"/>
              </a:defRPr>
            </a:lvl7pPr>
            <a:lvl8pPr marL="3623734" indent="-241583" eaLnBrk="0" fontAlgn="base" hangingPunct="0">
              <a:spcBef>
                <a:spcPct val="0"/>
              </a:spcBef>
              <a:spcAft>
                <a:spcPct val="0"/>
              </a:spcAft>
              <a:defRPr>
                <a:solidFill>
                  <a:schemeClr val="tx1"/>
                </a:solidFill>
                <a:latin typeface="Arial" pitchFamily="34" charset="0"/>
              </a:defRPr>
            </a:lvl8pPr>
            <a:lvl9pPr marL="4106898" indent="-241583"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52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144" indent="-301977">
              <a:defRPr>
                <a:solidFill>
                  <a:schemeClr val="tx1"/>
                </a:solidFill>
                <a:latin typeface="Arial" pitchFamily="34" charset="0"/>
              </a:defRPr>
            </a:lvl2pPr>
            <a:lvl3pPr marL="1207911" indent="-241583">
              <a:defRPr>
                <a:solidFill>
                  <a:schemeClr val="tx1"/>
                </a:solidFill>
                <a:latin typeface="Arial" pitchFamily="34" charset="0"/>
              </a:defRPr>
            </a:lvl3pPr>
            <a:lvl4pPr marL="1691076" indent="-241583">
              <a:defRPr>
                <a:solidFill>
                  <a:schemeClr val="tx1"/>
                </a:solidFill>
                <a:latin typeface="Arial" pitchFamily="34" charset="0"/>
              </a:defRPr>
            </a:lvl4pPr>
            <a:lvl5pPr marL="2174241" indent="-241583">
              <a:defRPr>
                <a:solidFill>
                  <a:schemeClr val="tx1"/>
                </a:solidFill>
                <a:latin typeface="Arial" pitchFamily="34" charset="0"/>
              </a:defRPr>
            </a:lvl5pPr>
            <a:lvl6pPr marL="2657405" indent="-241583" eaLnBrk="0" fontAlgn="base" hangingPunct="0">
              <a:spcBef>
                <a:spcPct val="0"/>
              </a:spcBef>
              <a:spcAft>
                <a:spcPct val="0"/>
              </a:spcAft>
              <a:defRPr>
                <a:solidFill>
                  <a:schemeClr val="tx1"/>
                </a:solidFill>
                <a:latin typeface="Arial" pitchFamily="34" charset="0"/>
              </a:defRPr>
            </a:lvl6pPr>
            <a:lvl7pPr marL="3140569" indent="-241583" eaLnBrk="0" fontAlgn="base" hangingPunct="0">
              <a:spcBef>
                <a:spcPct val="0"/>
              </a:spcBef>
              <a:spcAft>
                <a:spcPct val="0"/>
              </a:spcAft>
              <a:defRPr>
                <a:solidFill>
                  <a:schemeClr val="tx1"/>
                </a:solidFill>
                <a:latin typeface="Arial" pitchFamily="34" charset="0"/>
              </a:defRPr>
            </a:lvl7pPr>
            <a:lvl8pPr marL="3623734" indent="-241583" eaLnBrk="0" fontAlgn="base" hangingPunct="0">
              <a:spcBef>
                <a:spcPct val="0"/>
              </a:spcBef>
              <a:spcAft>
                <a:spcPct val="0"/>
              </a:spcAft>
              <a:defRPr>
                <a:solidFill>
                  <a:schemeClr val="tx1"/>
                </a:solidFill>
                <a:latin typeface="Arial" pitchFamily="34" charset="0"/>
              </a:defRPr>
            </a:lvl8pPr>
            <a:lvl9pPr marL="4106898" indent="-241583" eaLnBrk="0" fontAlgn="base" hangingPunct="0">
              <a:spcBef>
                <a:spcPct val="0"/>
              </a:spcBef>
              <a:spcAft>
                <a:spcPct val="0"/>
              </a:spcAft>
              <a:defRPr>
                <a:solidFill>
                  <a:schemeClr val="tx1"/>
                </a:solidFill>
                <a:latin typeface="Arial" pitchFamily="34" charset="0"/>
              </a:defRPr>
            </a:lvl9pPr>
          </a:lstStyle>
          <a:p>
            <a:fld id="{FC406260-0B18-4D63-974D-36B34B0E6E6E}" type="slidenum">
              <a:rPr lang="en-US" smtClean="0">
                <a:latin typeface="Times New Roman" pitchFamily="18" charset="0"/>
              </a:rPr>
              <a:pPr/>
              <a:t>69</a:t>
            </a:fld>
            <a:endParaRPr lang="en-US">
              <a:latin typeface="Times New Roman" pitchFamily="18" charset="0"/>
            </a:endParaRPr>
          </a:p>
        </p:txBody>
      </p:sp>
    </p:spTree>
    <p:extLst>
      <p:ext uri="{BB962C8B-B14F-4D97-AF65-F5344CB8AC3E}">
        <p14:creationId xmlns:p14="http://schemas.microsoft.com/office/powerpoint/2010/main" val="19211718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xfrm>
            <a:off x="1338263" y="744538"/>
            <a:ext cx="4956175" cy="3717925"/>
          </a:xfrm>
          <a:ln/>
        </p:spPr>
      </p:sp>
      <p:sp>
        <p:nvSpPr>
          <p:cNvPr id="226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26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144" indent="-301977">
              <a:defRPr>
                <a:solidFill>
                  <a:schemeClr val="tx1"/>
                </a:solidFill>
                <a:latin typeface="Arial" pitchFamily="34" charset="0"/>
              </a:defRPr>
            </a:lvl2pPr>
            <a:lvl3pPr marL="1207911" indent="-241583">
              <a:defRPr>
                <a:solidFill>
                  <a:schemeClr val="tx1"/>
                </a:solidFill>
                <a:latin typeface="Arial" pitchFamily="34" charset="0"/>
              </a:defRPr>
            </a:lvl3pPr>
            <a:lvl4pPr marL="1691076" indent="-241583">
              <a:defRPr>
                <a:solidFill>
                  <a:schemeClr val="tx1"/>
                </a:solidFill>
                <a:latin typeface="Arial" pitchFamily="34" charset="0"/>
              </a:defRPr>
            </a:lvl4pPr>
            <a:lvl5pPr marL="2174241" indent="-241583">
              <a:defRPr>
                <a:solidFill>
                  <a:schemeClr val="tx1"/>
                </a:solidFill>
                <a:latin typeface="Arial" pitchFamily="34" charset="0"/>
              </a:defRPr>
            </a:lvl5pPr>
            <a:lvl6pPr marL="2657405" indent="-241583" eaLnBrk="0" fontAlgn="base" hangingPunct="0">
              <a:spcBef>
                <a:spcPct val="0"/>
              </a:spcBef>
              <a:spcAft>
                <a:spcPct val="0"/>
              </a:spcAft>
              <a:defRPr>
                <a:solidFill>
                  <a:schemeClr val="tx1"/>
                </a:solidFill>
                <a:latin typeface="Arial" pitchFamily="34" charset="0"/>
              </a:defRPr>
            </a:lvl6pPr>
            <a:lvl7pPr marL="3140569" indent="-241583" eaLnBrk="0" fontAlgn="base" hangingPunct="0">
              <a:spcBef>
                <a:spcPct val="0"/>
              </a:spcBef>
              <a:spcAft>
                <a:spcPct val="0"/>
              </a:spcAft>
              <a:defRPr>
                <a:solidFill>
                  <a:schemeClr val="tx1"/>
                </a:solidFill>
                <a:latin typeface="Arial" pitchFamily="34" charset="0"/>
              </a:defRPr>
            </a:lvl7pPr>
            <a:lvl8pPr marL="3623734" indent="-241583" eaLnBrk="0" fontAlgn="base" hangingPunct="0">
              <a:spcBef>
                <a:spcPct val="0"/>
              </a:spcBef>
              <a:spcAft>
                <a:spcPct val="0"/>
              </a:spcAft>
              <a:defRPr>
                <a:solidFill>
                  <a:schemeClr val="tx1"/>
                </a:solidFill>
                <a:latin typeface="Arial" pitchFamily="34" charset="0"/>
              </a:defRPr>
            </a:lvl8pPr>
            <a:lvl9pPr marL="4106898" indent="-241583"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6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144" indent="-301977">
              <a:defRPr>
                <a:solidFill>
                  <a:schemeClr val="tx1"/>
                </a:solidFill>
                <a:latin typeface="Arial" pitchFamily="34" charset="0"/>
              </a:defRPr>
            </a:lvl2pPr>
            <a:lvl3pPr marL="1207911" indent="-241583">
              <a:defRPr>
                <a:solidFill>
                  <a:schemeClr val="tx1"/>
                </a:solidFill>
                <a:latin typeface="Arial" pitchFamily="34" charset="0"/>
              </a:defRPr>
            </a:lvl3pPr>
            <a:lvl4pPr marL="1691076" indent="-241583">
              <a:defRPr>
                <a:solidFill>
                  <a:schemeClr val="tx1"/>
                </a:solidFill>
                <a:latin typeface="Arial" pitchFamily="34" charset="0"/>
              </a:defRPr>
            </a:lvl4pPr>
            <a:lvl5pPr marL="2174241" indent="-241583">
              <a:defRPr>
                <a:solidFill>
                  <a:schemeClr val="tx1"/>
                </a:solidFill>
                <a:latin typeface="Arial" pitchFamily="34" charset="0"/>
              </a:defRPr>
            </a:lvl5pPr>
            <a:lvl6pPr marL="2657405" indent="-241583" eaLnBrk="0" fontAlgn="base" hangingPunct="0">
              <a:spcBef>
                <a:spcPct val="0"/>
              </a:spcBef>
              <a:spcAft>
                <a:spcPct val="0"/>
              </a:spcAft>
              <a:defRPr>
                <a:solidFill>
                  <a:schemeClr val="tx1"/>
                </a:solidFill>
                <a:latin typeface="Arial" pitchFamily="34" charset="0"/>
              </a:defRPr>
            </a:lvl6pPr>
            <a:lvl7pPr marL="3140569" indent="-241583" eaLnBrk="0" fontAlgn="base" hangingPunct="0">
              <a:spcBef>
                <a:spcPct val="0"/>
              </a:spcBef>
              <a:spcAft>
                <a:spcPct val="0"/>
              </a:spcAft>
              <a:defRPr>
                <a:solidFill>
                  <a:schemeClr val="tx1"/>
                </a:solidFill>
                <a:latin typeface="Arial" pitchFamily="34" charset="0"/>
              </a:defRPr>
            </a:lvl7pPr>
            <a:lvl8pPr marL="3623734" indent="-241583" eaLnBrk="0" fontAlgn="base" hangingPunct="0">
              <a:spcBef>
                <a:spcPct val="0"/>
              </a:spcBef>
              <a:spcAft>
                <a:spcPct val="0"/>
              </a:spcAft>
              <a:defRPr>
                <a:solidFill>
                  <a:schemeClr val="tx1"/>
                </a:solidFill>
                <a:latin typeface="Arial" pitchFamily="34" charset="0"/>
              </a:defRPr>
            </a:lvl8pPr>
            <a:lvl9pPr marL="4106898" indent="-241583" eaLnBrk="0" fontAlgn="base" hangingPunct="0">
              <a:spcBef>
                <a:spcPct val="0"/>
              </a:spcBef>
              <a:spcAft>
                <a:spcPct val="0"/>
              </a:spcAft>
              <a:defRPr>
                <a:solidFill>
                  <a:schemeClr val="tx1"/>
                </a:solidFill>
                <a:latin typeface="Arial" pitchFamily="34" charset="0"/>
              </a:defRPr>
            </a:lvl9pPr>
          </a:lstStyle>
          <a:p>
            <a:fld id="{B1C8BBBE-E55D-47DC-A947-79D403A9DD2D}" type="slidenum">
              <a:rPr lang="en-US" smtClean="0">
                <a:latin typeface="Times New Roman" pitchFamily="18" charset="0"/>
              </a:rPr>
              <a:pPr/>
              <a:t>70</a:t>
            </a:fld>
            <a:endParaRPr lang="en-US">
              <a:latin typeface="Times New Roman" pitchFamily="18" charset="0"/>
            </a:endParaRPr>
          </a:p>
        </p:txBody>
      </p:sp>
    </p:spTree>
    <p:extLst>
      <p:ext uri="{BB962C8B-B14F-4D97-AF65-F5344CB8AC3E}">
        <p14:creationId xmlns:p14="http://schemas.microsoft.com/office/powerpoint/2010/main" val="32392810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xfrm>
            <a:off x="1338263" y="744538"/>
            <a:ext cx="4956175" cy="3717925"/>
          </a:xfrm>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3476" name="Footer Placeholder 3"/>
          <p:cNvSpPr>
            <a:spLocks noGrp="1"/>
          </p:cNvSpPr>
          <p:nvPr>
            <p:ph type="ftr" sz="quarter" idx="4"/>
          </p:nvPr>
        </p:nvSpPr>
        <p:spPr/>
        <p:txBody>
          <a:bodyPr/>
          <a:lstStyle/>
          <a:p>
            <a:pPr>
              <a:defRPr/>
            </a:pPr>
            <a:r>
              <a:rPr lang="en-US">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72</a:t>
            </a:fld>
            <a:endParaRPr lang="en-US">
              <a:solidFill>
                <a:prstClr val="black"/>
              </a:solidFill>
            </a:endParaRPr>
          </a:p>
        </p:txBody>
      </p:sp>
    </p:spTree>
    <p:extLst>
      <p:ext uri="{BB962C8B-B14F-4D97-AF65-F5344CB8AC3E}">
        <p14:creationId xmlns:p14="http://schemas.microsoft.com/office/powerpoint/2010/main" val="16944041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73</a:t>
            </a:fld>
            <a:endParaRPr lang="en-US"/>
          </a:p>
        </p:txBody>
      </p:sp>
    </p:spTree>
    <p:extLst>
      <p:ext uri="{BB962C8B-B14F-4D97-AF65-F5344CB8AC3E}">
        <p14:creationId xmlns:p14="http://schemas.microsoft.com/office/powerpoint/2010/main" val="13325633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xfrm>
            <a:off x="1338263" y="744538"/>
            <a:ext cx="4956175" cy="3717925"/>
          </a:xfrm>
          <a:ln/>
        </p:spPr>
      </p:sp>
      <p:sp>
        <p:nvSpPr>
          <p:cNvPr id="2938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34500" name="Slide Number Placeholder 3"/>
          <p:cNvSpPr>
            <a:spLocks noGrp="1"/>
          </p:cNvSpPr>
          <p:nvPr>
            <p:ph type="sldNum" sz="quarter" idx="5"/>
          </p:nvPr>
        </p:nvSpPr>
        <p:spPr/>
        <p:txBody>
          <a:bodyPr/>
          <a:lstStyle/>
          <a:p>
            <a:pPr>
              <a:defRPr/>
            </a:pPr>
            <a:fld id="{77222AC3-FCD4-4093-95B6-330AD6AAABE7}" type="slidenum">
              <a:rPr lang="en-US" smtClean="0"/>
              <a:pPr>
                <a:defRPr/>
              </a:pPr>
              <a:t>74</a:t>
            </a:fld>
            <a:endParaRPr lang="en-US"/>
          </a:p>
        </p:txBody>
      </p:sp>
    </p:spTree>
    <p:extLst>
      <p:ext uri="{BB962C8B-B14F-4D97-AF65-F5344CB8AC3E}">
        <p14:creationId xmlns:p14="http://schemas.microsoft.com/office/powerpoint/2010/main" val="404908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txBody>
          <a:bodyPr/>
          <a:lstStyle/>
          <a:p>
            <a:endParaRPr lang="en-US"/>
          </a:p>
        </p:txBody>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7812" name="Footer Placeholder 3"/>
          <p:cNvSpPr>
            <a:spLocks noGrp="1"/>
          </p:cNvSpPr>
          <p:nvPr>
            <p:ph type="ftr" sz="quarter" idx="4"/>
          </p:nvPr>
        </p:nvSpPr>
        <p:spPr/>
        <p:txBody>
          <a:bodyPr/>
          <a:lstStyle/>
          <a:p>
            <a:pPr defTabSz="948507">
              <a:defRPr/>
            </a:pPr>
            <a:r>
              <a:rPr lang="en-US" sz="1200">
                <a:solidFill>
                  <a:prstClr val="black"/>
                </a:solidFill>
                <a:latin typeface="Calibri"/>
              </a:rPr>
              <a:t>Diabetes Educational Services© (530) 893 - 8635 </a:t>
            </a:r>
          </a:p>
        </p:txBody>
      </p:sp>
      <p:sp>
        <p:nvSpPr>
          <p:cNvPr id="247813" name="Slide Number Placeholder 4"/>
          <p:cNvSpPr>
            <a:spLocks noGrp="1"/>
          </p:cNvSpPr>
          <p:nvPr>
            <p:ph type="sldNum" sz="quarter" idx="5"/>
          </p:nvPr>
        </p:nvSpPr>
        <p:spPr/>
        <p:txBody>
          <a:bodyPr/>
          <a:lstStyle/>
          <a:p>
            <a:pPr defTabSz="948507">
              <a:defRPr/>
            </a:pPr>
            <a:fld id="{B4B54B1E-5E0E-4D4E-8F4F-C99C8F2F4AFD}" type="slidenum">
              <a:rPr lang="en-US" sz="1200">
                <a:solidFill>
                  <a:prstClr val="black"/>
                </a:solidFill>
                <a:latin typeface="Calibri"/>
              </a:rPr>
              <a:pPr defTabSz="948507">
                <a:defRPr/>
              </a:pPr>
              <a:t>76</a:t>
            </a:fld>
            <a:endParaRPr lang="en-US" sz="1200">
              <a:solidFill>
                <a:prstClr val="black"/>
              </a:solidFill>
              <a:latin typeface="Calibri"/>
            </a:endParaRPr>
          </a:p>
        </p:txBody>
      </p:sp>
    </p:spTree>
    <p:extLst>
      <p:ext uri="{BB962C8B-B14F-4D97-AF65-F5344CB8AC3E}">
        <p14:creationId xmlns:p14="http://schemas.microsoft.com/office/powerpoint/2010/main" val="41199666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29974" indent="-319220" eaLnBrk="0" hangingPunct="0">
              <a:defRPr sz="2600">
                <a:solidFill>
                  <a:schemeClr val="tx1"/>
                </a:solidFill>
                <a:latin typeface="Times New Roman" pitchFamily="18" charset="0"/>
              </a:defRPr>
            </a:lvl2pPr>
            <a:lvl3pPr marL="1276883" indent="-255376" eaLnBrk="0" hangingPunct="0">
              <a:defRPr sz="2600">
                <a:solidFill>
                  <a:schemeClr val="tx1"/>
                </a:solidFill>
                <a:latin typeface="Times New Roman" pitchFamily="18" charset="0"/>
              </a:defRPr>
            </a:lvl3pPr>
            <a:lvl4pPr marL="1787636" indent="-255376" eaLnBrk="0" hangingPunct="0">
              <a:defRPr sz="2600">
                <a:solidFill>
                  <a:schemeClr val="tx1"/>
                </a:solidFill>
                <a:latin typeface="Times New Roman" pitchFamily="18" charset="0"/>
              </a:defRPr>
            </a:lvl4pPr>
            <a:lvl5pPr marL="2298389" indent="-255376" eaLnBrk="0" hangingPunct="0">
              <a:defRPr sz="2600">
                <a:solidFill>
                  <a:schemeClr val="tx1"/>
                </a:solidFill>
                <a:latin typeface="Times New Roman" pitchFamily="18" charset="0"/>
              </a:defRPr>
            </a:lvl5pPr>
            <a:lvl6pPr marL="2809143" indent="-255376" eaLnBrk="0" fontAlgn="base" hangingPunct="0">
              <a:spcBef>
                <a:spcPct val="0"/>
              </a:spcBef>
              <a:spcAft>
                <a:spcPct val="0"/>
              </a:spcAft>
              <a:defRPr sz="2600">
                <a:solidFill>
                  <a:schemeClr val="tx1"/>
                </a:solidFill>
                <a:latin typeface="Times New Roman" pitchFamily="18" charset="0"/>
              </a:defRPr>
            </a:lvl6pPr>
            <a:lvl7pPr marL="3319895" indent="-255376" eaLnBrk="0" fontAlgn="base" hangingPunct="0">
              <a:spcBef>
                <a:spcPct val="0"/>
              </a:spcBef>
              <a:spcAft>
                <a:spcPct val="0"/>
              </a:spcAft>
              <a:defRPr sz="2600">
                <a:solidFill>
                  <a:schemeClr val="tx1"/>
                </a:solidFill>
                <a:latin typeface="Times New Roman" pitchFamily="18" charset="0"/>
              </a:defRPr>
            </a:lvl7pPr>
            <a:lvl8pPr marL="3830649" indent="-255376" eaLnBrk="0" fontAlgn="base" hangingPunct="0">
              <a:spcBef>
                <a:spcPct val="0"/>
              </a:spcBef>
              <a:spcAft>
                <a:spcPct val="0"/>
              </a:spcAft>
              <a:defRPr sz="2600">
                <a:solidFill>
                  <a:schemeClr val="tx1"/>
                </a:solidFill>
                <a:latin typeface="Times New Roman" pitchFamily="18" charset="0"/>
              </a:defRPr>
            </a:lvl8pPr>
            <a:lvl9pPr marL="4341403" indent="-255376" eaLnBrk="0" fontAlgn="base" hangingPunct="0">
              <a:spcBef>
                <a:spcPct val="0"/>
              </a:spcBef>
              <a:spcAft>
                <a:spcPct val="0"/>
              </a:spcAft>
              <a:defRPr sz="2600">
                <a:solidFill>
                  <a:schemeClr val="tx1"/>
                </a:solidFill>
                <a:latin typeface="Times New Roman" pitchFamily="18" charset="0"/>
              </a:defRPr>
            </a:lvl9pPr>
          </a:lstStyle>
          <a:p>
            <a:pPr eaLnBrk="1" hangingPunct="1"/>
            <a:fld id="{CEB75143-B810-4467-B3F7-B829CB5BE84A}" type="slidenum">
              <a:rPr lang="en-US" sz="1300"/>
              <a:pPr eaLnBrk="1" hangingPunct="1"/>
              <a:t>77</a:t>
            </a:fld>
            <a:endParaRPr lang="en-US" sz="1300"/>
          </a:p>
        </p:txBody>
      </p:sp>
      <p:sp>
        <p:nvSpPr>
          <p:cNvPr id="290819" name="Rectangle 7"/>
          <p:cNvSpPr txBox="1">
            <a:spLocks noGrp="1" noChangeArrowheads="1"/>
          </p:cNvSpPr>
          <p:nvPr/>
        </p:nvSpPr>
        <p:spPr bwMode="auto">
          <a:xfrm>
            <a:off x="4421632" y="9603450"/>
            <a:ext cx="3381248" cy="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783" tIns="50891" rIns="101783" bIns="5089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77</a:t>
            </a:fld>
            <a:endParaRPr lang="en-US" sz="1300"/>
          </a:p>
        </p:txBody>
      </p:sp>
      <p:sp>
        <p:nvSpPr>
          <p:cNvPr id="290820" name="Slide Image Placeholder 1"/>
          <p:cNvSpPr>
            <a:spLocks noGrp="1" noRot="1" noChangeAspect="1" noTextEdit="1"/>
          </p:cNvSpPr>
          <p:nvPr>
            <p:ph type="sldImg"/>
          </p:nvPr>
        </p:nvSpPr>
        <p:spPr>
          <a:xfrm>
            <a:off x="1338263" y="744538"/>
            <a:ext cx="4956175" cy="3717925"/>
          </a:xfrm>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err="1"/>
              <a:t>ummary</a:t>
            </a:r>
            <a:r>
              <a:rPr lang="en-US" b="1" dirty="0"/>
              <a:t>: The Noxious Nine in Diabetes Pathophysiology</a:t>
            </a:r>
          </a:p>
          <a:p>
            <a:r>
              <a:rPr lang="en-US" dirty="0"/>
              <a:t>Ralph A. DeFronzo expanded his earlier conceptual model of diabetes—known as the </a:t>
            </a:r>
            <a:r>
              <a:rPr lang="en-US" i="1" dirty="0"/>
              <a:t>Ominous Octet</a:t>
            </a:r>
            <a:r>
              <a:rPr lang="en-US" dirty="0"/>
              <a:t>—to include a ninth element: </a:t>
            </a:r>
            <a:r>
              <a:rPr lang="en-US" b="1" dirty="0"/>
              <a:t>hypercortisolism</a:t>
            </a:r>
            <a:r>
              <a:rPr lang="en-US" dirty="0"/>
              <a:t>. This updated framework is referred to as the </a:t>
            </a:r>
            <a:r>
              <a:rPr lang="en-US" b="1" dirty="0"/>
              <a:t>Noxious Nine</a:t>
            </a:r>
            <a:r>
              <a:rPr lang="en-US" dirty="0"/>
              <a:t>, highlighting the important role of cortisol dysregulation in difficult-to-control type 2 diabetes </a:t>
            </a:r>
            <a:r>
              <a:rPr lang="en-US" dirty="0">
                <a:hlinkClick r:id="rId3"/>
              </a:rPr>
              <a:t>currentsciencedaily.com+8HCP Live+8HCP Live+8</a:t>
            </a:r>
            <a:r>
              <a:rPr lang="en-US" dirty="0"/>
              <a:t>.</a:t>
            </a:r>
          </a:p>
          <a:p>
            <a:r>
              <a:rPr lang="en-US" dirty="0"/>
              <a:t>Recent research, including the CATALYST trial, shows that </a:t>
            </a:r>
            <a:r>
              <a:rPr lang="en-US" b="1" dirty="0"/>
              <a:t>about 24% of patients with difficult-to-control T2D</a:t>
            </a:r>
            <a:r>
              <a:rPr lang="en-US" dirty="0"/>
              <a:t> have underlying hypercortisolism. Treating this condition with </a:t>
            </a:r>
            <a:r>
              <a:rPr lang="en-US" b="1" dirty="0"/>
              <a:t>mifepristone</a:t>
            </a:r>
            <a:r>
              <a:rPr lang="en-US" dirty="0"/>
              <a:t>, a glucocorticoid receptor antagonist, led to significant improvements in HbA1c—averaging around a </a:t>
            </a:r>
            <a:r>
              <a:rPr lang="en-US" b="1" dirty="0"/>
              <a:t>1.5% reduction</a:t>
            </a:r>
            <a:r>
              <a:rPr lang="en-US" dirty="0"/>
              <a:t> </a:t>
            </a:r>
            <a:r>
              <a:rPr lang="en-US" dirty="0">
                <a:hlinkClick r:id="rId3"/>
              </a:rPr>
              <a:t>pmc.ncbi.nlm.nih.gov+3HCP Live+3medscape.com+3</a:t>
            </a:r>
            <a:r>
              <a:rPr lang="en-US" dirty="0"/>
              <a:t>.</a:t>
            </a:r>
          </a:p>
          <a:p>
            <a:r>
              <a:rPr lang="en-US" dirty="0"/>
              <a:t>These findings emphasize the importance of recognizing hypercortisolism in T2D care and suggest that addressing it may help improve glycemic and metabolic control in a subset of patients.</a:t>
            </a:r>
          </a:p>
          <a:p>
            <a:endParaRPr lang="en-US" dirty="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29974" indent="-319220" eaLnBrk="0" hangingPunct="0">
              <a:defRPr sz="2600">
                <a:solidFill>
                  <a:schemeClr val="tx1"/>
                </a:solidFill>
                <a:latin typeface="Times New Roman" pitchFamily="18" charset="0"/>
              </a:defRPr>
            </a:lvl2pPr>
            <a:lvl3pPr marL="1276883" indent="-255376" eaLnBrk="0" hangingPunct="0">
              <a:defRPr sz="2600">
                <a:solidFill>
                  <a:schemeClr val="tx1"/>
                </a:solidFill>
                <a:latin typeface="Times New Roman" pitchFamily="18" charset="0"/>
              </a:defRPr>
            </a:lvl3pPr>
            <a:lvl4pPr marL="1787636" indent="-255376" eaLnBrk="0" hangingPunct="0">
              <a:defRPr sz="2600">
                <a:solidFill>
                  <a:schemeClr val="tx1"/>
                </a:solidFill>
                <a:latin typeface="Times New Roman" pitchFamily="18" charset="0"/>
              </a:defRPr>
            </a:lvl4pPr>
            <a:lvl5pPr marL="2298389" indent="-255376" eaLnBrk="0" hangingPunct="0">
              <a:defRPr sz="2600">
                <a:solidFill>
                  <a:schemeClr val="tx1"/>
                </a:solidFill>
                <a:latin typeface="Times New Roman" pitchFamily="18" charset="0"/>
              </a:defRPr>
            </a:lvl5pPr>
            <a:lvl6pPr marL="2809143" indent="-255376" eaLnBrk="0" fontAlgn="base" hangingPunct="0">
              <a:spcBef>
                <a:spcPct val="0"/>
              </a:spcBef>
              <a:spcAft>
                <a:spcPct val="0"/>
              </a:spcAft>
              <a:defRPr sz="2600">
                <a:solidFill>
                  <a:schemeClr val="tx1"/>
                </a:solidFill>
                <a:latin typeface="Times New Roman" pitchFamily="18" charset="0"/>
              </a:defRPr>
            </a:lvl6pPr>
            <a:lvl7pPr marL="3319895" indent="-255376" eaLnBrk="0" fontAlgn="base" hangingPunct="0">
              <a:spcBef>
                <a:spcPct val="0"/>
              </a:spcBef>
              <a:spcAft>
                <a:spcPct val="0"/>
              </a:spcAft>
              <a:defRPr sz="2600">
                <a:solidFill>
                  <a:schemeClr val="tx1"/>
                </a:solidFill>
                <a:latin typeface="Times New Roman" pitchFamily="18" charset="0"/>
              </a:defRPr>
            </a:lvl7pPr>
            <a:lvl8pPr marL="3830649" indent="-255376" eaLnBrk="0" fontAlgn="base" hangingPunct="0">
              <a:spcBef>
                <a:spcPct val="0"/>
              </a:spcBef>
              <a:spcAft>
                <a:spcPct val="0"/>
              </a:spcAft>
              <a:defRPr sz="2600">
                <a:solidFill>
                  <a:schemeClr val="tx1"/>
                </a:solidFill>
                <a:latin typeface="Times New Roman" pitchFamily="18" charset="0"/>
              </a:defRPr>
            </a:lvl8pPr>
            <a:lvl9pPr marL="4341403" indent="-255376" eaLnBrk="0" fontAlgn="base" hangingPunct="0">
              <a:spcBef>
                <a:spcPct val="0"/>
              </a:spcBef>
              <a:spcAft>
                <a:spcPct val="0"/>
              </a:spcAft>
              <a:defRPr sz="26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4421632" y="9603450"/>
            <a:ext cx="3381248" cy="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783" tIns="50891" rIns="101783" bIns="5089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77</a:t>
            </a:fld>
            <a:endParaRPr lang="en-US" sz="1300"/>
          </a:p>
        </p:txBody>
      </p:sp>
    </p:spTree>
    <p:extLst>
      <p:ext uri="{BB962C8B-B14F-4D97-AF65-F5344CB8AC3E}">
        <p14:creationId xmlns:p14="http://schemas.microsoft.com/office/powerpoint/2010/main" val="4279194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79</a:t>
            </a:fld>
            <a:endParaRPr lang="en-US"/>
          </a:p>
        </p:txBody>
      </p:sp>
    </p:spTree>
    <p:extLst>
      <p:ext uri="{BB962C8B-B14F-4D97-AF65-F5344CB8AC3E}">
        <p14:creationId xmlns:p14="http://schemas.microsoft.com/office/powerpoint/2010/main" val="5736606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01C2C8F1-127D-486D-9EF4-613FAA50EF52}"/>
              </a:ext>
            </a:extLst>
          </p:cNvPr>
          <p:cNvSpPr>
            <a:spLocks noGrp="1" noRot="1" noChangeAspect="1" noTextEdit="1"/>
          </p:cNvSpPr>
          <p:nvPr>
            <p:ph type="sldImg"/>
          </p:nvPr>
        </p:nvSpPr>
        <p:spPr bwMode="auto">
          <a:xfrm>
            <a:off x="1338263" y="744538"/>
            <a:ext cx="4957762"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96A89CCB-D83A-446D-8EEE-51F721AB10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6020" name="Slide Number Placeholder 3">
            <a:extLst>
              <a:ext uri="{FF2B5EF4-FFF2-40B4-BE49-F238E27FC236}">
                <a16:creationId xmlns:a16="http://schemas.microsoft.com/office/drawing/2014/main" id="{FD912DDA-6AA6-441C-B397-A8E36F7A16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345210B4-3D8F-449F-90AB-E666C18B37BB}" type="slidenum">
              <a:rPr lang="en-US" altLang="en-US" sz="1300">
                <a:solidFill>
                  <a:prstClr val="black"/>
                </a:solidFill>
                <a:cs typeface="Arial" panose="020B0604020202020204" pitchFamily="34" charset="0"/>
              </a:rPr>
              <a:pPr defTabSz="948507" fontAlgn="base">
                <a:spcBef>
                  <a:spcPct val="0"/>
                </a:spcBef>
                <a:spcAft>
                  <a:spcPct val="0"/>
                </a:spcAft>
                <a:defRPr/>
              </a:pPr>
              <a:t>82</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1488807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12</a:t>
            </a:fld>
            <a:endParaRPr lang="en-US"/>
          </a:p>
        </p:txBody>
      </p:sp>
    </p:spTree>
    <p:extLst>
      <p:ext uri="{BB962C8B-B14F-4D97-AF65-F5344CB8AC3E}">
        <p14:creationId xmlns:p14="http://schemas.microsoft.com/office/powerpoint/2010/main" val="20064915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BlinkMacSystemFont"/>
              </a:rPr>
              <a:t>Gaggini M, Sabatino L, Suman AF, </a:t>
            </a:r>
            <a:r>
              <a:rPr lang="en-US" b="0" i="0" dirty="0" err="1">
                <a:solidFill>
                  <a:srgbClr val="212121"/>
                </a:solidFill>
                <a:effectLst/>
                <a:latin typeface="BlinkMacSystemFont"/>
              </a:rPr>
              <a:t>Chatzianagnostou</a:t>
            </a:r>
            <a:r>
              <a:rPr lang="en-US" b="0" i="0" dirty="0">
                <a:solidFill>
                  <a:srgbClr val="212121"/>
                </a:solidFill>
                <a:effectLst/>
                <a:latin typeface="BlinkMacSystemFont"/>
              </a:rPr>
              <a:t> K, </a:t>
            </a:r>
            <a:r>
              <a:rPr lang="en-US" b="0" i="0" dirty="0" err="1">
                <a:solidFill>
                  <a:srgbClr val="212121"/>
                </a:solidFill>
                <a:effectLst/>
                <a:latin typeface="BlinkMacSystemFont"/>
              </a:rPr>
              <a:t>Vassalle</a:t>
            </a:r>
            <a:r>
              <a:rPr lang="en-US" b="0" i="0" dirty="0">
                <a:solidFill>
                  <a:srgbClr val="212121"/>
                </a:solidFill>
                <a:effectLst/>
                <a:latin typeface="BlinkMacSystemFont"/>
              </a:rPr>
              <a:t> C. Insights into the Roles of GLP-1, DPP-4, and SGLT2 at the Crossroads of Cardiovascular, Renal, and Metabolic Pathophysiology. Cells. 2025 Mar 6;14(5):387. </a:t>
            </a:r>
            <a:r>
              <a:rPr lang="en-US" b="0" i="0" dirty="0" err="1">
                <a:solidFill>
                  <a:srgbClr val="212121"/>
                </a:solidFill>
                <a:effectLst/>
                <a:latin typeface="BlinkMacSystemFont"/>
              </a:rPr>
              <a:t>doi</a:t>
            </a:r>
            <a:r>
              <a:rPr lang="en-US" b="0" i="0" dirty="0">
                <a:solidFill>
                  <a:srgbClr val="212121"/>
                </a:solidFill>
                <a:effectLst/>
                <a:latin typeface="BlinkMacSystemFont"/>
              </a:rPr>
              <a:t>: 10.3390/cells14050387. PMID: 40072115; PMCID: PMC11898734</a:t>
            </a:r>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83</a:t>
            </a:fld>
            <a:endParaRPr lang="en-US"/>
          </a:p>
        </p:txBody>
      </p:sp>
    </p:spTree>
    <p:extLst>
      <p:ext uri="{BB962C8B-B14F-4D97-AF65-F5344CB8AC3E}">
        <p14:creationId xmlns:p14="http://schemas.microsoft.com/office/powerpoint/2010/main" val="16516541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d</a:t>
            </a:r>
          </a:p>
        </p:txBody>
      </p:sp>
      <p:sp>
        <p:nvSpPr>
          <p:cNvPr id="4" name="Slide Number Placeholder 3"/>
          <p:cNvSpPr>
            <a:spLocks noGrp="1"/>
          </p:cNvSpPr>
          <p:nvPr>
            <p:ph type="sldNum" sz="quarter" idx="5"/>
          </p:nvPr>
        </p:nvSpPr>
        <p:spPr/>
        <p:txBody>
          <a:bodyPr/>
          <a:lstStyle/>
          <a:p>
            <a:fld id="{5B5E225C-EA32-49AA-BCE1-CBED354D9589}" type="slidenum">
              <a:rPr lang="en-US" smtClean="0"/>
              <a:t>84</a:t>
            </a:fld>
            <a:endParaRPr lang="en-US"/>
          </a:p>
        </p:txBody>
      </p:sp>
    </p:spTree>
    <p:extLst>
      <p:ext uri="{BB962C8B-B14F-4D97-AF65-F5344CB8AC3E}">
        <p14:creationId xmlns:p14="http://schemas.microsoft.com/office/powerpoint/2010/main" val="40085492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258" indent="-302021">
              <a:defRPr>
                <a:solidFill>
                  <a:schemeClr val="tx1"/>
                </a:solidFill>
                <a:latin typeface="Arial" panose="020B0604020202020204" pitchFamily="34" charset="0"/>
              </a:defRPr>
            </a:lvl2pPr>
            <a:lvl3pPr marL="1208088" indent="-241618">
              <a:defRPr>
                <a:solidFill>
                  <a:schemeClr val="tx1"/>
                </a:solidFill>
                <a:latin typeface="Arial" panose="020B0604020202020204" pitchFamily="34" charset="0"/>
              </a:defRPr>
            </a:lvl3pPr>
            <a:lvl4pPr marL="1691324" indent="-241618">
              <a:defRPr>
                <a:solidFill>
                  <a:schemeClr val="tx1"/>
                </a:solidFill>
                <a:latin typeface="Arial" panose="020B0604020202020204" pitchFamily="34" charset="0"/>
              </a:defRPr>
            </a:lvl4pPr>
            <a:lvl5pPr marL="2174559" indent="-241618">
              <a:defRPr>
                <a:solidFill>
                  <a:schemeClr val="tx1"/>
                </a:solidFill>
                <a:latin typeface="Arial" panose="020B0604020202020204" pitchFamily="34" charset="0"/>
              </a:defRPr>
            </a:lvl5pPr>
            <a:lvl6pPr marL="2657794" indent="-241618" eaLnBrk="0" fontAlgn="base" hangingPunct="0">
              <a:spcBef>
                <a:spcPct val="0"/>
              </a:spcBef>
              <a:spcAft>
                <a:spcPct val="0"/>
              </a:spcAft>
              <a:defRPr>
                <a:solidFill>
                  <a:schemeClr val="tx1"/>
                </a:solidFill>
                <a:latin typeface="Arial" panose="020B0604020202020204" pitchFamily="34" charset="0"/>
              </a:defRPr>
            </a:lvl6pPr>
            <a:lvl7pPr marL="3141029" indent="-241618" eaLnBrk="0" fontAlgn="base" hangingPunct="0">
              <a:spcBef>
                <a:spcPct val="0"/>
              </a:spcBef>
              <a:spcAft>
                <a:spcPct val="0"/>
              </a:spcAft>
              <a:defRPr>
                <a:solidFill>
                  <a:schemeClr val="tx1"/>
                </a:solidFill>
                <a:latin typeface="Arial" panose="020B0604020202020204" pitchFamily="34" charset="0"/>
              </a:defRPr>
            </a:lvl7pPr>
            <a:lvl8pPr marL="3624265" indent="-241618" eaLnBrk="0" fontAlgn="base" hangingPunct="0">
              <a:spcBef>
                <a:spcPct val="0"/>
              </a:spcBef>
              <a:spcAft>
                <a:spcPct val="0"/>
              </a:spcAft>
              <a:defRPr>
                <a:solidFill>
                  <a:schemeClr val="tx1"/>
                </a:solidFill>
                <a:latin typeface="Arial" panose="020B0604020202020204" pitchFamily="34" charset="0"/>
              </a:defRPr>
            </a:lvl8pPr>
            <a:lvl9pPr marL="4107500" indent="-241618" eaLnBrk="0" fontAlgn="base" hangingPunct="0">
              <a:spcBef>
                <a:spcPct val="0"/>
              </a:spcBef>
              <a:spcAft>
                <a:spcPct val="0"/>
              </a:spcAft>
              <a:defRPr>
                <a:solidFill>
                  <a:schemeClr val="tx1"/>
                </a:solidFill>
                <a:latin typeface="Arial" panose="020B0604020202020204" pitchFamily="34" charset="0"/>
              </a:defRPr>
            </a:lvl9pPr>
          </a:lstStyle>
          <a:p>
            <a:pPr defTabSz="948507">
              <a:defRPr/>
            </a:pPr>
            <a:fld id="{47F9457B-0DF7-4F7F-8890-57A619E4A267}" type="slidenum">
              <a:rPr lang="en-US">
                <a:solidFill>
                  <a:prstClr val="black"/>
                </a:solidFill>
                <a:latin typeface="Times New Roman" panose="02020603050405020304" pitchFamily="18" charset="0"/>
              </a:rPr>
              <a:pPr defTabSz="948507">
                <a:defRPr/>
              </a:pPr>
              <a:t>85</a:t>
            </a:fld>
            <a:endParaRPr lang="en-US">
              <a:solidFill>
                <a:prstClr val="black"/>
              </a:solidFill>
              <a:latin typeface="Times New Roman" panose="02020603050405020304" pitchFamily="18" charset="0"/>
            </a:endParaRPr>
          </a:p>
        </p:txBody>
      </p:sp>
      <p:sp>
        <p:nvSpPr>
          <p:cNvPr id="135171" name="Rectangle 7"/>
          <p:cNvSpPr txBox="1">
            <a:spLocks noGrp="1" noChangeArrowheads="1"/>
          </p:cNvSpPr>
          <p:nvPr/>
        </p:nvSpPr>
        <p:spPr bwMode="auto">
          <a:xfrm>
            <a:off x="4421296" y="9665590"/>
            <a:ext cx="3381586" cy="505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799" tIns="50898" rIns="101799" bIns="5089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defTabSz="948507">
              <a:defRPr/>
            </a:pPr>
            <a:fld id="{D0EF4BA8-7363-4C2D-863B-9143D469F220}" type="slidenum">
              <a:rPr lang="en-US" sz="1500">
                <a:solidFill>
                  <a:prstClr val="black"/>
                </a:solidFill>
                <a:latin typeface="Times New Roman" panose="02020603050405020304" pitchFamily="18" charset="0"/>
              </a:rPr>
              <a:pPr algn="r" defTabSz="948507">
                <a:defRPr/>
              </a:pPr>
              <a:t>85</a:t>
            </a:fld>
            <a:endParaRPr lang="en-US" sz="1500">
              <a:solidFill>
                <a:prstClr val="black"/>
              </a:solidFill>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258" indent="-302021">
              <a:defRPr>
                <a:solidFill>
                  <a:schemeClr val="tx1"/>
                </a:solidFill>
                <a:latin typeface="Arial" panose="020B0604020202020204" pitchFamily="34" charset="0"/>
              </a:defRPr>
            </a:lvl2pPr>
            <a:lvl3pPr marL="1208088" indent="-241618">
              <a:defRPr>
                <a:solidFill>
                  <a:schemeClr val="tx1"/>
                </a:solidFill>
                <a:latin typeface="Arial" panose="020B0604020202020204" pitchFamily="34" charset="0"/>
              </a:defRPr>
            </a:lvl3pPr>
            <a:lvl4pPr marL="1691324" indent="-241618">
              <a:defRPr>
                <a:solidFill>
                  <a:schemeClr val="tx1"/>
                </a:solidFill>
                <a:latin typeface="Arial" panose="020B0604020202020204" pitchFamily="34" charset="0"/>
              </a:defRPr>
            </a:lvl4pPr>
            <a:lvl5pPr marL="2174559" indent="-241618">
              <a:defRPr>
                <a:solidFill>
                  <a:schemeClr val="tx1"/>
                </a:solidFill>
                <a:latin typeface="Arial" panose="020B0604020202020204" pitchFamily="34" charset="0"/>
              </a:defRPr>
            </a:lvl5pPr>
            <a:lvl6pPr marL="2657794" indent="-241618" eaLnBrk="0" fontAlgn="base" hangingPunct="0">
              <a:spcBef>
                <a:spcPct val="0"/>
              </a:spcBef>
              <a:spcAft>
                <a:spcPct val="0"/>
              </a:spcAft>
              <a:defRPr>
                <a:solidFill>
                  <a:schemeClr val="tx1"/>
                </a:solidFill>
                <a:latin typeface="Arial" panose="020B0604020202020204" pitchFamily="34" charset="0"/>
              </a:defRPr>
            </a:lvl6pPr>
            <a:lvl7pPr marL="3141029" indent="-241618" eaLnBrk="0" fontAlgn="base" hangingPunct="0">
              <a:spcBef>
                <a:spcPct val="0"/>
              </a:spcBef>
              <a:spcAft>
                <a:spcPct val="0"/>
              </a:spcAft>
              <a:defRPr>
                <a:solidFill>
                  <a:schemeClr val="tx1"/>
                </a:solidFill>
                <a:latin typeface="Arial" panose="020B0604020202020204" pitchFamily="34" charset="0"/>
              </a:defRPr>
            </a:lvl7pPr>
            <a:lvl8pPr marL="3624265" indent="-241618" eaLnBrk="0" fontAlgn="base" hangingPunct="0">
              <a:spcBef>
                <a:spcPct val="0"/>
              </a:spcBef>
              <a:spcAft>
                <a:spcPct val="0"/>
              </a:spcAft>
              <a:defRPr>
                <a:solidFill>
                  <a:schemeClr val="tx1"/>
                </a:solidFill>
                <a:latin typeface="Arial" panose="020B0604020202020204" pitchFamily="34" charset="0"/>
              </a:defRPr>
            </a:lvl8pPr>
            <a:lvl9pPr marL="4107500" indent="-241618" eaLnBrk="0" fontAlgn="base" hangingPunct="0">
              <a:spcBef>
                <a:spcPct val="0"/>
              </a:spcBef>
              <a:spcAft>
                <a:spcPct val="0"/>
              </a:spcAft>
              <a:defRPr>
                <a:solidFill>
                  <a:schemeClr val="tx1"/>
                </a:solidFill>
                <a:latin typeface="Arial" panose="020B0604020202020204" pitchFamily="34" charset="0"/>
              </a:defRPr>
            </a:lvl9pPr>
          </a:lstStyle>
          <a:p>
            <a:pPr defTabSz="948507">
              <a:defRPr/>
            </a:pPr>
            <a:r>
              <a:rPr lang="en-US">
                <a:solidFill>
                  <a:prstClr val="black"/>
                </a:solidFill>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4421296" y="9665590"/>
            <a:ext cx="3381586" cy="505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799" tIns="50898" rIns="101799" bIns="5089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defTabSz="948507">
              <a:defRPr/>
            </a:pPr>
            <a:fld id="{9C78A7B0-BB1B-48B9-8038-82A74C305E27}" type="slidenum">
              <a:rPr lang="en-US" sz="1500">
                <a:solidFill>
                  <a:prstClr val="black"/>
                </a:solidFill>
                <a:latin typeface="Times New Roman" panose="02020603050405020304" pitchFamily="18" charset="0"/>
              </a:rPr>
              <a:pPr algn="r" defTabSz="948507">
                <a:defRPr/>
              </a:pPr>
              <a:t>85</a:t>
            </a:fld>
            <a:endParaRPr lang="en-US" sz="1500">
              <a:solidFill>
                <a:prstClr val="black"/>
              </a:solidFill>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382713" y="758825"/>
            <a:ext cx="5041900" cy="3781425"/>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4089764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Withhold DAPAGLIFLOZIN TABLETS for at least 3 days, if possible, prior to major surgery or procedures associated with prolonged fasting. </a:t>
            </a:r>
          </a:p>
        </p:txBody>
      </p:sp>
      <p:sp>
        <p:nvSpPr>
          <p:cNvPr id="4" name="Slide Number Placeholder 3"/>
          <p:cNvSpPr>
            <a:spLocks noGrp="1"/>
          </p:cNvSpPr>
          <p:nvPr>
            <p:ph type="sldNum" sz="quarter" idx="5"/>
          </p:nvPr>
        </p:nvSpPr>
        <p:spPr/>
        <p:txBody>
          <a:bodyPr/>
          <a:lstStyle/>
          <a:p>
            <a:fld id="{5B5E225C-EA32-49AA-BCE1-CBED354D9589}" type="slidenum">
              <a:rPr lang="en-US" smtClean="0"/>
              <a:t>86</a:t>
            </a:fld>
            <a:endParaRPr lang="en-US"/>
          </a:p>
        </p:txBody>
      </p:sp>
    </p:spTree>
    <p:extLst>
      <p:ext uri="{BB962C8B-B14F-4D97-AF65-F5344CB8AC3E}">
        <p14:creationId xmlns:p14="http://schemas.microsoft.com/office/powerpoint/2010/main" val="23802285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814666" indent="-313333">
              <a:defRPr>
                <a:solidFill>
                  <a:schemeClr val="tx1"/>
                </a:solidFill>
                <a:latin typeface="Calibri" pitchFamily="34" charset="0"/>
              </a:defRPr>
            </a:lvl2pPr>
            <a:lvl3pPr marL="1253333" indent="-250667">
              <a:defRPr>
                <a:solidFill>
                  <a:schemeClr val="tx1"/>
                </a:solidFill>
                <a:latin typeface="Calibri" pitchFamily="34" charset="0"/>
              </a:defRPr>
            </a:lvl3pPr>
            <a:lvl4pPr marL="1754667" indent="-250667">
              <a:defRPr>
                <a:solidFill>
                  <a:schemeClr val="tx1"/>
                </a:solidFill>
                <a:latin typeface="Calibri" pitchFamily="34" charset="0"/>
              </a:defRPr>
            </a:lvl4pPr>
            <a:lvl5pPr marL="2256001" indent="-250667">
              <a:defRPr>
                <a:solidFill>
                  <a:schemeClr val="tx1"/>
                </a:solidFill>
                <a:latin typeface="Calibri" pitchFamily="34" charset="0"/>
              </a:defRPr>
            </a:lvl5pPr>
            <a:lvl6pPr marL="2757334" indent="-250667" fontAlgn="base">
              <a:spcBef>
                <a:spcPct val="0"/>
              </a:spcBef>
              <a:spcAft>
                <a:spcPct val="0"/>
              </a:spcAft>
              <a:defRPr>
                <a:solidFill>
                  <a:schemeClr val="tx1"/>
                </a:solidFill>
                <a:latin typeface="Calibri" pitchFamily="34" charset="0"/>
              </a:defRPr>
            </a:lvl6pPr>
            <a:lvl7pPr marL="3258668" indent="-250667" fontAlgn="base">
              <a:spcBef>
                <a:spcPct val="0"/>
              </a:spcBef>
              <a:spcAft>
                <a:spcPct val="0"/>
              </a:spcAft>
              <a:defRPr>
                <a:solidFill>
                  <a:schemeClr val="tx1"/>
                </a:solidFill>
                <a:latin typeface="Calibri" pitchFamily="34" charset="0"/>
              </a:defRPr>
            </a:lvl7pPr>
            <a:lvl8pPr marL="3760001" indent="-250667" fontAlgn="base">
              <a:spcBef>
                <a:spcPct val="0"/>
              </a:spcBef>
              <a:spcAft>
                <a:spcPct val="0"/>
              </a:spcAft>
              <a:defRPr>
                <a:solidFill>
                  <a:schemeClr val="tx1"/>
                </a:solidFill>
                <a:latin typeface="Calibri" pitchFamily="34" charset="0"/>
              </a:defRPr>
            </a:lvl8pPr>
            <a:lvl9pPr marL="4261334" indent="-250667" fontAlgn="base">
              <a:spcBef>
                <a:spcPct val="0"/>
              </a:spcBef>
              <a:spcAft>
                <a:spcPct val="0"/>
              </a:spcAft>
              <a:defRPr>
                <a:solidFill>
                  <a:schemeClr val="tx1"/>
                </a:solidFill>
                <a:latin typeface="Calibri" pitchFamily="34" charset="0"/>
              </a:defRPr>
            </a:lvl9pPr>
          </a:lstStyle>
          <a:p>
            <a:pPr defTabSz="948507" fontAlgn="base">
              <a:spcBef>
                <a:spcPct val="0"/>
              </a:spcBef>
              <a:spcAft>
                <a:spcPct val="0"/>
              </a:spcAft>
              <a:defRPr/>
            </a:pPr>
            <a:r>
              <a:rPr lang="en-US" altLang="en-US">
                <a:solidFill>
                  <a:prstClr val="black"/>
                </a:solidFill>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814666" indent="-313333">
              <a:defRPr>
                <a:solidFill>
                  <a:schemeClr val="tx1"/>
                </a:solidFill>
                <a:latin typeface="Calibri" pitchFamily="34" charset="0"/>
              </a:defRPr>
            </a:lvl2pPr>
            <a:lvl3pPr marL="1253333" indent="-250667">
              <a:defRPr>
                <a:solidFill>
                  <a:schemeClr val="tx1"/>
                </a:solidFill>
                <a:latin typeface="Calibri" pitchFamily="34" charset="0"/>
              </a:defRPr>
            </a:lvl3pPr>
            <a:lvl4pPr marL="1754667" indent="-250667">
              <a:defRPr>
                <a:solidFill>
                  <a:schemeClr val="tx1"/>
                </a:solidFill>
                <a:latin typeface="Calibri" pitchFamily="34" charset="0"/>
              </a:defRPr>
            </a:lvl4pPr>
            <a:lvl5pPr marL="2256001" indent="-250667">
              <a:defRPr>
                <a:solidFill>
                  <a:schemeClr val="tx1"/>
                </a:solidFill>
                <a:latin typeface="Calibri" pitchFamily="34" charset="0"/>
              </a:defRPr>
            </a:lvl5pPr>
            <a:lvl6pPr marL="2757334" indent="-250667" fontAlgn="base">
              <a:spcBef>
                <a:spcPct val="0"/>
              </a:spcBef>
              <a:spcAft>
                <a:spcPct val="0"/>
              </a:spcAft>
              <a:defRPr>
                <a:solidFill>
                  <a:schemeClr val="tx1"/>
                </a:solidFill>
                <a:latin typeface="Calibri" pitchFamily="34" charset="0"/>
              </a:defRPr>
            </a:lvl6pPr>
            <a:lvl7pPr marL="3258668" indent="-250667" fontAlgn="base">
              <a:spcBef>
                <a:spcPct val="0"/>
              </a:spcBef>
              <a:spcAft>
                <a:spcPct val="0"/>
              </a:spcAft>
              <a:defRPr>
                <a:solidFill>
                  <a:schemeClr val="tx1"/>
                </a:solidFill>
                <a:latin typeface="Calibri" pitchFamily="34" charset="0"/>
              </a:defRPr>
            </a:lvl7pPr>
            <a:lvl8pPr marL="3760001" indent="-250667" fontAlgn="base">
              <a:spcBef>
                <a:spcPct val="0"/>
              </a:spcBef>
              <a:spcAft>
                <a:spcPct val="0"/>
              </a:spcAft>
              <a:defRPr>
                <a:solidFill>
                  <a:schemeClr val="tx1"/>
                </a:solidFill>
                <a:latin typeface="Calibri" pitchFamily="34" charset="0"/>
              </a:defRPr>
            </a:lvl8pPr>
            <a:lvl9pPr marL="4261334" indent="-250667" fontAlgn="base">
              <a:spcBef>
                <a:spcPct val="0"/>
              </a:spcBef>
              <a:spcAft>
                <a:spcPct val="0"/>
              </a:spcAft>
              <a:defRPr>
                <a:solidFill>
                  <a:schemeClr val="tx1"/>
                </a:solidFill>
                <a:latin typeface="Calibri" pitchFamily="34" charset="0"/>
              </a:defRPr>
            </a:lvl9pPr>
          </a:lstStyle>
          <a:p>
            <a:pPr defTabSz="948507" fontAlgn="base">
              <a:spcBef>
                <a:spcPct val="0"/>
              </a:spcBef>
              <a:spcAft>
                <a:spcPct val="0"/>
              </a:spcAft>
              <a:defRPr/>
            </a:pPr>
            <a:r>
              <a:rPr lang="en-US" altLang="en-US">
                <a:solidFill>
                  <a:prstClr val="black"/>
                </a:solidFill>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582A5906-8B12-4700-A07B-6319B7FE199D}" type="slidenum">
              <a:rPr lang="en-US" altLang="en-US" sz="1300">
                <a:solidFill>
                  <a:prstClr val="black"/>
                </a:solidFill>
                <a:cs typeface="Arial" panose="020B0604020202020204" pitchFamily="34" charset="0"/>
              </a:rPr>
              <a:pPr defTabSz="948507" fontAlgn="base">
                <a:spcBef>
                  <a:spcPct val="0"/>
                </a:spcBef>
                <a:spcAft>
                  <a:spcPct val="0"/>
                </a:spcAft>
                <a:defRPr/>
              </a:pPr>
              <a:t>87</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7084415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F585B847-2F6C-47E6-B7E3-9F9F55C18433}"/>
              </a:ext>
            </a:extLst>
          </p:cNvPr>
          <p:cNvSpPr>
            <a:spLocks noGrp="1" noRot="1" noChangeAspect="1" noTextEdit="1"/>
          </p:cNvSpPr>
          <p:nvPr>
            <p:ph type="sldImg"/>
          </p:nvPr>
        </p:nvSpPr>
        <p:spPr bwMode="auto">
          <a:xfrm>
            <a:off x="1338263" y="744538"/>
            <a:ext cx="4957762"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E5E1DE94-F1C6-4FF3-A3AA-8741700A4D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4212" name="Slide Number Placeholder 3">
            <a:extLst>
              <a:ext uri="{FF2B5EF4-FFF2-40B4-BE49-F238E27FC236}">
                <a16:creationId xmlns:a16="http://schemas.microsoft.com/office/drawing/2014/main" id="{7F2ACD58-DB0D-4C5E-8E07-A4FCFFE597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1264CF28-585F-4133-A89E-1FB4FC642C29}" type="slidenum">
              <a:rPr lang="en-US" altLang="en-US" sz="1300">
                <a:solidFill>
                  <a:prstClr val="black"/>
                </a:solidFill>
                <a:cs typeface="Arial" panose="020B0604020202020204" pitchFamily="34" charset="0"/>
              </a:rPr>
              <a:pPr defTabSz="948507" fontAlgn="base">
                <a:spcBef>
                  <a:spcPct val="0"/>
                </a:spcBef>
                <a:spcAft>
                  <a:spcPct val="0"/>
                </a:spcAft>
                <a:defRPr/>
              </a:pPr>
              <a:t>88</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26806074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B52EF5C6-980D-4B74-9757-E0B70493F720}"/>
              </a:ext>
            </a:extLst>
          </p:cNvPr>
          <p:cNvSpPr>
            <a:spLocks noGrp="1" noRot="1" noChangeAspect="1" noTextEdit="1"/>
          </p:cNvSpPr>
          <p:nvPr>
            <p:ph type="sldImg"/>
          </p:nvPr>
        </p:nvSpPr>
        <p:spPr bwMode="auto">
          <a:xfrm>
            <a:off x="1338263" y="744538"/>
            <a:ext cx="4957762"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80ED3FA7-BC16-4FDF-BEF7-7AC781957D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96260" name="Slide Number Placeholder 3">
            <a:extLst>
              <a:ext uri="{FF2B5EF4-FFF2-40B4-BE49-F238E27FC236}">
                <a16:creationId xmlns:a16="http://schemas.microsoft.com/office/drawing/2014/main" id="{9B4E5522-6332-45C1-806C-7D7954020B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4B096690-9B93-4C2B-ABA4-EE7292D8615D}" type="slidenum">
              <a:rPr lang="en-US" altLang="en-US" sz="1300">
                <a:solidFill>
                  <a:prstClr val="black"/>
                </a:solidFill>
                <a:cs typeface="Arial" panose="020B0604020202020204" pitchFamily="34" charset="0"/>
              </a:rPr>
              <a:pPr defTabSz="948507" fontAlgn="base">
                <a:spcBef>
                  <a:spcPct val="0"/>
                </a:spcBef>
                <a:spcAft>
                  <a:spcPct val="0"/>
                </a:spcAft>
                <a:defRPr/>
              </a:pPr>
              <a:t>89</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8346792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9ECC9D26-7CEB-4D58-80AF-36C909102834}"/>
              </a:ext>
            </a:extLst>
          </p:cNvPr>
          <p:cNvSpPr>
            <a:spLocks noGrp="1" noRot="1" noChangeAspect="1" noTextEdit="1"/>
          </p:cNvSpPr>
          <p:nvPr>
            <p:ph type="sldImg"/>
          </p:nvPr>
        </p:nvSpPr>
        <p:spPr bwMode="auto">
          <a:xfrm>
            <a:off x="1338263" y="744538"/>
            <a:ext cx="4957762"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D7BDA165-1756-49E6-8629-A6395618DF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06500" name="Slide Number Placeholder 3">
            <a:extLst>
              <a:ext uri="{FF2B5EF4-FFF2-40B4-BE49-F238E27FC236}">
                <a16:creationId xmlns:a16="http://schemas.microsoft.com/office/drawing/2014/main" id="{FF706D94-FFE7-4179-9312-630DDD501F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a:spcBef>
                <a:spcPct val="0"/>
              </a:spcBef>
              <a:defRPr/>
            </a:pPr>
            <a:fld id="{611709B6-6AFF-4FC5-AF17-5E68200FBEEF}" type="slidenum">
              <a:rPr lang="en-US" altLang="en-US" sz="1300">
                <a:solidFill>
                  <a:prstClr val="black"/>
                </a:solidFill>
              </a:rPr>
              <a:pPr defTabSz="948507">
                <a:spcBef>
                  <a:spcPct val="0"/>
                </a:spcBef>
                <a:defRPr/>
              </a:pPr>
              <a:t>90</a:t>
            </a:fld>
            <a:endParaRPr lang="en-US" altLang="en-US" sz="1300">
              <a:solidFill>
                <a:prstClr val="black"/>
              </a:solidFill>
            </a:endParaRPr>
          </a:p>
        </p:txBody>
      </p:sp>
    </p:spTree>
    <p:extLst>
      <p:ext uri="{BB962C8B-B14F-4D97-AF65-F5344CB8AC3E}">
        <p14:creationId xmlns:p14="http://schemas.microsoft.com/office/powerpoint/2010/main" val="42517327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91</a:t>
            </a:fld>
            <a:endParaRPr lang="en-US"/>
          </a:p>
        </p:txBody>
      </p:sp>
    </p:spTree>
    <p:extLst>
      <p:ext uri="{BB962C8B-B14F-4D97-AF65-F5344CB8AC3E}">
        <p14:creationId xmlns:p14="http://schemas.microsoft.com/office/powerpoint/2010/main" val="34234621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93</a:t>
            </a:fld>
            <a:endParaRPr lang="en-US"/>
          </a:p>
        </p:txBody>
      </p:sp>
    </p:spTree>
    <p:extLst>
      <p:ext uri="{BB962C8B-B14F-4D97-AF65-F5344CB8AC3E}">
        <p14:creationId xmlns:p14="http://schemas.microsoft.com/office/powerpoint/2010/main" val="1709951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16</a:t>
            </a:fld>
            <a:endParaRPr lang="en-US"/>
          </a:p>
        </p:txBody>
      </p:sp>
    </p:spTree>
    <p:extLst>
      <p:ext uri="{BB962C8B-B14F-4D97-AF65-F5344CB8AC3E}">
        <p14:creationId xmlns:p14="http://schemas.microsoft.com/office/powerpoint/2010/main" val="19185716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057F2-C968-AAEF-CA5E-E2798D632D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AA5D19-F5D1-D387-DED4-F689AB56F7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6E435B-69B7-0844-CC96-8EFB18E05E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CACC70-E126-5F9F-8EF7-51E3494AB213}"/>
              </a:ext>
            </a:extLst>
          </p:cNvPr>
          <p:cNvSpPr>
            <a:spLocks noGrp="1"/>
          </p:cNvSpPr>
          <p:nvPr>
            <p:ph type="sldNum" sz="quarter" idx="5"/>
          </p:nvPr>
        </p:nvSpPr>
        <p:spPr/>
        <p:txBody>
          <a:bodyPr/>
          <a:lstStyle/>
          <a:p>
            <a:fld id="{5B5E225C-EA32-49AA-BCE1-CBED354D9589}" type="slidenum">
              <a:rPr lang="en-US" smtClean="0"/>
              <a:t>94</a:t>
            </a:fld>
            <a:endParaRPr lang="en-US"/>
          </a:p>
        </p:txBody>
      </p:sp>
    </p:spTree>
    <p:extLst>
      <p:ext uri="{BB962C8B-B14F-4D97-AF65-F5344CB8AC3E}">
        <p14:creationId xmlns:p14="http://schemas.microsoft.com/office/powerpoint/2010/main" val="21789758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95</a:t>
            </a:fld>
            <a:endParaRPr lang="en-US"/>
          </a:p>
        </p:txBody>
      </p:sp>
    </p:spTree>
    <p:extLst>
      <p:ext uri="{BB962C8B-B14F-4D97-AF65-F5344CB8AC3E}">
        <p14:creationId xmlns:p14="http://schemas.microsoft.com/office/powerpoint/2010/main" val="39954052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AF8067E6-33A5-4F99-89CE-7C9EF5C317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ED79553D-2503-4AD6-927A-1898A2198E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Answer: D Metformin</a:t>
            </a:r>
          </a:p>
        </p:txBody>
      </p:sp>
      <p:sp>
        <p:nvSpPr>
          <p:cNvPr id="98308" name="Slide Number Placeholder 3">
            <a:extLst>
              <a:ext uri="{FF2B5EF4-FFF2-40B4-BE49-F238E27FC236}">
                <a16:creationId xmlns:a16="http://schemas.microsoft.com/office/drawing/2014/main" id="{37F344C4-E726-4D83-8518-282577EEF3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a:spcBef>
                <a:spcPct val="0"/>
              </a:spcBef>
              <a:defRPr/>
            </a:pPr>
            <a:fld id="{A05F963B-E27D-4637-ABA0-200D5370D104}" type="slidenum">
              <a:rPr lang="en-US" altLang="en-US" sz="1300">
                <a:solidFill>
                  <a:prstClr val="black"/>
                </a:solidFill>
              </a:rPr>
              <a:pPr defTabSz="948507">
                <a:spcBef>
                  <a:spcPct val="0"/>
                </a:spcBef>
                <a:defRPr/>
              </a:pPr>
              <a:t>96</a:t>
            </a:fld>
            <a:endParaRPr lang="en-US" altLang="en-US" sz="1300">
              <a:solidFill>
                <a:prstClr val="black"/>
              </a:solidFill>
            </a:endParaRPr>
          </a:p>
        </p:txBody>
      </p:sp>
    </p:spTree>
    <p:extLst>
      <p:ext uri="{BB962C8B-B14F-4D97-AF65-F5344CB8AC3E}">
        <p14:creationId xmlns:p14="http://schemas.microsoft.com/office/powerpoint/2010/main" val="13858351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846896A5-5C61-4B3F-970D-204F93F495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2ECED8DF-27DC-47B8-BF27-0F83E30D93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Answer: B. </a:t>
            </a:r>
          </a:p>
        </p:txBody>
      </p:sp>
      <p:sp>
        <p:nvSpPr>
          <p:cNvPr id="104452" name="Slide Number Placeholder 3">
            <a:extLst>
              <a:ext uri="{FF2B5EF4-FFF2-40B4-BE49-F238E27FC236}">
                <a16:creationId xmlns:a16="http://schemas.microsoft.com/office/drawing/2014/main" id="{23336552-6F3C-4677-A323-25189E8075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13477" indent="-312876">
              <a:defRPr>
                <a:solidFill>
                  <a:schemeClr val="tx1"/>
                </a:solidFill>
                <a:latin typeface="Calibri" panose="020F0502020204030204" pitchFamily="34" charset="0"/>
                <a:cs typeface="Arial" panose="020B0604020202020204" pitchFamily="34" charset="0"/>
              </a:defRPr>
            </a:lvl2pPr>
            <a:lvl3pPr marL="1253150" indent="-250300">
              <a:defRPr>
                <a:solidFill>
                  <a:schemeClr val="tx1"/>
                </a:solidFill>
                <a:latin typeface="Calibri" panose="020F0502020204030204" pitchFamily="34" charset="0"/>
                <a:cs typeface="Arial" panose="020B0604020202020204" pitchFamily="34" charset="0"/>
              </a:defRPr>
            </a:lvl3pPr>
            <a:lvl4pPr marL="1753751" indent="-250300">
              <a:defRPr>
                <a:solidFill>
                  <a:schemeClr val="tx1"/>
                </a:solidFill>
                <a:latin typeface="Calibri" panose="020F0502020204030204" pitchFamily="34" charset="0"/>
                <a:cs typeface="Arial" panose="020B0604020202020204" pitchFamily="34" charset="0"/>
              </a:defRPr>
            </a:lvl4pPr>
            <a:lvl5pPr marL="2255998" indent="-250300">
              <a:defRPr>
                <a:solidFill>
                  <a:schemeClr val="tx1"/>
                </a:solidFill>
                <a:latin typeface="Calibri" panose="020F0502020204030204" pitchFamily="34" charset="0"/>
                <a:cs typeface="Arial" panose="020B0604020202020204" pitchFamily="34" charset="0"/>
              </a:defRPr>
            </a:lvl5pPr>
            <a:lvl6pPr marL="2730251" indent="-250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04505" indent="-250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678759" indent="-250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153012" indent="-250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48507">
              <a:defRPr/>
            </a:pPr>
            <a:fld id="{DAC44834-3997-4242-AC32-1246811E6EFD}" type="slidenum">
              <a:rPr lang="en-US" altLang="en-US">
                <a:solidFill>
                  <a:prstClr val="black"/>
                </a:solidFill>
              </a:rPr>
              <a:pPr defTabSz="948507">
                <a:defRPr/>
              </a:pPr>
              <a:t>97</a:t>
            </a:fld>
            <a:endParaRPr lang="en-US" altLang="en-US">
              <a:solidFill>
                <a:prstClr val="black"/>
              </a:solidFill>
            </a:endParaRPr>
          </a:p>
        </p:txBody>
      </p:sp>
    </p:spTree>
    <p:extLst>
      <p:ext uri="{BB962C8B-B14F-4D97-AF65-F5344CB8AC3E}">
        <p14:creationId xmlns:p14="http://schemas.microsoft.com/office/powerpoint/2010/main" val="27480893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1257300" y="720725"/>
            <a:ext cx="4800600" cy="3600450"/>
          </a:xfrm>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00130" indent="-307741">
              <a:defRPr>
                <a:solidFill>
                  <a:schemeClr val="tx1"/>
                </a:solidFill>
                <a:latin typeface="Arial" pitchFamily="34" charset="0"/>
              </a:defRPr>
            </a:lvl2pPr>
            <a:lvl3pPr marL="1230968" indent="-246194">
              <a:defRPr>
                <a:solidFill>
                  <a:schemeClr val="tx1"/>
                </a:solidFill>
                <a:latin typeface="Arial" pitchFamily="34" charset="0"/>
              </a:defRPr>
            </a:lvl3pPr>
            <a:lvl4pPr marL="1723356" indent="-246194">
              <a:defRPr>
                <a:solidFill>
                  <a:schemeClr val="tx1"/>
                </a:solidFill>
                <a:latin typeface="Arial" pitchFamily="34" charset="0"/>
              </a:defRPr>
            </a:lvl4pPr>
            <a:lvl5pPr marL="2215742" indent="-246194">
              <a:defRPr>
                <a:solidFill>
                  <a:schemeClr val="tx1"/>
                </a:solidFill>
                <a:latin typeface="Arial" pitchFamily="34" charset="0"/>
              </a:defRPr>
            </a:lvl5pPr>
            <a:lvl6pPr marL="2708129" indent="-246194" eaLnBrk="0" fontAlgn="base" hangingPunct="0">
              <a:spcBef>
                <a:spcPct val="0"/>
              </a:spcBef>
              <a:spcAft>
                <a:spcPct val="0"/>
              </a:spcAft>
              <a:defRPr>
                <a:solidFill>
                  <a:schemeClr val="tx1"/>
                </a:solidFill>
                <a:latin typeface="Arial" pitchFamily="34" charset="0"/>
              </a:defRPr>
            </a:lvl6pPr>
            <a:lvl7pPr marL="3200516" indent="-246194" eaLnBrk="0" fontAlgn="base" hangingPunct="0">
              <a:spcBef>
                <a:spcPct val="0"/>
              </a:spcBef>
              <a:spcAft>
                <a:spcPct val="0"/>
              </a:spcAft>
              <a:defRPr>
                <a:solidFill>
                  <a:schemeClr val="tx1"/>
                </a:solidFill>
                <a:latin typeface="Arial" pitchFamily="34" charset="0"/>
              </a:defRPr>
            </a:lvl7pPr>
            <a:lvl8pPr marL="3692904" indent="-246194" eaLnBrk="0" fontAlgn="base" hangingPunct="0">
              <a:spcBef>
                <a:spcPct val="0"/>
              </a:spcBef>
              <a:spcAft>
                <a:spcPct val="0"/>
              </a:spcAft>
              <a:defRPr>
                <a:solidFill>
                  <a:schemeClr val="tx1"/>
                </a:solidFill>
                <a:latin typeface="Arial" pitchFamily="34" charset="0"/>
              </a:defRPr>
            </a:lvl8pPr>
            <a:lvl9pPr marL="4185291" indent="-246194" eaLnBrk="0" fontAlgn="base" hangingPunct="0">
              <a:spcBef>
                <a:spcPct val="0"/>
              </a:spcBef>
              <a:spcAft>
                <a:spcPct val="0"/>
              </a:spcAft>
              <a:defRPr>
                <a:solidFill>
                  <a:schemeClr val="tx1"/>
                </a:solidFill>
                <a:latin typeface="Arial" pitchFamily="34" charset="0"/>
              </a:defRPr>
            </a:lvl9pPr>
          </a:lstStyle>
          <a:p>
            <a:pPr defTabSz="948507">
              <a:defRPr/>
            </a:pPr>
            <a:r>
              <a:rPr lang="en-US" dirty="0">
                <a:solidFill>
                  <a:srgbClr val="000000"/>
                </a:solidFill>
                <a:latin typeface="Times New Roman" pitchFamily="18" charset="0"/>
              </a:rPr>
              <a:t>© Copyright 1999-2013, Diabetes Educational Services, All Rights Reserved© Copyright 1999-2013, Diabetes Educational </a:t>
            </a:r>
            <a:r>
              <a:rPr lang="en-US" dirty="0" err="1">
                <a:solidFill>
                  <a:srgbClr val="000000"/>
                </a:solidFill>
                <a:latin typeface="Times New Roman" pitchFamily="18" charset="0"/>
              </a:rPr>
              <a:t>ServicesDiabetes</a:t>
            </a:r>
            <a:r>
              <a:rPr lang="en-US" dirty="0">
                <a:solidFill>
                  <a:srgbClr val="000000"/>
                </a:solidFill>
                <a:latin typeface="Times New Roman" pitchFamily="18" charset="0"/>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00130" indent="-307741">
              <a:defRPr>
                <a:solidFill>
                  <a:schemeClr val="tx1"/>
                </a:solidFill>
                <a:latin typeface="Arial" pitchFamily="34" charset="0"/>
              </a:defRPr>
            </a:lvl2pPr>
            <a:lvl3pPr marL="1230968" indent="-246194">
              <a:defRPr>
                <a:solidFill>
                  <a:schemeClr val="tx1"/>
                </a:solidFill>
                <a:latin typeface="Arial" pitchFamily="34" charset="0"/>
              </a:defRPr>
            </a:lvl3pPr>
            <a:lvl4pPr marL="1723356" indent="-246194">
              <a:defRPr>
                <a:solidFill>
                  <a:schemeClr val="tx1"/>
                </a:solidFill>
                <a:latin typeface="Arial" pitchFamily="34" charset="0"/>
              </a:defRPr>
            </a:lvl4pPr>
            <a:lvl5pPr marL="2215742" indent="-246194">
              <a:defRPr>
                <a:solidFill>
                  <a:schemeClr val="tx1"/>
                </a:solidFill>
                <a:latin typeface="Arial" pitchFamily="34" charset="0"/>
              </a:defRPr>
            </a:lvl5pPr>
            <a:lvl6pPr marL="2708129" indent="-246194" eaLnBrk="0" fontAlgn="base" hangingPunct="0">
              <a:spcBef>
                <a:spcPct val="0"/>
              </a:spcBef>
              <a:spcAft>
                <a:spcPct val="0"/>
              </a:spcAft>
              <a:defRPr>
                <a:solidFill>
                  <a:schemeClr val="tx1"/>
                </a:solidFill>
                <a:latin typeface="Arial" pitchFamily="34" charset="0"/>
              </a:defRPr>
            </a:lvl6pPr>
            <a:lvl7pPr marL="3200516" indent="-246194" eaLnBrk="0" fontAlgn="base" hangingPunct="0">
              <a:spcBef>
                <a:spcPct val="0"/>
              </a:spcBef>
              <a:spcAft>
                <a:spcPct val="0"/>
              </a:spcAft>
              <a:defRPr>
                <a:solidFill>
                  <a:schemeClr val="tx1"/>
                </a:solidFill>
                <a:latin typeface="Arial" pitchFamily="34" charset="0"/>
              </a:defRPr>
            </a:lvl7pPr>
            <a:lvl8pPr marL="3692904" indent="-246194" eaLnBrk="0" fontAlgn="base" hangingPunct="0">
              <a:spcBef>
                <a:spcPct val="0"/>
              </a:spcBef>
              <a:spcAft>
                <a:spcPct val="0"/>
              </a:spcAft>
              <a:defRPr>
                <a:solidFill>
                  <a:schemeClr val="tx1"/>
                </a:solidFill>
                <a:latin typeface="Arial" pitchFamily="34" charset="0"/>
              </a:defRPr>
            </a:lvl8pPr>
            <a:lvl9pPr marL="4185291" indent="-246194" eaLnBrk="0" fontAlgn="base" hangingPunct="0">
              <a:spcBef>
                <a:spcPct val="0"/>
              </a:spcBef>
              <a:spcAft>
                <a:spcPct val="0"/>
              </a:spcAft>
              <a:defRPr>
                <a:solidFill>
                  <a:schemeClr val="tx1"/>
                </a:solidFill>
                <a:latin typeface="Arial" pitchFamily="34" charset="0"/>
              </a:defRPr>
            </a:lvl9pPr>
          </a:lstStyle>
          <a:p>
            <a:pPr defTabSz="948507">
              <a:defRPr/>
            </a:pPr>
            <a:fld id="{8233A852-DB48-46D7-8523-FC5ED4573E70}" type="slidenum">
              <a:rPr lang="en-US">
                <a:solidFill>
                  <a:srgbClr val="000000"/>
                </a:solidFill>
                <a:latin typeface="Times New Roman" pitchFamily="18" charset="0"/>
              </a:rPr>
              <a:pPr defTabSz="948507">
                <a:defRPr/>
              </a:pPr>
              <a:t>98</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4140701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99</a:t>
            </a:fld>
            <a:endParaRPr lang="en-US"/>
          </a:p>
        </p:txBody>
      </p:sp>
    </p:spTree>
    <p:extLst>
      <p:ext uri="{BB962C8B-B14F-4D97-AF65-F5344CB8AC3E}">
        <p14:creationId xmlns:p14="http://schemas.microsoft.com/office/powerpoint/2010/main" val="28527379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 SOC</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100</a:t>
            </a:fld>
            <a:endParaRPr lang="en-US"/>
          </a:p>
        </p:txBody>
      </p:sp>
    </p:spTree>
    <p:extLst>
      <p:ext uri="{BB962C8B-B14F-4D97-AF65-F5344CB8AC3E}">
        <p14:creationId xmlns:p14="http://schemas.microsoft.com/office/powerpoint/2010/main" val="9448879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101</a:t>
            </a:fld>
            <a:endParaRPr lang="en-US"/>
          </a:p>
        </p:txBody>
      </p:sp>
    </p:spTree>
    <p:extLst>
      <p:ext uri="{BB962C8B-B14F-4D97-AF65-F5344CB8AC3E}">
        <p14:creationId xmlns:p14="http://schemas.microsoft.com/office/powerpoint/2010/main" val="8463813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8507">
              <a:defRPr/>
            </a:pPr>
            <a:fld id="{5B5E225C-EA32-49AA-BCE1-CBED354D9589}" type="slidenum">
              <a:rPr lang="en-US">
                <a:solidFill>
                  <a:prstClr val="black"/>
                </a:solidFill>
                <a:latin typeface="Calibri"/>
              </a:rPr>
              <a:pPr defTabSz="948507">
                <a:defRPr/>
              </a:pPr>
              <a:t>102</a:t>
            </a:fld>
            <a:endParaRPr lang="en-US">
              <a:solidFill>
                <a:prstClr val="black"/>
              </a:solidFill>
              <a:latin typeface="Calibri"/>
            </a:endParaRPr>
          </a:p>
        </p:txBody>
      </p:sp>
    </p:spTree>
    <p:extLst>
      <p:ext uri="{BB962C8B-B14F-4D97-AF65-F5344CB8AC3E}">
        <p14:creationId xmlns:p14="http://schemas.microsoft.com/office/powerpoint/2010/main" val="39743485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C5E75-3BD4-171D-D0A0-3373C0A3F7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9C6E4A-68FF-EC61-9D9F-EF0786FB76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455A08-0466-0E45-B00E-258EEA243CE6}"/>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F8104EDA-B336-7AB3-3DFA-D7707531557F}"/>
              </a:ext>
            </a:extLst>
          </p:cNvPr>
          <p:cNvSpPr>
            <a:spLocks noGrp="1"/>
          </p:cNvSpPr>
          <p:nvPr>
            <p:ph type="ftr" sz="quarter" idx="4"/>
          </p:nvPr>
        </p:nvSpPr>
        <p:spPr/>
        <p:txBody>
          <a:bodyPr/>
          <a:lstStyle/>
          <a:p>
            <a:pPr defTabSz="948507" eaLnBrk="0" fontAlgn="base" hangingPunct="0">
              <a:spcBef>
                <a:spcPct val="0"/>
              </a:spcBef>
              <a:spcAft>
                <a:spcPct val="0"/>
              </a:spcAft>
              <a:defRPr/>
            </a:pPr>
            <a:r>
              <a:rPr lang="en-US">
                <a:solidFill>
                  <a:srgbClr val="000000"/>
                </a:solidFill>
                <a:latin typeface="Times New Roman" pitchFamily="18" charset="0"/>
              </a:rPr>
              <a:t>Diabetes Educational Services© (530) 893 - 8635 </a:t>
            </a:r>
          </a:p>
        </p:txBody>
      </p:sp>
      <p:sp>
        <p:nvSpPr>
          <p:cNvPr id="5" name="Slide Number Placeholder 4">
            <a:extLst>
              <a:ext uri="{FF2B5EF4-FFF2-40B4-BE49-F238E27FC236}">
                <a16:creationId xmlns:a16="http://schemas.microsoft.com/office/drawing/2014/main" id="{8FA4E72B-91E2-B548-2E4E-C2C68B37D835}"/>
              </a:ext>
            </a:extLst>
          </p:cNvPr>
          <p:cNvSpPr>
            <a:spLocks noGrp="1"/>
          </p:cNvSpPr>
          <p:nvPr>
            <p:ph type="sldNum" sz="quarter" idx="5"/>
          </p:nvPr>
        </p:nvSpPr>
        <p:spPr/>
        <p:txBody>
          <a:bodyPr/>
          <a:lstStyle/>
          <a:p>
            <a:pPr defTabSz="948507" eaLnBrk="0" fontAlgn="base" hangingPunct="0">
              <a:spcBef>
                <a:spcPct val="0"/>
              </a:spcBef>
              <a:spcAft>
                <a:spcPct val="0"/>
              </a:spcAft>
              <a:defRPr/>
            </a:pPr>
            <a:fld id="{C233B0E3-6876-4E53-9EE0-6ED1EFDF6740}" type="slidenum">
              <a:rPr lang="en-US">
                <a:solidFill>
                  <a:srgbClr val="000000"/>
                </a:solidFill>
                <a:latin typeface="Times New Roman" pitchFamily="18" charset="0"/>
              </a:rPr>
              <a:pPr defTabSz="948507" eaLnBrk="0" fontAlgn="base" hangingPunct="0">
                <a:spcBef>
                  <a:spcPct val="0"/>
                </a:spcBef>
                <a:spcAft>
                  <a:spcPct val="0"/>
                </a:spcAft>
                <a:defRPr/>
              </a:pPr>
              <a:t>103</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27439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18</a:t>
            </a:fld>
            <a:endParaRPr lang="en-US"/>
          </a:p>
        </p:txBody>
      </p:sp>
    </p:spTree>
    <p:extLst>
      <p:ext uri="{BB962C8B-B14F-4D97-AF65-F5344CB8AC3E}">
        <p14:creationId xmlns:p14="http://schemas.microsoft.com/office/powerpoint/2010/main" val="5090690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104</a:t>
            </a:fld>
            <a:endParaRPr lang="en-US"/>
          </a:p>
        </p:txBody>
      </p:sp>
    </p:spTree>
    <p:extLst>
      <p:ext uri="{BB962C8B-B14F-4D97-AF65-F5344CB8AC3E}">
        <p14:creationId xmlns:p14="http://schemas.microsoft.com/office/powerpoint/2010/main" val="13203478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9293" indent="-299728" eaLnBrk="0" hangingPunct="0">
              <a:defRPr sz="2500">
                <a:solidFill>
                  <a:schemeClr val="tx1"/>
                </a:solidFill>
                <a:latin typeface="Times New Roman" pitchFamily="18" charset="0"/>
              </a:defRPr>
            </a:lvl2pPr>
            <a:lvl3pPr marL="1198913" indent="-239782" eaLnBrk="0" hangingPunct="0">
              <a:defRPr sz="2500">
                <a:solidFill>
                  <a:schemeClr val="tx1"/>
                </a:solidFill>
                <a:latin typeface="Times New Roman" pitchFamily="18" charset="0"/>
              </a:defRPr>
            </a:lvl3pPr>
            <a:lvl4pPr marL="1678478" indent="-239782" eaLnBrk="0" hangingPunct="0">
              <a:defRPr sz="2500">
                <a:solidFill>
                  <a:schemeClr val="tx1"/>
                </a:solidFill>
                <a:latin typeface="Times New Roman" pitchFamily="18" charset="0"/>
              </a:defRPr>
            </a:lvl4pPr>
            <a:lvl5pPr marL="2158044" indent="-239782" eaLnBrk="0" hangingPunct="0">
              <a:defRPr sz="2500">
                <a:solidFill>
                  <a:schemeClr val="tx1"/>
                </a:solidFill>
                <a:latin typeface="Times New Roman" pitchFamily="18" charset="0"/>
              </a:defRPr>
            </a:lvl5pPr>
            <a:lvl6pPr marL="2637609" indent="-239782" eaLnBrk="0" fontAlgn="base" hangingPunct="0">
              <a:spcBef>
                <a:spcPct val="0"/>
              </a:spcBef>
              <a:spcAft>
                <a:spcPct val="0"/>
              </a:spcAft>
              <a:defRPr sz="2500">
                <a:solidFill>
                  <a:schemeClr val="tx1"/>
                </a:solidFill>
                <a:latin typeface="Times New Roman" pitchFamily="18" charset="0"/>
              </a:defRPr>
            </a:lvl6pPr>
            <a:lvl7pPr marL="3117174" indent="-239782" eaLnBrk="0" fontAlgn="base" hangingPunct="0">
              <a:spcBef>
                <a:spcPct val="0"/>
              </a:spcBef>
              <a:spcAft>
                <a:spcPct val="0"/>
              </a:spcAft>
              <a:defRPr sz="2500">
                <a:solidFill>
                  <a:schemeClr val="tx1"/>
                </a:solidFill>
                <a:latin typeface="Times New Roman" pitchFamily="18" charset="0"/>
              </a:defRPr>
            </a:lvl7pPr>
            <a:lvl8pPr marL="3596739" indent="-239782" eaLnBrk="0" fontAlgn="base" hangingPunct="0">
              <a:spcBef>
                <a:spcPct val="0"/>
              </a:spcBef>
              <a:spcAft>
                <a:spcPct val="0"/>
              </a:spcAft>
              <a:defRPr sz="2500">
                <a:solidFill>
                  <a:schemeClr val="tx1"/>
                </a:solidFill>
                <a:latin typeface="Times New Roman" pitchFamily="18" charset="0"/>
              </a:defRPr>
            </a:lvl8pPr>
            <a:lvl9pPr marL="4076304" indent="-239782" eaLnBrk="0" fontAlgn="base" hangingPunct="0">
              <a:spcBef>
                <a:spcPct val="0"/>
              </a:spcBef>
              <a:spcAft>
                <a:spcPct val="0"/>
              </a:spcAft>
              <a:defRPr sz="2500">
                <a:solidFill>
                  <a:schemeClr val="tx1"/>
                </a:solidFill>
                <a:latin typeface="Times New Roman" pitchFamily="18" charset="0"/>
              </a:defRPr>
            </a:lvl9pPr>
          </a:lstStyle>
          <a:p>
            <a:pPr eaLnBrk="1" hangingPunct="1"/>
            <a:fld id="{28670FFA-3281-454B-91E6-651C67B07024}" type="slidenum">
              <a:rPr lang="en-US" sz="1200"/>
              <a:pPr eaLnBrk="1" hangingPunct="1"/>
              <a:t>110</a:t>
            </a:fld>
            <a:endParaRPr lang="en-US" sz="1200"/>
          </a:p>
        </p:txBody>
      </p:sp>
    </p:spTree>
    <p:extLst>
      <p:ext uri="{BB962C8B-B14F-4D97-AF65-F5344CB8AC3E}">
        <p14:creationId xmlns:p14="http://schemas.microsoft.com/office/powerpoint/2010/main" val="36856293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E60CA-50D7-5398-2F42-53D160E9AE66}"/>
            </a:ext>
          </a:extLst>
        </p:cNvPr>
        <p:cNvGrpSpPr/>
        <p:nvPr/>
      </p:nvGrpSpPr>
      <p:grpSpPr>
        <a:xfrm>
          <a:off x="0" y="0"/>
          <a:ext cx="0" cy="0"/>
          <a:chOff x="0" y="0"/>
          <a:chExt cx="0" cy="0"/>
        </a:xfrm>
      </p:grpSpPr>
      <p:sp>
        <p:nvSpPr>
          <p:cNvPr id="253954" name="Slide Image Placeholder 1">
            <a:extLst>
              <a:ext uri="{FF2B5EF4-FFF2-40B4-BE49-F238E27FC236}">
                <a16:creationId xmlns:a16="http://schemas.microsoft.com/office/drawing/2014/main" id="{FE2770EF-643F-D308-ECE1-CDD4DC569FD6}"/>
              </a:ext>
            </a:extLst>
          </p:cNvPr>
          <p:cNvSpPr>
            <a:spLocks noGrp="1" noRot="1" noChangeAspect="1" noTextEdit="1"/>
          </p:cNvSpPr>
          <p:nvPr>
            <p:ph type="sldImg"/>
          </p:nvPr>
        </p:nvSpPr>
        <p:spPr>
          <a:ln/>
        </p:spPr>
      </p:sp>
      <p:sp>
        <p:nvSpPr>
          <p:cNvPr id="253955" name="Notes Placeholder 2">
            <a:extLst>
              <a:ext uri="{FF2B5EF4-FFF2-40B4-BE49-F238E27FC236}">
                <a16:creationId xmlns:a16="http://schemas.microsoft.com/office/drawing/2014/main" id="{5DC950A2-B0DA-5B13-6EED-CC92F817E2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3956" name="Slide Number Placeholder 3">
            <a:extLst>
              <a:ext uri="{FF2B5EF4-FFF2-40B4-BE49-F238E27FC236}">
                <a16:creationId xmlns:a16="http://schemas.microsoft.com/office/drawing/2014/main" id="{5E64EA4D-DE3B-9BD9-FE58-8FC0CA9DE5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08361" indent="-310908" eaLnBrk="0" hangingPunct="0">
              <a:defRPr sz="2600">
                <a:solidFill>
                  <a:schemeClr val="tx1"/>
                </a:solidFill>
                <a:latin typeface="Times New Roman" pitchFamily="18" charset="0"/>
              </a:defRPr>
            </a:lvl2pPr>
            <a:lvl3pPr marL="1243632" indent="-248727" eaLnBrk="0" hangingPunct="0">
              <a:defRPr sz="2600">
                <a:solidFill>
                  <a:schemeClr val="tx1"/>
                </a:solidFill>
                <a:latin typeface="Times New Roman" pitchFamily="18" charset="0"/>
              </a:defRPr>
            </a:lvl3pPr>
            <a:lvl4pPr marL="1741085" indent="-248727" eaLnBrk="0" hangingPunct="0">
              <a:defRPr sz="2600">
                <a:solidFill>
                  <a:schemeClr val="tx1"/>
                </a:solidFill>
                <a:latin typeface="Times New Roman" pitchFamily="18" charset="0"/>
              </a:defRPr>
            </a:lvl4pPr>
            <a:lvl5pPr marL="2238538" indent="-248727" eaLnBrk="0" hangingPunct="0">
              <a:defRPr sz="2600">
                <a:solidFill>
                  <a:schemeClr val="tx1"/>
                </a:solidFill>
                <a:latin typeface="Times New Roman" pitchFamily="18" charset="0"/>
              </a:defRPr>
            </a:lvl5pPr>
            <a:lvl6pPr marL="2735992" indent="-248727" eaLnBrk="0" fontAlgn="base" hangingPunct="0">
              <a:spcBef>
                <a:spcPct val="0"/>
              </a:spcBef>
              <a:spcAft>
                <a:spcPct val="0"/>
              </a:spcAft>
              <a:defRPr sz="2600">
                <a:solidFill>
                  <a:schemeClr val="tx1"/>
                </a:solidFill>
                <a:latin typeface="Times New Roman" pitchFamily="18" charset="0"/>
              </a:defRPr>
            </a:lvl6pPr>
            <a:lvl7pPr marL="3233445" indent="-248727" eaLnBrk="0" fontAlgn="base" hangingPunct="0">
              <a:spcBef>
                <a:spcPct val="0"/>
              </a:spcBef>
              <a:spcAft>
                <a:spcPct val="0"/>
              </a:spcAft>
              <a:defRPr sz="2600">
                <a:solidFill>
                  <a:schemeClr val="tx1"/>
                </a:solidFill>
                <a:latin typeface="Times New Roman" pitchFamily="18" charset="0"/>
              </a:defRPr>
            </a:lvl7pPr>
            <a:lvl8pPr marL="3730897" indent="-248727" eaLnBrk="0" fontAlgn="base" hangingPunct="0">
              <a:spcBef>
                <a:spcPct val="0"/>
              </a:spcBef>
              <a:spcAft>
                <a:spcPct val="0"/>
              </a:spcAft>
              <a:defRPr sz="2600">
                <a:solidFill>
                  <a:schemeClr val="tx1"/>
                </a:solidFill>
                <a:latin typeface="Times New Roman" pitchFamily="18" charset="0"/>
              </a:defRPr>
            </a:lvl8pPr>
            <a:lvl9pPr marL="4228350" indent="-248727" eaLnBrk="0" fontAlgn="base" hangingPunct="0">
              <a:spcBef>
                <a:spcPct val="0"/>
              </a:spcBef>
              <a:spcAft>
                <a:spcPct val="0"/>
              </a:spcAft>
              <a:defRPr sz="2600">
                <a:solidFill>
                  <a:schemeClr val="tx1"/>
                </a:solidFill>
                <a:latin typeface="Times New Roman" pitchFamily="18" charset="0"/>
              </a:defRPr>
            </a:lvl9pPr>
          </a:lstStyle>
          <a:p>
            <a:pPr eaLnBrk="1" hangingPunct="1"/>
            <a:fld id="{69BF7D87-8FB8-4C72-AB65-A38B46B02EAD}" type="slidenum">
              <a:rPr lang="en-US" sz="1200">
                <a:solidFill>
                  <a:srgbClr val="000000"/>
                </a:solidFill>
              </a:rPr>
              <a:pPr eaLnBrk="1" hangingPunct="1"/>
              <a:t>111</a:t>
            </a:fld>
            <a:endParaRPr lang="en-US" sz="1200">
              <a:solidFill>
                <a:srgbClr val="000000"/>
              </a:solidFill>
            </a:endParaRPr>
          </a:p>
        </p:txBody>
      </p:sp>
    </p:spTree>
    <p:extLst>
      <p:ext uri="{BB962C8B-B14F-4D97-AF65-F5344CB8AC3E}">
        <p14:creationId xmlns:p14="http://schemas.microsoft.com/office/powerpoint/2010/main" val="22184608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112</a:t>
            </a:fld>
            <a:endParaRPr lang="en-US"/>
          </a:p>
        </p:txBody>
      </p:sp>
    </p:spTree>
    <p:extLst>
      <p:ext uri="{BB962C8B-B14F-4D97-AF65-F5344CB8AC3E}">
        <p14:creationId xmlns:p14="http://schemas.microsoft.com/office/powerpoint/2010/main" val="21513217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KFF Health Tracking Poll May 2024: The Public’s Use and Views of GLP-1 Drugs | KFF</a:t>
            </a:r>
            <a:endParaRPr lang="en-US" dirty="0"/>
          </a:p>
          <a:p>
            <a:endParaRPr lang="en-US" dirty="0"/>
          </a:p>
          <a:p>
            <a:pPr defTabSz="948507" eaLnBrk="0" fontAlgn="base" hangingPunct="0">
              <a:spcBef>
                <a:spcPct val="30000"/>
              </a:spcBef>
              <a:spcAft>
                <a:spcPct val="0"/>
              </a:spcAft>
              <a:defRPr/>
            </a:pPr>
            <a:r>
              <a:rPr lang="en-US" dirty="0"/>
              <a:t>12% (1 in 8 adults) said they have taken a GLP-1 agonist including 43% of people with diabetes </a:t>
            </a:r>
          </a:p>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113</a:t>
            </a:fld>
            <a:endParaRPr lang="en-US" altLang="en-US"/>
          </a:p>
        </p:txBody>
      </p:sp>
    </p:spTree>
    <p:extLst>
      <p:ext uri="{BB962C8B-B14F-4D97-AF65-F5344CB8AC3E}">
        <p14:creationId xmlns:p14="http://schemas.microsoft.com/office/powerpoint/2010/main" val="7621326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answer: D</a:t>
            </a:r>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114</a:t>
            </a:fld>
            <a:endParaRPr lang="en-US" altLang="en-US"/>
          </a:p>
        </p:txBody>
      </p:sp>
    </p:spTree>
    <p:extLst>
      <p:ext uri="{BB962C8B-B14F-4D97-AF65-F5344CB8AC3E}">
        <p14:creationId xmlns:p14="http://schemas.microsoft.com/office/powerpoint/2010/main" val="13461056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189" indent="-301995">
              <a:defRPr>
                <a:solidFill>
                  <a:schemeClr val="tx1"/>
                </a:solidFill>
                <a:latin typeface="Arial" pitchFamily="34" charset="0"/>
              </a:defRPr>
            </a:lvl2pPr>
            <a:lvl3pPr marL="1207985" indent="-241598">
              <a:defRPr>
                <a:solidFill>
                  <a:schemeClr val="tx1"/>
                </a:solidFill>
                <a:latin typeface="Arial" pitchFamily="34" charset="0"/>
              </a:defRPr>
            </a:lvl3pPr>
            <a:lvl4pPr marL="1691178" indent="-241598">
              <a:defRPr>
                <a:solidFill>
                  <a:schemeClr val="tx1"/>
                </a:solidFill>
                <a:latin typeface="Arial" pitchFamily="34" charset="0"/>
              </a:defRPr>
            </a:lvl4pPr>
            <a:lvl5pPr marL="2174371" indent="-241598">
              <a:defRPr>
                <a:solidFill>
                  <a:schemeClr val="tx1"/>
                </a:solidFill>
                <a:latin typeface="Arial" pitchFamily="34" charset="0"/>
              </a:defRPr>
            </a:lvl5pPr>
            <a:lvl6pPr marL="2657565" indent="-241598" eaLnBrk="0" fontAlgn="base" hangingPunct="0">
              <a:spcBef>
                <a:spcPct val="0"/>
              </a:spcBef>
              <a:spcAft>
                <a:spcPct val="0"/>
              </a:spcAft>
              <a:defRPr>
                <a:solidFill>
                  <a:schemeClr val="tx1"/>
                </a:solidFill>
                <a:latin typeface="Arial" pitchFamily="34" charset="0"/>
              </a:defRPr>
            </a:lvl6pPr>
            <a:lvl7pPr marL="3140759" indent="-241598" eaLnBrk="0" fontAlgn="base" hangingPunct="0">
              <a:spcBef>
                <a:spcPct val="0"/>
              </a:spcBef>
              <a:spcAft>
                <a:spcPct val="0"/>
              </a:spcAft>
              <a:defRPr>
                <a:solidFill>
                  <a:schemeClr val="tx1"/>
                </a:solidFill>
                <a:latin typeface="Arial" pitchFamily="34" charset="0"/>
              </a:defRPr>
            </a:lvl7pPr>
            <a:lvl8pPr marL="3623952" indent="-241598" eaLnBrk="0" fontAlgn="base" hangingPunct="0">
              <a:spcBef>
                <a:spcPct val="0"/>
              </a:spcBef>
              <a:spcAft>
                <a:spcPct val="0"/>
              </a:spcAft>
              <a:defRPr>
                <a:solidFill>
                  <a:schemeClr val="tx1"/>
                </a:solidFill>
                <a:latin typeface="Arial" pitchFamily="34" charset="0"/>
              </a:defRPr>
            </a:lvl8pPr>
            <a:lvl9pPr marL="4107145" indent="-241598"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115</a:t>
            </a:fld>
            <a:endParaRPr lang="en-US">
              <a:latin typeface="Times New Roman" pitchFamily="18" charset="0"/>
            </a:endParaRPr>
          </a:p>
        </p:txBody>
      </p:sp>
      <p:sp>
        <p:nvSpPr>
          <p:cNvPr id="214019" name="Rectangle 7"/>
          <p:cNvSpPr txBox="1">
            <a:spLocks noGrp="1" noChangeArrowheads="1"/>
          </p:cNvSpPr>
          <p:nvPr/>
        </p:nvSpPr>
        <p:spPr bwMode="auto">
          <a:xfrm>
            <a:off x="4421296" y="9602869"/>
            <a:ext cx="3381586" cy="50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773" tIns="50885" rIns="101773" bIns="5088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115</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189" indent="-301995">
              <a:defRPr>
                <a:solidFill>
                  <a:schemeClr val="tx1"/>
                </a:solidFill>
                <a:latin typeface="Arial" pitchFamily="34" charset="0"/>
              </a:defRPr>
            </a:lvl2pPr>
            <a:lvl3pPr marL="1207985" indent="-241598">
              <a:defRPr>
                <a:solidFill>
                  <a:schemeClr val="tx1"/>
                </a:solidFill>
                <a:latin typeface="Arial" pitchFamily="34" charset="0"/>
              </a:defRPr>
            </a:lvl3pPr>
            <a:lvl4pPr marL="1691178" indent="-241598">
              <a:defRPr>
                <a:solidFill>
                  <a:schemeClr val="tx1"/>
                </a:solidFill>
                <a:latin typeface="Arial" pitchFamily="34" charset="0"/>
              </a:defRPr>
            </a:lvl4pPr>
            <a:lvl5pPr marL="2174371" indent="-241598">
              <a:defRPr>
                <a:solidFill>
                  <a:schemeClr val="tx1"/>
                </a:solidFill>
                <a:latin typeface="Arial" pitchFamily="34" charset="0"/>
              </a:defRPr>
            </a:lvl5pPr>
            <a:lvl6pPr marL="2657565" indent="-241598" eaLnBrk="0" fontAlgn="base" hangingPunct="0">
              <a:spcBef>
                <a:spcPct val="0"/>
              </a:spcBef>
              <a:spcAft>
                <a:spcPct val="0"/>
              </a:spcAft>
              <a:defRPr>
                <a:solidFill>
                  <a:schemeClr val="tx1"/>
                </a:solidFill>
                <a:latin typeface="Arial" pitchFamily="34" charset="0"/>
              </a:defRPr>
            </a:lvl6pPr>
            <a:lvl7pPr marL="3140759" indent="-241598" eaLnBrk="0" fontAlgn="base" hangingPunct="0">
              <a:spcBef>
                <a:spcPct val="0"/>
              </a:spcBef>
              <a:spcAft>
                <a:spcPct val="0"/>
              </a:spcAft>
              <a:defRPr>
                <a:solidFill>
                  <a:schemeClr val="tx1"/>
                </a:solidFill>
                <a:latin typeface="Arial" pitchFamily="34" charset="0"/>
              </a:defRPr>
            </a:lvl7pPr>
            <a:lvl8pPr marL="3623952" indent="-241598" eaLnBrk="0" fontAlgn="base" hangingPunct="0">
              <a:spcBef>
                <a:spcPct val="0"/>
              </a:spcBef>
              <a:spcAft>
                <a:spcPct val="0"/>
              </a:spcAft>
              <a:defRPr>
                <a:solidFill>
                  <a:schemeClr val="tx1"/>
                </a:solidFill>
                <a:latin typeface="Arial" pitchFamily="34" charset="0"/>
              </a:defRPr>
            </a:lvl8pPr>
            <a:lvl9pPr marL="4107145" indent="-241598"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4021" name="Rectangle 7"/>
          <p:cNvSpPr txBox="1">
            <a:spLocks noGrp="1" noChangeArrowheads="1"/>
          </p:cNvSpPr>
          <p:nvPr/>
        </p:nvSpPr>
        <p:spPr bwMode="auto">
          <a:xfrm>
            <a:off x="4421296" y="9602869"/>
            <a:ext cx="3381586" cy="50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773" tIns="50885" rIns="101773" bIns="5088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115</a:t>
            </a:fld>
            <a:endParaRPr lang="en-US" sz="1300"/>
          </a:p>
        </p:txBody>
      </p:sp>
      <p:sp>
        <p:nvSpPr>
          <p:cNvPr id="214022" name="Rectangle 2"/>
          <p:cNvSpPr>
            <a:spLocks noGrp="1" noRot="1" noChangeAspect="1" noChangeArrowheads="1" noTextEdit="1"/>
          </p:cNvSpPr>
          <p:nvPr>
            <p:ph type="sldImg"/>
          </p:nvPr>
        </p:nvSpPr>
        <p:spPr>
          <a:xfrm>
            <a:off x="466725" y="419100"/>
            <a:ext cx="3922713" cy="2941638"/>
          </a:xfrm>
          <a:ln/>
        </p:spPr>
      </p:sp>
      <p:sp>
        <p:nvSpPr>
          <p:cNvPr id="214023" name="Rectangle 3"/>
          <p:cNvSpPr>
            <a:spLocks noGrp="1" noChangeArrowheads="1"/>
          </p:cNvSpPr>
          <p:nvPr>
            <p:ph type="body" idx="1"/>
          </p:nvPr>
        </p:nvSpPr>
        <p:spPr>
          <a:xfrm>
            <a:off x="433494" y="3527109"/>
            <a:ext cx="6935894" cy="622411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endParaRPr lang="en-US" dirty="0"/>
          </a:p>
          <a:p>
            <a:r>
              <a:rPr lang="en-US" dirty="0"/>
              <a:t>DISCUSSION POINTS:</a:t>
            </a:r>
          </a:p>
          <a:p>
            <a:pPr lvl="1"/>
            <a:r>
              <a:rPr lang="en-US" dirty="0"/>
              <a:t>--Upon food ingestion, GLP-1 is secreted into the circulation from L cells of small intestine. </a:t>
            </a:r>
          </a:p>
          <a:p>
            <a:pPr lvl="1"/>
            <a:r>
              <a:rPr lang="en-US" dirty="0"/>
              <a:t>--GLP-1 increases beta-cell response by enhancing glucose-dependent insulin secretion. </a:t>
            </a:r>
          </a:p>
          <a:p>
            <a:pPr lvl="1"/>
            <a:r>
              <a:rPr lang="en-US" dirty="0"/>
              <a:t>--GLP-1 decreases beta-cell workload and hence the demand for insulin secretion by:</a:t>
            </a:r>
          </a:p>
          <a:p>
            <a:pPr lvl="2"/>
            <a:r>
              <a:rPr lang="en-US" dirty="0"/>
              <a:t>--Regulating the rate of gastric emptying such that meal nutrients are delivered to the small intestine and, in turn, absorbed into the circulation more smoothly, reducing peak nutrient absorption and insulin demand (beta-cell workload)</a:t>
            </a:r>
          </a:p>
          <a:p>
            <a:pPr lvl="2"/>
            <a:r>
              <a:rPr lang="en-US" dirty="0"/>
              <a:t>--Decreasing postprandial glucagon secretion from pancreatic alpha cells, which helps to maintain the counterregulatory balance between insulin and glucagon  </a:t>
            </a:r>
          </a:p>
          <a:p>
            <a:pPr lvl="2"/>
            <a:r>
              <a:rPr lang="en-US" dirty="0"/>
              <a:t>--Reducing postprandial glucagon secretion, GLP-1 has an indirect benefit on beta-cell workload, since decreased glucagon secretion will produce decreased postprandial hepatic glucose output</a:t>
            </a:r>
          </a:p>
          <a:p>
            <a:pPr lvl="2"/>
            <a:r>
              <a:rPr lang="en-US" dirty="0"/>
              <a:t>--Having effects on the central nervous system, resulting in increased satiety (sensation of satisfaction with food intake) and a reduction of food intake</a:t>
            </a:r>
          </a:p>
          <a:p>
            <a:pPr lvl="1"/>
            <a:r>
              <a:rPr lang="en-US" dirty="0"/>
              <a:t>--By decreasing beta-cell workload and improving beta-cell response, GLP-1 is an important regulator of glucose homeostasis.</a:t>
            </a:r>
          </a:p>
          <a:p>
            <a:pPr lvl="1"/>
            <a:endParaRPr lang="en-US" dirty="0"/>
          </a:p>
          <a:p>
            <a:r>
              <a:rPr lang="en-US" dirty="0"/>
              <a:t>SLIDE BACKGROUND:</a:t>
            </a:r>
          </a:p>
          <a:p>
            <a:pPr lvl="1"/>
            <a:r>
              <a:rPr lang="en-US" dirty="0"/>
              <a:t>--Effect on Beta-cell: Drucker DJ. Diabetes. 1998; 47:159-169</a:t>
            </a:r>
          </a:p>
          <a:p>
            <a:pPr lvl="1"/>
            <a:r>
              <a:rPr lang="en-US" dirty="0"/>
              <a:t>--Effect on Alpha cell:  Larsson H, et al. Acta </a:t>
            </a:r>
            <a:r>
              <a:rPr lang="en-US" dirty="0" err="1"/>
              <a:t>Physiol</a:t>
            </a:r>
            <a:r>
              <a:rPr lang="en-US" dirty="0"/>
              <a:t> Scand. 1997; 160:413-422</a:t>
            </a:r>
          </a:p>
          <a:p>
            <a:pPr lvl="1"/>
            <a:r>
              <a:rPr lang="en-US" dirty="0"/>
              <a:t>--Effects on Liver: Larsson H, et al. Acta </a:t>
            </a:r>
            <a:r>
              <a:rPr lang="en-US" dirty="0" err="1"/>
              <a:t>Physiol</a:t>
            </a:r>
            <a:r>
              <a:rPr lang="en-US" dirty="0"/>
              <a:t> Scand. 1997; 160:413-422</a:t>
            </a:r>
          </a:p>
          <a:p>
            <a:pPr lvl="1"/>
            <a:r>
              <a:rPr lang="en-US" dirty="0"/>
              <a:t>--Effects on Stomach: Nauck MA, et al. </a:t>
            </a:r>
            <a:r>
              <a:rPr lang="en-US" dirty="0" err="1"/>
              <a:t>Diabetologia</a:t>
            </a:r>
            <a:r>
              <a:rPr lang="en-US" dirty="0"/>
              <a:t>. 1996; 39:1546-1553</a:t>
            </a:r>
          </a:p>
          <a:p>
            <a:pPr lvl="1"/>
            <a:r>
              <a:rPr lang="en-US" dirty="0"/>
              <a:t>--Effects on CNS: Flint A, et al. J Clin Invest. 1998; 101:515-520</a:t>
            </a:r>
          </a:p>
          <a:p>
            <a:pPr lvl="1"/>
            <a:endParaRPr lang="en-US" dirty="0"/>
          </a:p>
        </p:txBody>
      </p:sp>
    </p:spTree>
    <p:extLst>
      <p:ext uri="{BB962C8B-B14F-4D97-AF65-F5344CB8AC3E}">
        <p14:creationId xmlns:p14="http://schemas.microsoft.com/office/powerpoint/2010/main" val="32628151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117</a:t>
            </a:fld>
            <a:endParaRPr lang="en-US"/>
          </a:p>
        </p:txBody>
      </p:sp>
    </p:spTree>
    <p:extLst>
      <p:ext uri="{BB962C8B-B14F-4D97-AF65-F5344CB8AC3E}">
        <p14:creationId xmlns:p14="http://schemas.microsoft.com/office/powerpoint/2010/main" val="22427482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6C9A9-0C0C-6977-3962-AA586D44D4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899593-A0BF-A19C-B4FC-9C971A1EEE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5A7F7F-BACD-AE06-B78D-433CE407D2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3D16E4-7D8B-7D43-6F44-64ABEF6FEFE6}"/>
              </a:ext>
            </a:extLst>
          </p:cNvPr>
          <p:cNvSpPr>
            <a:spLocks noGrp="1"/>
          </p:cNvSpPr>
          <p:nvPr>
            <p:ph type="sldNum" sz="quarter" idx="5"/>
          </p:nvPr>
        </p:nvSpPr>
        <p:spPr/>
        <p:txBody>
          <a:bodyPr/>
          <a:lstStyle/>
          <a:p>
            <a:pPr defTabSz="948507">
              <a:defRPr/>
            </a:pPr>
            <a:fld id="{5B5E225C-EA32-49AA-BCE1-CBED354D9589}" type="slidenum">
              <a:rPr lang="en-US">
                <a:solidFill>
                  <a:prstClr val="black"/>
                </a:solidFill>
                <a:latin typeface="Calibri"/>
              </a:rPr>
              <a:pPr defTabSz="948507">
                <a:defRPr/>
              </a:pPr>
              <a:t>118</a:t>
            </a:fld>
            <a:endParaRPr lang="en-US">
              <a:solidFill>
                <a:prstClr val="black"/>
              </a:solidFill>
              <a:latin typeface="Calibri"/>
            </a:endParaRPr>
          </a:p>
        </p:txBody>
      </p:sp>
    </p:spTree>
    <p:extLst>
      <p:ext uri="{BB962C8B-B14F-4D97-AF65-F5344CB8AC3E}">
        <p14:creationId xmlns:p14="http://schemas.microsoft.com/office/powerpoint/2010/main" val="28124679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8507">
              <a:defRPr/>
            </a:pPr>
            <a:fld id="{5B5E225C-EA32-49AA-BCE1-CBED354D9589}" type="slidenum">
              <a:rPr lang="en-US">
                <a:solidFill>
                  <a:prstClr val="black"/>
                </a:solidFill>
                <a:latin typeface="Calibri"/>
              </a:rPr>
              <a:pPr defTabSz="948507">
                <a:defRPr/>
              </a:pPr>
              <a:t>119</a:t>
            </a:fld>
            <a:endParaRPr lang="en-US">
              <a:solidFill>
                <a:prstClr val="black"/>
              </a:solidFill>
              <a:latin typeface="Calibri"/>
            </a:endParaRPr>
          </a:p>
        </p:txBody>
      </p:sp>
    </p:spTree>
    <p:extLst>
      <p:ext uri="{BB962C8B-B14F-4D97-AF65-F5344CB8AC3E}">
        <p14:creationId xmlns:p14="http://schemas.microsoft.com/office/powerpoint/2010/main" val="3024063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20</a:t>
            </a:fld>
            <a:endParaRPr lang="en-US">
              <a:solidFill>
                <a:srgbClr val="000000"/>
              </a:solidFill>
            </a:endParaRPr>
          </a:p>
        </p:txBody>
      </p:sp>
    </p:spTree>
    <p:extLst>
      <p:ext uri="{BB962C8B-B14F-4D97-AF65-F5344CB8AC3E}">
        <p14:creationId xmlns:p14="http://schemas.microsoft.com/office/powerpoint/2010/main" val="89616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E72A3-CEEC-E93D-415B-6C0B41C1D1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8BEC05-654E-E10F-DDFA-9BD59D6517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B88A3D-F481-57EB-459B-D0C3C3099E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55C279-3AAD-1677-41BC-51BFFABB378E}"/>
              </a:ext>
            </a:extLst>
          </p:cNvPr>
          <p:cNvSpPr>
            <a:spLocks noGrp="1"/>
          </p:cNvSpPr>
          <p:nvPr>
            <p:ph type="sldNum" sz="quarter" idx="5"/>
          </p:nvPr>
        </p:nvSpPr>
        <p:spPr/>
        <p:txBody>
          <a:bodyPr/>
          <a:lstStyle/>
          <a:p>
            <a:fld id="{BD2B2DFA-04F6-4713-86A1-47E953577B26}" type="slidenum">
              <a:rPr lang="en-US" smtClean="0"/>
              <a:t>120</a:t>
            </a:fld>
            <a:endParaRPr lang="en-US"/>
          </a:p>
        </p:txBody>
      </p:sp>
    </p:spTree>
    <p:extLst>
      <p:ext uri="{BB962C8B-B14F-4D97-AF65-F5344CB8AC3E}">
        <p14:creationId xmlns:p14="http://schemas.microsoft.com/office/powerpoint/2010/main" val="40683419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121</a:t>
            </a:fld>
            <a:endParaRPr lang="en-US"/>
          </a:p>
        </p:txBody>
      </p:sp>
    </p:spTree>
    <p:extLst>
      <p:ext uri="{BB962C8B-B14F-4D97-AF65-F5344CB8AC3E}">
        <p14:creationId xmlns:p14="http://schemas.microsoft.com/office/powerpoint/2010/main" val="39162230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2—Established and putative AEs associated with GLP-1 medicines. AEs in gray background described with red boldface text are established and common, with gastrointestinal AEs observed in 40%–65% of participants, whereas gallbladder AEs are reported in up to 3% of exposed participants, acute kidney injury is reported in </a:t>
            </a:r>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122</a:t>
            </a:fld>
            <a:endParaRPr lang="en-US" altLang="en-US"/>
          </a:p>
        </p:txBody>
      </p:sp>
    </p:spTree>
    <p:extLst>
      <p:ext uri="{BB962C8B-B14F-4D97-AF65-F5344CB8AC3E}">
        <p14:creationId xmlns:p14="http://schemas.microsoft.com/office/powerpoint/2010/main" val="18347663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A</a:t>
            </a:r>
          </a:p>
        </p:txBody>
      </p:sp>
      <p:sp>
        <p:nvSpPr>
          <p:cNvPr id="4" name="Slide Number Placeholder 3"/>
          <p:cNvSpPr>
            <a:spLocks noGrp="1"/>
          </p:cNvSpPr>
          <p:nvPr>
            <p:ph type="sldNum" sz="quarter" idx="5"/>
          </p:nvPr>
        </p:nvSpPr>
        <p:spPr/>
        <p:txBody>
          <a:bodyPr/>
          <a:lstStyle/>
          <a:p>
            <a:fld id="{5B5E225C-EA32-49AA-BCE1-CBED354D9589}" type="slidenum">
              <a:rPr lang="en-US" smtClean="0"/>
              <a:t>123</a:t>
            </a:fld>
            <a:endParaRPr lang="en-US"/>
          </a:p>
        </p:txBody>
      </p:sp>
    </p:spTree>
    <p:extLst>
      <p:ext uri="{BB962C8B-B14F-4D97-AF65-F5344CB8AC3E}">
        <p14:creationId xmlns:p14="http://schemas.microsoft.com/office/powerpoint/2010/main" val="36495467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12121"/>
                </a:solidFill>
                <a:effectLst/>
                <a:latin typeface="Roboto" panose="02000000000000000000" pitchFamily="2" charset="0"/>
              </a:rPr>
              <a:t>Pancreatitis:</a:t>
            </a:r>
            <a:r>
              <a:rPr lang="en-US" b="0" i="0" dirty="0">
                <a:solidFill>
                  <a:srgbClr val="212121"/>
                </a:solidFill>
                <a:effectLst/>
                <a:latin typeface="Roboto" panose="02000000000000000000" pitchFamily="2" charset="0"/>
              </a:rPr>
              <a:t> Acute pancreatitis, including fatal and nonfatal hemorrhagic or necrotizing pancreatitis, has been observed in patients treated with GLP-1 receptor agonists. Pancreatitis has been reported in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clinical trials.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has not been studied in patients with a prior history of pancreatitis. It is unknown if patients with a history of pancreatitis are at higher risk for development of pancreatitis on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Observe patients for signs and symptoms including persistent severe abdominal pain sometimes radiating to the back, which may or may not be accompanied by vomiting. If pancreatitis is suspected, discontinue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and initiate appropriate management.</a:t>
            </a:r>
          </a:p>
          <a:p>
            <a:endParaRPr lang="en-US" b="0" i="0" dirty="0">
              <a:solidFill>
                <a:srgbClr val="212121"/>
              </a:solidFill>
              <a:effectLst/>
              <a:latin typeface="Roboto" panose="02000000000000000000" pitchFamily="2" charset="0"/>
            </a:endParaRPr>
          </a:p>
          <a:p>
            <a:pPr algn="l" fontAlgn="base"/>
            <a:r>
              <a:rPr lang="en-US" b="1" dirty="0">
                <a:solidFill>
                  <a:srgbClr val="212121"/>
                </a:solidFill>
                <a:effectLst/>
                <a:latin typeface="inherit"/>
              </a:rPr>
              <a:t>In both male and female rats, tirzepatide causes dose-dependent and treatment-duration-dependent thyroid C-cell tumors at clinically relevant exposures. It is unknown whether </a:t>
            </a:r>
            <a:r>
              <a:rPr lang="en-US" b="1" dirty="0" err="1">
                <a:solidFill>
                  <a:srgbClr val="212121"/>
                </a:solidFill>
                <a:effectLst/>
                <a:latin typeface="inherit"/>
              </a:rPr>
              <a:t>Mounjaro</a:t>
            </a:r>
            <a:r>
              <a:rPr lang="en-US" b="1" dirty="0">
                <a:solidFill>
                  <a:srgbClr val="212121"/>
                </a:solidFill>
                <a:effectLst/>
                <a:latin typeface="inherit"/>
              </a:rPr>
              <a:t> causes thyroid C-cell tumors, including medullary thyroid carcinoma (MTC), in humans as human relevance of </a:t>
            </a:r>
            <a:r>
              <a:rPr lang="en-US" b="1" dirty="0" err="1">
                <a:solidFill>
                  <a:srgbClr val="212121"/>
                </a:solidFill>
                <a:effectLst/>
                <a:latin typeface="inherit"/>
              </a:rPr>
              <a:t>tirzepatide</a:t>
            </a:r>
            <a:r>
              <a:rPr lang="en-US" b="1" dirty="0">
                <a:solidFill>
                  <a:srgbClr val="212121"/>
                </a:solidFill>
                <a:effectLst/>
                <a:latin typeface="inherit"/>
              </a:rPr>
              <a:t>-induced rodent thyroid C-cell tumors has not been determined.</a:t>
            </a:r>
            <a:endParaRPr lang="en-US" dirty="0">
              <a:solidFill>
                <a:srgbClr val="212121"/>
              </a:solidFill>
              <a:effectLst/>
            </a:endParaRPr>
          </a:p>
          <a:p>
            <a:pPr algn="l" fontAlgn="base"/>
            <a:r>
              <a:rPr lang="en-US" b="1" dirty="0" err="1">
                <a:solidFill>
                  <a:srgbClr val="212121"/>
                </a:solidFill>
                <a:effectLst/>
                <a:latin typeface="inherit"/>
              </a:rPr>
              <a:t>Mounjaro</a:t>
            </a:r>
            <a:r>
              <a:rPr lang="en-US" b="1" dirty="0">
                <a:solidFill>
                  <a:srgbClr val="212121"/>
                </a:solidFill>
                <a:effectLst/>
                <a:latin typeface="inherit"/>
              </a:rPr>
              <a:t> is contraindicated in patients with a personal or family history of MTC or in patients with Multiple Endocrine Neoplasia syndrome type 2 (MEN 2). Counsel patients regarding the potential risk for MTC with the use of </a:t>
            </a:r>
            <a:r>
              <a:rPr lang="en-US" b="1" dirty="0" err="1">
                <a:solidFill>
                  <a:srgbClr val="212121"/>
                </a:solidFill>
                <a:effectLst/>
                <a:latin typeface="inherit"/>
              </a:rPr>
              <a:t>Mounjaro</a:t>
            </a:r>
            <a:r>
              <a:rPr lang="en-US" b="1" dirty="0">
                <a:solidFill>
                  <a:srgbClr val="212121"/>
                </a:solidFill>
                <a:effectLst/>
                <a:latin typeface="inherit"/>
              </a:rPr>
              <a:t> and inform them of symptoms of thyroid tumors (e.g., a mass in the neck, dysphagia, dyspnea, persistent hoarseness). Routine monitoring of serum calcitonin or using thyroid ultrasound is of uncertain value for early detection of MTC in patients treated with </a:t>
            </a:r>
            <a:r>
              <a:rPr lang="en-US" b="1" dirty="0" err="1">
                <a:solidFill>
                  <a:srgbClr val="212121"/>
                </a:solidFill>
                <a:effectLst/>
                <a:latin typeface="inherit"/>
              </a:rPr>
              <a:t>Mounjaro</a:t>
            </a:r>
            <a:r>
              <a:rPr lang="en-US" b="1" dirty="0">
                <a:solidFill>
                  <a:srgbClr val="212121"/>
                </a:solidFill>
                <a:effectLst/>
                <a:latin typeface="inherit"/>
              </a:rPr>
              <a:t>.</a:t>
            </a:r>
          </a:p>
          <a:p>
            <a:pPr algn="l" fontAlgn="base"/>
            <a:endParaRPr lang="en-US" b="1" dirty="0">
              <a:solidFill>
                <a:srgbClr val="212121"/>
              </a:solidFill>
              <a:effectLst/>
              <a:latin typeface="inherit"/>
            </a:endParaRPr>
          </a:p>
          <a:p>
            <a:pPr algn="l" fontAlgn="base"/>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has been associated with gastrointestinal adverse reactions, which include nausea, vomiting, and diarrhea. These events may lead to dehydration, which if severe could cause acute kidney injury. In patients treated with GLP-1 receptor agonists, there have been </a:t>
            </a:r>
            <a:r>
              <a:rPr lang="en-US" b="0" i="0" dirty="0" err="1">
                <a:solidFill>
                  <a:srgbClr val="212121"/>
                </a:solidFill>
                <a:effectLst/>
                <a:latin typeface="Roboto" panose="02000000000000000000" pitchFamily="2" charset="0"/>
              </a:rPr>
              <a:t>postmarketing</a:t>
            </a:r>
            <a:r>
              <a:rPr lang="en-US" b="0" i="0" dirty="0">
                <a:solidFill>
                  <a:srgbClr val="212121"/>
                </a:solidFill>
                <a:effectLst/>
                <a:latin typeface="Roboto" panose="02000000000000000000" pitchFamily="2" charset="0"/>
              </a:rPr>
              <a:t> reports of acute kidney injury and worsening of chronic renal failure, sometimes requiring hemodialysis. Some of these events have been reported in patients without known underlying renal disease. A majority of reported events occurred in patients who had experienced nausea, vomiting, diarrhea, or dehydration. Monitor renal function when initiating or escalating doses of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in patients with renal impairment reporting severe adverse gastrointestinal reactions.</a:t>
            </a:r>
            <a:endParaRPr lang="en-US" b="1" i="0" dirty="0">
              <a:solidFill>
                <a:srgbClr val="212121"/>
              </a:solidFill>
              <a:effectLst/>
              <a:latin typeface="inherit"/>
            </a:endParaRPr>
          </a:p>
          <a:p>
            <a:pPr algn="l" fontAlgn="base"/>
            <a:endParaRPr lang="en-US" b="1" i="0" dirty="0">
              <a:solidFill>
                <a:srgbClr val="212121"/>
              </a:solidFill>
              <a:effectLst/>
              <a:latin typeface="inherit"/>
            </a:endParaRPr>
          </a:p>
          <a:p>
            <a:pPr algn="l" fontAlgn="base"/>
            <a:r>
              <a:rPr lang="en-US" b="0" i="0" dirty="0">
                <a:solidFill>
                  <a:srgbClr val="212121"/>
                </a:solidFill>
                <a:effectLst/>
                <a:latin typeface="Roboto" panose="02000000000000000000" pitchFamily="2" charset="0"/>
              </a:rPr>
              <a:t>In clinical trials, acute gallbladder disease was reported by 0.6% of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-treated patients and 0% of placebo-treated patients. If cholelithiasis is suspected, gallbladder diagnostic studies and appropriate clinical follow-up are indicated.</a:t>
            </a:r>
            <a:endParaRPr lang="en-US" dirty="0">
              <a:solidFill>
                <a:srgbClr val="212121"/>
              </a:solidFill>
              <a:effectLst/>
            </a:endParaRPr>
          </a:p>
          <a:p>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124</a:t>
            </a:fld>
            <a:endParaRPr lang="en-US"/>
          </a:p>
        </p:txBody>
      </p:sp>
    </p:spTree>
    <p:extLst>
      <p:ext uri="{BB962C8B-B14F-4D97-AF65-F5344CB8AC3E}">
        <p14:creationId xmlns:p14="http://schemas.microsoft.com/office/powerpoint/2010/main" val="42350002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125</a:t>
            </a:fld>
            <a:endParaRPr lang="en-US" altLang="en-US"/>
          </a:p>
        </p:txBody>
      </p:sp>
    </p:spTree>
    <p:extLst>
      <p:ext uri="{BB962C8B-B14F-4D97-AF65-F5344CB8AC3E}">
        <p14:creationId xmlns:p14="http://schemas.microsoft.com/office/powerpoint/2010/main" val="22912159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 When an elevated risk of delayed gastric emptying and aspiration exist, withholding of GLP 1RAs should be balanced with the surgical and med </a:t>
            </a:r>
            <a:r>
              <a:rPr lang="en-US" dirty="0" err="1"/>
              <a:t>ical</a:t>
            </a:r>
            <a:r>
              <a:rPr lang="en-US" dirty="0"/>
              <a:t> risk of inducing the potential for a hazardous, metabolic disease state, like hyperglycemia. Further, bridging therapy off a GLP-1RA may be resource intensive, cost or insurance prohibitive, and risk other adverse side effects like hypoglycemia. Finally, with holding GLP-1RA perioperatively only for patients with the diseases of overweight and obesity, without an indication as described in Recommendation 1a, could constitute overweight and obesity bias, which should be avoided. c) If the decision to hold GLP-1RAs is indicated </a:t>
            </a:r>
            <a:r>
              <a:rPr lang="en-US" dirty="0" err="1"/>
              <a:t>givenan</a:t>
            </a:r>
            <a:r>
              <a:rPr lang="en-US" dirty="0"/>
              <a:t> unacceptable safety profile following shared decision making in the preoperative period, the duration to hold therapy is unknown [7]. At this time, it is suggested to follow the original guidance of the American Society of Anesthesiologists, holding the day of surgery for daily formulations, and a week prior to surgery for weekly formulations [4]. All patients should still be assessed on the day of procedure for symptoms </a:t>
            </a:r>
            <a:r>
              <a:rPr lang="en-US" dirty="0" err="1"/>
              <a:t>sug</a:t>
            </a:r>
            <a:r>
              <a:rPr lang="en-US" dirty="0"/>
              <a:t> </a:t>
            </a:r>
            <a:r>
              <a:rPr lang="en-US" dirty="0" err="1"/>
              <a:t>gestive</a:t>
            </a:r>
            <a:r>
              <a:rPr lang="en-US" dirty="0"/>
              <a:t> of delayed gastric emptying.</a:t>
            </a:r>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126</a:t>
            </a:fld>
            <a:endParaRPr lang="en-US" altLang="en-US"/>
          </a:p>
        </p:txBody>
      </p:sp>
    </p:spTree>
    <p:extLst>
      <p:ext uri="{BB962C8B-B14F-4D97-AF65-F5344CB8AC3E}">
        <p14:creationId xmlns:p14="http://schemas.microsoft.com/office/powerpoint/2010/main" val="1457349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2B4BE-64A5-740D-9CD5-268B4789495C}"/>
            </a:ext>
          </a:extLst>
        </p:cNvPr>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E3738D26-EDC1-7590-9F04-3CD6C33EE9E2}"/>
              </a:ext>
            </a:extLst>
          </p:cNvPr>
          <p:cNvSpPr>
            <a:spLocks noGrp="1" noRot="1" noChangeAspect="1" noTextEdit="1"/>
          </p:cNvSpPr>
          <p:nvPr>
            <p:ph type="sldImg"/>
          </p:nvPr>
        </p:nvSpPr>
        <p:spPr bwMode="auto">
          <a:xfrm>
            <a:off x="1338263" y="744538"/>
            <a:ext cx="4957762"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F5B34AB6-A94A-6EB1-F712-E8EF333BC5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Biliary disease: evaluate for gallbladder disease if chole lithiasis or cholecystitis is suspected; avoid use in at-risk individuals • Ileus: reported, but risk level is not well established • Diabetic retinopathy: close monitoring of retinopathy in those at high risk (older individuals and those with longer duration of T2D [≥10 years]) • </a:t>
            </a:r>
            <a:r>
              <a:rPr lang="en-US" dirty="0" err="1"/>
              <a:t>Nonarteritic</a:t>
            </a:r>
            <a:r>
              <a:rPr lang="en-US" dirty="0"/>
              <a:t> anterior </a:t>
            </a:r>
            <a:r>
              <a:rPr lang="en-US" dirty="0" err="1"/>
              <a:t>ische</a:t>
            </a:r>
            <a:r>
              <a:rPr lang="en-US" dirty="0"/>
              <a:t> mic optic neuropathy (NAION) reported (rare </a:t>
            </a:r>
            <a:r>
              <a:rPr lang="en-US" dirty="0" err="1"/>
              <a:t>inci</a:t>
            </a:r>
            <a:r>
              <a:rPr lang="en-US" dirty="0"/>
              <a:t> </a:t>
            </a:r>
            <a:r>
              <a:rPr lang="en-US" dirty="0" err="1"/>
              <a:t>dence</a:t>
            </a:r>
            <a:r>
              <a:rPr lang="en-US" dirty="0"/>
              <a:t>); monitor for NAION during eye examinations</a:t>
            </a:r>
            <a:endParaRPr lang="en-US" altLang="en-US" dirty="0"/>
          </a:p>
        </p:txBody>
      </p:sp>
      <p:sp>
        <p:nvSpPr>
          <p:cNvPr id="82948" name="Slide Number Placeholder 3">
            <a:extLst>
              <a:ext uri="{FF2B5EF4-FFF2-40B4-BE49-F238E27FC236}">
                <a16:creationId xmlns:a16="http://schemas.microsoft.com/office/drawing/2014/main" id="{1380029A-F41E-744A-EADF-A0B328807F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4EB1F5F6-0EC4-42A6-AAE8-CAF1D5A04F60}" type="slidenum">
              <a:rPr lang="en-US" altLang="en-US" sz="1300">
                <a:solidFill>
                  <a:prstClr val="black"/>
                </a:solidFill>
                <a:cs typeface="Arial" panose="020B0604020202020204" pitchFamily="34" charset="0"/>
              </a:rPr>
              <a:pPr defTabSz="948507" fontAlgn="base">
                <a:spcBef>
                  <a:spcPct val="0"/>
                </a:spcBef>
                <a:spcAft>
                  <a:spcPct val="0"/>
                </a:spcAft>
                <a:defRPr/>
              </a:pPr>
              <a:t>127</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186977074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DD90A39B-3D0D-4EC3-94F0-62314F841972}"/>
              </a:ext>
            </a:extLst>
          </p:cNvPr>
          <p:cNvSpPr>
            <a:spLocks noGrp="1" noRot="1" noChangeAspect="1" noTextEdit="1"/>
          </p:cNvSpPr>
          <p:nvPr>
            <p:ph type="sldImg"/>
          </p:nvPr>
        </p:nvSpPr>
        <p:spPr bwMode="auto">
          <a:xfrm>
            <a:off x="1338263" y="744538"/>
            <a:ext cx="4957762"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D0FAFD6C-AB5E-45B1-9EAA-62F56AAAE3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Biliary disease: evaluate for gallbladder disease if chole lithiasis or cholecystitis is suspected; avoid use in at-risk individuals • Ileus: reported, but risk level is not well established • Diabetic retinopathy: close monitoring of retinopathy in those at high risk (older individuals and those with longer duration of T2D [≥10 years]) • </a:t>
            </a:r>
            <a:r>
              <a:rPr lang="en-US" dirty="0" err="1"/>
              <a:t>Nonarteritic</a:t>
            </a:r>
            <a:r>
              <a:rPr lang="en-US" dirty="0"/>
              <a:t> anterior </a:t>
            </a:r>
            <a:r>
              <a:rPr lang="en-US" dirty="0" err="1"/>
              <a:t>ische</a:t>
            </a:r>
            <a:r>
              <a:rPr lang="en-US" dirty="0"/>
              <a:t> mic optic neuropathy (NAION) reported (rare </a:t>
            </a:r>
            <a:r>
              <a:rPr lang="en-US" dirty="0" err="1"/>
              <a:t>inci</a:t>
            </a:r>
            <a:r>
              <a:rPr lang="en-US" dirty="0"/>
              <a:t> </a:t>
            </a:r>
            <a:r>
              <a:rPr lang="en-US" dirty="0" err="1"/>
              <a:t>dence</a:t>
            </a:r>
            <a:r>
              <a:rPr lang="en-US" dirty="0"/>
              <a:t>); monitor for NAION during eye examinations</a:t>
            </a:r>
            <a:endParaRPr lang="en-US" altLang="en-US" dirty="0"/>
          </a:p>
        </p:txBody>
      </p:sp>
      <p:sp>
        <p:nvSpPr>
          <p:cNvPr id="82948" name="Slide Number Placeholder 3">
            <a:extLst>
              <a:ext uri="{FF2B5EF4-FFF2-40B4-BE49-F238E27FC236}">
                <a16:creationId xmlns:a16="http://schemas.microsoft.com/office/drawing/2014/main" id="{45F93B43-E47F-4D70-AEE4-F20BC332CB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4EB1F5F6-0EC4-42A6-AAE8-CAF1D5A04F60}" type="slidenum">
              <a:rPr lang="en-US" altLang="en-US" sz="1300">
                <a:solidFill>
                  <a:prstClr val="black"/>
                </a:solidFill>
                <a:cs typeface="Arial" panose="020B0604020202020204" pitchFamily="34" charset="0"/>
              </a:rPr>
              <a:pPr defTabSz="948507" fontAlgn="base">
                <a:spcBef>
                  <a:spcPct val="0"/>
                </a:spcBef>
                <a:spcAft>
                  <a:spcPct val="0"/>
                </a:spcAft>
                <a:defRPr/>
              </a:pPr>
              <a:t>128</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145191553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is B. </a:t>
            </a:r>
          </a:p>
        </p:txBody>
      </p:sp>
      <p:sp>
        <p:nvSpPr>
          <p:cNvPr id="4" name="Slide Number Placeholder 3"/>
          <p:cNvSpPr>
            <a:spLocks noGrp="1"/>
          </p:cNvSpPr>
          <p:nvPr>
            <p:ph type="sldNum" sz="quarter" idx="5"/>
          </p:nvPr>
        </p:nvSpPr>
        <p:spPr/>
        <p:txBody>
          <a:bodyPr/>
          <a:lstStyle/>
          <a:p>
            <a:fld id="{5B5E225C-EA32-49AA-BCE1-CBED354D9589}" type="slidenum">
              <a:rPr lang="en-US" smtClean="0"/>
              <a:t>129</a:t>
            </a:fld>
            <a:endParaRPr lang="en-US"/>
          </a:p>
        </p:txBody>
      </p:sp>
    </p:spTree>
    <p:extLst>
      <p:ext uri="{BB962C8B-B14F-4D97-AF65-F5344CB8AC3E}">
        <p14:creationId xmlns:p14="http://schemas.microsoft.com/office/powerpoint/2010/main" val="1788102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21</a:t>
            </a:fld>
            <a:endParaRPr lang="en-US"/>
          </a:p>
        </p:txBody>
      </p:sp>
    </p:spTree>
    <p:extLst>
      <p:ext uri="{BB962C8B-B14F-4D97-AF65-F5344CB8AC3E}">
        <p14:creationId xmlns:p14="http://schemas.microsoft.com/office/powerpoint/2010/main" val="61886389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130</a:t>
            </a:fld>
            <a:endParaRPr lang="en-US"/>
          </a:p>
        </p:txBody>
      </p:sp>
    </p:spTree>
    <p:extLst>
      <p:ext uri="{BB962C8B-B14F-4D97-AF65-F5344CB8AC3E}">
        <p14:creationId xmlns:p14="http://schemas.microsoft.com/office/powerpoint/2010/main" val="327399249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937E6-6F28-A171-5E7D-67A7CEEA87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C6E038-403A-D636-504E-6C64254673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BB5601-09A4-D595-4B16-2B6DF9276BE6}"/>
              </a:ext>
            </a:extLst>
          </p:cNvPr>
          <p:cNvSpPr>
            <a:spLocks noGrp="1"/>
          </p:cNvSpPr>
          <p:nvPr>
            <p:ph type="body" idx="1"/>
          </p:nvPr>
        </p:nvSpPr>
        <p:spPr/>
        <p:txBody>
          <a:bodyPr/>
          <a:lstStyle/>
          <a:p>
            <a:r>
              <a:rPr lang="en-US" dirty="0" err="1"/>
              <a:t>Orforglipron</a:t>
            </a:r>
            <a:r>
              <a:rPr lang="en-US" dirty="0"/>
              <a:t> is a non-peptide small molecule that doesn’t require special </a:t>
            </a:r>
            <a:r>
              <a:rPr lang="en-US" dirty="0" err="1"/>
              <a:t>consdierations</a:t>
            </a:r>
            <a:r>
              <a:rPr lang="en-US" dirty="0"/>
              <a:t> when eating/drinking or taking other pills. </a:t>
            </a:r>
          </a:p>
        </p:txBody>
      </p:sp>
      <p:sp>
        <p:nvSpPr>
          <p:cNvPr id="4" name="Slide Number Placeholder 3">
            <a:extLst>
              <a:ext uri="{FF2B5EF4-FFF2-40B4-BE49-F238E27FC236}">
                <a16:creationId xmlns:a16="http://schemas.microsoft.com/office/drawing/2014/main" id="{A3B96FA8-9EE0-B9F2-E73A-344DFA6C4CF2}"/>
              </a:ext>
            </a:extLst>
          </p:cNvPr>
          <p:cNvSpPr>
            <a:spLocks noGrp="1"/>
          </p:cNvSpPr>
          <p:nvPr>
            <p:ph type="sldNum" sz="quarter" idx="5"/>
          </p:nvPr>
        </p:nvSpPr>
        <p:spPr/>
        <p:txBody>
          <a:bodyPr/>
          <a:lstStyle/>
          <a:p>
            <a:fld id="{5B5E225C-EA32-49AA-BCE1-CBED354D9589}" type="slidenum">
              <a:rPr lang="en-US" smtClean="0"/>
              <a:t>131</a:t>
            </a:fld>
            <a:endParaRPr lang="en-US"/>
          </a:p>
        </p:txBody>
      </p:sp>
    </p:spTree>
    <p:extLst>
      <p:ext uri="{BB962C8B-B14F-4D97-AF65-F5344CB8AC3E}">
        <p14:creationId xmlns:p14="http://schemas.microsoft.com/office/powerpoint/2010/main" val="307732956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814666" indent="-313333">
              <a:defRPr>
                <a:solidFill>
                  <a:schemeClr val="tx1"/>
                </a:solidFill>
                <a:latin typeface="Calibri" pitchFamily="34" charset="0"/>
              </a:defRPr>
            </a:lvl2pPr>
            <a:lvl3pPr marL="1253333" indent="-250667">
              <a:defRPr>
                <a:solidFill>
                  <a:schemeClr val="tx1"/>
                </a:solidFill>
                <a:latin typeface="Calibri" pitchFamily="34" charset="0"/>
              </a:defRPr>
            </a:lvl3pPr>
            <a:lvl4pPr marL="1754667" indent="-250667">
              <a:defRPr>
                <a:solidFill>
                  <a:schemeClr val="tx1"/>
                </a:solidFill>
                <a:latin typeface="Calibri" pitchFamily="34" charset="0"/>
              </a:defRPr>
            </a:lvl4pPr>
            <a:lvl5pPr marL="2256001" indent="-250667">
              <a:defRPr>
                <a:solidFill>
                  <a:schemeClr val="tx1"/>
                </a:solidFill>
                <a:latin typeface="Calibri" pitchFamily="34" charset="0"/>
              </a:defRPr>
            </a:lvl5pPr>
            <a:lvl6pPr marL="2757334" indent="-250667" fontAlgn="base">
              <a:spcBef>
                <a:spcPct val="0"/>
              </a:spcBef>
              <a:spcAft>
                <a:spcPct val="0"/>
              </a:spcAft>
              <a:defRPr>
                <a:solidFill>
                  <a:schemeClr val="tx1"/>
                </a:solidFill>
                <a:latin typeface="Calibri" pitchFamily="34" charset="0"/>
              </a:defRPr>
            </a:lvl6pPr>
            <a:lvl7pPr marL="3258668" indent="-250667" fontAlgn="base">
              <a:spcBef>
                <a:spcPct val="0"/>
              </a:spcBef>
              <a:spcAft>
                <a:spcPct val="0"/>
              </a:spcAft>
              <a:defRPr>
                <a:solidFill>
                  <a:schemeClr val="tx1"/>
                </a:solidFill>
                <a:latin typeface="Calibri" pitchFamily="34" charset="0"/>
              </a:defRPr>
            </a:lvl7pPr>
            <a:lvl8pPr marL="3760001" indent="-250667" fontAlgn="base">
              <a:spcBef>
                <a:spcPct val="0"/>
              </a:spcBef>
              <a:spcAft>
                <a:spcPct val="0"/>
              </a:spcAft>
              <a:defRPr>
                <a:solidFill>
                  <a:schemeClr val="tx1"/>
                </a:solidFill>
                <a:latin typeface="Calibri" pitchFamily="34" charset="0"/>
              </a:defRPr>
            </a:lvl8pPr>
            <a:lvl9pPr marL="4261334" indent="-250667" fontAlgn="base">
              <a:spcBef>
                <a:spcPct val="0"/>
              </a:spcBef>
              <a:spcAft>
                <a:spcPct val="0"/>
              </a:spcAft>
              <a:defRPr>
                <a:solidFill>
                  <a:schemeClr val="tx1"/>
                </a:solidFill>
                <a:latin typeface="Calibri" pitchFamily="34" charset="0"/>
              </a:defRPr>
            </a:lvl9pPr>
          </a:lstStyle>
          <a:p>
            <a:pPr defTabSz="948507" fontAlgn="base">
              <a:spcBef>
                <a:spcPct val="0"/>
              </a:spcBef>
              <a:spcAft>
                <a:spcPct val="0"/>
              </a:spcAft>
              <a:defRPr/>
            </a:pPr>
            <a:r>
              <a:rPr lang="en-US" altLang="en-US">
                <a:solidFill>
                  <a:prstClr val="black"/>
                </a:solidFill>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814666" indent="-313333">
              <a:defRPr>
                <a:solidFill>
                  <a:schemeClr val="tx1"/>
                </a:solidFill>
                <a:latin typeface="Calibri" pitchFamily="34" charset="0"/>
              </a:defRPr>
            </a:lvl2pPr>
            <a:lvl3pPr marL="1253333" indent="-250667">
              <a:defRPr>
                <a:solidFill>
                  <a:schemeClr val="tx1"/>
                </a:solidFill>
                <a:latin typeface="Calibri" pitchFamily="34" charset="0"/>
              </a:defRPr>
            </a:lvl3pPr>
            <a:lvl4pPr marL="1754667" indent="-250667">
              <a:defRPr>
                <a:solidFill>
                  <a:schemeClr val="tx1"/>
                </a:solidFill>
                <a:latin typeface="Calibri" pitchFamily="34" charset="0"/>
              </a:defRPr>
            </a:lvl4pPr>
            <a:lvl5pPr marL="2256001" indent="-250667">
              <a:defRPr>
                <a:solidFill>
                  <a:schemeClr val="tx1"/>
                </a:solidFill>
                <a:latin typeface="Calibri" pitchFamily="34" charset="0"/>
              </a:defRPr>
            </a:lvl5pPr>
            <a:lvl6pPr marL="2757334" indent="-250667" fontAlgn="base">
              <a:spcBef>
                <a:spcPct val="0"/>
              </a:spcBef>
              <a:spcAft>
                <a:spcPct val="0"/>
              </a:spcAft>
              <a:defRPr>
                <a:solidFill>
                  <a:schemeClr val="tx1"/>
                </a:solidFill>
                <a:latin typeface="Calibri" pitchFamily="34" charset="0"/>
              </a:defRPr>
            </a:lvl6pPr>
            <a:lvl7pPr marL="3258668" indent="-250667" fontAlgn="base">
              <a:spcBef>
                <a:spcPct val="0"/>
              </a:spcBef>
              <a:spcAft>
                <a:spcPct val="0"/>
              </a:spcAft>
              <a:defRPr>
                <a:solidFill>
                  <a:schemeClr val="tx1"/>
                </a:solidFill>
                <a:latin typeface="Calibri" pitchFamily="34" charset="0"/>
              </a:defRPr>
            </a:lvl7pPr>
            <a:lvl8pPr marL="3760001" indent="-250667" fontAlgn="base">
              <a:spcBef>
                <a:spcPct val="0"/>
              </a:spcBef>
              <a:spcAft>
                <a:spcPct val="0"/>
              </a:spcAft>
              <a:defRPr>
                <a:solidFill>
                  <a:schemeClr val="tx1"/>
                </a:solidFill>
                <a:latin typeface="Calibri" pitchFamily="34" charset="0"/>
              </a:defRPr>
            </a:lvl8pPr>
            <a:lvl9pPr marL="4261334" indent="-250667" fontAlgn="base">
              <a:spcBef>
                <a:spcPct val="0"/>
              </a:spcBef>
              <a:spcAft>
                <a:spcPct val="0"/>
              </a:spcAft>
              <a:defRPr>
                <a:solidFill>
                  <a:schemeClr val="tx1"/>
                </a:solidFill>
                <a:latin typeface="Calibri" pitchFamily="34" charset="0"/>
              </a:defRPr>
            </a:lvl9pPr>
          </a:lstStyle>
          <a:p>
            <a:pPr defTabSz="948507" fontAlgn="base">
              <a:spcBef>
                <a:spcPct val="0"/>
              </a:spcBef>
              <a:spcAft>
                <a:spcPct val="0"/>
              </a:spcAft>
              <a:defRPr/>
            </a:pPr>
            <a:r>
              <a:rPr lang="en-US" altLang="en-US">
                <a:solidFill>
                  <a:prstClr val="black"/>
                </a:solidFill>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582A5906-8B12-4700-A07B-6319B7FE199D}" type="slidenum">
              <a:rPr lang="en-US" altLang="en-US" sz="1300">
                <a:solidFill>
                  <a:prstClr val="black"/>
                </a:solidFill>
                <a:cs typeface="Arial" panose="020B0604020202020204" pitchFamily="34" charset="0"/>
              </a:rPr>
              <a:pPr defTabSz="948507" fontAlgn="base">
                <a:spcBef>
                  <a:spcPct val="0"/>
                </a:spcBef>
                <a:spcAft>
                  <a:spcPct val="0"/>
                </a:spcAft>
                <a:defRPr/>
              </a:pPr>
              <a:t>132</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294132195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133</a:t>
            </a:fld>
            <a:endParaRPr lang="en-US"/>
          </a:p>
        </p:txBody>
      </p:sp>
    </p:spTree>
    <p:extLst>
      <p:ext uri="{BB962C8B-B14F-4D97-AF65-F5344CB8AC3E}">
        <p14:creationId xmlns:p14="http://schemas.microsoft.com/office/powerpoint/2010/main" val="36911232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134</a:t>
            </a:fld>
            <a:endParaRPr lang="en-US"/>
          </a:p>
        </p:txBody>
      </p:sp>
    </p:spTree>
    <p:extLst>
      <p:ext uri="{BB962C8B-B14F-4D97-AF65-F5344CB8AC3E}">
        <p14:creationId xmlns:p14="http://schemas.microsoft.com/office/powerpoint/2010/main" val="104663951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8E96C-BF49-E13D-5ADA-86D0D5E04E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C84D74-C444-DDDE-06AE-486C15C414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BEDD32-EDA5-626B-6CDE-2BE32B17E9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E37892-4B9B-8921-17E3-BA1C9DE91529}"/>
              </a:ext>
            </a:extLst>
          </p:cNvPr>
          <p:cNvSpPr>
            <a:spLocks noGrp="1"/>
          </p:cNvSpPr>
          <p:nvPr>
            <p:ph type="sldNum" sz="quarter" idx="5"/>
          </p:nvPr>
        </p:nvSpPr>
        <p:spPr/>
        <p:txBody>
          <a:bodyPr/>
          <a:lstStyle/>
          <a:p>
            <a:fld id="{5B5E225C-EA32-49AA-BCE1-CBED354D9589}" type="slidenum">
              <a:rPr lang="en-US" smtClean="0"/>
              <a:t>135</a:t>
            </a:fld>
            <a:endParaRPr lang="en-US"/>
          </a:p>
        </p:txBody>
      </p:sp>
    </p:spTree>
    <p:extLst>
      <p:ext uri="{BB962C8B-B14F-4D97-AF65-F5344CB8AC3E}">
        <p14:creationId xmlns:p14="http://schemas.microsoft.com/office/powerpoint/2010/main" val="55514155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8BC8F-03FB-9206-71D0-4B556C3E7C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FA416C-2209-ECE0-CBC6-23BC1D3C2E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E3F52B-005E-3FFB-3532-C379098CEB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874E31-EDC3-3A00-1530-270EC5CA6392}"/>
              </a:ext>
            </a:extLst>
          </p:cNvPr>
          <p:cNvSpPr>
            <a:spLocks noGrp="1"/>
          </p:cNvSpPr>
          <p:nvPr>
            <p:ph type="sldNum" sz="quarter" idx="5"/>
          </p:nvPr>
        </p:nvSpPr>
        <p:spPr/>
        <p:txBody>
          <a:bodyPr/>
          <a:lstStyle/>
          <a:p>
            <a:fld id="{5B5E225C-EA32-49AA-BCE1-CBED354D9589}" type="slidenum">
              <a:rPr lang="en-US" smtClean="0"/>
              <a:t>136</a:t>
            </a:fld>
            <a:endParaRPr lang="en-US"/>
          </a:p>
        </p:txBody>
      </p:sp>
    </p:spTree>
    <p:extLst>
      <p:ext uri="{BB962C8B-B14F-4D97-AF65-F5344CB8AC3E}">
        <p14:creationId xmlns:p14="http://schemas.microsoft.com/office/powerpoint/2010/main" val="349793798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F5AA0-1FBB-432C-8005-770D06113BE6}" type="slidenum">
              <a:rPr lang="en-US" smtClean="0"/>
              <a:pPr/>
              <a:t>137</a:t>
            </a:fld>
            <a:endParaRPr lang="en-US"/>
          </a:p>
        </p:txBody>
      </p:sp>
    </p:spTree>
    <p:extLst>
      <p:ext uri="{BB962C8B-B14F-4D97-AF65-F5344CB8AC3E}">
        <p14:creationId xmlns:p14="http://schemas.microsoft.com/office/powerpoint/2010/main" val="37162935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138</a:t>
            </a:fld>
            <a:endParaRPr lang="en-US"/>
          </a:p>
        </p:txBody>
      </p:sp>
    </p:spTree>
    <p:extLst>
      <p:ext uri="{BB962C8B-B14F-4D97-AF65-F5344CB8AC3E}">
        <p14:creationId xmlns:p14="http://schemas.microsoft.com/office/powerpoint/2010/main" val="121479383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139</a:t>
            </a:fld>
            <a:endParaRPr lang="en-US"/>
          </a:p>
        </p:txBody>
      </p:sp>
    </p:spTree>
    <p:extLst>
      <p:ext uri="{BB962C8B-B14F-4D97-AF65-F5344CB8AC3E}">
        <p14:creationId xmlns:p14="http://schemas.microsoft.com/office/powerpoint/2010/main" val="4011325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5.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5.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5.png"/><Relationship Id="rId4" Type="http://schemas.microsoft.com/office/2007/relationships/hdphoto" Target="../media/hdphoto1.wdp"/></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9.xml"/><Relationship Id="rId4" Type="http://schemas.microsoft.com/office/2007/relationships/hdphoto" Target="../media/hdphoto2.wdp"/></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Master" Target="../slideMasters/slideMaster10.xml"/><Relationship Id="rId4" Type="http://schemas.openxmlformats.org/officeDocument/2006/relationships/image" Target="../media/image5.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Master" Target="../slideMasters/slideMaster10.xml"/><Relationship Id="rId4" Type="http://schemas.openxmlformats.org/officeDocument/2006/relationships/image" Target="../media/image5.png"/></Relationships>
</file>

<file path=ppt/slideLayouts/_rels/slideLayout16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Master" Target="../slideMasters/slideMaster10.xml"/><Relationship Id="rId4" Type="http://schemas.openxmlformats.org/officeDocument/2006/relationships/image" Target="../media/image5.png"/></Relationships>
</file>

<file path=ppt/slideLayouts/_rels/slideLayout16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Master" Target="../slideMasters/slideMaster10.xml"/><Relationship Id="rId4" Type="http://schemas.openxmlformats.org/officeDocument/2006/relationships/image" Target="../media/image5.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0.xml"/><Relationship Id="rId5" Type="http://schemas.openxmlformats.org/officeDocument/2006/relationships/image" Target="../media/image5.png"/><Relationship Id="rId4" Type="http://schemas.microsoft.com/office/2007/relationships/hdphoto" Target="../media/hdphoto3.wdp"/></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5.xml"/><Relationship Id="rId1" Type="http://schemas.openxmlformats.org/officeDocument/2006/relationships/themeOverride" Target="../theme/themeOverride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07909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2"/>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359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5486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6015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450"/>
              </a:spcBef>
              <a:spcAft>
                <a:spcPts val="0"/>
              </a:spcAft>
              <a:buClr>
                <a:srgbClr val="5E3886"/>
              </a:buClr>
              <a:buSzPct val="76000"/>
              <a:buFont typeface="Wingdings 3"/>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03400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7345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4958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648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14679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86518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714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6740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781444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6983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816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173576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6" name="Slide Number Placeholder 5"/>
          <p:cNvSpPr txBox="1">
            <a:spLocks/>
          </p:cNvSpPr>
          <p:nvPr userDrawn="1"/>
        </p:nvSpPr>
        <p:spPr>
          <a:xfrm>
            <a:off x="6553200" y="6356352"/>
            <a:ext cx="2133600" cy="365125"/>
          </a:xfrm>
          <a:prstGeom prst="rect">
            <a:avLst/>
          </a:prstGeom>
        </p:spPr>
        <p:txBody>
          <a:bodyPr anchor="ctr"/>
          <a:lstStyle>
            <a:lvl1pPr>
              <a:defRPr/>
            </a:lvl1pPr>
          </a:lstStyle>
          <a:p>
            <a:pPr algn="r" fontAlgn="auto">
              <a:spcBef>
                <a:spcPts val="0"/>
              </a:spcBef>
              <a:spcAft>
                <a:spcPts val="0"/>
              </a:spcAft>
              <a:defRPr/>
            </a:pPr>
            <a:endParaRPr lang="en-US" sz="9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100">
                <a:solidFill>
                  <a:schemeClr val="bg1"/>
                </a:solidFill>
              </a:defRPr>
            </a:lvl1pPr>
            <a:lvl2pPr>
              <a:buClr>
                <a:srgbClr val="FFD937"/>
              </a:buClr>
              <a:defRPr sz="1800">
                <a:solidFill>
                  <a:schemeClr val="bg1"/>
                </a:solidFill>
              </a:defRPr>
            </a:lvl2pPr>
            <a:lvl3pPr>
              <a:buClr>
                <a:srgbClr val="FFD937"/>
              </a:buClr>
              <a:defRPr sz="1500">
                <a:solidFill>
                  <a:schemeClr val="bg1"/>
                </a:solidFill>
              </a:defRPr>
            </a:lvl3pPr>
            <a:lvl4pPr>
              <a:buClr>
                <a:srgbClr val="FFD937"/>
              </a:buClr>
              <a:defRPr sz="2100">
                <a:solidFill>
                  <a:schemeClr val="bg1"/>
                </a:solidFill>
              </a:defRPr>
            </a:lvl4pPr>
            <a:lvl5pPr>
              <a:buClr>
                <a:srgbClr val="FFD937"/>
              </a:buClr>
              <a:defRPr sz="2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2"/>
            <a:ext cx="2133600" cy="365125"/>
          </a:xfrm>
          <a:prstGeom prst="rect">
            <a:avLst/>
          </a:prstGeom>
        </p:spPr>
        <p:txBody>
          <a:bodyPr/>
          <a:lstStyle>
            <a:lvl1pPr>
              <a:defRPr/>
            </a:lvl1pPr>
          </a:lstStyle>
          <a:p>
            <a:pPr>
              <a:defRPr/>
            </a:pPr>
            <a:fld id="{E448AC1B-3A32-48D0-AA8C-10C63FDCBCFE}" type="datetimeFigureOut">
              <a:rPr lang="en-US"/>
              <a:pPr>
                <a:defRPr/>
              </a:pPr>
              <a:t>4/14/2026</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2"/>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28411677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1050934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2"/>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18155142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5283210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32510056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51819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539752" y="132516"/>
            <a:ext cx="8064500"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539752" y="1274618"/>
            <a:ext cx="8064500" cy="5065222"/>
          </a:xfrm>
          <a:prstGeom prst="rect">
            <a:avLst/>
          </a:prstGeom>
        </p:spPr>
        <p:txBody>
          <a:bodyPr/>
          <a:lstStyle>
            <a:lvl1pPr>
              <a:spcBef>
                <a:spcPts val="900"/>
              </a:spcBef>
              <a:spcAft>
                <a:spcPts val="900"/>
              </a:spcAft>
              <a:defRPr/>
            </a:lvl1pPr>
            <a:lvl2pPr marL="189000" indent="-189000">
              <a:defRPr/>
            </a:lvl2pPr>
            <a:lvl3pPr marL="378000" indent="-189000">
              <a:defRPr/>
            </a:lvl3pPr>
            <a:lvl4pPr marL="567000" indent="-189000">
              <a:defRPr/>
            </a:lvl4pPr>
            <a:lvl5pPr marL="756000" indent="-189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1" y="6485507"/>
            <a:ext cx="9143999" cy="236013"/>
          </a:xfrm>
          <a:noFill/>
        </p:spPr>
        <p:txBody>
          <a:bodyPr wrap="square" lIns="180000" tIns="36000" rIns="180000" bIns="72000" anchor="b" anchorCtr="0">
            <a:spAutoFit/>
          </a:bodyPr>
          <a:lstStyle>
            <a:lvl1pPr>
              <a:lnSpc>
                <a:spcPct val="100000"/>
              </a:lnSpc>
              <a:spcAft>
                <a:spcPts val="450"/>
              </a:spcAft>
              <a:defRPr sz="825" b="0" i="0"/>
            </a:lvl1pPr>
          </a:lstStyle>
          <a:p>
            <a:pPr lvl="0"/>
            <a:r>
              <a:rPr lang="en-US"/>
              <a:t>Reference</a:t>
            </a:r>
          </a:p>
        </p:txBody>
      </p:sp>
    </p:spTree>
    <p:extLst>
      <p:ext uri="{BB962C8B-B14F-4D97-AF65-F5344CB8AC3E}">
        <p14:creationId xmlns:p14="http://schemas.microsoft.com/office/powerpoint/2010/main" val="2015566071"/>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40077686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95D07A2B-DC21-E94C-A3E4-C9F19ED7E2A2}"/>
              </a:ext>
            </a:extLst>
          </p:cNvPr>
          <p:cNvSpPr>
            <a:spLocks noGrp="1"/>
          </p:cNvSpPr>
          <p:nvPr>
            <p:ph type="ftr" sz="quarter" idx="14"/>
          </p:nvPr>
        </p:nvSpPr>
        <p:spPr>
          <a:xfrm>
            <a:off x="4821153" y="6396386"/>
            <a:ext cx="3731491" cy="338602"/>
          </a:xfrm>
          <a:prstGeom prst="rect">
            <a:avLst/>
          </a:prstGeom>
        </p:spPr>
        <p:txBody>
          <a:bodyPr/>
          <a:lstStyle>
            <a:lvl1pPr algn="r">
              <a:defRPr lang="en-US" sz="675" b="0" i="1" smtClean="0">
                <a:solidFill>
                  <a:srgbClr val="747476"/>
                </a:solidFill>
                <a:effectLst/>
                <a:latin typeface="Calibri" panose="020F0502020204030204" pitchFamily="34" charset="0"/>
                <a:cs typeface="Calibri" panose="020F0502020204030204" pitchFamily="34" charset="0"/>
              </a:defRPr>
            </a:lvl1pPr>
          </a:lstStyle>
          <a:p>
            <a:r>
              <a:rPr lang="en-US"/>
              <a:t>Copyright 2023 DC Health | Government of the District of Columbia</a:t>
            </a:r>
          </a:p>
        </p:txBody>
      </p:sp>
      <p:sp>
        <p:nvSpPr>
          <p:cNvPr id="3" name="Slide Number Placeholder 5">
            <a:extLst>
              <a:ext uri="{FF2B5EF4-FFF2-40B4-BE49-F238E27FC236}">
                <a16:creationId xmlns:a16="http://schemas.microsoft.com/office/drawing/2014/main" id="{A29BD921-9CBA-3C48-8EE6-F467A320FA47}"/>
              </a:ext>
            </a:extLst>
          </p:cNvPr>
          <p:cNvSpPr>
            <a:spLocks noGrp="1"/>
          </p:cNvSpPr>
          <p:nvPr>
            <p:ph type="sldNum" sz="quarter" idx="15"/>
          </p:nvPr>
        </p:nvSpPr>
        <p:spPr>
          <a:xfrm>
            <a:off x="8579660" y="6323740"/>
            <a:ext cx="518160" cy="365125"/>
          </a:xfrm>
          <a:prstGeom prst="rect">
            <a:avLst/>
          </a:prstGeom>
        </p:spPr>
        <p:txBody>
          <a:bodyPr/>
          <a:lstStyle>
            <a:lvl1pPr algn="ctr">
              <a:defRPr sz="600" b="0" i="0">
                <a:solidFill>
                  <a:srgbClr val="747476"/>
                </a:solidFill>
                <a:latin typeface="Calibri" panose="020F0502020204030204" pitchFamily="34" charset="0"/>
                <a:ea typeface="Calibri" panose="020F0502020204030204" pitchFamily="34" charset="0"/>
                <a:cs typeface="Calibri" panose="020F0502020204030204" pitchFamily="34" charset="0"/>
              </a:defRPr>
            </a:lvl1pPr>
          </a:lstStyle>
          <a:p>
            <a:fld id="{7F4E9268-1612-8141-A5F6-8C1073305412}" type="slidenum">
              <a:rPr lang="en-US" smtClean="0"/>
              <a:pPr/>
              <a:t>‹#›</a:t>
            </a:fld>
            <a:endParaRPr lang="en-US"/>
          </a:p>
        </p:txBody>
      </p:sp>
      <p:sp>
        <p:nvSpPr>
          <p:cNvPr id="11" name="Content Placeholder 10">
            <a:extLst>
              <a:ext uri="{FF2B5EF4-FFF2-40B4-BE49-F238E27FC236}">
                <a16:creationId xmlns:a16="http://schemas.microsoft.com/office/drawing/2014/main" id="{2359D89A-158B-0849-8F08-B83F627DC38F}"/>
              </a:ext>
            </a:extLst>
          </p:cNvPr>
          <p:cNvSpPr>
            <a:spLocks noGrp="1"/>
          </p:cNvSpPr>
          <p:nvPr>
            <p:ph sz="quarter" idx="16"/>
          </p:nvPr>
        </p:nvSpPr>
        <p:spPr>
          <a:xfrm>
            <a:off x="1370401" y="1335371"/>
            <a:ext cx="7135812" cy="4487862"/>
          </a:xfrm>
          <a:prstGeom prst="rect">
            <a:avLst/>
          </a:prstGeom>
        </p:spPr>
        <p:txBody>
          <a:bodyPr/>
          <a:lstStyle>
            <a:lvl1pPr>
              <a:spcBef>
                <a:spcPts val="450"/>
              </a:spcBef>
              <a:spcAft>
                <a:spcPts val="450"/>
              </a:spcAft>
              <a:buClr>
                <a:srgbClr val="791214"/>
              </a:buClr>
              <a:defRPr sz="1800" b="0" i="0">
                <a:solidFill>
                  <a:srgbClr val="55595D"/>
                </a:solidFill>
                <a:latin typeface="Calibri" panose="020F0502020204030204" pitchFamily="34" charset="0"/>
                <a:cs typeface="Calibri" panose="020F0502020204030204" pitchFamily="34" charset="0"/>
              </a:defRPr>
            </a:lvl1pPr>
            <a:lvl2pPr>
              <a:spcBef>
                <a:spcPts val="450"/>
              </a:spcBef>
              <a:spcAft>
                <a:spcPts val="450"/>
              </a:spcAft>
              <a:buFont typeface="Monaco" pitchFamily="2" charset="77"/>
              <a:buChar char="⎼"/>
              <a:defRPr sz="1350" b="0" i="0">
                <a:solidFill>
                  <a:srgbClr val="55595D"/>
                </a:solidFill>
                <a:latin typeface="Calibri" panose="020F0502020204030204" pitchFamily="34" charset="0"/>
                <a:cs typeface="Calibri" panose="020F0502020204030204" pitchFamily="34" charset="0"/>
              </a:defRPr>
            </a:lvl2pPr>
            <a:lvl3pPr>
              <a:spcBef>
                <a:spcPts val="450"/>
              </a:spcBef>
              <a:spcAft>
                <a:spcPts val="450"/>
              </a:spcAft>
              <a:buFont typeface="Courier New" panose="02070309020205020404" pitchFamily="49" charset="0"/>
              <a:buChar char="o"/>
              <a:defRPr sz="1200" b="0" i="0">
                <a:solidFill>
                  <a:srgbClr val="55595D"/>
                </a:solidFill>
                <a:latin typeface="Calibri" panose="020F0502020204030204" pitchFamily="34" charset="0"/>
                <a:cs typeface="Calibri" panose="020F0502020204030204" pitchFamily="34" charset="0"/>
              </a:defRPr>
            </a:lvl3pPr>
            <a:lvl4pPr>
              <a:defRPr>
                <a:solidFill>
                  <a:srgbClr val="55595D"/>
                </a:solidFill>
              </a:defRPr>
            </a:lvl4pPr>
            <a:lvl5pPr>
              <a:defRPr>
                <a:solidFill>
                  <a:srgbClr val="55595D"/>
                </a:solidFill>
              </a:defRPr>
            </a:lvl5pPr>
          </a:lstStyle>
          <a:p>
            <a:pPr lvl="0"/>
            <a:r>
              <a:rPr lang="en-US"/>
              <a:t>Click to edit Master text styles</a:t>
            </a:r>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5E85BA74-E469-334B-8BFC-1323569FC9D3}"/>
              </a:ext>
            </a:extLst>
          </p:cNvPr>
          <p:cNvSpPr>
            <a:spLocks noGrp="1"/>
          </p:cNvSpPr>
          <p:nvPr>
            <p:ph type="body" sz="quarter" idx="10" hasCustomPrompt="1"/>
          </p:nvPr>
        </p:nvSpPr>
        <p:spPr>
          <a:xfrm>
            <a:off x="1370401" y="577902"/>
            <a:ext cx="7135812" cy="563563"/>
          </a:xfrm>
          <a:prstGeom prst="rect">
            <a:avLst/>
          </a:prstGeom>
        </p:spPr>
        <p:txBody>
          <a:bodyPr/>
          <a:lstStyle>
            <a:lvl1pPr marL="5954" indent="-5954">
              <a:buNone/>
              <a:tabLst/>
              <a:defRPr sz="2400" b="1">
                <a:solidFill>
                  <a:srgbClr val="002B3A"/>
                </a:solidFill>
              </a:defRPr>
            </a:lvl1pPr>
          </a:lstStyle>
          <a:p>
            <a:pPr lvl="0"/>
            <a:r>
              <a:rPr lang="en-US"/>
              <a:t>INSERT TITLE</a:t>
            </a:r>
          </a:p>
        </p:txBody>
      </p:sp>
      <p:pic>
        <p:nvPicPr>
          <p:cNvPr id="7" name="Picture 6">
            <a:extLst>
              <a:ext uri="{FF2B5EF4-FFF2-40B4-BE49-F238E27FC236}">
                <a16:creationId xmlns:a16="http://schemas.microsoft.com/office/drawing/2014/main" id="{74357AFA-52A1-B94F-8371-DB6BE87D2ADC}"/>
              </a:ext>
            </a:extLst>
          </p:cNvPr>
          <p:cNvPicPr>
            <a:picLocks noChangeAspect="1"/>
          </p:cNvPicPr>
          <p:nvPr userDrawn="1"/>
        </p:nvPicPr>
        <p:blipFill>
          <a:blip r:embed="rId3"/>
          <a:srcRect/>
          <a:stretch/>
        </p:blipFill>
        <p:spPr>
          <a:xfrm>
            <a:off x="1370401" y="6191147"/>
            <a:ext cx="1271153" cy="390761"/>
          </a:xfrm>
          <a:prstGeom prst="rect">
            <a:avLst/>
          </a:prstGeom>
        </p:spPr>
      </p:pic>
    </p:spTree>
    <p:extLst>
      <p:ext uri="{BB962C8B-B14F-4D97-AF65-F5344CB8AC3E}">
        <p14:creationId xmlns:p14="http://schemas.microsoft.com/office/powerpoint/2010/main" val="10224456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289895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7037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53843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30339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3401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406867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63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19091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12972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9"/>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748224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26235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228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30353488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9"/>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4885441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Photos or Graphics">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247650" y="274639"/>
            <a:ext cx="8677275" cy="1143000"/>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p>
        </p:txBody>
      </p:sp>
      <p:sp>
        <p:nvSpPr>
          <p:cNvPr id="9" name="Text Placeholder 15"/>
          <p:cNvSpPr>
            <a:spLocks noGrp="1"/>
          </p:cNvSpPr>
          <p:nvPr>
            <p:ph type="body" sz="quarter" idx="11" hasCustomPrompt="1"/>
          </p:nvPr>
        </p:nvSpPr>
        <p:spPr>
          <a:xfrm>
            <a:off x="257176" y="6210301"/>
            <a:ext cx="8677275" cy="647700"/>
          </a:xfrm>
          <a:prstGeom prst="rect">
            <a:avLst/>
          </a:prstGeom>
        </p:spPr>
        <p:txBody>
          <a:bodyPr anchor="b">
            <a:noAutofit/>
          </a:bodyPr>
          <a:lstStyle>
            <a:lvl1pPr marL="0" indent="0" algn="r">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enter citations and photo credits</a:t>
            </a:r>
          </a:p>
        </p:txBody>
      </p:sp>
    </p:spTree>
    <p:extLst>
      <p:ext uri="{BB962C8B-B14F-4D97-AF65-F5344CB8AC3E}">
        <p14:creationId xmlns:p14="http://schemas.microsoft.com/office/powerpoint/2010/main" val="411481745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D6CE09B-54E3-56A2-75A8-9AFDEA9DA004}"/>
              </a:ext>
            </a:extLst>
          </p:cNvPr>
          <p:cNvSpPr>
            <a:spLocks noGrp="1"/>
          </p:cNvSpPr>
          <p:nvPr>
            <p:ph type="title"/>
          </p:nvPr>
        </p:nvSpPr>
        <p:spPr>
          <a:xfrm>
            <a:off x="342900" y="685801"/>
            <a:ext cx="6029325" cy="228601"/>
          </a:xfrm>
          <a:prstGeom prst="rect">
            <a:avLst/>
          </a:prstGeom>
        </p:spPr>
        <p:txBody>
          <a:bodyPr vert="horz" lIns="0" tIns="0" rIns="0" bIns="0" rtlCol="0" anchor="t" anchorCtr="0">
            <a:noAutofit/>
          </a:bodyPr>
          <a:lstStyle>
            <a:lvl1pPr>
              <a:lnSpc>
                <a:spcPct val="100000"/>
              </a:lnSpc>
              <a:defRPr/>
            </a:lvl1pPr>
          </a:lstStyle>
          <a:p>
            <a:r>
              <a:rPr lang="en-US"/>
              <a:t>CLICK TO EDIT MASTER TITLE STYLE</a:t>
            </a:r>
          </a:p>
        </p:txBody>
      </p:sp>
      <p:sp>
        <p:nvSpPr>
          <p:cNvPr id="8" name="Text Placeholder 2">
            <a:extLst>
              <a:ext uri="{FF2B5EF4-FFF2-40B4-BE49-F238E27FC236}">
                <a16:creationId xmlns:a16="http://schemas.microsoft.com/office/drawing/2014/main" id="{D5BFB5B4-F2E3-D396-3307-48B3D0B8E8D0}"/>
              </a:ext>
            </a:extLst>
          </p:cNvPr>
          <p:cNvSpPr>
            <a:spLocks noGrp="1"/>
          </p:cNvSpPr>
          <p:nvPr>
            <p:ph idx="10" hasCustomPrompt="1"/>
          </p:nvPr>
        </p:nvSpPr>
        <p:spPr>
          <a:xfrm>
            <a:off x="342900" y="914401"/>
            <a:ext cx="6029325" cy="821292"/>
          </a:xfrm>
          <a:prstGeom prst="rect">
            <a:avLst/>
          </a:prstGeom>
        </p:spPr>
        <p:txBody>
          <a:bodyPr vert="horz" lIns="0" tIns="0" rIns="0" bIns="0" rtlCol="0">
            <a:noAutofit/>
          </a:bodyPr>
          <a:lstStyle>
            <a:lvl1pPr>
              <a:defRPr sz="2100" b="1">
                <a:solidFill>
                  <a:srgbClr val="2F3690"/>
                </a:solidFill>
              </a:defRPr>
            </a:lvl1pPr>
            <a:lvl2pPr marL="341710" indent="-333375">
              <a:tabLst/>
              <a:defRPr sz="1650"/>
            </a:lvl2pPr>
            <a:lvl3pPr marL="177404" indent="-84535">
              <a:tabLst/>
              <a:defRPr/>
            </a:lvl3pPr>
            <a:lvl4pPr marL="341710" indent="-164306">
              <a:tabLst/>
              <a:defRPr/>
            </a:lvl4pPr>
            <a:lvl5pPr marL="341710" indent="-78581">
              <a:tabLst/>
              <a:defRPr/>
            </a:lvl5pPr>
          </a:lstStyle>
          <a:p>
            <a:pPr lvl="0"/>
            <a:r>
              <a:rPr lang="en-US"/>
              <a:t>Edit Master text styles</a:t>
            </a:r>
          </a:p>
        </p:txBody>
      </p:sp>
      <p:sp>
        <p:nvSpPr>
          <p:cNvPr id="2" name="Picture Placeholder 8">
            <a:extLst>
              <a:ext uri="{FF2B5EF4-FFF2-40B4-BE49-F238E27FC236}">
                <a16:creationId xmlns:a16="http://schemas.microsoft.com/office/drawing/2014/main" id="{1BE519D2-6B23-9159-4B79-A08DDCFB79A4}"/>
              </a:ext>
            </a:extLst>
          </p:cNvPr>
          <p:cNvSpPr>
            <a:spLocks noGrp="1"/>
          </p:cNvSpPr>
          <p:nvPr>
            <p:ph type="pic" sz="quarter" idx="14"/>
          </p:nvPr>
        </p:nvSpPr>
        <p:spPr>
          <a:xfrm>
            <a:off x="6505575" y="1817649"/>
            <a:ext cx="2742194" cy="4015992"/>
          </a:xfrm>
          <a:prstGeom prst="rect">
            <a:avLst/>
          </a:prstGeom>
          <a:solidFill>
            <a:schemeClr val="bg1">
              <a:lumMod val="95000"/>
            </a:schemeClr>
          </a:solidFill>
        </p:spPr>
        <p:txBody>
          <a:bodyPr>
            <a:normAutofit/>
          </a:bodyPr>
          <a:lstStyle>
            <a:lvl1pPr>
              <a:defRPr sz="788"/>
            </a:lvl1pPr>
          </a:lstStyle>
          <a:p>
            <a:endParaRPr lang="en-US"/>
          </a:p>
        </p:txBody>
      </p:sp>
      <p:sp>
        <p:nvSpPr>
          <p:cNvPr id="5" name="Text Placeholder 2">
            <a:extLst>
              <a:ext uri="{FF2B5EF4-FFF2-40B4-BE49-F238E27FC236}">
                <a16:creationId xmlns:a16="http://schemas.microsoft.com/office/drawing/2014/main" id="{52217F6F-941D-DDCA-B18A-BB19CDAD5685}"/>
              </a:ext>
            </a:extLst>
          </p:cNvPr>
          <p:cNvSpPr>
            <a:spLocks noGrp="1"/>
          </p:cNvSpPr>
          <p:nvPr>
            <p:ph idx="17" hasCustomPrompt="1"/>
          </p:nvPr>
        </p:nvSpPr>
        <p:spPr>
          <a:xfrm>
            <a:off x="342901" y="1735693"/>
            <a:ext cx="6029325" cy="4097948"/>
          </a:xfrm>
          <a:prstGeom prst="rect">
            <a:avLst/>
          </a:prstGeom>
        </p:spPr>
        <p:txBody>
          <a:bodyPr vert="horz" lIns="0" tIns="0" rIns="0" bIns="0" rtlCol="0">
            <a:noAutofit/>
          </a:bodyPr>
          <a:lstStyle>
            <a:lvl1pPr>
              <a:defRPr sz="2100" b="1">
                <a:solidFill>
                  <a:srgbClr val="2F3690"/>
                </a:solidFill>
              </a:defRPr>
            </a:lvl1pPr>
            <a:lvl2pPr marL="341710" indent="-333375">
              <a:tabLst/>
              <a:defRPr sz="1650">
                <a:solidFill>
                  <a:schemeClr val="tx2"/>
                </a:solidFill>
              </a:defRPr>
            </a:lvl2pPr>
            <a:lvl3pPr marL="215504" indent="-122635">
              <a:buClr>
                <a:srgbClr val="F36D21"/>
              </a:buClr>
              <a:buFont typeface="Arial" panose="020B0604020202020204" pitchFamily="34" charset="0"/>
              <a:buChar char="•"/>
              <a:tabLst/>
              <a:defRPr>
                <a:solidFill>
                  <a:schemeClr val="tx1">
                    <a:lumMod val="50000"/>
                  </a:schemeClr>
                </a:solidFill>
              </a:defRPr>
            </a:lvl3pPr>
            <a:lvl4pPr marL="475060" indent="-129779">
              <a:tabLst/>
              <a:defRPr>
                <a:solidFill>
                  <a:schemeClr val="tx1">
                    <a:lumMod val="50000"/>
                  </a:schemeClr>
                </a:solidFill>
              </a:defRPr>
            </a:lvl4pPr>
            <a:lvl5pPr marL="606029" indent="-130969">
              <a:tabLst/>
              <a:defRPr sz="1200">
                <a:solidFill>
                  <a:schemeClr val="tx1">
                    <a:lumMod val="50000"/>
                  </a:schemeClr>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31768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444616-E14A-46A0-A6D3-6E66F6B1A6DF}" type="slidenum">
              <a:rPr kumimoji="0" lang="en-US" sz="1800" b="0" i="0" u="none" strike="noStrike" kern="1200" cap="none" spc="0" normalizeH="0" baseline="0" noProof="0">
                <a:ln>
                  <a:noFill/>
                </a:ln>
                <a:solidFill>
                  <a:srgbClr val="B13F9A"/>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B13F9A"/>
              </a:solidFill>
              <a:effectLst/>
              <a:uLnTx/>
              <a:uFillTx/>
              <a:latin typeface="Gill Sans MT"/>
              <a:ea typeface="+mn-ea"/>
              <a:cs typeface="+mn-cs"/>
            </a:endParaRPr>
          </a:p>
        </p:txBody>
      </p:sp>
    </p:spTree>
    <p:extLst>
      <p:ext uri="{BB962C8B-B14F-4D97-AF65-F5344CB8AC3E}">
        <p14:creationId xmlns:p14="http://schemas.microsoft.com/office/powerpoint/2010/main" val="2337495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9360"/>
            <a:ext cx="8229600" cy="5019040"/>
          </a:xfrm>
        </p:spPr>
        <p:txBody>
          <a:bodyPr>
            <a:normAutofit/>
          </a:bodyPr>
          <a:lstStyle>
            <a:lvl1pPr marL="304804" indent="-304804">
              <a:spcBef>
                <a:spcPts val="889"/>
              </a:spcBef>
              <a:buClr>
                <a:schemeClr val="bg1">
                  <a:lumMod val="85000"/>
                </a:schemeClr>
              </a:buClr>
              <a:buSzPct val="110000"/>
              <a:buFont typeface="Arial" panose="020B0604020202020204" pitchFamily="34" charset="0"/>
              <a:buChar char="•"/>
              <a:defRPr sz="2133">
                <a:solidFill>
                  <a:srgbClr val="FCFCFC"/>
                </a:solidFill>
              </a:defRPr>
            </a:lvl1pPr>
            <a:lvl2pPr marL="660408" indent="-254003">
              <a:spcBef>
                <a:spcPts val="889"/>
              </a:spcBef>
              <a:buClr>
                <a:schemeClr val="bg1">
                  <a:lumMod val="85000"/>
                </a:schemeClr>
              </a:buClr>
              <a:buFont typeface="Arial" panose="020B0604020202020204" pitchFamily="34" charset="0"/>
              <a:buChar char="•"/>
              <a:defRPr sz="2133">
                <a:solidFill>
                  <a:srgbClr val="FCFCFC"/>
                </a:solidFill>
              </a:defRPr>
            </a:lvl2pPr>
            <a:lvl3pPr marL="1016013" indent="-203203">
              <a:spcBef>
                <a:spcPts val="889"/>
              </a:spcBef>
              <a:buClr>
                <a:schemeClr val="bg1">
                  <a:lumMod val="85000"/>
                </a:schemeClr>
              </a:buClr>
              <a:buFont typeface="Arial" panose="020B0604020202020204" pitchFamily="34" charset="0"/>
              <a:buChar char="•"/>
              <a:defRPr sz="2133">
                <a:solidFill>
                  <a:srgbClr val="FCFCFC"/>
                </a:solidFill>
              </a:defRPr>
            </a:lvl3pPr>
            <a:lvl4pPr marL="1422418" indent="-203203">
              <a:spcBef>
                <a:spcPts val="889"/>
              </a:spcBef>
              <a:buClr>
                <a:schemeClr val="bg1">
                  <a:lumMod val="85000"/>
                </a:schemeClr>
              </a:buClr>
              <a:buFont typeface="Arial" panose="020B0604020202020204" pitchFamily="34" charset="0"/>
              <a:buChar char="•"/>
              <a:defRPr sz="2133">
                <a:solidFill>
                  <a:srgbClr val="FCFCFC"/>
                </a:solidFill>
              </a:defRPr>
            </a:lvl4pPr>
            <a:lvl5pPr marL="1828823" indent="-203203">
              <a:spcBef>
                <a:spcPts val="889"/>
              </a:spcBef>
              <a:buClr>
                <a:schemeClr val="bg1">
                  <a:lumMod val="85000"/>
                </a:schemeClr>
              </a:buClr>
              <a:buFont typeface="Arial" panose="020B0604020202020204" pitchFamily="34" charset="0"/>
              <a:buChar char="•"/>
              <a:defRPr sz="2133">
                <a:solidFill>
                  <a:srgbClr val="FCFCF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B7122C-15A3-3B46-90E5-49C62A286245}"/>
              </a:ext>
            </a:extLst>
          </p:cNvPr>
          <p:cNvSpPr>
            <a:spLocks noGrp="1"/>
          </p:cNvSpPr>
          <p:nvPr>
            <p:ph type="dt" sz="half" idx="10"/>
          </p:nvPr>
        </p:nvSpPr>
        <p:spPr>
          <a:xfrm>
            <a:off x="457200" y="6356353"/>
            <a:ext cx="2133600" cy="365125"/>
          </a:xfrm>
          <a:prstGeom prst="rect">
            <a:avLst/>
          </a:prstGeom>
        </p:spPr>
        <p:txBody>
          <a:bodyPr/>
          <a:lstStyle>
            <a:lvl1pPr>
              <a:defRPr/>
            </a:lvl1pPr>
          </a:lstStyle>
          <a:p>
            <a:pPr>
              <a:defRPr/>
            </a:pPr>
            <a:fld id="{99461199-918E-9D4D-A983-0E32435233B8}" type="datetimeFigureOut">
              <a:rPr lang="en-US"/>
              <a:pPr>
                <a:defRPr/>
              </a:pPr>
              <a:t>4/14/2026</a:t>
            </a:fld>
            <a:endParaRPr lang="en-US"/>
          </a:p>
        </p:txBody>
      </p:sp>
      <p:sp>
        <p:nvSpPr>
          <p:cNvPr id="5" name="Footer Placeholder 4">
            <a:extLst>
              <a:ext uri="{FF2B5EF4-FFF2-40B4-BE49-F238E27FC236}">
                <a16:creationId xmlns:a16="http://schemas.microsoft.com/office/drawing/2014/main" id="{3D227D85-23BE-4D41-B5C1-6ED03BA66AA8}"/>
              </a:ext>
            </a:extLst>
          </p:cNvPr>
          <p:cNvSpPr>
            <a:spLocks noGrp="1"/>
          </p:cNvSpPr>
          <p:nvPr>
            <p:ph type="ftr" sz="quarter" idx="11"/>
          </p:nvPr>
        </p:nvSpPr>
        <p:spPr>
          <a:xfrm>
            <a:off x="3124200" y="6356353"/>
            <a:ext cx="2895600" cy="365125"/>
          </a:xfrm>
        </p:spPr>
        <p:txBody>
          <a:bodyPr/>
          <a:lstStyle>
            <a:lvl1pPr algn="ctr">
              <a:defRPr>
                <a:solidFill>
                  <a:schemeClr val="bg1"/>
                </a:solidFill>
              </a:defRPr>
            </a:lvl1pPr>
          </a:lstStyle>
          <a:p>
            <a:pPr>
              <a:defRPr/>
            </a:pPr>
            <a:endParaRPr lang="en-US"/>
          </a:p>
        </p:txBody>
      </p:sp>
      <p:sp>
        <p:nvSpPr>
          <p:cNvPr id="6" name="Slide Number Placeholder 5">
            <a:extLst>
              <a:ext uri="{FF2B5EF4-FFF2-40B4-BE49-F238E27FC236}">
                <a16:creationId xmlns:a16="http://schemas.microsoft.com/office/drawing/2014/main" id="{6B7172B5-00F0-B042-BF81-20F60B11F7CD}"/>
              </a:ext>
            </a:extLst>
          </p:cNvPr>
          <p:cNvSpPr>
            <a:spLocks noGrp="1"/>
          </p:cNvSpPr>
          <p:nvPr>
            <p:ph type="sldNum" sz="quarter" idx="12"/>
          </p:nvPr>
        </p:nvSpPr>
        <p:spPr>
          <a:xfrm>
            <a:off x="6553200" y="6356353"/>
            <a:ext cx="2133600" cy="365125"/>
          </a:xfrm>
          <a:prstGeom prst="rect">
            <a:avLst/>
          </a:prstGeom>
        </p:spPr>
        <p:txBody>
          <a:bodyPr/>
          <a:lstStyle>
            <a:lvl1pPr>
              <a:defRPr/>
            </a:lvl1pPr>
          </a:lstStyle>
          <a:p>
            <a:pPr>
              <a:defRPr/>
            </a:pPr>
            <a:fld id="{0E4BB7A1-F533-224F-AB59-FB852FDFBA49}" type="slidenum">
              <a:rPr lang="en-US"/>
              <a:pPr>
                <a:defRPr/>
              </a:pPr>
              <a:t>‹#›</a:t>
            </a:fld>
            <a:endParaRPr lang="en-US"/>
          </a:p>
        </p:txBody>
      </p:sp>
    </p:spTree>
    <p:extLst>
      <p:ext uri="{BB962C8B-B14F-4D97-AF65-F5344CB8AC3E}">
        <p14:creationId xmlns:p14="http://schemas.microsoft.com/office/powerpoint/2010/main" val="36410610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385681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74793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Photos or Graphics">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247650" y="274639"/>
            <a:ext cx="8677275" cy="1143000"/>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p>
        </p:txBody>
      </p:sp>
      <p:sp>
        <p:nvSpPr>
          <p:cNvPr id="9" name="Text Placeholder 15"/>
          <p:cNvSpPr>
            <a:spLocks noGrp="1"/>
          </p:cNvSpPr>
          <p:nvPr>
            <p:ph type="body" sz="quarter" idx="11" hasCustomPrompt="1"/>
          </p:nvPr>
        </p:nvSpPr>
        <p:spPr>
          <a:xfrm>
            <a:off x="257176" y="6210301"/>
            <a:ext cx="8677275" cy="647700"/>
          </a:xfrm>
          <a:prstGeom prst="rect">
            <a:avLst/>
          </a:prstGeom>
        </p:spPr>
        <p:txBody>
          <a:bodyPr anchor="b">
            <a:noAutofit/>
          </a:bodyPr>
          <a:lstStyle>
            <a:lvl1pPr marL="0" indent="0" algn="r">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enter citations and photo credits</a:t>
            </a:r>
          </a:p>
        </p:txBody>
      </p:sp>
    </p:spTree>
    <p:extLst>
      <p:ext uri="{BB962C8B-B14F-4D97-AF65-F5344CB8AC3E}">
        <p14:creationId xmlns:p14="http://schemas.microsoft.com/office/powerpoint/2010/main" val="6012282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
                <a:srgbClr val="5E3886"/>
              </a:buClr>
              <a:buSzPct val="76000"/>
              <a:buFont typeface="Wingdings 3"/>
              <a:buNone/>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1155021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04498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42330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9600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26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2448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9807838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89584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756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859793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D6CE09B-54E3-56A2-75A8-9AFDEA9DA004}"/>
              </a:ext>
            </a:extLst>
          </p:cNvPr>
          <p:cNvSpPr>
            <a:spLocks noGrp="1"/>
          </p:cNvSpPr>
          <p:nvPr>
            <p:ph type="title"/>
          </p:nvPr>
        </p:nvSpPr>
        <p:spPr>
          <a:xfrm>
            <a:off x="342900" y="685801"/>
            <a:ext cx="6029325" cy="228601"/>
          </a:xfrm>
          <a:prstGeom prst="rect">
            <a:avLst/>
          </a:prstGeom>
        </p:spPr>
        <p:txBody>
          <a:bodyPr vert="horz" lIns="0" tIns="0" rIns="0" bIns="0" rtlCol="0" anchor="t" anchorCtr="0">
            <a:noAutofit/>
          </a:bodyPr>
          <a:lstStyle>
            <a:lvl1pPr>
              <a:lnSpc>
                <a:spcPct val="100000"/>
              </a:lnSpc>
              <a:defRPr/>
            </a:lvl1pPr>
          </a:lstStyle>
          <a:p>
            <a:r>
              <a:rPr lang="en-US"/>
              <a:t>CLICK TO EDIT MASTER TITLE STYLE</a:t>
            </a:r>
          </a:p>
        </p:txBody>
      </p:sp>
      <p:sp>
        <p:nvSpPr>
          <p:cNvPr id="8" name="Text Placeholder 2">
            <a:extLst>
              <a:ext uri="{FF2B5EF4-FFF2-40B4-BE49-F238E27FC236}">
                <a16:creationId xmlns:a16="http://schemas.microsoft.com/office/drawing/2014/main" id="{D5BFB5B4-F2E3-D396-3307-48B3D0B8E8D0}"/>
              </a:ext>
            </a:extLst>
          </p:cNvPr>
          <p:cNvSpPr>
            <a:spLocks noGrp="1"/>
          </p:cNvSpPr>
          <p:nvPr>
            <p:ph idx="10" hasCustomPrompt="1"/>
          </p:nvPr>
        </p:nvSpPr>
        <p:spPr>
          <a:xfrm>
            <a:off x="342900" y="914401"/>
            <a:ext cx="6029325" cy="821292"/>
          </a:xfrm>
          <a:prstGeom prst="rect">
            <a:avLst/>
          </a:prstGeom>
        </p:spPr>
        <p:txBody>
          <a:bodyPr vert="horz" lIns="0" tIns="0" rIns="0" bIns="0" rtlCol="0">
            <a:noAutofit/>
          </a:bodyPr>
          <a:lstStyle>
            <a:lvl1pPr>
              <a:defRPr sz="2100" b="1">
                <a:solidFill>
                  <a:srgbClr val="2F3690"/>
                </a:solidFill>
              </a:defRPr>
            </a:lvl1pPr>
            <a:lvl2pPr marL="341710" indent="-333375">
              <a:tabLst/>
              <a:defRPr sz="1650"/>
            </a:lvl2pPr>
            <a:lvl3pPr marL="177404" indent="-84535">
              <a:tabLst/>
              <a:defRPr/>
            </a:lvl3pPr>
            <a:lvl4pPr marL="341710" indent="-164306">
              <a:tabLst/>
              <a:defRPr/>
            </a:lvl4pPr>
            <a:lvl5pPr marL="341710" indent="-78581">
              <a:tabLst/>
              <a:defRPr/>
            </a:lvl5pPr>
          </a:lstStyle>
          <a:p>
            <a:pPr lvl="0"/>
            <a:r>
              <a:rPr lang="en-US"/>
              <a:t>Edit Master text styles</a:t>
            </a:r>
          </a:p>
        </p:txBody>
      </p:sp>
      <p:sp>
        <p:nvSpPr>
          <p:cNvPr id="2" name="Picture Placeholder 8">
            <a:extLst>
              <a:ext uri="{FF2B5EF4-FFF2-40B4-BE49-F238E27FC236}">
                <a16:creationId xmlns:a16="http://schemas.microsoft.com/office/drawing/2014/main" id="{1BE519D2-6B23-9159-4B79-A08DDCFB79A4}"/>
              </a:ext>
            </a:extLst>
          </p:cNvPr>
          <p:cNvSpPr>
            <a:spLocks noGrp="1"/>
          </p:cNvSpPr>
          <p:nvPr>
            <p:ph type="pic" sz="quarter" idx="14"/>
          </p:nvPr>
        </p:nvSpPr>
        <p:spPr>
          <a:xfrm>
            <a:off x="6505575" y="1817649"/>
            <a:ext cx="2742194" cy="4015992"/>
          </a:xfrm>
          <a:prstGeom prst="rect">
            <a:avLst/>
          </a:prstGeom>
          <a:solidFill>
            <a:schemeClr val="bg1">
              <a:lumMod val="95000"/>
            </a:schemeClr>
          </a:solidFill>
        </p:spPr>
        <p:txBody>
          <a:bodyPr>
            <a:normAutofit/>
          </a:bodyPr>
          <a:lstStyle>
            <a:lvl1pPr>
              <a:defRPr sz="788"/>
            </a:lvl1pPr>
          </a:lstStyle>
          <a:p>
            <a:endParaRPr lang="en-US"/>
          </a:p>
        </p:txBody>
      </p:sp>
      <p:sp>
        <p:nvSpPr>
          <p:cNvPr id="5" name="Text Placeholder 2">
            <a:extLst>
              <a:ext uri="{FF2B5EF4-FFF2-40B4-BE49-F238E27FC236}">
                <a16:creationId xmlns:a16="http://schemas.microsoft.com/office/drawing/2014/main" id="{52217F6F-941D-DDCA-B18A-BB19CDAD5685}"/>
              </a:ext>
            </a:extLst>
          </p:cNvPr>
          <p:cNvSpPr>
            <a:spLocks noGrp="1"/>
          </p:cNvSpPr>
          <p:nvPr>
            <p:ph idx="17" hasCustomPrompt="1"/>
          </p:nvPr>
        </p:nvSpPr>
        <p:spPr>
          <a:xfrm>
            <a:off x="342901" y="1735693"/>
            <a:ext cx="6029325" cy="4097948"/>
          </a:xfrm>
          <a:prstGeom prst="rect">
            <a:avLst/>
          </a:prstGeom>
        </p:spPr>
        <p:txBody>
          <a:bodyPr vert="horz" lIns="0" tIns="0" rIns="0" bIns="0" rtlCol="0">
            <a:noAutofit/>
          </a:bodyPr>
          <a:lstStyle>
            <a:lvl1pPr>
              <a:defRPr sz="2100" b="1">
                <a:solidFill>
                  <a:srgbClr val="2F3690"/>
                </a:solidFill>
              </a:defRPr>
            </a:lvl1pPr>
            <a:lvl2pPr marL="341710" indent="-333375">
              <a:tabLst/>
              <a:defRPr sz="1650">
                <a:solidFill>
                  <a:schemeClr val="tx2"/>
                </a:solidFill>
              </a:defRPr>
            </a:lvl2pPr>
            <a:lvl3pPr marL="215504" indent="-122635">
              <a:buClr>
                <a:srgbClr val="F36D21"/>
              </a:buClr>
              <a:buFont typeface="Arial" panose="020B0604020202020204" pitchFamily="34" charset="0"/>
              <a:buChar char="•"/>
              <a:tabLst/>
              <a:defRPr>
                <a:solidFill>
                  <a:schemeClr val="tx1">
                    <a:lumMod val="50000"/>
                  </a:schemeClr>
                </a:solidFill>
              </a:defRPr>
            </a:lvl3pPr>
            <a:lvl4pPr marL="475060" indent="-129779">
              <a:tabLst/>
              <a:defRPr>
                <a:solidFill>
                  <a:schemeClr val="tx1">
                    <a:lumMod val="50000"/>
                  </a:schemeClr>
                </a:solidFill>
              </a:defRPr>
            </a:lvl4pPr>
            <a:lvl5pPr marL="606029" indent="-130969">
              <a:tabLst/>
              <a:defRPr sz="1200">
                <a:solidFill>
                  <a:schemeClr val="tx1">
                    <a:lumMod val="50000"/>
                  </a:schemeClr>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02584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Slide Number Placeholder 5"/>
          <p:cNvSpPr txBox="1">
            <a:spLocks/>
          </p:cNvSpPr>
          <p:nvPr userDrawn="1"/>
        </p:nvSpPr>
        <p:spPr>
          <a:xfrm>
            <a:off x="6553200" y="6356350"/>
            <a:ext cx="2133600" cy="365125"/>
          </a:xfrm>
          <a:prstGeom prst="rect">
            <a:avLst/>
          </a:prstGeom>
        </p:spPr>
        <p:txBody>
          <a:bodyPr anchor="ctr"/>
          <a:lstStyle>
            <a:lvl1pPr>
              <a:defRPr/>
            </a:lvl1pPr>
          </a:lstStyle>
          <a:p>
            <a:pPr algn="r" fontAlgn="auto">
              <a:spcBef>
                <a:spcPts val="0"/>
              </a:spcBef>
              <a:spcAft>
                <a:spcPts val="0"/>
              </a:spcAft>
              <a:defRPr/>
            </a:pPr>
            <a:endParaRPr lang="en-US" sz="12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800">
                <a:solidFill>
                  <a:schemeClr val="bg1"/>
                </a:solidFill>
              </a:defRPr>
            </a:lvl1pPr>
            <a:lvl2pPr>
              <a:buClr>
                <a:srgbClr val="FFD937"/>
              </a:buClr>
              <a:defRPr sz="2400">
                <a:solidFill>
                  <a:schemeClr val="bg1"/>
                </a:solidFill>
              </a:defRPr>
            </a:lvl2pPr>
            <a:lvl3pPr>
              <a:buClr>
                <a:srgbClr val="FFD937"/>
              </a:buClr>
              <a:defRPr sz="2000">
                <a:solidFill>
                  <a:schemeClr val="bg1"/>
                </a:solidFill>
              </a:defRPr>
            </a:lvl3pPr>
            <a:lvl4pPr>
              <a:buClr>
                <a:srgbClr val="FFD937"/>
              </a:buClr>
              <a:defRPr sz="2800">
                <a:solidFill>
                  <a:schemeClr val="bg1"/>
                </a:solidFill>
              </a:defRPr>
            </a:lvl4pPr>
            <a:lvl5pPr>
              <a:buClr>
                <a:srgbClr val="FFD937"/>
              </a:buCl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0"/>
            <a:ext cx="2133600" cy="365125"/>
          </a:xfrm>
          <a:prstGeom prst="rect">
            <a:avLst/>
          </a:prstGeom>
        </p:spPr>
        <p:txBody>
          <a:bodyPr/>
          <a:lstStyle>
            <a:lvl1pPr>
              <a:defRPr/>
            </a:lvl1pPr>
          </a:lstStyle>
          <a:p>
            <a:pPr>
              <a:defRPr/>
            </a:pPr>
            <a:fld id="{E448AC1B-3A32-48D0-AA8C-10C63FDCBCFE}" type="datetimeFigureOut">
              <a:rPr lang="en-US"/>
              <a:pPr>
                <a:defRPr/>
              </a:pPr>
              <a:t>4/14/2026</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0"/>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181324017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3" y="273050"/>
            <a:ext cx="8226425" cy="582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0"/>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2D68D136-8688-4F5A-9F3F-374CEC99468E}" type="slidenum">
              <a:rPr lang="en-US"/>
              <a:pPr>
                <a:defRPr/>
              </a:pPr>
              <a:t>‹#›</a:t>
            </a:fld>
            <a:endParaRPr lang="en-US"/>
          </a:p>
        </p:txBody>
      </p:sp>
    </p:spTree>
    <p:extLst>
      <p:ext uri="{BB962C8B-B14F-4D97-AF65-F5344CB8AC3E}">
        <p14:creationId xmlns:p14="http://schemas.microsoft.com/office/powerpoint/2010/main" val="268013877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312584327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1886981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41422346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43377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64271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9751357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47591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369695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4" y="273050"/>
            <a:ext cx="8226425" cy="582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0"/>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2D68D136-8688-4F5A-9F3F-374CEC99468E}" type="slidenum">
              <a:rPr lang="en-US"/>
              <a:pPr>
                <a:defRPr/>
              </a:pPr>
              <a:t>‹#›</a:t>
            </a:fld>
            <a:endParaRPr lang="en-US"/>
          </a:p>
        </p:txBody>
      </p:sp>
    </p:spTree>
    <p:extLst>
      <p:ext uri="{BB962C8B-B14F-4D97-AF65-F5344CB8AC3E}">
        <p14:creationId xmlns:p14="http://schemas.microsoft.com/office/powerpoint/2010/main" val="82842225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48181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18043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8"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18266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7"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3438054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0008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64818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a:t>Click icon to add clip art</a:t>
            </a:r>
          </a:p>
        </p:txBody>
      </p:sp>
    </p:spTree>
    <p:extLst>
      <p:ext uri="{BB962C8B-B14F-4D97-AF65-F5344CB8AC3E}">
        <p14:creationId xmlns:p14="http://schemas.microsoft.com/office/powerpoint/2010/main" val="31250254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hart Placeholder 2"/>
          <p:cNvSpPr>
            <a:spLocks noGrp="1"/>
          </p:cNvSpPr>
          <p:nvPr>
            <p:ph type="chart" idx="1"/>
          </p:nvPr>
        </p:nvSpPr>
        <p:spPr>
          <a:xfrm>
            <a:off x="914400" y="1752600"/>
            <a:ext cx="7772400" cy="4800600"/>
          </a:xfrm>
        </p:spPr>
        <p:txBody>
          <a:bodyPr/>
          <a:lstStyle/>
          <a:p>
            <a:pPr lvl="0"/>
            <a:r>
              <a:rPr lang="en-US" noProof="0"/>
              <a:t>Click icon to add chart</a:t>
            </a:r>
          </a:p>
        </p:txBody>
      </p:sp>
    </p:spTree>
    <p:extLst>
      <p:ext uri="{BB962C8B-B14F-4D97-AF65-F5344CB8AC3E}">
        <p14:creationId xmlns:p14="http://schemas.microsoft.com/office/powerpoint/2010/main" val="412245517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94391399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solidFill>
                  <a:prstClr val="black"/>
                </a:solidFill>
              </a:rPr>
              <a:pPr>
                <a:defRPr/>
              </a:pPr>
              <a:t>‹#›</a:t>
            </a:fld>
            <a:endParaRPr lang="en-US">
              <a:solidFill>
                <a:prstClr val="black"/>
              </a:solidFill>
            </a:endParaRPr>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solidFill>
                <a:prstClr val="black"/>
              </a:solidFill>
            </a:endParaRPr>
          </a:p>
        </p:txBody>
      </p:sp>
    </p:spTree>
    <p:extLst>
      <p:ext uri="{BB962C8B-B14F-4D97-AF65-F5344CB8AC3E}">
        <p14:creationId xmlns:p14="http://schemas.microsoft.com/office/powerpoint/2010/main" val="2514919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2"/>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2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166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C839DD-851C-9D40-B57A-0213F5823C6C}"/>
              </a:ext>
            </a:extLst>
          </p:cNvPr>
          <p:cNvSpPr>
            <a:spLocks noGrp="1"/>
          </p:cNvSpPr>
          <p:nvPr>
            <p:ph sz="half" idx="1"/>
          </p:nvPr>
        </p:nvSpPr>
        <p:spPr>
          <a:xfrm>
            <a:off x="457200" y="1232453"/>
            <a:ext cx="3977640" cy="4802587"/>
          </a:xfrm>
          <a:prstGeom prst="rect">
            <a:avLst/>
          </a:prstGeom>
        </p:spPr>
        <p:txBody>
          <a:bodyPr>
            <a:normAutofit/>
          </a:bodyPr>
          <a:lstStyle>
            <a:lvl1pPr>
              <a:defRPr sz="1800"/>
            </a:lvl1pPr>
            <a:lvl2pPr indent="-171450">
              <a:defRPr sz="1500"/>
            </a:lvl2pPr>
            <a:lvl3pPr marL="514350" indent="-171450">
              <a:defRPr sz="1350"/>
            </a:lvl3pPr>
            <a:lvl4pPr marL="685800" indent="-171450">
              <a:defRPr sz="1200"/>
            </a:lvl4pPr>
            <a:lvl5pPr marL="857250" indent="-171450">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04934C32-B386-5841-A93B-B268DD521DB5}"/>
              </a:ext>
            </a:extLst>
          </p:cNvPr>
          <p:cNvSpPr>
            <a:spLocks noGrp="1"/>
          </p:cNvSpPr>
          <p:nvPr>
            <p:ph sz="half" idx="13"/>
          </p:nvPr>
        </p:nvSpPr>
        <p:spPr>
          <a:xfrm>
            <a:off x="4709160" y="1232453"/>
            <a:ext cx="3977640" cy="4802587"/>
          </a:xfrm>
          <a:prstGeom prst="rect">
            <a:avLst/>
          </a:prstGeom>
        </p:spPr>
        <p:txBody>
          <a:bodyPr>
            <a:normAutofit/>
          </a:bodyPr>
          <a:lstStyle>
            <a:lvl1pPr>
              <a:defRPr sz="1800"/>
            </a:lvl1pPr>
            <a:lvl2pPr indent="-171450">
              <a:defRPr sz="1500"/>
            </a:lvl2pPr>
            <a:lvl3pPr marL="514350" indent="-171450">
              <a:defRPr sz="1350"/>
            </a:lvl3pPr>
            <a:lvl4pPr marL="685800" indent="-171450">
              <a:defRPr sz="1200"/>
            </a:lvl4pPr>
            <a:lvl5pPr marL="857250" indent="-171450">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D3883A15-A95D-CF47-992F-973181F11F19}"/>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850492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0723BCD-FE2A-574F-A554-0E2ED1CA6285}"/>
              </a:ext>
            </a:extLst>
          </p:cNvPr>
          <p:cNvSpPr>
            <a:spLocks noGrp="1"/>
          </p:cNvSpPr>
          <p:nvPr>
            <p:ph sz="quarter" idx="12"/>
          </p:nvPr>
        </p:nvSpPr>
        <p:spPr>
          <a:xfrm>
            <a:off x="457200" y="1232453"/>
            <a:ext cx="8229599" cy="48023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a:extLst>
              <a:ext uri="{FF2B5EF4-FFF2-40B4-BE49-F238E27FC236}">
                <a16:creationId xmlns:a16="http://schemas.microsoft.com/office/drawing/2014/main" id="{48121C72-9261-504D-8F1B-943FA17B9CB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543716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200" i="1"/>
            </a:lvl1pPr>
          </a:lstStyle>
          <a:p>
            <a:pPr lvl="0"/>
            <a:r>
              <a:rPr lang="en-US"/>
              <a:t>Click to edit Master text styles</a:t>
            </a:r>
          </a:p>
        </p:txBody>
      </p:sp>
    </p:spTree>
    <p:extLst>
      <p:ext uri="{BB962C8B-B14F-4D97-AF65-F5344CB8AC3E}">
        <p14:creationId xmlns:p14="http://schemas.microsoft.com/office/powerpoint/2010/main" val="372372482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E73D15-1286-478B-B895-06C76D21EC0F}"/>
              </a:ext>
            </a:extLst>
          </p:cNvPr>
          <p:cNvSpPr>
            <a:spLocks noGrp="1"/>
          </p:cNvSpPr>
          <p:nvPr>
            <p:ph type="title"/>
          </p:nvPr>
        </p:nvSpPr>
        <p:spPr>
          <a:xfrm>
            <a:off x="345185" y="460694"/>
            <a:ext cx="8455914" cy="429348"/>
          </a:xfrm>
        </p:spPr>
        <p:txBody>
          <a:bodyPr/>
          <a:lstStyle>
            <a:lvl1pPr>
              <a:spcBef>
                <a:spcPts val="0"/>
              </a:spcBef>
              <a:defRPr/>
            </a:lvl1pPr>
          </a:lstStyle>
          <a:p>
            <a:r>
              <a:rPr lang="en-US"/>
              <a:t>Click to edit Master title style</a:t>
            </a:r>
          </a:p>
        </p:txBody>
      </p:sp>
      <p:sp>
        <p:nvSpPr>
          <p:cNvPr id="8" name="Text Placeholder 7">
            <a:extLst>
              <a:ext uri="{FF2B5EF4-FFF2-40B4-BE49-F238E27FC236}">
                <a16:creationId xmlns:a16="http://schemas.microsoft.com/office/drawing/2014/main" id="{FD8C8250-C657-80AA-48D8-D85E043DE494}"/>
              </a:ext>
            </a:extLst>
          </p:cNvPr>
          <p:cNvSpPr>
            <a:spLocks noGrp="1"/>
          </p:cNvSpPr>
          <p:nvPr>
            <p:ph type="body" sz="quarter" idx="16" hasCustomPrompt="1"/>
          </p:nvPr>
        </p:nvSpPr>
        <p:spPr>
          <a:xfrm>
            <a:off x="345185" y="6102000"/>
            <a:ext cx="8455914" cy="246888"/>
          </a:xfrm>
        </p:spPr>
        <p:txBody>
          <a:bodyPr anchor="b">
            <a:noAutofit/>
          </a:bodyPr>
          <a:lstStyle>
            <a:lvl1pPr>
              <a:spcBef>
                <a:spcPts val="0"/>
              </a:spcBef>
              <a:defRPr lang="en-US" sz="600" kern="1200" dirty="0">
                <a:solidFill>
                  <a:schemeClr val="tx2">
                    <a:lumMod val="60000"/>
                    <a:lumOff val="40000"/>
                  </a:schemeClr>
                </a:solidFill>
                <a:latin typeface="+mn-lt"/>
                <a:ea typeface="+mn-ea"/>
                <a:cs typeface="+mn-cs"/>
              </a:defRPr>
            </a:lvl1pPr>
          </a:lstStyle>
          <a:p>
            <a:pPr lvl="0"/>
            <a:r>
              <a:rPr lang="en-US"/>
              <a:t>[Optional footnotes]</a:t>
            </a:r>
          </a:p>
        </p:txBody>
      </p:sp>
      <p:sp>
        <p:nvSpPr>
          <p:cNvPr id="4" name="Footer Placeholder 1">
            <a:extLst>
              <a:ext uri="{FF2B5EF4-FFF2-40B4-BE49-F238E27FC236}">
                <a16:creationId xmlns:a16="http://schemas.microsoft.com/office/drawing/2014/main" id="{57CAF344-8CDE-7B0B-AD6A-133F2DA86375}"/>
              </a:ext>
            </a:extLst>
          </p:cNvPr>
          <p:cNvSpPr>
            <a:spLocks noGrp="1"/>
          </p:cNvSpPr>
          <p:nvPr>
            <p:ph type="ftr" sz="quarter" idx="18"/>
          </p:nvPr>
        </p:nvSpPr>
        <p:spPr>
          <a:xfrm>
            <a:off x="3028950" y="6502471"/>
            <a:ext cx="3086100" cy="253859"/>
          </a:xfrm>
        </p:spPr>
        <p:txBody>
          <a:bodyPr/>
          <a:lstStyle/>
          <a:p>
            <a:r>
              <a:rPr lang="en-US"/>
              <a:t>CONFIDENTIAL – DO NOT DISTRIBUTE</a:t>
            </a:r>
          </a:p>
        </p:txBody>
      </p:sp>
    </p:spTree>
    <p:extLst>
      <p:ext uri="{BB962C8B-B14F-4D97-AF65-F5344CB8AC3E}">
        <p14:creationId xmlns:p14="http://schemas.microsoft.com/office/powerpoint/2010/main" val="4584777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200" i="1"/>
            </a:lvl1pPr>
          </a:lstStyle>
          <a:p>
            <a:pPr lvl="0"/>
            <a:r>
              <a:rPr lang="en-US"/>
              <a:t>Click to edit Master text styles</a:t>
            </a:r>
          </a:p>
        </p:txBody>
      </p:sp>
    </p:spTree>
    <p:extLst>
      <p:ext uri="{BB962C8B-B14F-4D97-AF65-F5344CB8AC3E}">
        <p14:creationId xmlns:p14="http://schemas.microsoft.com/office/powerpoint/2010/main" val="416341386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200" i="1"/>
            </a:lvl1pPr>
          </a:lstStyle>
          <a:p>
            <a:pPr lvl="0"/>
            <a:r>
              <a:rPr lang="en-US"/>
              <a:t>Click to edit Master text styles</a:t>
            </a:r>
          </a:p>
        </p:txBody>
      </p:sp>
    </p:spTree>
    <p:extLst>
      <p:ext uri="{BB962C8B-B14F-4D97-AF65-F5344CB8AC3E}">
        <p14:creationId xmlns:p14="http://schemas.microsoft.com/office/powerpoint/2010/main" val="1435267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5486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0425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450"/>
              </a:spcBef>
              <a:spcAft>
                <a:spcPts val="0"/>
              </a:spcAft>
              <a:buClr>
                <a:srgbClr val="5E3886"/>
              </a:buClr>
              <a:buSzPct val="76000"/>
              <a:buFont typeface="Wingdings 3"/>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11041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10184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4958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648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0341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38332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3335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1223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16915686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31181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382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388876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6" name="Slide Number Placeholder 5"/>
          <p:cNvSpPr txBox="1">
            <a:spLocks/>
          </p:cNvSpPr>
          <p:nvPr userDrawn="1"/>
        </p:nvSpPr>
        <p:spPr>
          <a:xfrm>
            <a:off x="6553200" y="6356352"/>
            <a:ext cx="2133600" cy="365125"/>
          </a:xfrm>
          <a:prstGeom prst="rect">
            <a:avLst/>
          </a:prstGeom>
        </p:spPr>
        <p:txBody>
          <a:bodyPr anchor="ctr"/>
          <a:lstStyle>
            <a:lvl1pPr>
              <a:defRPr/>
            </a:lvl1pPr>
          </a:lstStyle>
          <a:p>
            <a:pPr algn="r" fontAlgn="auto">
              <a:spcBef>
                <a:spcPts val="0"/>
              </a:spcBef>
              <a:spcAft>
                <a:spcPts val="0"/>
              </a:spcAft>
              <a:defRPr/>
            </a:pPr>
            <a:endParaRPr lang="en-US" sz="9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100">
                <a:solidFill>
                  <a:schemeClr val="bg1"/>
                </a:solidFill>
              </a:defRPr>
            </a:lvl1pPr>
            <a:lvl2pPr>
              <a:buClr>
                <a:srgbClr val="FFD937"/>
              </a:buClr>
              <a:defRPr sz="1800">
                <a:solidFill>
                  <a:schemeClr val="bg1"/>
                </a:solidFill>
              </a:defRPr>
            </a:lvl2pPr>
            <a:lvl3pPr>
              <a:buClr>
                <a:srgbClr val="FFD937"/>
              </a:buClr>
              <a:defRPr sz="1500">
                <a:solidFill>
                  <a:schemeClr val="bg1"/>
                </a:solidFill>
              </a:defRPr>
            </a:lvl3pPr>
            <a:lvl4pPr>
              <a:buClr>
                <a:srgbClr val="FFD937"/>
              </a:buClr>
              <a:defRPr sz="2100">
                <a:solidFill>
                  <a:schemeClr val="bg1"/>
                </a:solidFill>
              </a:defRPr>
            </a:lvl4pPr>
            <a:lvl5pPr>
              <a:buClr>
                <a:srgbClr val="FFD937"/>
              </a:buClr>
              <a:defRPr sz="2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2"/>
            <a:ext cx="2133600" cy="365125"/>
          </a:xfrm>
          <a:prstGeom prst="rect">
            <a:avLst/>
          </a:prstGeom>
        </p:spPr>
        <p:txBody>
          <a:bodyPr/>
          <a:lstStyle>
            <a:lvl1pPr>
              <a:defRPr/>
            </a:lvl1pPr>
          </a:lstStyle>
          <a:p>
            <a:pPr>
              <a:defRPr/>
            </a:pPr>
            <a:fld id="{E448AC1B-3A32-48D0-AA8C-10C63FDCBCFE}" type="datetimeFigureOut">
              <a:rPr lang="en-US"/>
              <a:pPr>
                <a:defRPr/>
              </a:pPr>
              <a:t>4/14/2026</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2"/>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545114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2927548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2"/>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20424096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964425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4265287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57373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539752" y="132516"/>
            <a:ext cx="8064500"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539752" y="1274618"/>
            <a:ext cx="8064500" cy="5065222"/>
          </a:xfrm>
          <a:prstGeom prst="rect">
            <a:avLst/>
          </a:prstGeom>
        </p:spPr>
        <p:txBody>
          <a:bodyPr/>
          <a:lstStyle>
            <a:lvl1pPr>
              <a:spcBef>
                <a:spcPts val="900"/>
              </a:spcBef>
              <a:spcAft>
                <a:spcPts val="900"/>
              </a:spcAft>
              <a:defRPr/>
            </a:lvl1pPr>
            <a:lvl2pPr marL="189000" indent="-189000">
              <a:defRPr/>
            </a:lvl2pPr>
            <a:lvl3pPr marL="378000" indent="-189000">
              <a:defRPr/>
            </a:lvl3pPr>
            <a:lvl4pPr marL="567000" indent="-189000">
              <a:defRPr/>
            </a:lvl4pPr>
            <a:lvl5pPr marL="756000" indent="-189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1" y="6485507"/>
            <a:ext cx="9143999" cy="236013"/>
          </a:xfrm>
          <a:noFill/>
        </p:spPr>
        <p:txBody>
          <a:bodyPr wrap="square" lIns="180000" tIns="36000" rIns="180000" bIns="72000" anchor="b" anchorCtr="0">
            <a:spAutoFit/>
          </a:bodyPr>
          <a:lstStyle>
            <a:lvl1pPr>
              <a:lnSpc>
                <a:spcPct val="100000"/>
              </a:lnSpc>
              <a:spcAft>
                <a:spcPts val="450"/>
              </a:spcAft>
              <a:defRPr sz="825" b="0" i="0"/>
            </a:lvl1pPr>
          </a:lstStyle>
          <a:p>
            <a:pPr lvl="0"/>
            <a:r>
              <a:rPr lang="en-US"/>
              <a:t>Reference</a:t>
            </a:r>
          </a:p>
        </p:txBody>
      </p:sp>
    </p:spTree>
    <p:extLst>
      <p:ext uri="{BB962C8B-B14F-4D97-AF65-F5344CB8AC3E}">
        <p14:creationId xmlns:p14="http://schemas.microsoft.com/office/powerpoint/2010/main" val="919820191"/>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95D07A2B-DC21-E94C-A3E4-C9F19ED7E2A2}"/>
              </a:ext>
            </a:extLst>
          </p:cNvPr>
          <p:cNvSpPr>
            <a:spLocks noGrp="1"/>
          </p:cNvSpPr>
          <p:nvPr>
            <p:ph type="ftr" sz="quarter" idx="14"/>
          </p:nvPr>
        </p:nvSpPr>
        <p:spPr>
          <a:xfrm>
            <a:off x="4821153" y="6396386"/>
            <a:ext cx="3731491" cy="338602"/>
          </a:xfrm>
          <a:prstGeom prst="rect">
            <a:avLst/>
          </a:prstGeom>
        </p:spPr>
        <p:txBody>
          <a:bodyPr/>
          <a:lstStyle>
            <a:lvl1pPr algn="r">
              <a:defRPr lang="en-US" sz="675" b="0" i="1" smtClean="0">
                <a:solidFill>
                  <a:srgbClr val="747476"/>
                </a:solidFill>
                <a:effectLst/>
                <a:latin typeface="Calibri" panose="020F0502020204030204" pitchFamily="34" charset="0"/>
                <a:cs typeface="Calibri" panose="020F0502020204030204" pitchFamily="34" charset="0"/>
              </a:defRPr>
            </a:lvl1pPr>
          </a:lstStyle>
          <a:p>
            <a:r>
              <a:rPr lang="en-US"/>
              <a:t>Copyright 2023 DC Health | Government of the District of Columbia</a:t>
            </a:r>
          </a:p>
        </p:txBody>
      </p:sp>
      <p:sp>
        <p:nvSpPr>
          <p:cNvPr id="3" name="Slide Number Placeholder 5">
            <a:extLst>
              <a:ext uri="{FF2B5EF4-FFF2-40B4-BE49-F238E27FC236}">
                <a16:creationId xmlns:a16="http://schemas.microsoft.com/office/drawing/2014/main" id="{A29BD921-9CBA-3C48-8EE6-F467A320FA47}"/>
              </a:ext>
            </a:extLst>
          </p:cNvPr>
          <p:cNvSpPr>
            <a:spLocks noGrp="1"/>
          </p:cNvSpPr>
          <p:nvPr>
            <p:ph type="sldNum" sz="quarter" idx="15"/>
          </p:nvPr>
        </p:nvSpPr>
        <p:spPr>
          <a:xfrm>
            <a:off x="8579660" y="6323740"/>
            <a:ext cx="518160" cy="365125"/>
          </a:xfrm>
          <a:prstGeom prst="rect">
            <a:avLst/>
          </a:prstGeom>
        </p:spPr>
        <p:txBody>
          <a:bodyPr/>
          <a:lstStyle>
            <a:lvl1pPr algn="ctr">
              <a:defRPr sz="600" b="0" i="0">
                <a:solidFill>
                  <a:srgbClr val="747476"/>
                </a:solidFill>
                <a:latin typeface="Calibri" panose="020F0502020204030204" pitchFamily="34" charset="0"/>
                <a:ea typeface="Calibri" panose="020F0502020204030204" pitchFamily="34" charset="0"/>
                <a:cs typeface="Calibri" panose="020F0502020204030204" pitchFamily="34" charset="0"/>
              </a:defRPr>
            </a:lvl1pPr>
          </a:lstStyle>
          <a:p>
            <a:fld id="{7F4E9268-1612-8141-A5F6-8C1073305412}" type="slidenum">
              <a:rPr lang="en-US" smtClean="0"/>
              <a:pPr/>
              <a:t>‹#›</a:t>
            </a:fld>
            <a:endParaRPr lang="en-US"/>
          </a:p>
        </p:txBody>
      </p:sp>
      <p:sp>
        <p:nvSpPr>
          <p:cNvPr id="11" name="Content Placeholder 10">
            <a:extLst>
              <a:ext uri="{FF2B5EF4-FFF2-40B4-BE49-F238E27FC236}">
                <a16:creationId xmlns:a16="http://schemas.microsoft.com/office/drawing/2014/main" id="{2359D89A-158B-0849-8F08-B83F627DC38F}"/>
              </a:ext>
            </a:extLst>
          </p:cNvPr>
          <p:cNvSpPr>
            <a:spLocks noGrp="1"/>
          </p:cNvSpPr>
          <p:nvPr>
            <p:ph sz="quarter" idx="16"/>
          </p:nvPr>
        </p:nvSpPr>
        <p:spPr>
          <a:xfrm>
            <a:off x="1370401" y="1335371"/>
            <a:ext cx="7135812" cy="4487862"/>
          </a:xfrm>
          <a:prstGeom prst="rect">
            <a:avLst/>
          </a:prstGeom>
        </p:spPr>
        <p:txBody>
          <a:bodyPr/>
          <a:lstStyle>
            <a:lvl1pPr>
              <a:spcBef>
                <a:spcPts val="450"/>
              </a:spcBef>
              <a:spcAft>
                <a:spcPts val="450"/>
              </a:spcAft>
              <a:buClr>
                <a:srgbClr val="791214"/>
              </a:buClr>
              <a:defRPr sz="1800" b="0" i="0">
                <a:solidFill>
                  <a:srgbClr val="55595D"/>
                </a:solidFill>
                <a:latin typeface="Calibri" panose="020F0502020204030204" pitchFamily="34" charset="0"/>
                <a:cs typeface="Calibri" panose="020F0502020204030204" pitchFamily="34" charset="0"/>
              </a:defRPr>
            </a:lvl1pPr>
            <a:lvl2pPr>
              <a:spcBef>
                <a:spcPts val="450"/>
              </a:spcBef>
              <a:spcAft>
                <a:spcPts val="450"/>
              </a:spcAft>
              <a:buFont typeface="Monaco" pitchFamily="2" charset="77"/>
              <a:buChar char="⎼"/>
              <a:defRPr sz="1350" b="0" i="0">
                <a:solidFill>
                  <a:srgbClr val="55595D"/>
                </a:solidFill>
                <a:latin typeface="Calibri" panose="020F0502020204030204" pitchFamily="34" charset="0"/>
                <a:cs typeface="Calibri" panose="020F0502020204030204" pitchFamily="34" charset="0"/>
              </a:defRPr>
            </a:lvl2pPr>
            <a:lvl3pPr>
              <a:spcBef>
                <a:spcPts val="450"/>
              </a:spcBef>
              <a:spcAft>
                <a:spcPts val="450"/>
              </a:spcAft>
              <a:buFont typeface="Courier New" panose="02070309020205020404" pitchFamily="49" charset="0"/>
              <a:buChar char="o"/>
              <a:defRPr sz="1200" b="0" i="0">
                <a:solidFill>
                  <a:srgbClr val="55595D"/>
                </a:solidFill>
                <a:latin typeface="Calibri" panose="020F0502020204030204" pitchFamily="34" charset="0"/>
                <a:cs typeface="Calibri" panose="020F0502020204030204" pitchFamily="34" charset="0"/>
              </a:defRPr>
            </a:lvl3pPr>
            <a:lvl4pPr>
              <a:defRPr>
                <a:solidFill>
                  <a:srgbClr val="55595D"/>
                </a:solidFill>
              </a:defRPr>
            </a:lvl4pPr>
            <a:lvl5pPr>
              <a:defRPr>
                <a:solidFill>
                  <a:srgbClr val="55595D"/>
                </a:solidFill>
              </a:defRPr>
            </a:lvl5pPr>
          </a:lstStyle>
          <a:p>
            <a:pPr lvl="0"/>
            <a:r>
              <a:rPr lang="en-US"/>
              <a:t>Click to edit Master text styles</a:t>
            </a:r>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5E85BA74-E469-334B-8BFC-1323569FC9D3}"/>
              </a:ext>
            </a:extLst>
          </p:cNvPr>
          <p:cNvSpPr>
            <a:spLocks noGrp="1"/>
          </p:cNvSpPr>
          <p:nvPr>
            <p:ph type="body" sz="quarter" idx="10" hasCustomPrompt="1"/>
          </p:nvPr>
        </p:nvSpPr>
        <p:spPr>
          <a:xfrm>
            <a:off x="1370401" y="577902"/>
            <a:ext cx="7135812" cy="563563"/>
          </a:xfrm>
          <a:prstGeom prst="rect">
            <a:avLst/>
          </a:prstGeom>
        </p:spPr>
        <p:txBody>
          <a:bodyPr/>
          <a:lstStyle>
            <a:lvl1pPr marL="5954" indent="-5954">
              <a:buNone/>
              <a:tabLst/>
              <a:defRPr sz="2400" b="1">
                <a:solidFill>
                  <a:srgbClr val="002B3A"/>
                </a:solidFill>
              </a:defRPr>
            </a:lvl1pPr>
          </a:lstStyle>
          <a:p>
            <a:pPr lvl="0"/>
            <a:r>
              <a:rPr lang="en-US"/>
              <a:t>INSERT TITLE</a:t>
            </a:r>
          </a:p>
        </p:txBody>
      </p:sp>
      <p:pic>
        <p:nvPicPr>
          <p:cNvPr id="7" name="Picture 6">
            <a:extLst>
              <a:ext uri="{FF2B5EF4-FFF2-40B4-BE49-F238E27FC236}">
                <a16:creationId xmlns:a16="http://schemas.microsoft.com/office/drawing/2014/main" id="{74357AFA-52A1-B94F-8371-DB6BE87D2ADC}"/>
              </a:ext>
            </a:extLst>
          </p:cNvPr>
          <p:cNvPicPr>
            <a:picLocks noChangeAspect="1"/>
          </p:cNvPicPr>
          <p:nvPr userDrawn="1"/>
        </p:nvPicPr>
        <p:blipFill>
          <a:blip r:embed="rId3"/>
          <a:srcRect/>
          <a:stretch/>
        </p:blipFill>
        <p:spPr>
          <a:xfrm>
            <a:off x="1370401" y="6191147"/>
            <a:ext cx="1271153" cy="390761"/>
          </a:xfrm>
          <a:prstGeom prst="rect">
            <a:avLst/>
          </a:prstGeom>
        </p:spPr>
      </p:pic>
    </p:spTree>
    <p:extLst>
      <p:ext uri="{BB962C8B-B14F-4D97-AF65-F5344CB8AC3E}">
        <p14:creationId xmlns:p14="http://schemas.microsoft.com/office/powerpoint/2010/main" val="1244357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E73D15-1286-478B-B895-06C76D21EC0F}"/>
              </a:ext>
            </a:extLst>
          </p:cNvPr>
          <p:cNvSpPr>
            <a:spLocks noGrp="1"/>
          </p:cNvSpPr>
          <p:nvPr>
            <p:ph type="title"/>
          </p:nvPr>
        </p:nvSpPr>
        <p:spPr>
          <a:xfrm>
            <a:off x="345185" y="460694"/>
            <a:ext cx="8455914" cy="429348"/>
          </a:xfrm>
        </p:spPr>
        <p:txBody>
          <a:bodyPr/>
          <a:lstStyle>
            <a:lvl1pPr>
              <a:spcBef>
                <a:spcPts val="0"/>
              </a:spcBef>
              <a:defRPr/>
            </a:lvl1pPr>
          </a:lstStyle>
          <a:p>
            <a:r>
              <a:rPr lang="en-US"/>
              <a:t>Click to edit Master title style</a:t>
            </a:r>
          </a:p>
        </p:txBody>
      </p:sp>
      <p:sp>
        <p:nvSpPr>
          <p:cNvPr id="8" name="Text Placeholder 7">
            <a:extLst>
              <a:ext uri="{FF2B5EF4-FFF2-40B4-BE49-F238E27FC236}">
                <a16:creationId xmlns:a16="http://schemas.microsoft.com/office/drawing/2014/main" id="{FD8C8250-C657-80AA-48D8-D85E043DE494}"/>
              </a:ext>
            </a:extLst>
          </p:cNvPr>
          <p:cNvSpPr>
            <a:spLocks noGrp="1"/>
          </p:cNvSpPr>
          <p:nvPr>
            <p:ph type="body" sz="quarter" idx="16" hasCustomPrompt="1"/>
          </p:nvPr>
        </p:nvSpPr>
        <p:spPr>
          <a:xfrm>
            <a:off x="345185" y="6102000"/>
            <a:ext cx="8455914" cy="246888"/>
          </a:xfrm>
        </p:spPr>
        <p:txBody>
          <a:bodyPr anchor="b">
            <a:noAutofit/>
          </a:bodyPr>
          <a:lstStyle>
            <a:lvl1pPr>
              <a:spcBef>
                <a:spcPts val="0"/>
              </a:spcBef>
              <a:defRPr lang="en-US" sz="600" kern="1200" dirty="0">
                <a:solidFill>
                  <a:schemeClr val="tx2">
                    <a:lumMod val="60000"/>
                    <a:lumOff val="40000"/>
                  </a:schemeClr>
                </a:solidFill>
                <a:latin typeface="+mn-lt"/>
                <a:ea typeface="+mn-ea"/>
                <a:cs typeface="+mn-cs"/>
              </a:defRPr>
            </a:lvl1pPr>
          </a:lstStyle>
          <a:p>
            <a:pPr lvl="0"/>
            <a:r>
              <a:rPr lang="en-US"/>
              <a:t>[Optional footnotes]</a:t>
            </a:r>
          </a:p>
        </p:txBody>
      </p:sp>
      <p:sp>
        <p:nvSpPr>
          <p:cNvPr id="4" name="Footer Placeholder 1">
            <a:extLst>
              <a:ext uri="{FF2B5EF4-FFF2-40B4-BE49-F238E27FC236}">
                <a16:creationId xmlns:a16="http://schemas.microsoft.com/office/drawing/2014/main" id="{57CAF344-8CDE-7B0B-AD6A-133F2DA86375}"/>
              </a:ext>
            </a:extLst>
          </p:cNvPr>
          <p:cNvSpPr>
            <a:spLocks noGrp="1"/>
          </p:cNvSpPr>
          <p:nvPr>
            <p:ph type="ftr" sz="quarter" idx="18"/>
          </p:nvPr>
        </p:nvSpPr>
        <p:spPr>
          <a:xfrm>
            <a:off x="3028950" y="6502471"/>
            <a:ext cx="3086100" cy="253859"/>
          </a:xfrm>
        </p:spPr>
        <p:txBody>
          <a:bodyPr/>
          <a:lstStyle/>
          <a:p>
            <a:r>
              <a:rPr lang="en-US"/>
              <a:t>CONFIDENTIAL – DO NOT DISTRIBUTE</a:t>
            </a:r>
          </a:p>
        </p:txBody>
      </p:sp>
    </p:spTree>
    <p:extLst>
      <p:ext uri="{BB962C8B-B14F-4D97-AF65-F5344CB8AC3E}">
        <p14:creationId xmlns:p14="http://schemas.microsoft.com/office/powerpoint/2010/main" val="21163292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5025" y="3922719"/>
            <a:ext cx="4037013" cy="2173287"/>
          </a:xfrm>
        </p:spPr>
        <p:txBody>
          <a:bodyPr/>
          <a:lstStyle/>
          <a:p>
            <a:pPr lvl="4"/>
            <a:r>
              <a:rPr lang="en-US" dirty="0"/>
              <a:t>Click to edit Master text styles</a:t>
            </a:r>
          </a:p>
          <a:p>
            <a:pPr lvl="5"/>
            <a:r>
              <a:rPr lang="en-US" dirty="0"/>
              <a:t>Second level</a:t>
            </a:r>
          </a:p>
          <a:p>
            <a:pPr lvl="6"/>
            <a:r>
              <a:rPr lang="en-US" dirty="0"/>
              <a:t>Third level</a:t>
            </a:r>
          </a:p>
          <a:p>
            <a:pPr lvl="7"/>
            <a:r>
              <a:rPr lang="en-US" dirty="0"/>
              <a:t>Fourth level</a:t>
            </a:r>
          </a:p>
          <a:p>
            <a:pPr lvl="8"/>
            <a:r>
              <a:rPr lang="en-US" dirty="0"/>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35332117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62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15595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06407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6813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6762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1525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55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17858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82556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0735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273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4832016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E55CA321-8940-4E43-9470-042EA05A7DBC}"/>
              </a:ext>
            </a:extLst>
          </p:cNvPr>
          <p:cNvSpPr>
            <a:spLocks noGrp="1"/>
          </p:cNvSpPr>
          <p:nvPr>
            <p:ph type="sldNum" sz="quarter" idx="4"/>
          </p:nvPr>
        </p:nvSpPr>
        <p:spPr>
          <a:xfrm rot="10800000" flipV="1">
            <a:off x="8785857" y="5832847"/>
            <a:ext cx="246061" cy="283076"/>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5" name="Rectangle 4">
            <a:extLst>
              <a:ext uri="{FF2B5EF4-FFF2-40B4-BE49-F238E27FC236}">
                <a16:creationId xmlns:a16="http://schemas.microsoft.com/office/drawing/2014/main" id="{8ED1D6E9-2BBE-4B08-92EC-6C28ACB7EB93}"/>
              </a:ext>
            </a:extLst>
          </p:cNvPr>
          <p:cNvSpPr>
            <a:spLocks noChangeArrowheads="1"/>
          </p:cNvSpPr>
          <p:nvPr userDrawn="1"/>
        </p:nvSpPr>
        <p:spPr bwMode="auto">
          <a:xfrm flipV="1">
            <a:off x="511233" y="1209322"/>
            <a:ext cx="8491451" cy="45720"/>
          </a:xfrm>
          <a:prstGeom prst="rect">
            <a:avLst/>
          </a:prstGeom>
          <a:gradFill rotWithShape="0">
            <a:gsLst>
              <a:gs pos="0">
                <a:schemeClr val="tx1"/>
              </a:gs>
              <a:gs pos="89000">
                <a:srgbClr val="EFEAE3">
                  <a:lumMod val="39000"/>
                  <a:lumOff val="61000"/>
                </a:srgbClr>
              </a:gs>
              <a:gs pos="29000">
                <a:srgbClr val="7A5F46"/>
              </a:gs>
            </a:gsLst>
            <a:lin ang="0" scaled="1"/>
          </a:gradFill>
          <a:ln>
            <a:noFill/>
          </a:ln>
          <a:effectLst/>
        </p:spPr>
        <p:txBody>
          <a:bodyPr wrap="none" anchor="ctr"/>
          <a:lstStyle/>
          <a:p>
            <a:pPr marL="0" marR="0" lvl="0" indent="0" algn="ctr" defTabSz="685800" rtl="0" eaLnBrk="0"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prstClr val="black"/>
              </a:solidFill>
              <a:effectLst/>
              <a:uLnTx/>
              <a:uFillTx/>
              <a:latin typeface="Times" charset="0"/>
              <a:ea typeface="+mn-ea"/>
              <a:cs typeface="+mn-cs"/>
            </a:endParaRPr>
          </a:p>
        </p:txBody>
      </p:sp>
      <p:sp>
        <p:nvSpPr>
          <p:cNvPr id="7" name="TextBox 6">
            <a:extLst>
              <a:ext uri="{FF2B5EF4-FFF2-40B4-BE49-F238E27FC236}">
                <a16:creationId xmlns:a16="http://schemas.microsoft.com/office/drawing/2014/main" id="{D6776BE1-D95C-4B0F-9057-6772C2E4A7A6}"/>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
        <p:nvSpPr>
          <p:cNvPr id="8" name="Title 1">
            <a:extLst>
              <a:ext uri="{FF2B5EF4-FFF2-40B4-BE49-F238E27FC236}">
                <a16:creationId xmlns:a16="http://schemas.microsoft.com/office/drawing/2014/main" id="{597F347E-A677-4B2B-BB35-6EA06ABFBBC8}"/>
              </a:ext>
            </a:extLst>
          </p:cNvPr>
          <p:cNvSpPr>
            <a:spLocks noGrp="1"/>
          </p:cNvSpPr>
          <p:nvPr>
            <p:ph type="title"/>
          </p:nvPr>
        </p:nvSpPr>
        <p:spPr>
          <a:xfrm>
            <a:off x="511233" y="-276551"/>
            <a:ext cx="6959089" cy="1450757"/>
          </a:xfrm>
          <a:prstGeom prst="rect">
            <a:avLst/>
          </a:prstGeom>
        </p:spPr>
        <p:txBody>
          <a:bodyPr>
            <a:normAutofit/>
          </a:bodyPr>
          <a:lstStyle/>
          <a:p>
            <a:r>
              <a:rPr lang="en-US" sz="3300" dirty="0">
                <a:solidFill>
                  <a:schemeClr val="tx1"/>
                </a:solidFill>
              </a:rPr>
              <a:t>Capitalize First Word In Calibri Light 44</a:t>
            </a:r>
          </a:p>
        </p:txBody>
      </p:sp>
      <p:sp>
        <p:nvSpPr>
          <p:cNvPr id="10" name="TextBox 9">
            <a:extLst>
              <a:ext uri="{FF2B5EF4-FFF2-40B4-BE49-F238E27FC236}">
                <a16:creationId xmlns:a16="http://schemas.microsoft.com/office/drawing/2014/main" id="{66E36132-BCF6-4AB0-9559-4264AFBDE442}"/>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Tree>
    <p:extLst>
      <p:ext uri="{BB962C8B-B14F-4D97-AF65-F5344CB8AC3E}">
        <p14:creationId xmlns:p14="http://schemas.microsoft.com/office/powerpoint/2010/main" val="40175098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Media Placeholder 2"/>
          <p:cNvSpPr>
            <a:spLocks noGrp="1"/>
          </p:cNvSpPr>
          <p:nvPr>
            <p:ph type="media"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1655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BD444616-E14A-46A0-A6D3-6E66F6B1A6DF}"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40492702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1439998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BA2842-48DF-40E2-BFEB-26493492E960}"/>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581E1D83-2067-41D5-B78F-7A4E81EE5770}"/>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5E133F5A-86BD-4145-AD78-41DD9A375E45}"/>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892029237"/>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2617306"/>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F34ED9-A643-4A30-AC3C-BDE575473D51}"/>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74D3DF9E-45C2-4282-AA2A-E83E1FBD3998}"/>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296710233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527567"/>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60596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088733822"/>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362784"/>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4B40052E-CE52-4F92-B1AE-54C1E74055B1}"/>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8A8EFF1E-803D-4827-82FE-ECCD5C393B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2251304"/>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5BBBA1-292F-4195-8A02-144986692DF5}"/>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CFF00A06-1808-4704-BE5D-F2DDE4A9376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13749826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384499"/>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82CB70B2-71C3-46DD-8698-F9210764AED5}"/>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E75C399-9215-432A-94BD-D1BC7C3AD0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0546781"/>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26404316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672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p:cNvSpPr>
            <a:spLocks noGrp="1"/>
          </p:cNvSpPr>
          <p:nvPr>
            <p:ph type="body" sz="quarter" idx="11"/>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0376555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a:extLst>
              <a:ext uri="{FF2B5EF4-FFF2-40B4-BE49-F238E27FC236}">
                <a16:creationId xmlns:a16="http://schemas.microsoft.com/office/drawing/2014/main" id="{C601C91B-A902-4D38-9C5D-5C09332E2677}"/>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7B6057F6-CD28-42E8-B0DF-D2E72FDB9D67}" type="slidenum">
              <a:rPr lang="en-US"/>
              <a:pPr>
                <a:defRPr/>
              </a:pPr>
              <a:t>‹#›</a:t>
            </a:fld>
            <a:endParaRPr lang="en-US"/>
          </a:p>
        </p:txBody>
      </p:sp>
      <p:sp>
        <p:nvSpPr>
          <p:cNvPr id="5" name="Rectangle 219">
            <a:extLst>
              <a:ext uri="{FF2B5EF4-FFF2-40B4-BE49-F238E27FC236}">
                <a16:creationId xmlns:a16="http://schemas.microsoft.com/office/drawing/2014/main" id="{735F0082-3F62-4C9F-9126-11130C3163B3}"/>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709701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7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901" i="1">
                <a:solidFill>
                  <a:srgbClr val="000000"/>
                </a:solidFill>
              </a:defRPr>
            </a:lvl1pPr>
          </a:lstStyle>
          <a:p>
            <a:pPr lvl="0"/>
            <a:r>
              <a:rPr lang="en-US" dirty="0"/>
              <a:t>Click to edit Master text styles</a:t>
            </a:r>
          </a:p>
        </p:txBody>
      </p:sp>
    </p:spTree>
    <p:extLst>
      <p:ext uri="{BB962C8B-B14F-4D97-AF65-F5344CB8AC3E}">
        <p14:creationId xmlns:p14="http://schemas.microsoft.com/office/powerpoint/2010/main" val="3701140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a:extLst>
              <a:ext uri="{FF2B5EF4-FFF2-40B4-BE49-F238E27FC236}">
                <a16:creationId xmlns:a16="http://schemas.microsoft.com/office/drawing/2014/main" id="{72D2E12E-3096-4579-AA5A-9D9C8DB7CC3D}"/>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65DF50E5-78A7-49B3-A2F6-19D6ADB0DB59}" type="slidenum">
              <a:rPr lang="en-US"/>
              <a:pPr>
                <a:defRPr/>
              </a:pPr>
              <a:t>‹#›</a:t>
            </a:fld>
            <a:endParaRPr lang="en-US"/>
          </a:p>
        </p:txBody>
      </p:sp>
      <p:sp>
        <p:nvSpPr>
          <p:cNvPr id="6" name="Rectangle 219">
            <a:extLst>
              <a:ext uri="{FF2B5EF4-FFF2-40B4-BE49-F238E27FC236}">
                <a16:creationId xmlns:a16="http://schemas.microsoft.com/office/drawing/2014/main" id="{96F92549-71A8-4EE1-B723-1CC99B3B3869}"/>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3996713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535114"/>
            <a:ext cx="4040188"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4"/>
            <a:ext cx="4041775"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04800" y="0"/>
            <a:ext cx="7772400" cy="1295400"/>
          </a:xfrm>
        </p:spPr>
        <p:txBody>
          <a:bodyPr/>
          <a:lstStyle/>
          <a:p>
            <a:r>
              <a:rPr lang="en-US" dirty="0"/>
              <a:t>Click to edit Master title style</a:t>
            </a:r>
          </a:p>
        </p:txBody>
      </p:sp>
      <p:sp>
        <p:nvSpPr>
          <p:cNvPr id="11"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9802498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7D9A54-3A6D-4949-96B0-9483521F5011}"/>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9F5A4E67-4FF2-4E64-AED3-DD12366AEB06}"/>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28EFB194-69D4-4DFA-ADF2-0F5DE70F42BF}"/>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7" name="Picture 3">
            <a:extLst>
              <a:ext uri="{FF2B5EF4-FFF2-40B4-BE49-F238E27FC236}">
                <a16:creationId xmlns:a16="http://schemas.microsoft.com/office/drawing/2014/main" id="{BBF3A3DC-8F07-48FF-A18B-481F3DC7C8F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120868808"/>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5941918"/>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09849B-8A69-4E1C-9BE0-C37281DB91E6}"/>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00F452F9-AB26-45C3-8F5B-AC4E069E825D}"/>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72738234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209807"/>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77304"/>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912236902"/>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74266"/>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D0B276A4-EE10-4FE4-B8CC-73267BB9303B}"/>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CC6A3DD2-6DBE-4EFB-8CAE-30B38E2512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261957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59E303-8C6A-44B6-901B-14D079F8E780}"/>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8C382666-27DD-4B2A-B4FF-09EF60336D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5071065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045286"/>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C4D662D2-ADE9-4017-B904-735460DC7D11}"/>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4C8DBDB-C9AF-4195-80B8-7CA0F0DA62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81385"/>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7"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7" y="3922717"/>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a:extLst>
              <a:ext uri="{FF2B5EF4-FFF2-40B4-BE49-F238E27FC236}">
                <a16:creationId xmlns:a16="http://schemas.microsoft.com/office/drawing/2014/main" id="{8CED01BD-9C7E-43C7-941E-3E146A8F59E9}"/>
              </a:ext>
            </a:extLst>
          </p:cNvPr>
          <p:cNvSpPr>
            <a:spLocks noGrp="1" noChangeArrowheads="1"/>
          </p:cNvSpPr>
          <p:nvPr>
            <p:ph type="sldNum" sz="quarter" idx="10"/>
          </p:nvPr>
        </p:nvSpPr>
        <p:spPr>
          <a:xfrm>
            <a:off x="6250927" y="6556375"/>
            <a:ext cx="589197" cy="228600"/>
          </a:xfrm>
          <a:prstGeom prst="rect">
            <a:avLst/>
          </a:prstGeom>
        </p:spPr>
        <p:txBody>
          <a:bodyPr/>
          <a:lstStyle>
            <a:lvl1pPr eaLnBrk="1" fontAlgn="auto" hangingPunct="1">
              <a:spcBef>
                <a:spcPts val="0"/>
              </a:spcBef>
              <a:spcAft>
                <a:spcPts val="0"/>
              </a:spcAft>
              <a:defRPr>
                <a:solidFill>
                  <a:srgbClr val="B13F9A"/>
                </a:solidFill>
                <a:latin typeface="Gill Sans MT"/>
              </a:defRPr>
            </a:lvl1pPr>
          </a:lstStyle>
          <a:p>
            <a:pPr>
              <a:defRPr/>
            </a:pPr>
            <a:fld id="{DEE3FD67-25D0-4E14-A8DB-602215F14F17}" type="slidenum">
              <a:rPr lang="en-US"/>
              <a:pPr>
                <a:defRPr/>
              </a:pPr>
              <a:t>‹#›</a:t>
            </a:fld>
            <a:endParaRPr lang="en-US"/>
          </a:p>
        </p:txBody>
      </p:sp>
    </p:spTree>
    <p:extLst>
      <p:ext uri="{BB962C8B-B14F-4D97-AF65-F5344CB8AC3E}">
        <p14:creationId xmlns:p14="http://schemas.microsoft.com/office/powerpoint/2010/main" val="14573343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568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926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42199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3811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2578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56339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64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43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71134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7027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399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0259041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5025" y="1598613"/>
            <a:ext cx="4037013" cy="4497387"/>
          </a:xfrm>
        </p:spPr>
        <p:txBody>
          <a:bodyPr/>
          <a:lstStyle/>
          <a:p>
            <a:pPr lvl="0"/>
            <a:endParaRPr lang="en-US" noProof="0"/>
          </a:p>
        </p:txBody>
      </p:sp>
      <p:sp>
        <p:nvSpPr>
          <p:cNvPr id="5"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2C420C02-EC2B-47E0-B1FB-668F4849594D}"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21341463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C4B60773-B98C-4109-B941-042E7687E890}"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36144148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5377999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244533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slideLayout" Target="../slideLayouts/slideLayout172.xml"/><Relationship Id="rId3" Type="http://schemas.openxmlformats.org/officeDocument/2006/relationships/slideLayout" Target="../slideLayouts/slideLayout157.xml"/><Relationship Id="rId21" Type="http://schemas.openxmlformats.org/officeDocument/2006/relationships/slideLayout" Target="../slideLayouts/slideLayout175.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20" Type="http://schemas.openxmlformats.org/officeDocument/2006/relationships/slideLayout" Target="../slideLayouts/slideLayout174.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10" Type="http://schemas.openxmlformats.org/officeDocument/2006/relationships/slideLayout" Target="../slideLayouts/slideLayout164.xml"/><Relationship Id="rId19" Type="http://schemas.openxmlformats.org/officeDocument/2006/relationships/slideLayout" Target="../slideLayouts/slideLayout173.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 Id="rId22"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heme" Target="../theme/theme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theme" Target="../theme/theme4.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image" Target="../media/image3.png"/><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5.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theme" Target="../theme/theme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3" Type="http://schemas.openxmlformats.org/officeDocument/2006/relationships/slideLayout" Target="../slideLayouts/slideLayout103.xml"/><Relationship Id="rId21" Type="http://schemas.openxmlformats.org/officeDocument/2006/relationships/theme" Target="../theme/theme7.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theme" Target="../theme/theme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theme" Target="../theme/theme9.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2" r:id="rId12"/>
    <p:sldLayoutId id="2147483693" r:id="rId13"/>
    <p:sldLayoutId id="2147483916" r:id="rId14"/>
    <p:sldLayoutId id="2147483917" r:id="rId15"/>
    <p:sldLayoutId id="2147483973"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10090876"/>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 id="2147484006" r:id="rId14"/>
    <p:sldLayoutId id="2147484007" r:id="rId15"/>
    <p:sldLayoutId id="2147484008" r:id="rId16"/>
    <p:sldLayoutId id="2147484009" r:id="rId17"/>
    <p:sldLayoutId id="2147484010" r:id="rId18"/>
    <p:sldLayoutId id="2147484011" r:id="rId19"/>
    <p:sldLayoutId id="2147484012" r:id="rId20"/>
    <p:sldLayoutId id="214748401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52578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383111471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11" r:id="rId14"/>
    <p:sldLayoutId id="2147483712" r:id="rId15"/>
    <p:sldLayoutId id="2147483713" r:id="rId16"/>
    <p:sldLayoutId id="2147483815" r:id="rId17"/>
    <p:sldLayoutId id="2147483833" r:id="rId18"/>
    <p:sldLayoutId id="2147483835" r:id="rId19"/>
    <p:sldLayoutId id="2147483915" r:id="rId20"/>
    <p:sldLayoutId id="2147484014" r:id="rId21"/>
    <p:sldLayoutId id="2147484015"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3300" kern="1200">
          <a:solidFill>
            <a:schemeClr val="tx1"/>
          </a:solidFill>
          <a:latin typeface="Calibri" panose="020F0502020204030204" pitchFamily="34" charset="0"/>
          <a:ea typeface="+mj-ea"/>
          <a:cs typeface="+mj-cs"/>
        </a:defRPr>
      </a:lvl1pPr>
    </p:titleStyle>
    <p:bodyStyle>
      <a:lvl1pPr marL="205740" indent="-205740" algn="l" rtl="0" eaLnBrk="1" latinLnBrk="0" hangingPunct="1">
        <a:spcBef>
          <a:spcPts val="450"/>
        </a:spcBef>
        <a:buClr>
          <a:srgbClr val="5E3886"/>
        </a:buClr>
        <a:buSzPct val="76000"/>
        <a:buFont typeface="Wingdings 3"/>
        <a:buChar char=""/>
        <a:defRPr kumimoji="0" sz="2400" kern="1200">
          <a:solidFill>
            <a:schemeClr val="tx1"/>
          </a:solidFill>
          <a:latin typeface="Calibri" panose="020F0502020204030204" pitchFamily="34" charset="0"/>
          <a:ea typeface="+mn-ea"/>
          <a:cs typeface="+mn-cs"/>
        </a:defRPr>
      </a:lvl1pPr>
      <a:lvl2pPr marL="411480" indent="-205740" algn="l" rtl="0" eaLnBrk="1" latinLnBrk="0" hangingPunct="1">
        <a:spcBef>
          <a:spcPts val="375"/>
        </a:spcBef>
        <a:buClr>
          <a:srgbClr val="5E3886"/>
        </a:buClr>
        <a:buSzPct val="76000"/>
        <a:buFont typeface="Wingdings 3"/>
        <a:buChar char=""/>
        <a:defRPr kumimoji="0" sz="1950" kern="1200">
          <a:solidFill>
            <a:schemeClr val="tx1"/>
          </a:solidFill>
          <a:latin typeface="Calibri" panose="020F0502020204030204" pitchFamily="34" charset="0"/>
          <a:ea typeface="+mn-ea"/>
          <a:cs typeface="+mn-cs"/>
        </a:defRPr>
      </a:lvl2pPr>
      <a:lvl3pPr marL="617220" indent="-171450" algn="l" rtl="0" eaLnBrk="1" latinLnBrk="0" hangingPunct="1">
        <a:spcBef>
          <a:spcPts val="375"/>
        </a:spcBef>
        <a:buClr>
          <a:srgbClr val="5E3886"/>
        </a:buClr>
        <a:buSzPct val="76000"/>
        <a:buFont typeface="Wingdings 3"/>
        <a:buChar char=""/>
        <a:defRPr kumimoji="0" sz="1650" kern="1200">
          <a:solidFill>
            <a:schemeClr val="tx1"/>
          </a:solidFill>
          <a:latin typeface="Calibri" panose="020F0502020204030204" pitchFamily="34" charset="0"/>
          <a:ea typeface="+mn-ea"/>
          <a:cs typeface="+mn-cs"/>
        </a:defRPr>
      </a:lvl3pPr>
      <a:lvl4pPr marL="822960" indent="-171450" algn="l" rtl="0" eaLnBrk="1" latinLnBrk="0" hangingPunct="1">
        <a:spcBef>
          <a:spcPts val="300"/>
        </a:spcBef>
        <a:buClr>
          <a:srgbClr val="5E3886"/>
        </a:buClr>
        <a:buSzPct val="70000"/>
        <a:buFont typeface="Wingdings"/>
        <a:buChar char=""/>
        <a:defRPr kumimoji="0" sz="1350" kern="1200">
          <a:solidFill>
            <a:schemeClr val="tx1"/>
          </a:solidFill>
          <a:latin typeface="Calibri" panose="020F0502020204030204" pitchFamily="34" charset="0"/>
          <a:ea typeface="+mn-ea"/>
          <a:cs typeface="+mn-cs"/>
        </a:defRPr>
      </a:lvl4pPr>
      <a:lvl5pPr marL="1028700" indent="-171450" algn="l" rtl="0" eaLnBrk="1" latinLnBrk="0" hangingPunct="1">
        <a:spcBef>
          <a:spcPts val="225"/>
        </a:spcBef>
        <a:buClr>
          <a:srgbClr val="5E3886"/>
        </a:buClr>
        <a:buSzPct val="70000"/>
        <a:buFont typeface="Wingdings"/>
        <a:buChar char=""/>
        <a:defRPr kumimoji="0" sz="1200" kern="1200">
          <a:solidFill>
            <a:schemeClr val="tx1"/>
          </a:solidFill>
          <a:latin typeface="Calibri" panose="020F0502020204030204" pitchFamily="34" charset="0"/>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73824521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36" r:id="rId14"/>
    <p:sldLayoutId id="2147483737" r:id="rId15"/>
    <p:sldLayoutId id="2147483738"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21">
            <a:extLst>
              <a:ext uri="{FF2B5EF4-FFF2-40B4-BE49-F238E27FC236}">
                <a16:creationId xmlns:a16="http://schemas.microsoft.com/office/drawing/2014/main" id="{5686D312-E558-40D0-B488-EBFDEEC6C163}"/>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5" name="Text Placeholder 12">
            <a:extLst>
              <a:ext uri="{FF2B5EF4-FFF2-40B4-BE49-F238E27FC236}">
                <a16:creationId xmlns:a16="http://schemas.microsoft.com/office/drawing/2014/main" id="{6B6B1677-28A8-4C10-B9CC-F6A714F6117D}"/>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Straight Connector 28">
            <a:extLst>
              <a:ext uri="{FF2B5EF4-FFF2-40B4-BE49-F238E27FC236}">
                <a16:creationId xmlns:a16="http://schemas.microsoft.com/office/drawing/2014/main" id="{D9356B46-5571-4672-8A29-564170B8442B}"/>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3077" name="Picture 2">
            <a:extLst>
              <a:ext uri="{FF2B5EF4-FFF2-40B4-BE49-F238E27FC236}">
                <a16:creationId xmlns:a16="http://schemas.microsoft.com/office/drawing/2014/main" id="{5E707747-BCBC-460B-92AA-2B0C70EFB67E}"/>
              </a:ext>
            </a:extLst>
          </p:cNvPr>
          <p:cNvPicPr>
            <a:picLocks noChangeAspect="1" noChangeArrowheads="1"/>
          </p:cNvPicPr>
          <p:nvPr userDrawn="1"/>
        </p:nvPicPr>
        <p:blipFill>
          <a:blip r:embed="rId19">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95275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8" r:id="rId12"/>
    <p:sldLayoutId id="2147483776" r:id="rId13"/>
    <p:sldLayoutId id="2147483797" r:id="rId14"/>
    <p:sldLayoutId id="2147483798" r:id="rId15"/>
    <p:sldLayoutId id="2147483800" r:id="rId16"/>
    <p:sldLayoutId id="2147483801" r:id="rId17"/>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21">
            <a:extLst>
              <a:ext uri="{FF2B5EF4-FFF2-40B4-BE49-F238E27FC236}">
                <a16:creationId xmlns:a16="http://schemas.microsoft.com/office/drawing/2014/main" id="{84AEEB2A-39BF-40B7-A4F3-4962B14969A4}"/>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099" name="Text Placeholder 12">
            <a:extLst>
              <a:ext uri="{FF2B5EF4-FFF2-40B4-BE49-F238E27FC236}">
                <a16:creationId xmlns:a16="http://schemas.microsoft.com/office/drawing/2014/main" id="{EB0ECBD0-2202-4B9E-8828-C543E048B5CB}"/>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Straight Connector 28">
            <a:extLst>
              <a:ext uri="{FF2B5EF4-FFF2-40B4-BE49-F238E27FC236}">
                <a16:creationId xmlns:a16="http://schemas.microsoft.com/office/drawing/2014/main" id="{1F8D788B-5CB6-488B-BB90-21F079C99B1E}"/>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4101" name="Picture 2">
            <a:extLst>
              <a:ext uri="{FF2B5EF4-FFF2-40B4-BE49-F238E27FC236}">
                <a16:creationId xmlns:a16="http://schemas.microsoft.com/office/drawing/2014/main" id="{45539292-9142-44DA-B7A3-F3F43FF0A3F7}"/>
              </a:ext>
            </a:extLst>
          </p:cNvPr>
          <p:cNvPicPr>
            <a:picLocks noChangeAspect="1" noChangeArrowheads="1"/>
          </p:cNvPicPr>
          <p:nvPr userDrawn="1"/>
        </p:nvPicPr>
        <p:blipFill>
          <a:blip r:embed="rId14">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498768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208916541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52578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1334739046"/>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3" r:id="rId14"/>
    <p:sldLayoutId id="2147483934" r:id="rId15"/>
    <p:sldLayoutId id="2147483935" r:id="rId16"/>
    <p:sldLayoutId id="2147483936" r:id="rId17"/>
    <p:sldLayoutId id="2147483937" r:id="rId18"/>
    <p:sldLayoutId id="2147483938" r:id="rId19"/>
    <p:sldLayoutId id="2147483939"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3300" kern="1200">
          <a:solidFill>
            <a:schemeClr val="tx1"/>
          </a:solidFill>
          <a:latin typeface="Calibri" panose="020F0502020204030204" pitchFamily="34" charset="0"/>
          <a:ea typeface="+mj-ea"/>
          <a:cs typeface="+mj-cs"/>
        </a:defRPr>
      </a:lvl1pPr>
    </p:titleStyle>
    <p:bodyStyle>
      <a:lvl1pPr marL="205740" indent="-205740" algn="l" rtl="0" eaLnBrk="1" latinLnBrk="0" hangingPunct="1">
        <a:spcBef>
          <a:spcPts val="450"/>
        </a:spcBef>
        <a:buClr>
          <a:srgbClr val="5E3886"/>
        </a:buClr>
        <a:buSzPct val="76000"/>
        <a:buFont typeface="Wingdings 3"/>
        <a:buChar char=""/>
        <a:defRPr kumimoji="0" sz="2400" kern="1200">
          <a:solidFill>
            <a:schemeClr val="tx1"/>
          </a:solidFill>
          <a:latin typeface="Calibri" panose="020F0502020204030204" pitchFamily="34" charset="0"/>
          <a:ea typeface="+mn-ea"/>
          <a:cs typeface="+mn-cs"/>
        </a:defRPr>
      </a:lvl1pPr>
      <a:lvl2pPr marL="411480" indent="-205740" algn="l" rtl="0" eaLnBrk="1" latinLnBrk="0" hangingPunct="1">
        <a:spcBef>
          <a:spcPts val="375"/>
        </a:spcBef>
        <a:buClr>
          <a:srgbClr val="5E3886"/>
        </a:buClr>
        <a:buSzPct val="76000"/>
        <a:buFont typeface="Wingdings 3"/>
        <a:buChar char=""/>
        <a:defRPr kumimoji="0" sz="1950" kern="1200">
          <a:solidFill>
            <a:schemeClr val="tx1"/>
          </a:solidFill>
          <a:latin typeface="Calibri" panose="020F0502020204030204" pitchFamily="34" charset="0"/>
          <a:ea typeface="+mn-ea"/>
          <a:cs typeface="+mn-cs"/>
        </a:defRPr>
      </a:lvl2pPr>
      <a:lvl3pPr marL="617220" indent="-171450" algn="l" rtl="0" eaLnBrk="1" latinLnBrk="0" hangingPunct="1">
        <a:spcBef>
          <a:spcPts val="375"/>
        </a:spcBef>
        <a:buClr>
          <a:srgbClr val="5E3886"/>
        </a:buClr>
        <a:buSzPct val="76000"/>
        <a:buFont typeface="Wingdings 3"/>
        <a:buChar char=""/>
        <a:defRPr kumimoji="0" sz="1650" kern="1200">
          <a:solidFill>
            <a:schemeClr val="tx1"/>
          </a:solidFill>
          <a:latin typeface="Calibri" panose="020F0502020204030204" pitchFamily="34" charset="0"/>
          <a:ea typeface="+mn-ea"/>
          <a:cs typeface="+mn-cs"/>
        </a:defRPr>
      </a:lvl3pPr>
      <a:lvl4pPr marL="822960" indent="-171450" algn="l" rtl="0" eaLnBrk="1" latinLnBrk="0" hangingPunct="1">
        <a:spcBef>
          <a:spcPts val="300"/>
        </a:spcBef>
        <a:buClr>
          <a:srgbClr val="5E3886"/>
        </a:buClr>
        <a:buSzPct val="70000"/>
        <a:buFont typeface="Wingdings"/>
        <a:buChar char=""/>
        <a:defRPr kumimoji="0" sz="1350" kern="1200">
          <a:solidFill>
            <a:schemeClr val="tx1"/>
          </a:solidFill>
          <a:latin typeface="Calibri" panose="020F0502020204030204" pitchFamily="34" charset="0"/>
          <a:ea typeface="+mn-ea"/>
          <a:cs typeface="+mn-cs"/>
        </a:defRPr>
      </a:lvl4pPr>
      <a:lvl5pPr marL="1028700" indent="-171450" algn="l" rtl="0" eaLnBrk="1" latinLnBrk="0" hangingPunct="1">
        <a:spcBef>
          <a:spcPts val="225"/>
        </a:spcBef>
        <a:buClr>
          <a:srgbClr val="5E3886"/>
        </a:buClr>
        <a:buSzPct val="70000"/>
        <a:buFont typeface="Wingdings"/>
        <a:buChar char=""/>
        <a:defRPr kumimoji="0" sz="1200" kern="1200">
          <a:solidFill>
            <a:schemeClr val="tx1"/>
          </a:solidFill>
          <a:latin typeface="Calibri" panose="020F0502020204030204" pitchFamily="34" charset="0"/>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233541873"/>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 id="2147483955" r:id="rId14"/>
    <p:sldLayoutId id="2147483956" r:id="rId15"/>
    <p:sldLayoutId id="2147483957" r:id="rId16"/>
    <p:sldLayoutId id="214748395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3499793087"/>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 id="2147483989" r:id="rId15"/>
    <p:sldLayoutId id="2147483990" r:id="rId16"/>
    <p:sldLayoutId id="2147483991"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microsoft.com/office/2018/10/relationships/comments" Target="../comments/modernComment_7FE4E4C8_344D2F4D.xml"/><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151.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152.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4.xml"/><Relationship Id="rId1" Type="http://schemas.openxmlformats.org/officeDocument/2006/relationships/tags" Target="../tags/tag42.xml"/><Relationship Id="rId4" Type="http://schemas.openxmlformats.org/officeDocument/2006/relationships/image" Target="../media/image153.jpeg"/></Relationships>
</file>

<file path=ppt/slides/_rels/slide103.xml.rels><?xml version="1.0" encoding="UTF-8" standalone="yes"?>
<Relationships xmlns="http://schemas.openxmlformats.org/package/2006/relationships"><Relationship Id="rId3" Type="http://schemas.microsoft.com/office/2018/10/relationships/comments" Target="../comments/modernComment_7FFFE6DE_24F6309C.xml"/><Relationship Id="rId2" Type="http://schemas.openxmlformats.org/officeDocument/2006/relationships/notesSlide" Target="../notesSlides/notesSlide69.xml"/><Relationship Id="rId1" Type="http://schemas.openxmlformats.org/officeDocument/2006/relationships/slideLayout" Target="../slideLayouts/slideLayout158.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154.jpeg"/></Relationships>
</file>

<file path=ppt/slides/_rels/slide105.xml.rels><?xml version="1.0" encoding="UTF-8" standalone="yes"?>
<Relationships xmlns="http://schemas.openxmlformats.org/package/2006/relationships"><Relationship Id="rId3" Type="http://schemas.openxmlformats.org/officeDocument/2006/relationships/image" Target="../media/image155.png"/><Relationship Id="rId2" Type="http://schemas.microsoft.com/office/2018/10/relationships/comments" Target="../comments/modernComment_7FFFE641_8260F6B4.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06.xml.rels><?xml version="1.0" encoding="UTF-8" standalone="yes"?>
<Relationships xmlns="http://schemas.openxmlformats.org/package/2006/relationships"><Relationship Id="rId3" Type="http://schemas.microsoft.com/office/2018/10/relationships/comments" Target="../comments/modernComment_313_70F13217.xml"/><Relationship Id="rId2" Type="http://schemas.openxmlformats.org/officeDocument/2006/relationships/slideLayout" Target="../slideLayouts/slideLayout4.xml"/><Relationship Id="rId1" Type="http://schemas.openxmlformats.org/officeDocument/2006/relationships/tags" Target="../tags/tag44.xml"/><Relationship Id="rId4" Type="http://schemas.openxmlformats.org/officeDocument/2006/relationships/image" Target="../media/image110.png"/></Relationships>
</file>

<file path=ppt/slides/_rels/slide107.xml.rels><?xml version="1.0" encoding="UTF-8" standalone="yes"?>
<Relationships xmlns="http://schemas.openxmlformats.org/package/2006/relationships"><Relationship Id="rId3" Type="http://schemas.openxmlformats.org/officeDocument/2006/relationships/image" Target="../media/image110.png"/><Relationship Id="rId2" Type="http://schemas.microsoft.com/office/2018/10/relationships/comments" Target="../comments/modernComment_7FFFE6D0_37C1A38A.xml"/><Relationship Id="rId1" Type="http://schemas.openxmlformats.org/officeDocument/2006/relationships/slideLayout" Target="../slideLayouts/slideLayout42.xml"/></Relationships>
</file>

<file path=ppt/slides/_rels/slide108.xml.rels><?xml version="1.0" encoding="UTF-8" standalone="yes"?>
<Relationships xmlns="http://schemas.openxmlformats.org/package/2006/relationships"><Relationship Id="rId3" Type="http://schemas.openxmlformats.org/officeDocument/2006/relationships/image" Target="../media/image156.png"/><Relationship Id="rId2" Type="http://schemas.microsoft.com/office/2018/10/relationships/comments" Target="../comments/modernComment_7FFFE6D1_6222C3FA.xml"/><Relationship Id="rId1" Type="http://schemas.openxmlformats.org/officeDocument/2006/relationships/slideLayout" Target="../slideLayouts/slideLayout40.xml"/><Relationship Id="rId4" Type="http://schemas.openxmlformats.org/officeDocument/2006/relationships/image" Target="../media/image110.png"/></Relationships>
</file>

<file path=ppt/slides/_rels/slide10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57.jpe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158.wmf"/></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11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74.xml"/><Relationship Id="rId1" Type="http://schemas.openxmlformats.org/officeDocument/2006/relationships/slideLayout" Target="../slideLayouts/slideLayout18.xml"/><Relationship Id="rId4" Type="http://schemas.openxmlformats.org/officeDocument/2006/relationships/hyperlink" Target="https://www.kff.org/health-costs/poll-finding/kff-health-tracking-poll-may-2024-the-publics-use-and-views-of-glp-1-drugs/" TargetMode="Externa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8.xml"/><Relationship Id="rId1" Type="http://schemas.openxmlformats.org/officeDocument/2006/relationships/tags" Target="../tags/tag47.xml"/><Relationship Id="rId5" Type="http://schemas.openxmlformats.org/officeDocument/2006/relationships/image" Target="../media/image161.png"/><Relationship Id="rId4" Type="http://schemas.microsoft.com/office/2018/10/relationships/comments" Target="../comments/modernComment_B60_DC7636F.xml"/></Relationships>
</file>

<file path=ppt/slides/_rels/slide11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2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80.xml"/><Relationship Id="rId1" Type="http://schemas.openxmlformats.org/officeDocument/2006/relationships/slideLayout" Target="../slideLayouts/slideLayout18.xml"/><Relationship Id="rId4" Type="http://schemas.openxmlformats.org/officeDocument/2006/relationships/image" Target="../media/image165.png"/></Relationships>
</file>

<file path=ppt/slides/_rels/slide12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8.xml"/><Relationship Id="rId1" Type="http://schemas.openxmlformats.org/officeDocument/2006/relationships/tags" Target="../tags/tag48.xml"/><Relationship Id="rId5" Type="http://schemas.openxmlformats.org/officeDocument/2006/relationships/image" Target="../media/image168.png"/><Relationship Id="rId4" Type="http://schemas.microsoft.com/office/2018/10/relationships/comments" Target="../comments/modernComment_3C9_2A259FD9.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3" Type="http://schemas.microsoft.com/office/2018/10/relationships/comments" Target="../comments/modernComment_7FFFE5DE_97DA7BD.xml"/><Relationship Id="rId2" Type="http://schemas.openxmlformats.org/officeDocument/2006/relationships/notesSlide" Target="../notesSlides/notesSlide85.xml"/><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3" Type="http://schemas.microsoft.com/office/2018/10/relationships/comments" Target="../comments/modernComment_7FE4E60F_1E10616D.xml"/><Relationship Id="rId2" Type="http://schemas.openxmlformats.org/officeDocument/2006/relationships/notesSlide" Target="../notesSlides/notesSlide87.xml"/><Relationship Id="rId1" Type="http://schemas.openxmlformats.org/officeDocument/2006/relationships/slideLayout" Target="../slideLayouts/slideLayout18.xml"/><Relationship Id="rId4" Type="http://schemas.openxmlformats.org/officeDocument/2006/relationships/image" Target="../media/image169.png"/></Relationships>
</file>

<file path=ppt/slides/_rels/slide128.xml.rels><?xml version="1.0" encoding="UTF-8" standalone="yes"?>
<Relationships xmlns="http://schemas.openxmlformats.org/package/2006/relationships"><Relationship Id="rId3" Type="http://schemas.microsoft.com/office/2018/10/relationships/comments" Target="../comments/modernComment_1D8_A1A3F3BA.xml"/><Relationship Id="rId2" Type="http://schemas.openxmlformats.org/officeDocument/2006/relationships/notesSlide" Target="../notesSlides/notesSlide88.xml"/><Relationship Id="rId1" Type="http://schemas.openxmlformats.org/officeDocument/2006/relationships/slideLayout" Target="../slideLayouts/slideLayout18.xml"/><Relationship Id="rId4" Type="http://schemas.openxmlformats.org/officeDocument/2006/relationships/image" Target="../media/image169.png"/></Relationships>
</file>

<file path=ppt/slides/_rels/slide12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8" Type="http://schemas.openxmlformats.org/officeDocument/2006/relationships/image" Target="../media/image1310.png"/><Relationship Id="rId3" Type="http://schemas.openxmlformats.org/officeDocument/2006/relationships/notesSlide" Target="../notesSlides/notesSlide90.xml"/><Relationship Id="rId2" Type="http://schemas.openxmlformats.org/officeDocument/2006/relationships/slideLayout" Target="../slideLayouts/slideLayout18.xml"/><Relationship Id="rId1" Type="http://schemas.openxmlformats.org/officeDocument/2006/relationships/tags" Target="../tags/tag49.xml"/><Relationship Id="rId6" Type="http://schemas.openxmlformats.org/officeDocument/2006/relationships/customXml" Target="../ink/ink2.xml"/><Relationship Id="rId5" Type="http://schemas.openxmlformats.org/officeDocument/2006/relationships/image" Target="../media/image1660.png"/><Relationship Id="rId4" Type="http://schemas.openxmlformats.org/officeDocument/2006/relationships/customXml" Target="../ink/ink1.xml"/></Relationships>
</file>

<file path=ppt/slides/_rels/slide131.xml.rels><?xml version="1.0" encoding="UTF-8" standalone="yes"?>
<Relationships xmlns="http://schemas.openxmlformats.org/package/2006/relationships"><Relationship Id="rId8" Type="http://schemas.openxmlformats.org/officeDocument/2006/relationships/image" Target="../media/image1310.png"/><Relationship Id="rId3" Type="http://schemas.openxmlformats.org/officeDocument/2006/relationships/notesSlide" Target="../notesSlides/notesSlide91.xml"/><Relationship Id="rId7" Type="http://schemas.openxmlformats.org/officeDocument/2006/relationships/customXml" Target="../ink/ink4.xml"/><Relationship Id="rId2" Type="http://schemas.openxmlformats.org/officeDocument/2006/relationships/slideLayout" Target="../slideLayouts/slideLayout18.xml"/><Relationship Id="rId1" Type="http://schemas.openxmlformats.org/officeDocument/2006/relationships/tags" Target="../tags/tag50.xml"/><Relationship Id="rId6" Type="http://schemas.openxmlformats.org/officeDocument/2006/relationships/image" Target="../media/image1660.png"/><Relationship Id="rId5" Type="http://schemas.openxmlformats.org/officeDocument/2006/relationships/customXml" Target="../ink/ink3.xml"/><Relationship Id="rId4" Type="http://schemas.microsoft.com/office/2018/10/relationships/comments" Target="../comments/modernComment_7FFFE6E3_18B2E91B.xml"/></Relationships>
</file>

<file path=ppt/slides/_rels/slide13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92.xml"/><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3" Type="http://schemas.microsoft.com/office/2018/10/relationships/comments" Target="../comments/modernComment_7FFFE6E4_B906202E.xml"/><Relationship Id="rId2" Type="http://schemas.openxmlformats.org/officeDocument/2006/relationships/notesSlide" Target="../notesSlides/notesSlide94.xml"/><Relationship Id="rId1" Type="http://schemas.openxmlformats.org/officeDocument/2006/relationships/slideLayout" Target="../slideLayouts/slideLayout22.xml"/><Relationship Id="rId5" Type="http://schemas.openxmlformats.org/officeDocument/2006/relationships/image" Target="../media/image145.png"/><Relationship Id="rId4" Type="http://schemas.openxmlformats.org/officeDocument/2006/relationships/image" Target="../media/image144.png"/></Relationships>
</file>

<file path=ppt/slides/_rels/slide135.xml.rels><?xml version="1.0" encoding="UTF-8" standalone="yes"?>
<Relationships xmlns="http://schemas.openxmlformats.org/package/2006/relationships"><Relationship Id="rId3" Type="http://schemas.microsoft.com/office/2018/10/relationships/comments" Target="../comments/modernComment_7FFFE6E5_8D30252C.xml"/><Relationship Id="rId2" Type="http://schemas.openxmlformats.org/officeDocument/2006/relationships/notesSlide" Target="../notesSlides/notesSlide95.xml"/><Relationship Id="rId1" Type="http://schemas.openxmlformats.org/officeDocument/2006/relationships/slideLayout" Target="../slideLayouts/slideLayout18.xml"/><Relationship Id="rId4" Type="http://schemas.openxmlformats.org/officeDocument/2006/relationships/image" Target="../media/image146.png"/></Relationships>
</file>

<file path=ppt/slides/_rels/slide136.xml.rels><?xml version="1.0" encoding="UTF-8" standalone="yes"?>
<Relationships xmlns="http://schemas.openxmlformats.org/package/2006/relationships"><Relationship Id="rId3" Type="http://schemas.microsoft.com/office/2018/10/relationships/comments" Target="../comments/modernComment_7FFFE6E6_5AB55D78.xml"/><Relationship Id="rId2" Type="http://schemas.openxmlformats.org/officeDocument/2006/relationships/notesSlide" Target="../notesSlides/notesSlide96.xml"/><Relationship Id="rId1" Type="http://schemas.openxmlformats.org/officeDocument/2006/relationships/slideLayout" Target="../slideLayouts/slideLayout18.xml"/><Relationship Id="rId4" Type="http://schemas.openxmlformats.org/officeDocument/2006/relationships/image" Target="../media/image147.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98.xml"/><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172.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notesSlide" Target="../notesSlides/notesSlide100.xml"/><Relationship Id="rId7" Type="http://schemas.openxmlformats.org/officeDocument/2006/relationships/diagramQuickStyle" Target="../diagrams/quickStyle5.xml"/><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diagramLayout" Target="../diagrams/layout5.xml"/><Relationship Id="rId5" Type="http://schemas.openxmlformats.org/officeDocument/2006/relationships/diagramData" Target="../diagrams/data5.xml"/><Relationship Id="rId4" Type="http://schemas.microsoft.com/office/2018/10/relationships/comments" Target="../comments/modernComment_7FA35744_C9DB5526.xml"/><Relationship Id="rId9" Type="http://schemas.microsoft.com/office/2007/relationships/diagramDrawing" Target="../diagrams/drawing5.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85.xml"/><Relationship Id="rId1" Type="http://schemas.openxmlformats.org/officeDocument/2006/relationships/tags" Target="../tags/tag53.xml"/><Relationship Id="rId5" Type="http://schemas.openxmlformats.org/officeDocument/2006/relationships/image" Target="../media/image175.jpeg"/><Relationship Id="rId4" Type="http://schemas.openxmlformats.org/officeDocument/2006/relationships/image" Target="../media/image174.png"/></Relationships>
</file>

<file path=ppt/slides/_rels/slide14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02.xml"/><Relationship Id="rId1" Type="http://schemas.openxmlformats.org/officeDocument/2006/relationships/slideLayout" Target="../slideLayouts/slideLayout85.xml"/><Relationship Id="rId4" Type="http://schemas.openxmlformats.org/officeDocument/2006/relationships/image" Target="../media/image177.pn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178.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4.xml"/><Relationship Id="rId1" Type="http://schemas.openxmlformats.org/officeDocument/2006/relationships/tags" Target="../tags/tag55.xml"/><Relationship Id="rId4" Type="http://schemas.openxmlformats.org/officeDocument/2006/relationships/image" Target="../media/image179.wmf"/></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56.xml"/><Relationship Id="rId5" Type="http://schemas.openxmlformats.org/officeDocument/2006/relationships/image" Target="../media/image177.png"/><Relationship Id="rId4" Type="http://schemas.openxmlformats.org/officeDocument/2006/relationships/image" Target="../media/image180.JP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7.xml"/><Relationship Id="rId1" Type="http://schemas.openxmlformats.org/officeDocument/2006/relationships/tags" Target="../tags/tag57.xml"/><Relationship Id="rId4" Type="http://schemas.openxmlformats.org/officeDocument/2006/relationships/image" Target="../media/image181.jpeg"/></Relationships>
</file>

<file path=ppt/slides/_rels/slide147.xml.rels><?xml version="1.0" encoding="UTF-8" standalone="yes"?>
<Relationships xmlns="http://schemas.openxmlformats.org/package/2006/relationships"><Relationship Id="rId3" Type="http://schemas.microsoft.com/office/2018/10/relationships/comments" Target="../comments/modernComment_7FFFE6D7_5D38C9DE.xml"/><Relationship Id="rId2" Type="http://schemas.openxmlformats.org/officeDocument/2006/relationships/notesSlide" Target="../notesSlides/notesSlide107.xml"/><Relationship Id="rId1" Type="http://schemas.openxmlformats.org/officeDocument/2006/relationships/slideLayout" Target="../slideLayouts/slideLayout7.xml"/><Relationship Id="rId5" Type="http://schemas.openxmlformats.org/officeDocument/2006/relationships/image" Target="../media/image177.png"/><Relationship Id="rId4" Type="http://schemas.openxmlformats.org/officeDocument/2006/relationships/image" Target="../media/image182.png"/></Relationships>
</file>

<file path=ppt/slides/_rels/slide14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08.xml"/><Relationship Id="rId1" Type="http://schemas.openxmlformats.org/officeDocument/2006/relationships/slideLayout" Target="../slideLayouts/slideLayout18.xml"/><Relationship Id="rId4" Type="http://schemas.openxmlformats.org/officeDocument/2006/relationships/image" Target="../media/image184.png"/></Relationships>
</file>

<file path=ppt/slides/_rels/slide14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09.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10.xml"/><Relationship Id="rId1" Type="http://schemas.openxmlformats.org/officeDocument/2006/relationships/slideLayout" Target="../slideLayouts/slideLayout85.xml"/><Relationship Id="rId4" Type="http://schemas.openxmlformats.org/officeDocument/2006/relationships/image" Target="../media/image187.png"/></Relationships>
</file>

<file path=ppt/slides/_rels/slide15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11.xml"/><Relationship Id="rId1" Type="http://schemas.openxmlformats.org/officeDocument/2006/relationships/slideLayout" Target="../slideLayouts/slideLayout18.xml"/><Relationship Id="rId5" Type="http://schemas.openxmlformats.org/officeDocument/2006/relationships/image" Target="../media/image187.png"/><Relationship Id="rId4" Type="http://schemas.openxmlformats.org/officeDocument/2006/relationships/image" Target="../media/image189.emf"/></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8.xml"/><Relationship Id="rId1" Type="http://schemas.openxmlformats.org/officeDocument/2006/relationships/tags" Target="../tags/tag58.xml"/><Relationship Id="rId4" Type="http://schemas.openxmlformats.org/officeDocument/2006/relationships/image" Target="../media/image190.png"/></Relationships>
</file>

<file path=ppt/slides/_rels/slide153.xml.rels><?xml version="1.0" encoding="UTF-8" standalone="yes"?>
<Relationships xmlns="http://schemas.openxmlformats.org/package/2006/relationships"><Relationship Id="rId3" Type="http://schemas.microsoft.com/office/2018/10/relationships/comments" Target="../comments/modernComment_40F_B2741F97.xml"/><Relationship Id="rId2" Type="http://schemas.openxmlformats.org/officeDocument/2006/relationships/notesSlide" Target="../notesSlides/notesSlide113.xml"/><Relationship Id="rId1" Type="http://schemas.openxmlformats.org/officeDocument/2006/relationships/slideLayout" Target="../slideLayouts/slideLayout18.xml"/><Relationship Id="rId4" Type="http://schemas.openxmlformats.org/officeDocument/2006/relationships/image" Target="../media/image191.jpg"/></Relationships>
</file>

<file path=ppt/slides/_rels/slide154.xml.rels><?xml version="1.0" encoding="UTF-8" standalone="yes"?>
<Relationships xmlns="http://schemas.openxmlformats.org/package/2006/relationships"><Relationship Id="rId3" Type="http://schemas.microsoft.com/office/2018/10/relationships/comments" Target="../comments/modernComment_159_52497735.xml"/><Relationship Id="rId2" Type="http://schemas.openxmlformats.org/officeDocument/2006/relationships/notesSlide" Target="../notesSlides/notesSlide114.xml"/><Relationship Id="rId1" Type="http://schemas.openxmlformats.org/officeDocument/2006/relationships/slideLayout" Target="../slideLayouts/slideLayout22.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15.xml"/><Relationship Id="rId7" Type="http://schemas.openxmlformats.org/officeDocument/2006/relationships/chart" Target="../charts/chart3.xml"/><Relationship Id="rId2" Type="http://schemas.openxmlformats.org/officeDocument/2006/relationships/slideLayout" Target="../slideLayouts/slideLayout37.xml"/><Relationship Id="rId1" Type="http://schemas.openxmlformats.org/officeDocument/2006/relationships/tags" Target="../tags/tag59.xml"/><Relationship Id="rId6" Type="http://schemas.openxmlformats.org/officeDocument/2006/relationships/chart" Target="../charts/chart2.xml"/><Relationship Id="rId5" Type="http://schemas.openxmlformats.org/officeDocument/2006/relationships/chart" Target="../charts/chart1.xml"/><Relationship Id="rId4" Type="http://schemas.microsoft.com/office/2018/10/relationships/comments" Target="../comments/modernComment_16F_36E852D1.xml"/></Relationships>
</file>

<file path=ppt/slides/_rels/slide15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16.xml"/><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3" Type="http://schemas.microsoft.com/office/2018/10/relationships/comments" Target="../comments/modernComment_E04_251E3B5F.xml"/><Relationship Id="rId2" Type="http://schemas.openxmlformats.org/officeDocument/2006/relationships/notesSlide" Target="../notesSlides/notesSlide117.xml"/><Relationship Id="rId1" Type="http://schemas.openxmlformats.org/officeDocument/2006/relationships/slideLayout" Target="../slideLayouts/slideLayout18.xml"/><Relationship Id="rId5" Type="http://schemas.openxmlformats.org/officeDocument/2006/relationships/hyperlink" Target="http://rebelem.com/elevated-asymptomatic-hypertension-treat-treat/" TargetMode="External"/><Relationship Id="rId4" Type="http://schemas.openxmlformats.org/officeDocument/2006/relationships/image" Target="../media/image193.jpg"/></Relationships>
</file>

<file path=ppt/slides/_rels/slide158.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18.xml"/><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60.xml.rels><?xml version="1.0" encoding="UTF-8" standalone="yes"?>
<Relationships xmlns="http://schemas.openxmlformats.org/package/2006/relationships"><Relationship Id="rId2" Type="http://schemas.openxmlformats.org/officeDocument/2006/relationships/image" Target="../media/image195.jpg"/><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3" Type="http://schemas.microsoft.com/office/2018/10/relationships/comments" Target="../comments/modernComment_7FFFE6E7_1E0EB415.xml"/><Relationship Id="rId2" Type="http://schemas.openxmlformats.org/officeDocument/2006/relationships/notesSlide" Target="../notesSlides/notesSlide120.xml"/><Relationship Id="rId1" Type="http://schemas.openxmlformats.org/officeDocument/2006/relationships/slideLayout" Target="../slideLayouts/slideLayout18.xml"/><Relationship Id="rId4" Type="http://schemas.openxmlformats.org/officeDocument/2006/relationships/image" Target="../media/image196.png"/></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22.xml"/><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3.xml"/><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18.xml"/><Relationship Id="rId1" Type="http://schemas.openxmlformats.org/officeDocument/2006/relationships/tags" Target="../tags/tag60.xml"/><Relationship Id="rId4" Type="http://schemas.openxmlformats.org/officeDocument/2006/relationships/image" Target="../media/image140.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18.xml"/><Relationship Id="rId1" Type="http://schemas.openxmlformats.org/officeDocument/2006/relationships/tags" Target="../tags/tag61.xml"/></Relationships>
</file>

<file path=ppt/slides/_rels/slide167.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40.xml"/><Relationship Id="rId1" Type="http://schemas.openxmlformats.org/officeDocument/2006/relationships/tags" Target="../tags/tag62.xml"/><Relationship Id="rId6" Type="http://schemas.openxmlformats.org/officeDocument/2006/relationships/image" Target="../media/image200.png"/><Relationship Id="rId5" Type="http://schemas.openxmlformats.org/officeDocument/2006/relationships/image" Target="../media/image199.wmf"/><Relationship Id="rId4" Type="http://schemas.microsoft.com/office/2018/10/relationships/comments" Target="../comments/modernComment_7FFFE690_533202E8.xml"/></Relationships>
</file>

<file path=ppt/slides/_rels/slide16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27.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microsoft.com/office/2018/10/relationships/comments" Target="../comments/modernComment_103_67C9678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7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28.xml"/><Relationship Id="rId1" Type="http://schemas.openxmlformats.org/officeDocument/2006/relationships/slideLayout" Target="../slideLayouts/slideLayout20.xml"/></Relationships>
</file>

<file path=ppt/slides/_rels/slide17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29.xml"/><Relationship Id="rId1" Type="http://schemas.openxmlformats.org/officeDocument/2006/relationships/slideLayout" Target="../slideLayouts/slideLayout20.xml"/></Relationships>
</file>

<file path=ppt/slides/_rels/slide17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30.xml"/><Relationship Id="rId1" Type="http://schemas.openxmlformats.org/officeDocument/2006/relationships/slideLayout" Target="../slideLayouts/slideLayout40.xml"/><Relationship Id="rId4" Type="http://schemas.openxmlformats.org/officeDocument/2006/relationships/image" Target="../media/image207.png"/></Relationships>
</file>

<file path=ppt/slides/_rels/slide174.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05.png"/><Relationship Id="rId2" Type="http://schemas.openxmlformats.org/officeDocument/2006/relationships/diagramData" Target="../diagrams/data6.xml"/><Relationship Id="rId1" Type="http://schemas.openxmlformats.org/officeDocument/2006/relationships/slideLayout" Target="../slideLayouts/slideLayout4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5.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05.png"/><Relationship Id="rId2" Type="http://schemas.openxmlformats.org/officeDocument/2006/relationships/diagramData" Target="../diagrams/data7.xml"/><Relationship Id="rId1" Type="http://schemas.openxmlformats.org/officeDocument/2006/relationships/slideLayout" Target="../slideLayouts/slideLayout13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6.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154.xm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53.xml"/><Relationship Id="rId1" Type="http://schemas.openxmlformats.org/officeDocument/2006/relationships/tags" Target="../tags/tag63.xml"/><Relationship Id="rId6" Type="http://schemas.openxmlformats.org/officeDocument/2006/relationships/image" Target="../media/image205.png"/><Relationship Id="rId5" Type="http://schemas.openxmlformats.org/officeDocument/2006/relationships/image" Target="../media/image211.png"/><Relationship Id="rId4" Type="http://schemas.microsoft.com/office/2018/10/relationships/comments" Target="../comments/modernComment_2B2_82EBC5BA.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139.xml"/><Relationship Id="rId1" Type="http://schemas.openxmlformats.org/officeDocument/2006/relationships/tags" Target="../tags/tag64.xml"/><Relationship Id="rId4" Type="http://schemas.openxmlformats.org/officeDocument/2006/relationships/image" Target="../media/image212.png"/></Relationships>
</file>

<file path=ppt/slides/_rels/slide17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33.xml"/><Relationship Id="rId1" Type="http://schemas.openxmlformats.org/officeDocument/2006/relationships/slideLayout" Target="../slideLayouts/slideLayout42.xml"/><Relationship Id="rId4" Type="http://schemas.openxmlformats.org/officeDocument/2006/relationships/image" Target="../media/image214.jpe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www.devpolicy.org/young-peoples-political-engagement-future-timor-leste-20170721/" TargetMode="External"/></Relationships>
</file>

<file path=ppt/slides/_rels/slide18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34.xml"/><Relationship Id="rId1" Type="http://schemas.openxmlformats.org/officeDocument/2006/relationships/slideLayout" Target="../slideLayouts/slideLayout18.xml"/><Relationship Id="rId4" Type="http://schemas.openxmlformats.org/officeDocument/2006/relationships/image" Target="../media/image216.png"/></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18.xml"/><Relationship Id="rId1" Type="http://schemas.openxmlformats.org/officeDocument/2006/relationships/tags" Target="../tags/tag65.xml"/></Relationships>
</file>

<file path=ppt/slides/_rels/slide182.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36.xml"/><Relationship Id="rId1" Type="http://schemas.openxmlformats.org/officeDocument/2006/relationships/slideLayout" Target="../slideLayouts/slideLayout18.xml"/></Relationships>
</file>

<file path=ppt/slides/_rels/slide183.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37.xml"/><Relationship Id="rId1" Type="http://schemas.openxmlformats.org/officeDocument/2006/relationships/slideLayout" Target="../slideLayouts/slideLayout20.xml"/></Relationships>
</file>

<file path=ppt/slides/_rels/slide184.xml.rels><?xml version="1.0" encoding="UTF-8" standalone="yes"?>
<Relationships xmlns="http://schemas.openxmlformats.org/package/2006/relationships"><Relationship Id="rId3" Type="http://schemas.microsoft.com/office/2018/10/relationships/comments" Target="../comments/modernComment_7FFFE6EA_16BFD669.xml"/><Relationship Id="rId2" Type="http://schemas.openxmlformats.org/officeDocument/2006/relationships/notesSlide" Target="../notesSlides/notesSlide138.xml"/><Relationship Id="rId1" Type="http://schemas.openxmlformats.org/officeDocument/2006/relationships/slideLayout" Target="../slideLayouts/slideLayout18.xml"/><Relationship Id="rId4" Type="http://schemas.openxmlformats.org/officeDocument/2006/relationships/image" Target="../media/image146.png"/></Relationships>
</file>

<file path=ppt/slides/_rels/slide18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18.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67.xml"/><Relationship Id="rId4" Type="http://schemas.openxmlformats.org/officeDocument/2006/relationships/image" Target="../media/image221.pn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0.xml"/><Relationship Id="rId1" Type="http://schemas.openxmlformats.org/officeDocument/2006/relationships/tags" Target="../tags/tag68.xml"/><Relationship Id="rId4" Type="http://schemas.microsoft.com/office/2018/10/relationships/comments" Target="../comments/modernComment_474_A1C010DE.xml"/></Relationships>
</file>

<file path=ppt/slides/_rels/slide188.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223.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49.png"/></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12.xml"/><Relationship Id="rId1" Type="http://schemas.openxmlformats.org/officeDocument/2006/relationships/tags" Target="../tags/tag70.xml"/><Relationship Id="rId4" Type="http://schemas.openxmlformats.org/officeDocument/2006/relationships/image" Target="../media/image224.png"/></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4.xml"/><Relationship Id="rId1" Type="http://schemas.openxmlformats.org/officeDocument/2006/relationships/tags" Target="../tags/tag71.xml"/><Relationship Id="rId4" Type="http://schemas.openxmlformats.org/officeDocument/2006/relationships/image" Target="../media/image225.jpeg"/></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4.xml"/><Relationship Id="rId1" Type="http://schemas.openxmlformats.org/officeDocument/2006/relationships/tags" Target="../tags/tag73.xml"/><Relationship Id="rId4" Type="http://schemas.openxmlformats.org/officeDocument/2006/relationships/image" Target="../media/image226.pn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18.xml"/><Relationship Id="rId1" Type="http://schemas.openxmlformats.org/officeDocument/2006/relationships/tags" Target="../tags/tag74.xml"/><Relationship Id="rId4" Type="http://schemas.openxmlformats.org/officeDocument/2006/relationships/image" Target="../media/image158.wmf"/></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196.xml.rels><?xml version="1.0" encoding="UTF-8" standalone="yes"?>
<Relationships xmlns="http://schemas.openxmlformats.org/package/2006/relationships"><Relationship Id="rId3" Type="http://schemas.microsoft.com/office/2018/10/relationships/comments" Target="../comments/modernComment_7FFFE6EB_21808C7D.xml"/><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8" Type="http://schemas.openxmlformats.org/officeDocument/2006/relationships/image" Target="../media/image131.wmf"/><Relationship Id="rId3" Type="http://schemas.openxmlformats.org/officeDocument/2006/relationships/slideLayout" Target="../slideLayouts/slideLayout18.xml"/><Relationship Id="rId7" Type="http://schemas.openxmlformats.org/officeDocument/2006/relationships/image" Target="../media/image130.jpeg"/><Relationship Id="rId12" Type="http://schemas.openxmlformats.org/officeDocument/2006/relationships/image" Target="../media/image135.pn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76.xml"/><Relationship Id="rId6" Type="http://schemas.openxmlformats.org/officeDocument/2006/relationships/image" Target="../media/image129.wmf"/><Relationship Id="rId11" Type="http://schemas.openxmlformats.org/officeDocument/2006/relationships/image" Target="../media/image134.wmf"/><Relationship Id="rId5" Type="http://schemas.openxmlformats.org/officeDocument/2006/relationships/image" Target="../media/image128.wmf"/><Relationship Id="rId10" Type="http://schemas.openxmlformats.org/officeDocument/2006/relationships/image" Target="../media/image133.wmf"/><Relationship Id="rId4" Type="http://schemas.openxmlformats.org/officeDocument/2006/relationships/notesSlide" Target="../notesSlides/notesSlide150.xml"/><Relationship Id="rId9" Type="http://schemas.openxmlformats.org/officeDocument/2006/relationships/image" Target="../media/image132.wmf"/></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18.xml"/><Relationship Id="rId1" Type="http://schemas.openxmlformats.org/officeDocument/2006/relationships/tags" Target="../tags/tag77.xml"/><Relationship Id="rId5" Type="http://schemas.openxmlformats.org/officeDocument/2006/relationships/image" Target="../media/image228.png"/><Relationship Id="rId4" Type="http://schemas.openxmlformats.org/officeDocument/2006/relationships/image" Target="../media/image227.png"/></Relationships>
</file>

<file path=ppt/slides/_rels/slide199.xml.rels><?xml version="1.0" encoding="UTF-8" standalone="yes"?>
<Relationships xmlns="http://schemas.openxmlformats.org/package/2006/relationships"><Relationship Id="rId3" Type="http://schemas.microsoft.com/office/2018/10/relationships/comments" Target="../comments/modernComment_7FFFE6ED_B990634E.xml"/><Relationship Id="rId2" Type="http://schemas.openxmlformats.org/officeDocument/2006/relationships/notesSlide" Target="../notesSlides/notesSlide152.xml"/><Relationship Id="rId1" Type="http://schemas.openxmlformats.org/officeDocument/2006/relationships/slideLayout" Target="../slideLayouts/slideLayout22.xml"/><Relationship Id="rId5" Type="http://schemas.openxmlformats.org/officeDocument/2006/relationships/image" Target="../media/image145.png"/><Relationship Id="rId4" Type="http://schemas.openxmlformats.org/officeDocument/2006/relationships/image" Target="../media/image14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15.png"/><Relationship Id="rId4" Type="http://schemas.openxmlformats.org/officeDocument/2006/relationships/hyperlink" Target="http://www.diabetesed.net/"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51.jpeg"/><Relationship Id="rId5" Type="http://schemas.openxmlformats.org/officeDocument/2006/relationships/hyperlink" Target="http://www.worlddiabetesday.org/node/4494" TargetMode="External"/><Relationship Id="rId4" Type="http://schemas.openxmlformats.org/officeDocument/2006/relationships/image" Target="../media/image50.wmf"/></Relationships>
</file>

<file path=ppt/slides/_rels/slide200.xml.rels><?xml version="1.0" encoding="UTF-8" standalone="yes"?>
<Relationships xmlns="http://schemas.openxmlformats.org/package/2006/relationships"><Relationship Id="rId3" Type="http://schemas.microsoft.com/office/2018/10/relationships/comments" Target="../comments/modernComment_7FFFE6EE_E1654F10.xml"/><Relationship Id="rId2" Type="http://schemas.openxmlformats.org/officeDocument/2006/relationships/notesSlide" Target="../notesSlides/notesSlide153.xml"/><Relationship Id="rId1" Type="http://schemas.openxmlformats.org/officeDocument/2006/relationships/slideLayout" Target="../slideLayouts/slideLayout18.xml"/><Relationship Id="rId4" Type="http://schemas.openxmlformats.org/officeDocument/2006/relationships/image" Target="../media/image146.png"/></Relationships>
</file>

<file path=ppt/slides/_rels/slide20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54.xml"/><Relationship Id="rId1" Type="http://schemas.openxmlformats.org/officeDocument/2006/relationships/slideLayout" Target="../slideLayouts/slideLayout18.xml"/></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18.xml"/><Relationship Id="rId1" Type="http://schemas.openxmlformats.org/officeDocument/2006/relationships/tags" Target="../tags/tag79.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35.xml"/></Relationships>
</file>

<file path=ppt/slides/_rels/slide204.xml.rels><?xml version="1.0" encoding="UTF-8" standalone="yes"?>
<Relationships xmlns="http://schemas.openxmlformats.org/package/2006/relationships"><Relationship Id="rId3" Type="http://schemas.microsoft.com/office/2018/10/relationships/comments" Target="../comments/modernComment_7FE4E5A1_88FEF0AE.xml"/><Relationship Id="rId2" Type="http://schemas.openxmlformats.org/officeDocument/2006/relationships/notesSlide" Target="../notesSlides/notesSlide157.xml"/><Relationship Id="rId1" Type="http://schemas.openxmlformats.org/officeDocument/2006/relationships/slideLayout" Target="../slideLayouts/slideLayout35.xml"/></Relationships>
</file>

<file path=ppt/slides/_rels/slide205.xml.rels><?xml version="1.0" encoding="UTF-8" standalone="yes"?>
<Relationships xmlns="http://schemas.openxmlformats.org/package/2006/relationships"><Relationship Id="rId3" Type="http://schemas.microsoft.com/office/2018/10/relationships/comments" Target="../comments/modernComment_7FFFE6F0_21AF6043.xml"/><Relationship Id="rId2" Type="http://schemas.openxmlformats.org/officeDocument/2006/relationships/notesSlide" Target="../notesSlides/notesSlide158.xml"/><Relationship Id="rId1" Type="http://schemas.openxmlformats.org/officeDocument/2006/relationships/slideLayout" Target="../slideLayouts/slideLayout22.xml"/><Relationship Id="rId5" Type="http://schemas.openxmlformats.org/officeDocument/2006/relationships/image" Target="../media/image145.png"/><Relationship Id="rId4" Type="http://schemas.openxmlformats.org/officeDocument/2006/relationships/image" Target="../media/image144.png"/></Relationships>
</file>

<file path=ppt/slides/_rels/slide206.xml.rels><?xml version="1.0" encoding="UTF-8" standalone="yes"?>
<Relationships xmlns="http://schemas.openxmlformats.org/package/2006/relationships"><Relationship Id="rId3" Type="http://schemas.microsoft.com/office/2018/10/relationships/comments" Target="../comments/modernComment_7FFFE6F1_2D7A1A37.xml"/><Relationship Id="rId2" Type="http://schemas.openxmlformats.org/officeDocument/2006/relationships/notesSlide" Target="../notesSlides/notesSlide159.xml"/><Relationship Id="rId1" Type="http://schemas.openxmlformats.org/officeDocument/2006/relationships/slideLayout" Target="../slideLayouts/slideLayout18.xml"/><Relationship Id="rId4" Type="http://schemas.openxmlformats.org/officeDocument/2006/relationships/image" Target="../media/image146.pn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18.xml"/><Relationship Id="rId1" Type="http://schemas.openxmlformats.org/officeDocument/2006/relationships/tags" Target="../tags/tag80.xml"/><Relationship Id="rId4" Type="http://schemas.openxmlformats.org/officeDocument/2006/relationships/image" Target="../media/image229.png"/></Relationships>
</file>

<file path=ppt/slides/_rels/slide20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61.xml"/><Relationship Id="rId1" Type="http://schemas.openxmlformats.org/officeDocument/2006/relationships/slideLayout" Target="../slideLayouts/slideLayout18.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231.png"/><Relationship Id="rId2" Type="http://schemas.microsoft.com/office/2018/10/relationships/comments" Target="../comments/modernComment_7FFFE6F2_D703F32C.xml"/><Relationship Id="rId1" Type="http://schemas.openxmlformats.org/officeDocument/2006/relationships/slideLayout" Target="../slideLayouts/slideLayout18.xml"/></Relationships>
</file>

<file path=ppt/slides/_rels/slide211.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63.xml"/><Relationship Id="rId1" Type="http://schemas.openxmlformats.org/officeDocument/2006/relationships/slideLayout" Target="../slideLayouts/slideLayout18.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0.xml"/></Relationships>
</file>

<file path=ppt/slides/_rels/slide213.xml.rels><?xml version="1.0" encoding="UTF-8" standalone="yes"?>
<Relationships xmlns="http://schemas.openxmlformats.org/package/2006/relationships"><Relationship Id="rId3" Type="http://schemas.openxmlformats.org/officeDocument/2006/relationships/image" Target="../media/image233.jpg"/><Relationship Id="rId2" Type="http://schemas.openxmlformats.org/officeDocument/2006/relationships/notesSlide" Target="../notesSlides/notesSlide165.xml"/><Relationship Id="rId1" Type="http://schemas.openxmlformats.org/officeDocument/2006/relationships/slideLayout" Target="../slideLayouts/slideLayout20.xml"/><Relationship Id="rId4" Type="http://schemas.openxmlformats.org/officeDocument/2006/relationships/hyperlink" Target="http://journalistsresource.org/syllabi/health-reporting" TargetMode="External"/></Relationships>
</file>

<file path=ppt/slides/_rels/slide214.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66.xml"/><Relationship Id="rId1" Type="http://schemas.openxmlformats.org/officeDocument/2006/relationships/slideLayout" Target="../slideLayouts/slideLayout18.xml"/></Relationships>
</file>

<file path=ppt/slides/_rels/slide215.xml.rels><?xml version="1.0" encoding="UTF-8" standalone="yes"?>
<Relationships xmlns="http://schemas.openxmlformats.org/package/2006/relationships"><Relationship Id="rId3" Type="http://schemas.openxmlformats.org/officeDocument/2006/relationships/hyperlink" Target="https://www.kidney.org/atoz/content/diabetes" TargetMode="External"/><Relationship Id="rId2" Type="http://schemas.openxmlformats.org/officeDocument/2006/relationships/notesSlide" Target="../notesSlides/notesSlide167.xml"/><Relationship Id="rId1" Type="http://schemas.openxmlformats.org/officeDocument/2006/relationships/slideLayout" Target="../slideLayouts/slideLayout33.xml"/></Relationships>
</file>

<file path=ppt/slides/_rels/slide216.xml.rels><?xml version="1.0" encoding="UTF-8" standalone="yes"?>
<Relationships xmlns="http://schemas.openxmlformats.org/package/2006/relationships"><Relationship Id="rId3" Type="http://schemas.microsoft.com/office/2018/10/relationships/comments" Target="../comments/modernComment_3880_F9B9EBE2.xml"/><Relationship Id="rId2" Type="http://schemas.openxmlformats.org/officeDocument/2006/relationships/notesSlide" Target="../notesSlides/notesSlide168.xml"/><Relationship Id="rId1" Type="http://schemas.openxmlformats.org/officeDocument/2006/relationships/slideLayout" Target="../slideLayouts/slideLayout22.xml"/><Relationship Id="rId4" Type="http://schemas.openxmlformats.org/officeDocument/2006/relationships/image" Target="../media/image235.png"/></Relationships>
</file>

<file path=ppt/slides/_rels/slide217.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169.xml"/><Relationship Id="rId1" Type="http://schemas.openxmlformats.org/officeDocument/2006/relationships/slideLayout" Target="../slideLayouts/slideLayout18.xml"/><Relationship Id="rId4" Type="http://schemas.openxmlformats.org/officeDocument/2006/relationships/image" Target="../media/image237.png"/></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18.xml"/><Relationship Id="rId1" Type="http://schemas.openxmlformats.org/officeDocument/2006/relationships/tags" Target="../tags/tag82.xml"/><Relationship Id="rId6" Type="http://schemas.openxmlformats.org/officeDocument/2006/relationships/image" Target="../media/image237.png"/><Relationship Id="rId5" Type="http://schemas.openxmlformats.org/officeDocument/2006/relationships/image" Target="../media/image238.jpeg"/><Relationship Id="rId4" Type="http://schemas.microsoft.com/office/2018/10/relationships/comments" Target="../comments/modernComment_7FE4E65A_5FF2CDAC.xml"/></Relationships>
</file>

<file path=ppt/slides/_rels/slide219.xml.rels><?xml version="1.0" encoding="UTF-8" standalone="yes"?>
<Relationships xmlns="http://schemas.openxmlformats.org/package/2006/relationships"><Relationship Id="rId3" Type="http://schemas.openxmlformats.org/officeDocument/2006/relationships/image" Target="../media/image237.png"/><Relationship Id="rId2" Type="http://schemas.microsoft.com/office/2018/10/relationships/comments" Target="../comments/modernComment_7FE4E611_CD2A949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8.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8.xml"/></Relationships>
</file>

<file path=ppt/slides/_rels/slide222.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73.xml"/><Relationship Id="rId1" Type="http://schemas.openxmlformats.org/officeDocument/2006/relationships/slideLayout" Target="../slideLayouts/slideLayout18.xml"/></Relationships>
</file>

<file path=ppt/slides/_rels/slide223.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74.xml"/><Relationship Id="rId1" Type="http://schemas.openxmlformats.org/officeDocument/2006/relationships/slideLayout" Target="../slideLayouts/slideLayout20.xml"/><Relationship Id="rId4" Type="http://schemas.openxmlformats.org/officeDocument/2006/relationships/image" Target="../media/image237.png"/></Relationships>
</file>

<file path=ppt/slides/_rels/slide224.xml.rels><?xml version="1.0" encoding="UTF-8" standalone="yes"?>
<Relationships xmlns="http://schemas.openxmlformats.org/package/2006/relationships"><Relationship Id="rId3" Type="http://schemas.openxmlformats.org/officeDocument/2006/relationships/image" Target="../media/image237.png"/><Relationship Id="rId2" Type="http://schemas.microsoft.com/office/2018/10/relationships/comments" Target="../comments/modernComment_7FFFE637_6EF82701.xml"/><Relationship Id="rId1" Type="http://schemas.openxmlformats.org/officeDocument/2006/relationships/slideLayout" Target="../slideLayouts/slideLayout20.xml"/><Relationship Id="rId4" Type="http://schemas.openxmlformats.org/officeDocument/2006/relationships/image" Target="../media/image241.png"/></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18.xml"/><Relationship Id="rId1" Type="http://schemas.openxmlformats.org/officeDocument/2006/relationships/tags" Target="../tags/tag83.xml"/><Relationship Id="rId4" Type="http://schemas.openxmlformats.org/officeDocument/2006/relationships/image" Target="../media/image158.wmf"/></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177.xml"/><Relationship Id="rId1" Type="http://schemas.openxmlformats.org/officeDocument/2006/relationships/slideLayout" Target="../slideLayouts/slideLayout18.xml"/><Relationship Id="rId4" Type="http://schemas.openxmlformats.org/officeDocument/2006/relationships/image" Target="../media/image243.png"/></Relationships>
</file>

<file path=ppt/slides/_rels/slide228.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78.xml"/><Relationship Id="rId1" Type="http://schemas.openxmlformats.org/officeDocument/2006/relationships/slideLayout" Target="../slideLayouts/slideLayout2.xml"/><Relationship Id="rId4" Type="http://schemas.openxmlformats.org/officeDocument/2006/relationships/image" Target="../media/image245.png"/></Relationships>
</file>

<file path=ppt/slides/_rels/slide229.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6.jpeg"/><Relationship Id="rId1" Type="http://schemas.openxmlformats.org/officeDocument/2006/relationships/slideLayout" Target="../slideLayouts/slideLayout2.xml"/><Relationship Id="rId4" Type="http://schemas.openxmlformats.org/officeDocument/2006/relationships/image" Target="../media/image2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18.xml"/><Relationship Id="rId1" Type="http://schemas.openxmlformats.org/officeDocument/2006/relationships/tags" Target="../tags/tag84.xml"/><Relationship Id="rId6" Type="http://schemas.openxmlformats.org/officeDocument/2006/relationships/image" Target="../media/image243.png"/><Relationship Id="rId5" Type="http://schemas.openxmlformats.org/officeDocument/2006/relationships/image" Target="../media/image249.png"/><Relationship Id="rId4" Type="http://schemas.microsoft.com/office/2018/10/relationships/comments" Target="../comments/modernComment_2EA_6C03A8C.xml"/></Relationships>
</file>

<file path=ppt/slides/_rels/slide231.xml.rels><?xml version="1.0" encoding="UTF-8" standalone="yes"?>
<Relationships xmlns="http://schemas.openxmlformats.org/package/2006/relationships"><Relationship Id="rId3" Type="http://schemas.openxmlformats.org/officeDocument/2006/relationships/image" Target="../media/image250.jpg"/><Relationship Id="rId2" Type="http://schemas.openxmlformats.org/officeDocument/2006/relationships/notesSlide" Target="../notesSlides/notesSlide180.xml"/><Relationship Id="rId1" Type="http://schemas.openxmlformats.org/officeDocument/2006/relationships/slideLayout" Target="../slideLayouts/slideLayout18.xml"/></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38.xml"/><Relationship Id="rId1" Type="http://schemas.openxmlformats.org/officeDocument/2006/relationships/tags" Target="../tags/tag85.xml"/><Relationship Id="rId4" Type="http://schemas.openxmlformats.org/officeDocument/2006/relationships/image" Target="../media/image251.png"/></Relationships>
</file>

<file path=ppt/slides/_rels/slide233.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82.xml"/><Relationship Id="rId1" Type="http://schemas.openxmlformats.org/officeDocument/2006/relationships/slideLayout" Target="../slideLayouts/slideLayout18.xml"/><Relationship Id="rId4" Type="http://schemas.openxmlformats.org/officeDocument/2006/relationships/image" Target="../media/image253.png"/></Relationships>
</file>

<file path=ppt/slides/_rels/slide234.xml.rels><?xml version="1.0" encoding="UTF-8" standalone="yes"?>
<Relationships xmlns="http://schemas.openxmlformats.org/package/2006/relationships"><Relationship Id="rId3" Type="http://schemas.openxmlformats.org/officeDocument/2006/relationships/image" Target="../media/image254.png"/><Relationship Id="rId2" Type="http://schemas.microsoft.com/office/2018/10/relationships/comments" Target="../comments/modernComment_7FA356FE_A4FAF693.xml"/><Relationship Id="rId1" Type="http://schemas.openxmlformats.org/officeDocument/2006/relationships/slideLayout" Target="../slideLayouts/slideLayout18.xml"/></Relationships>
</file>

<file path=ppt/slides/_rels/slide235.xml.rels><?xml version="1.0" encoding="UTF-8" standalone="yes"?>
<Relationships xmlns="http://schemas.openxmlformats.org/package/2006/relationships"><Relationship Id="rId2" Type="http://schemas.microsoft.com/office/2018/10/relationships/comments" Target="../comments/modernComment_7FE4E610_DBFA6AE3.xml"/><Relationship Id="rId1" Type="http://schemas.openxmlformats.org/officeDocument/2006/relationships/slideLayout" Target="../slideLayouts/slideLayout22.xml"/></Relationships>
</file>

<file path=ppt/slides/_rels/slide236.xml.rels><?xml version="1.0" encoding="UTF-8" standalone="yes"?>
<Relationships xmlns="http://schemas.openxmlformats.org/package/2006/relationships"><Relationship Id="rId3" Type="http://schemas.openxmlformats.org/officeDocument/2006/relationships/hyperlink" Target="http://tools.acc.org/ASCVD-Risk-Estimator-Plus/#!/calculate/estimate/" TargetMode="External"/><Relationship Id="rId2" Type="http://schemas.openxmlformats.org/officeDocument/2006/relationships/notesSlide" Target="../notesSlides/notesSlide183.xml"/><Relationship Id="rId1" Type="http://schemas.openxmlformats.org/officeDocument/2006/relationships/slideLayout" Target="../slideLayouts/slideLayout18.xml"/><Relationship Id="rId4" Type="http://schemas.openxmlformats.org/officeDocument/2006/relationships/image" Target="../media/image255.png"/></Relationships>
</file>

<file path=ppt/slides/_rels/slide237.xml.rels><?xml version="1.0" encoding="UTF-8" standalone="yes"?>
<Relationships xmlns="http://schemas.openxmlformats.org/package/2006/relationships"><Relationship Id="rId3" Type="http://schemas.microsoft.com/office/2018/10/relationships/comments" Target="../comments/modernComment_3877_CFC70AB.xml"/><Relationship Id="rId2" Type="http://schemas.openxmlformats.org/officeDocument/2006/relationships/notesSlide" Target="../notesSlides/notesSlide184.xml"/><Relationship Id="rId1" Type="http://schemas.openxmlformats.org/officeDocument/2006/relationships/slideLayout" Target="../slideLayouts/slideLayout22.xml"/><Relationship Id="rId5" Type="http://schemas.openxmlformats.org/officeDocument/2006/relationships/image" Target="../media/image257.png"/><Relationship Id="rId4" Type="http://schemas.openxmlformats.org/officeDocument/2006/relationships/image" Target="../media/image256.png"/></Relationships>
</file>

<file path=ppt/slides/_rels/slide238.xml.rels><?xml version="1.0" encoding="UTF-8" standalone="yes"?>
<Relationships xmlns="http://schemas.openxmlformats.org/package/2006/relationships"><Relationship Id="rId3" Type="http://schemas.openxmlformats.org/officeDocument/2006/relationships/image" Target="../media/image258.png"/><Relationship Id="rId2" Type="http://schemas.microsoft.com/office/2018/10/relationships/comments" Target="../comments/modernComment_7FFFE6F4_E0E92935.xml"/><Relationship Id="rId1" Type="http://schemas.openxmlformats.org/officeDocument/2006/relationships/slideLayout" Target="../slideLayouts/slideLayout22.xml"/></Relationships>
</file>

<file path=ppt/slides/_rels/slide239.xml.rels><?xml version="1.0" encoding="UTF-8" standalone="yes"?>
<Relationships xmlns="http://schemas.openxmlformats.org/package/2006/relationships"><Relationship Id="rId3" Type="http://schemas.microsoft.com/office/2018/10/relationships/comments" Target="../comments/modernComment_387D_EE8882C0.xml"/><Relationship Id="rId2" Type="http://schemas.openxmlformats.org/officeDocument/2006/relationships/notesSlide" Target="../notesSlides/notesSlide185.xml"/><Relationship Id="rId1" Type="http://schemas.openxmlformats.org/officeDocument/2006/relationships/slideLayout" Target="../slideLayouts/slideLayout22.xml"/><Relationship Id="rId4" Type="http://schemas.openxmlformats.org/officeDocument/2006/relationships/image" Target="../media/image25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59.png"/><Relationship Id="rId4" Type="http://schemas.openxmlformats.org/officeDocument/2006/relationships/image" Target="../media/image58.jpeg"/></Relationships>
</file>

<file path=ppt/slides/_rels/slide240.xml.rels><?xml version="1.0" encoding="UTF-8" standalone="yes"?>
<Relationships xmlns="http://schemas.openxmlformats.org/package/2006/relationships"><Relationship Id="rId3" Type="http://schemas.microsoft.com/office/2018/10/relationships/comments" Target="../comments/modernComment_7FFFE6F5_4BDBDF58.xml"/><Relationship Id="rId2" Type="http://schemas.openxmlformats.org/officeDocument/2006/relationships/notesSlide" Target="../notesSlides/notesSlide186.xml"/><Relationship Id="rId1" Type="http://schemas.openxmlformats.org/officeDocument/2006/relationships/slideLayout" Target="../slideLayouts/slideLayout18.xml"/><Relationship Id="rId6" Type="http://schemas.openxmlformats.org/officeDocument/2006/relationships/image" Target="../media/image243.png"/><Relationship Id="rId5" Type="http://schemas.openxmlformats.org/officeDocument/2006/relationships/image" Target="../media/image261.png"/><Relationship Id="rId4" Type="http://schemas.openxmlformats.org/officeDocument/2006/relationships/image" Target="../media/image260.png"/></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8.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8.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8.xml"/></Relationships>
</file>

<file path=ppt/slides/_rels/slide244.xml.rels><?xml version="1.0" encoding="UTF-8" standalone="yes"?>
<Relationships xmlns="http://schemas.openxmlformats.org/package/2006/relationships"><Relationship Id="rId3" Type="http://schemas.microsoft.com/office/2018/10/relationships/comments" Target="../comments/modernComment_7FFFE6F6_7FFA3C93.xml"/><Relationship Id="rId2" Type="http://schemas.openxmlformats.org/officeDocument/2006/relationships/notesSlide" Target="../notesSlides/notesSlide190.xml"/><Relationship Id="rId1" Type="http://schemas.openxmlformats.org/officeDocument/2006/relationships/slideLayout" Target="../slideLayouts/slideLayout18.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0.xml"/></Relationships>
</file>

<file path=ppt/slides/_rels/slide246.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92.xml"/><Relationship Id="rId1" Type="http://schemas.openxmlformats.org/officeDocument/2006/relationships/slideLayout" Target="../slideLayouts/slideLayout18.xml"/></Relationships>
</file>

<file path=ppt/slides/_rels/slide247.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193.xml"/><Relationship Id="rId1" Type="http://schemas.openxmlformats.org/officeDocument/2006/relationships/slideLayout" Target="../slideLayouts/slideLayout17.xml"/></Relationships>
</file>

<file path=ppt/slides/_rels/slide24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194.xml"/><Relationship Id="rId1" Type="http://schemas.openxmlformats.org/officeDocument/2006/relationships/slideLayout" Target="../slideLayouts/slideLayout18.xml"/></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18.xml"/><Relationship Id="rId1" Type="http://schemas.openxmlformats.org/officeDocument/2006/relationships/tags" Target="../tags/tag86.xml"/><Relationship Id="rId5" Type="http://schemas.openxmlformats.org/officeDocument/2006/relationships/image" Target="../media/image265.png"/><Relationship Id="rId4" Type="http://schemas.openxmlformats.org/officeDocument/2006/relationships/image" Target="../media/image264.png"/></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50.xml.rels><?xml version="1.0" encoding="UTF-8" standalone="yes"?>
<Relationships xmlns="http://schemas.openxmlformats.org/package/2006/relationships"><Relationship Id="rId3" Type="http://schemas.microsoft.com/office/2018/10/relationships/comments" Target="../comments/modernComment_7FFFE618_290C3612.xml"/><Relationship Id="rId2" Type="http://schemas.openxmlformats.org/officeDocument/2006/relationships/notesSlide" Target="../notesSlides/notesSlide196.xml"/><Relationship Id="rId1" Type="http://schemas.openxmlformats.org/officeDocument/2006/relationships/slideLayout" Target="../slideLayouts/slideLayout18.xml"/><Relationship Id="rId5" Type="http://schemas.openxmlformats.org/officeDocument/2006/relationships/image" Target="../media/image243.png"/><Relationship Id="rId4" Type="http://schemas.openxmlformats.org/officeDocument/2006/relationships/image" Target="../media/image266.png"/></Relationships>
</file>

<file path=ppt/slides/_rels/slide251.xml.rels><?xml version="1.0" encoding="UTF-8" standalone="yes"?>
<Relationships xmlns="http://schemas.openxmlformats.org/package/2006/relationships"><Relationship Id="rId3" Type="http://schemas.openxmlformats.org/officeDocument/2006/relationships/image" Target="../media/image267.jpg"/><Relationship Id="rId2" Type="http://schemas.openxmlformats.org/officeDocument/2006/relationships/notesSlide" Target="../notesSlides/notesSlide197.xml"/><Relationship Id="rId1" Type="http://schemas.openxmlformats.org/officeDocument/2006/relationships/slideLayout" Target="../slideLayouts/slideLayout18.xml"/><Relationship Id="rId5" Type="http://schemas.openxmlformats.org/officeDocument/2006/relationships/image" Target="../media/image243.png"/><Relationship Id="rId4" Type="http://schemas.openxmlformats.org/officeDocument/2006/relationships/hyperlink" Target="http://www.debbest.com/2016/11/06/paying-100-of-an-employees-benefits-does-not-count-towards-the-flsa-exempt-salary-threshold-in-business-and-at-work/" TargetMode="External"/></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18.xml"/><Relationship Id="rId1" Type="http://schemas.openxmlformats.org/officeDocument/2006/relationships/tags" Target="../tags/tag87.xml"/><Relationship Id="rId5" Type="http://schemas.openxmlformats.org/officeDocument/2006/relationships/image" Target="../media/image243.png"/><Relationship Id="rId4" Type="http://schemas.openxmlformats.org/officeDocument/2006/relationships/image" Target="../media/image268.PNG"/></Relationships>
</file>

<file path=ppt/slides/_rels/slide253.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199.xml"/><Relationship Id="rId1" Type="http://schemas.openxmlformats.org/officeDocument/2006/relationships/slideLayout" Target="../slideLayouts/slideLayout18.xml"/><Relationship Id="rId4" Type="http://schemas.openxmlformats.org/officeDocument/2006/relationships/image" Target="../media/image243.png"/></Relationships>
</file>

<file path=ppt/slides/_rels/slide254.xml.rels><?xml version="1.0" encoding="UTF-8" standalone="yes"?>
<Relationships xmlns="http://schemas.openxmlformats.org/package/2006/relationships"><Relationship Id="rId3" Type="http://schemas.openxmlformats.org/officeDocument/2006/relationships/image" Target="../media/image270.png"/><Relationship Id="rId2" Type="http://schemas.microsoft.com/office/2018/10/relationships/comments" Target="../comments/modernComment_7FFFE625_C807BA9F.xml"/><Relationship Id="rId1" Type="http://schemas.openxmlformats.org/officeDocument/2006/relationships/slideLayout" Target="../slideLayouts/slideLayout18.xml"/><Relationship Id="rId4" Type="http://schemas.openxmlformats.org/officeDocument/2006/relationships/image" Target="../media/image243.png"/></Relationships>
</file>

<file path=ppt/slides/_rels/slide255.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200.xml"/><Relationship Id="rId1" Type="http://schemas.openxmlformats.org/officeDocument/2006/relationships/slideLayout" Target="../slideLayouts/slideLayout18.xml"/><Relationship Id="rId4" Type="http://schemas.openxmlformats.org/officeDocument/2006/relationships/image" Target="../media/image243.png"/></Relationships>
</file>

<file path=ppt/slides/_rels/slide256.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201.xml"/><Relationship Id="rId1" Type="http://schemas.openxmlformats.org/officeDocument/2006/relationships/slideLayout" Target="../slideLayouts/slideLayout18.xml"/></Relationships>
</file>

<file path=ppt/slides/_rels/slide257.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202.xml"/><Relationship Id="rId1" Type="http://schemas.openxmlformats.org/officeDocument/2006/relationships/slideLayout" Target="../slideLayouts/slideLayout20.xml"/></Relationships>
</file>

<file path=ppt/slides/_rels/slide258.xml.rels><?xml version="1.0" encoding="UTF-8" standalone="yes"?>
<Relationships xmlns="http://schemas.openxmlformats.org/package/2006/relationships"><Relationship Id="rId3" Type="http://schemas.openxmlformats.org/officeDocument/2006/relationships/hyperlink" Target="http://tools.acc.org/ASCVD-Risk-Estimator-Plus/#!/calculate/estimate/" TargetMode="External"/><Relationship Id="rId2" Type="http://schemas.openxmlformats.org/officeDocument/2006/relationships/notesSlide" Target="../notesSlides/notesSlide203.xml"/><Relationship Id="rId1" Type="http://schemas.openxmlformats.org/officeDocument/2006/relationships/slideLayout" Target="../slideLayouts/slideLayout18.xml"/><Relationship Id="rId4" Type="http://schemas.openxmlformats.org/officeDocument/2006/relationships/image" Target="../media/image255.png"/></Relationships>
</file>

<file path=ppt/slides/_rels/slide259.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204.xml"/><Relationship Id="rId1" Type="http://schemas.openxmlformats.org/officeDocument/2006/relationships/slideLayout" Target="../slideLayouts/slideLayout18.xml"/><Relationship Id="rId4" Type="http://schemas.openxmlformats.org/officeDocument/2006/relationships/image" Target="../media/image275.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png"/><Relationship Id="rId1" Type="http://schemas.openxmlformats.org/officeDocument/2006/relationships/slideLayout" Target="../slideLayouts/slideLayout40.xml"/></Relationships>
</file>

<file path=ppt/slides/_rels/slide260.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205.xml"/><Relationship Id="rId1" Type="http://schemas.openxmlformats.org/officeDocument/2006/relationships/slideLayout" Target="../slideLayouts/slideLayout18.xml"/><Relationship Id="rId4" Type="http://schemas.openxmlformats.org/officeDocument/2006/relationships/image" Target="../media/image277.png"/></Relationships>
</file>

<file path=ppt/slides/_rels/slide261.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18.xml"/></Relationships>
</file>

<file path=ppt/slides/_rels/slide262.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206.xml"/><Relationship Id="rId1" Type="http://schemas.openxmlformats.org/officeDocument/2006/relationships/slideLayout" Target="../slideLayouts/slideLayout18.xml"/></Relationships>
</file>

<file path=ppt/slides/_rels/slide263.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207.xml"/><Relationship Id="rId1" Type="http://schemas.openxmlformats.org/officeDocument/2006/relationships/slideLayout" Target="../slideLayouts/slideLayout18.xml"/><Relationship Id="rId4" Type="http://schemas.openxmlformats.org/officeDocument/2006/relationships/image" Target="../media/image281.png"/></Relationships>
</file>

<file path=ppt/slides/_rels/slide264.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208.xml"/><Relationship Id="rId1" Type="http://schemas.openxmlformats.org/officeDocument/2006/relationships/slideLayout" Target="../slideLayouts/slideLayout18.xml"/></Relationships>
</file>

<file path=ppt/slides/_rels/slide265.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209.xml"/><Relationship Id="rId1" Type="http://schemas.openxmlformats.org/officeDocument/2006/relationships/slideLayout" Target="../slideLayouts/slideLayout18.xml"/></Relationships>
</file>

<file path=ppt/slides/_rels/slide266.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210.xml"/><Relationship Id="rId1" Type="http://schemas.openxmlformats.org/officeDocument/2006/relationships/slideLayout" Target="../slideLayouts/slideLayout18.xml"/></Relationships>
</file>

<file path=ppt/slides/_rels/slide267.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11.xml"/><Relationship Id="rId1" Type="http://schemas.openxmlformats.org/officeDocument/2006/relationships/slideLayout" Target="../slideLayouts/slideLayout20.xml"/></Relationships>
</file>

<file path=ppt/slides/_rels/slide268.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212.xml"/><Relationship Id="rId1" Type="http://schemas.openxmlformats.org/officeDocument/2006/relationships/slideLayout" Target="../slideLayouts/slideLayout18.xml"/><Relationship Id="rId4" Type="http://schemas.openxmlformats.org/officeDocument/2006/relationships/hyperlink" Target="https://pixabay.com/en/pills-medication-tablet-capsule-951505/" TargetMode="External"/></Relationships>
</file>

<file path=ppt/slides/_rels/slide269.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213.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hyperlink" Target="https://coveragetoolkit.org/health-equity/defining-health-equity/" TargetMode="External"/><Relationship Id="rId4" Type="http://schemas.openxmlformats.org/officeDocument/2006/relationships/hyperlink" Target="https://www.bridgespan.org/insights/library/public-health/the-community-cure-for-health-care-(1)" TargetMode="External"/></Relationships>
</file>

<file path=ppt/slides/_rels/slide270.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214.xml"/><Relationship Id="rId1" Type="http://schemas.openxmlformats.org/officeDocument/2006/relationships/slideLayout" Target="../slideLayouts/slideLayout18.xml"/><Relationship Id="rId4" Type="http://schemas.openxmlformats.org/officeDocument/2006/relationships/hyperlink" Target="https://freepngimg.com/png/27121-pills-image" TargetMode="External"/></Relationships>
</file>

<file path=ppt/slides/_rels/slide271.xml.rels><?xml version="1.0" encoding="UTF-8" standalone="yes"?>
<Relationships xmlns="http://schemas.openxmlformats.org/package/2006/relationships"><Relationship Id="rId3" Type="http://schemas.microsoft.com/office/2018/10/relationships/comments" Target="../comments/modernComment_7FFFE638_5CD46B90.xml"/><Relationship Id="rId2" Type="http://schemas.openxmlformats.org/officeDocument/2006/relationships/notesSlide" Target="../notesSlides/notesSlide215.xml"/><Relationship Id="rId1" Type="http://schemas.openxmlformats.org/officeDocument/2006/relationships/slideLayout" Target="../slideLayouts/slideLayout18.xml"/><Relationship Id="rId4" Type="http://schemas.openxmlformats.org/officeDocument/2006/relationships/image" Target="../media/image289.png"/></Relationships>
</file>

<file path=ppt/slides/_rels/slide272.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216.xml"/><Relationship Id="rId1" Type="http://schemas.openxmlformats.org/officeDocument/2006/relationships/slideLayout" Target="../slideLayouts/slideLayout18.xml"/></Relationships>
</file>

<file path=ppt/slides/_rels/slide273.xml.rels><?xml version="1.0" encoding="UTF-8" standalone="yes"?>
<Relationships xmlns="http://schemas.openxmlformats.org/package/2006/relationships"><Relationship Id="rId3" Type="http://schemas.microsoft.com/office/2018/10/relationships/comments" Target="../comments/modernComment_7FFFE620_A0D17F27.xml"/><Relationship Id="rId2" Type="http://schemas.openxmlformats.org/officeDocument/2006/relationships/notesSlide" Target="../notesSlides/notesSlide217.xml"/><Relationship Id="rId1" Type="http://schemas.openxmlformats.org/officeDocument/2006/relationships/slideLayout" Target="../slideLayouts/slideLayout20.xml"/></Relationships>
</file>

<file path=ppt/slides/_rels/slide274.xml.rels><?xml version="1.0" encoding="UTF-8" standalone="yes"?>
<Relationships xmlns="http://schemas.openxmlformats.org/package/2006/relationships"><Relationship Id="rId18" Type="http://schemas.openxmlformats.org/officeDocument/2006/relationships/image" Target="../media/image290.png"/><Relationship Id="rId3" Type="http://schemas.openxmlformats.org/officeDocument/2006/relationships/customXml" Target="../ink/ink5.xml"/><Relationship Id="rId17" Type="http://schemas.openxmlformats.org/officeDocument/2006/relationships/image" Target="../media/image2020.png"/><Relationship Id="rId2" Type="http://schemas.microsoft.com/office/2018/10/relationships/comments" Target="../comments/modernComment_7FFFE6F8_ABD0A4D7.xml"/><Relationship Id="rId1" Type="http://schemas.openxmlformats.org/officeDocument/2006/relationships/slideLayout" Target="../slideLayouts/slideLayout20.xml"/></Relationships>
</file>

<file path=ppt/slides/_rels/slide275.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218.xml"/><Relationship Id="rId1" Type="http://schemas.openxmlformats.org/officeDocument/2006/relationships/slideLayout" Target="../slideLayouts/slideLayout18.xml"/></Relationships>
</file>

<file path=ppt/slides/_rels/slide276.xml.rels><?xml version="1.0" encoding="UTF-8" standalone="yes"?>
<Relationships xmlns="http://schemas.openxmlformats.org/package/2006/relationships"><Relationship Id="rId3" Type="http://schemas.openxmlformats.org/officeDocument/2006/relationships/image" Target="../media/image292.jpeg"/><Relationship Id="rId2" Type="http://schemas.microsoft.com/office/2018/10/relationships/comments" Target="../comments/modernComment_7FFFE6F9_11A54780.xml"/><Relationship Id="rId1" Type="http://schemas.openxmlformats.org/officeDocument/2006/relationships/slideLayout" Target="../slideLayouts/slideLayout20.xml"/><Relationship Id="rId4" Type="http://schemas.openxmlformats.org/officeDocument/2006/relationships/image" Target="../media/image293.png"/></Relationships>
</file>

<file path=ppt/slides/_rels/slide277.xml.rels><?xml version="1.0" encoding="UTF-8" standalone="yes"?>
<Relationships xmlns="http://schemas.openxmlformats.org/package/2006/relationships"><Relationship Id="rId3" Type="http://schemas.openxmlformats.org/officeDocument/2006/relationships/image" Target="../media/image294.png"/><Relationship Id="rId2" Type="http://schemas.microsoft.com/office/2018/10/relationships/comments" Target="../comments/modernComment_7FFFE700_E37F6A8B.xml"/><Relationship Id="rId1" Type="http://schemas.openxmlformats.org/officeDocument/2006/relationships/slideLayout" Target="../slideLayouts/slideLayout20.xml"/></Relationships>
</file>

<file path=ppt/slides/_rels/slide278.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18.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80.xml.rels><?xml version="1.0" encoding="UTF-8" standalone="yes"?>
<Relationships xmlns="http://schemas.openxmlformats.org/package/2006/relationships"><Relationship Id="rId2" Type="http://schemas.openxmlformats.org/officeDocument/2006/relationships/image" Target="../media/image296.jpeg"/><Relationship Id="rId1" Type="http://schemas.openxmlformats.org/officeDocument/2006/relationships/slideLayout" Target="../slideLayouts/slideLayout20.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18.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18.xml"/></Relationships>
</file>

<file path=ppt/slides/_rels/slide283.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22.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18.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18.xml"/></Relationships>
</file>

<file path=ppt/slides/_rels/slide286.xml.rels><?xml version="1.0" encoding="UTF-8" standalone="yes"?>
<Relationships xmlns="http://schemas.openxmlformats.org/package/2006/relationships"><Relationship Id="rId2" Type="http://schemas.openxmlformats.org/officeDocument/2006/relationships/image" Target="../media/image298.jpeg"/><Relationship Id="rId1" Type="http://schemas.openxmlformats.org/officeDocument/2006/relationships/slideLayout" Target="../slideLayouts/slideLayout18.xml"/></Relationships>
</file>

<file path=ppt/slides/_rels/slide287.xml.rels><?xml version="1.0" encoding="UTF-8" standalone="yes"?>
<Relationships xmlns="http://schemas.openxmlformats.org/package/2006/relationships"><Relationship Id="rId3" Type="http://schemas.openxmlformats.org/officeDocument/2006/relationships/hyperlink" Target="https://diabetesed.net/coach-bevs-diabetes-cheat-sheets/" TargetMode="External"/><Relationship Id="rId2" Type="http://schemas.openxmlformats.org/officeDocument/2006/relationships/notesSlide" Target="../notesSlides/notesSlide224.xml"/><Relationship Id="rId1" Type="http://schemas.openxmlformats.org/officeDocument/2006/relationships/slideLayout" Target="../slideLayouts/slideLayout20.xml"/><Relationship Id="rId4" Type="http://schemas.openxmlformats.org/officeDocument/2006/relationships/image" Target="../media/image299.png"/></Relationships>
</file>

<file path=ppt/slides/_rels/slide288.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225.xml"/><Relationship Id="rId1" Type="http://schemas.openxmlformats.org/officeDocument/2006/relationships/slideLayout" Target="../slideLayouts/slideLayout18.xml"/><Relationship Id="rId4" Type="http://schemas.openxmlformats.org/officeDocument/2006/relationships/image" Target="../media/image301.png"/></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90.xml.rels><?xml version="1.0" encoding="UTF-8" standalone="yes"?>
<Relationships xmlns="http://schemas.openxmlformats.org/package/2006/relationships"><Relationship Id="rId3" Type="http://schemas.openxmlformats.org/officeDocument/2006/relationships/image" Target="../media/image302.png"/><Relationship Id="rId2" Type="http://schemas.microsoft.com/office/2018/10/relationships/comments" Target="../comments/modernComment_7FFFE63A_ECBD6977.xml"/><Relationship Id="rId1" Type="http://schemas.openxmlformats.org/officeDocument/2006/relationships/slideLayout" Target="../slideLayouts/slideLayout20.xml"/></Relationships>
</file>

<file path=ppt/slides/_rels/slide291.xml.rels><?xml version="1.0" encoding="UTF-8" standalone="yes"?>
<Relationships xmlns="http://schemas.openxmlformats.org/package/2006/relationships"><Relationship Id="rId3" Type="http://schemas.microsoft.com/office/2018/10/relationships/comments" Target="../comments/modernComment_7FFFE639_99730DF5.xml"/><Relationship Id="rId2" Type="http://schemas.openxmlformats.org/officeDocument/2006/relationships/notesSlide" Target="../notesSlides/notesSlide227.xml"/><Relationship Id="rId1" Type="http://schemas.openxmlformats.org/officeDocument/2006/relationships/slideLayout" Target="../slideLayouts/slideLayout18.xml"/><Relationship Id="rId4" Type="http://schemas.openxmlformats.org/officeDocument/2006/relationships/image" Target="../media/image303.png"/></Relationships>
</file>

<file path=ppt/slides/_rels/slide292.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228.xml"/><Relationship Id="rId1" Type="http://schemas.openxmlformats.org/officeDocument/2006/relationships/slideLayout" Target="../slideLayouts/slideLayout18.xml"/></Relationships>
</file>

<file path=ppt/slides/_rels/slide293.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229.xml"/><Relationship Id="rId1" Type="http://schemas.openxmlformats.org/officeDocument/2006/relationships/slideLayout" Target="../slideLayouts/slideLayout18.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74.xml"/></Relationships>
</file>

<file path=ppt/slides/_rels/slide295.xml.rels><?xml version="1.0" encoding="UTF-8" standalone="yes"?>
<Relationships xmlns="http://schemas.openxmlformats.org/package/2006/relationships"><Relationship Id="rId3" Type="http://schemas.openxmlformats.org/officeDocument/2006/relationships/image" Target="../media/image305.jpg"/><Relationship Id="rId2" Type="http://schemas.openxmlformats.org/officeDocument/2006/relationships/notesSlide" Target="../notesSlides/notesSlide231.xml"/><Relationship Id="rId1" Type="http://schemas.openxmlformats.org/officeDocument/2006/relationships/slideLayout" Target="../slideLayouts/slideLayout18.xml"/><Relationship Id="rId4" Type="http://schemas.openxmlformats.org/officeDocument/2006/relationships/hyperlink" Target="http://www.beautyandgroomingtips.com/2008/05/aspirin-for-acne-prone-skin.html" TargetMode="External"/></Relationships>
</file>

<file path=ppt/slides/_rels/slide296.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232.xml"/><Relationship Id="rId1" Type="http://schemas.openxmlformats.org/officeDocument/2006/relationships/slideLayout" Target="../slideLayouts/slideLayout18.xml"/><Relationship Id="rId4" Type="http://schemas.openxmlformats.org/officeDocument/2006/relationships/image" Target="../media/image306.png"/></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18.xml"/></Relationships>
</file>

<file path=ppt/slides/_rels/slide298.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234.xml"/><Relationship Id="rId1" Type="http://schemas.openxmlformats.org/officeDocument/2006/relationships/slideLayout" Target="../slideLayouts/slideLayout18.xml"/></Relationships>
</file>

<file path=ppt/slides/_rels/slide29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235.xml"/><Relationship Id="rId7" Type="http://schemas.openxmlformats.org/officeDocument/2006/relationships/diagramColors" Target="../diagrams/colors8.xml"/><Relationship Id="rId2" Type="http://schemas.openxmlformats.org/officeDocument/2006/relationships/slideLayout" Target="../slideLayouts/slideLayout18.xml"/><Relationship Id="rId1" Type="http://schemas.openxmlformats.org/officeDocument/2006/relationships/tags" Target="../tags/tag88.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microsoft.com/office/2018/10/relationships/comments" Target="../comments/modernComment_7FFFE6C7_A9EE2706.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300.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notesSlide" Target="../notesSlides/notesSlide236.xml"/><Relationship Id="rId1" Type="http://schemas.openxmlformats.org/officeDocument/2006/relationships/slideLayout" Target="../slideLayouts/slideLayout17.xml"/><Relationship Id="rId5" Type="http://schemas.openxmlformats.org/officeDocument/2006/relationships/image" Target="../media/image309.jpeg"/><Relationship Id="rId4" Type="http://schemas.openxmlformats.org/officeDocument/2006/relationships/image" Target="../media/image308.jpeg"/></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18.xml"/></Relationships>
</file>

<file path=ppt/slides/_rels/slide302.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238.xml"/><Relationship Id="rId1" Type="http://schemas.openxmlformats.org/officeDocument/2006/relationships/slideLayout" Target="../slideLayouts/slideLayout18.xml"/></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239.xml"/><Relationship Id="rId7" Type="http://schemas.openxmlformats.org/officeDocument/2006/relationships/image" Target="../media/image82.svg"/><Relationship Id="rId2" Type="http://schemas.openxmlformats.org/officeDocument/2006/relationships/slideLayout" Target="../slideLayouts/slideLayout87.xml"/><Relationship Id="rId1" Type="http://schemas.openxmlformats.org/officeDocument/2006/relationships/tags" Target="../tags/tag89.xml"/><Relationship Id="rId6" Type="http://schemas.openxmlformats.org/officeDocument/2006/relationships/image" Target="../media/image110.png"/><Relationship Id="rId5" Type="http://schemas.openxmlformats.org/officeDocument/2006/relationships/image" Target="../media/image310.jpeg"/><Relationship Id="rId4" Type="http://schemas.microsoft.com/office/2018/10/relationships/comments" Target="../comments/modernComment_2BE_ED7852E5.xml"/></Relationships>
</file>

<file path=ppt/slides/_rels/slide304.xml.rels><?xml version="1.0" encoding="UTF-8" standalone="yes"?>
<Relationships xmlns="http://schemas.openxmlformats.org/package/2006/relationships"><Relationship Id="rId3" Type="http://schemas.microsoft.com/office/2018/10/relationships/comments" Target="../comments/modernComment_DF0_1DD637A8.xml"/><Relationship Id="rId2" Type="http://schemas.openxmlformats.org/officeDocument/2006/relationships/slideLayout" Target="../slideLayouts/slideLayout85.xml"/><Relationship Id="rId1" Type="http://schemas.openxmlformats.org/officeDocument/2006/relationships/tags" Target="../tags/tag90.xml"/><Relationship Id="rId5" Type="http://schemas.openxmlformats.org/officeDocument/2006/relationships/image" Target="../media/image312.png"/><Relationship Id="rId4" Type="http://schemas.openxmlformats.org/officeDocument/2006/relationships/image" Target="../media/image311.png"/></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06.xml.rels><?xml version="1.0" encoding="UTF-8" standalone="yes"?>
<Relationships xmlns="http://schemas.openxmlformats.org/package/2006/relationships"><Relationship Id="rId3" Type="http://schemas.openxmlformats.org/officeDocument/2006/relationships/image" Target="../media/image313.jpeg"/><Relationship Id="rId2" Type="http://schemas.microsoft.com/office/2018/10/relationships/comments" Target="../comments/modernComment_7FFFE6D6_9887EAFB.xml"/><Relationship Id="rId1" Type="http://schemas.openxmlformats.org/officeDocument/2006/relationships/slideLayout" Target="../slideLayouts/slideLayout87.xml"/><Relationship Id="rId4" Type="http://schemas.openxmlformats.org/officeDocument/2006/relationships/image" Target="../media/image312.png"/></Relationships>
</file>

<file path=ppt/slides/_rels/slide307.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241.xml"/><Relationship Id="rId1" Type="http://schemas.openxmlformats.org/officeDocument/2006/relationships/slideLayout" Target="../slideLayouts/slideLayout2.xml"/><Relationship Id="rId4" Type="http://schemas.openxmlformats.org/officeDocument/2006/relationships/image" Target="../media/image31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66.png"/><Relationship Id="rId4" Type="http://schemas.openxmlformats.org/officeDocument/2006/relationships/image" Target="../media/image65.jpeg"/></Relationships>
</file>

<file path=ppt/slides/_rels/slide310.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319.png"/><Relationship Id="rId2" Type="http://schemas.microsoft.com/office/2018/10/relationships/comments" Target="../comments/modernComment_2D5_F8C74CB0.xml"/><Relationship Id="rId1" Type="http://schemas.openxmlformats.org/officeDocument/2006/relationships/slideLayout" Target="../slideLayouts/slideLayout139.xml"/><Relationship Id="rId5" Type="http://schemas.openxmlformats.org/officeDocument/2006/relationships/image" Target="../media/image317.png"/><Relationship Id="rId4" Type="http://schemas.openxmlformats.org/officeDocument/2006/relationships/image" Target="../media/image320.png"/></Relationships>
</file>

<file path=ppt/slides/_rels/slide31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44.xml"/><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3" Type="http://schemas.openxmlformats.org/officeDocument/2006/relationships/image" Target="../media/image322.png"/><Relationship Id="rId2" Type="http://schemas.microsoft.com/office/2018/10/relationships/comments" Target="../comments/modernComment_2D7_923A7248.xml"/><Relationship Id="rId1" Type="http://schemas.openxmlformats.org/officeDocument/2006/relationships/slideLayout" Target="../slideLayouts/slideLayout139.xml"/><Relationship Id="rId4" Type="http://schemas.openxmlformats.org/officeDocument/2006/relationships/image" Target="../media/image317.png"/></Relationships>
</file>

<file path=ppt/slides/_rels/slide316.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323.png"/><Relationship Id="rId1" Type="http://schemas.openxmlformats.org/officeDocument/2006/relationships/slideLayout" Target="../slideLayouts/slideLayout139.xml"/></Relationships>
</file>

<file path=ppt/slides/_rels/slide317.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325.png"/></Relationships>
</file>

<file path=ppt/slides/_rels/slide318.xml.rels><?xml version="1.0" encoding="UTF-8" standalone="yes"?>
<Relationships xmlns="http://schemas.openxmlformats.org/package/2006/relationships"><Relationship Id="rId3" Type="http://schemas.openxmlformats.org/officeDocument/2006/relationships/image" Target="../media/image326.png"/><Relationship Id="rId2" Type="http://schemas.microsoft.com/office/2018/10/relationships/comments" Target="../comments/modernComment_7FFFE6D8_E03A4A6C.xml"/><Relationship Id="rId1" Type="http://schemas.openxmlformats.org/officeDocument/2006/relationships/slideLayout" Target="../slideLayouts/slideLayout40.xml"/><Relationship Id="rId4" Type="http://schemas.openxmlformats.org/officeDocument/2006/relationships/image" Target="../media/image325.png"/></Relationships>
</file>

<file path=ppt/slides/_rels/slide319.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327.png"/><Relationship Id="rId2" Type="http://schemas.openxmlformats.org/officeDocument/2006/relationships/diagramData" Target="../diagrams/data9.xml"/><Relationship Id="rId1" Type="http://schemas.openxmlformats.org/officeDocument/2006/relationships/slideLayout" Target="../slideLayouts/slideLayout4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9.xml"/><Relationship Id="rId4" Type="http://schemas.microsoft.com/office/2018/10/relationships/comments" Target="../comments/modernComment_7FFFE63D_60425B7E.xml"/></Relationships>
</file>

<file path=ppt/slides/_rels/slide320.xml.rels><?xml version="1.0" encoding="UTF-8" standalone="yes"?>
<Relationships xmlns="http://schemas.openxmlformats.org/package/2006/relationships"><Relationship Id="rId3" Type="http://schemas.openxmlformats.org/officeDocument/2006/relationships/image" Target="../media/image328.png"/><Relationship Id="rId2" Type="http://schemas.microsoft.com/office/2018/10/relationships/comments" Target="../comments/modernComment_7FFFE6DA_98B85BA4.xml"/><Relationship Id="rId1" Type="http://schemas.openxmlformats.org/officeDocument/2006/relationships/slideLayout" Target="../slideLayouts/slideLayout40.xml"/><Relationship Id="rId6" Type="http://schemas.openxmlformats.org/officeDocument/2006/relationships/image" Target="../media/image327.png"/><Relationship Id="rId5" Type="http://schemas.openxmlformats.org/officeDocument/2006/relationships/image" Target="../media/image330.png"/><Relationship Id="rId4" Type="http://schemas.openxmlformats.org/officeDocument/2006/relationships/image" Target="../media/image329.png"/></Relationships>
</file>

<file path=ppt/slides/_rels/slide321.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31.jpeg"/><Relationship Id="rId1" Type="http://schemas.openxmlformats.org/officeDocument/2006/relationships/slideLayout" Target="../slideLayouts/slideLayout40.xml"/></Relationships>
</file>

<file path=ppt/slides/_rels/slide322.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notesSlide" Target="../notesSlides/notesSlide246.xml"/><Relationship Id="rId1" Type="http://schemas.openxmlformats.org/officeDocument/2006/relationships/slideLayout" Target="../slideLayouts/slideLayout42.xml"/><Relationship Id="rId4" Type="http://schemas.openxmlformats.org/officeDocument/2006/relationships/image" Target="../media/image325.png"/></Relationships>
</file>

<file path=ppt/slides/_rels/slide323.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333.png"/><Relationship Id="rId1" Type="http://schemas.openxmlformats.org/officeDocument/2006/relationships/slideLayout" Target="../slideLayouts/slideLayout40.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20.xml"/><Relationship Id="rId1" Type="http://schemas.openxmlformats.org/officeDocument/2006/relationships/tags" Target="../tags/tag92.xml"/><Relationship Id="rId5" Type="http://schemas.openxmlformats.org/officeDocument/2006/relationships/image" Target="../media/image334.jpeg"/><Relationship Id="rId4" Type="http://schemas.openxmlformats.org/officeDocument/2006/relationships/hyperlink" Target="mailto:info@diabetesed.net" TargetMode="External"/></Relationships>
</file>

<file path=ppt/slides/_rels/slide33.xml.rels><?xml version="1.0" encoding="UTF-8" standalone="yes"?>
<Relationships xmlns="http://schemas.openxmlformats.org/package/2006/relationships"><Relationship Id="rId3" Type="http://schemas.microsoft.com/office/2018/10/relationships/comments" Target="../comments/modernComment_7FFFE6C9_B4EA4D9.xml"/><Relationship Id="rId2" Type="http://schemas.openxmlformats.org/officeDocument/2006/relationships/slideLayout" Target="../slideLayouts/slideLayout85.xml"/><Relationship Id="rId1" Type="http://schemas.openxmlformats.org/officeDocument/2006/relationships/tags" Target="../tags/tag10.xml"/><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microsoft.com/office/2018/10/relationships/comments" Target="../comments/modernComment_7FFFE6CA_AE840180.xml"/><Relationship Id="rId2" Type="http://schemas.openxmlformats.org/officeDocument/2006/relationships/slideLayout" Target="../slideLayouts/slideLayout85.xml"/><Relationship Id="rId1" Type="http://schemas.openxmlformats.org/officeDocument/2006/relationships/tags" Target="../tags/tag11.xml"/><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6.xml"/><Relationship Id="rId7" Type="http://schemas.openxmlformats.org/officeDocument/2006/relationships/diagramQuickStyle" Target="../diagrams/quickStyle1.xml"/><Relationship Id="rId2" Type="http://schemas.openxmlformats.org/officeDocument/2006/relationships/slideLayout" Target="../slideLayouts/slideLayout13.xml"/><Relationship Id="rId1" Type="http://schemas.openxmlformats.org/officeDocument/2006/relationships/tags" Target="../tags/tag13.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4.png"/><Relationship Id="rId4" Type="http://schemas.openxmlformats.org/officeDocument/2006/relationships/image" Target="../media/image70.png"/><Relationship Id="rId9" Type="http://schemas.microsoft.com/office/2007/relationships/diagramDrawing" Target="../diagrams/drawing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75.jpeg"/><Relationship Id="rId4" Type="http://schemas.openxmlformats.org/officeDocument/2006/relationships/hyperlink" Target="http://www.diabetesed.net/page/your-diabetes-articles.php" TargetMode="External"/></Relationships>
</file>

<file path=ppt/slides/_rels/slide38.xml.rels><?xml version="1.0" encoding="UTF-8" standalone="yes"?>
<Relationships xmlns="http://schemas.openxmlformats.org/package/2006/relationships"><Relationship Id="rId3" Type="http://schemas.microsoft.com/office/2018/10/relationships/comments" Target="../comments/modernComment_4C8_7A7215F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78.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81.jpeg"/><Relationship Id="rId2" Type="http://schemas.microsoft.com/office/2018/10/relationships/comments" Target="../comments/modernComment_7FFFE699_377C9522.xml"/><Relationship Id="rId1" Type="http://schemas.openxmlformats.org/officeDocument/2006/relationships/slideLayout" Target="../slideLayouts/slideLayout141.xml"/><Relationship Id="rId5" Type="http://schemas.openxmlformats.org/officeDocument/2006/relationships/image" Target="../media/image82.sv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microsoft.com/office/2018/10/relationships/comments" Target="../comments/modernComment_7FFFE69B_1FF36EB6.xml"/><Relationship Id="rId1" Type="http://schemas.openxmlformats.org/officeDocument/2006/relationships/slideLayout" Target="../slideLayouts/slideLayout141.xml"/><Relationship Id="rId4" Type="http://schemas.openxmlformats.org/officeDocument/2006/relationships/image" Target="../media/image82.svg"/></Relationships>
</file>

<file path=ppt/slides/_rels/slide43.xml.rels><?xml version="1.0" encoding="UTF-8" standalone="yes"?>
<Relationships xmlns="http://schemas.openxmlformats.org/package/2006/relationships"><Relationship Id="rId3" Type="http://schemas.openxmlformats.org/officeDocument/2006/relationships/image" Target="../media/image83.jpeg"/><Relationship Id="rId2" Type="http://schemas.microsoft.com/office/2018/10/relationships/comments" Target="../comments/modernComment_7FFFE69C_B50DF1CB.xml"/><Relationship Id="rId1" Type="http://schemas.openxmlformats.org/officeDocument/2006/relationships/slideLayout" Target="../slideLayouts/slideLayout152.xml"/><Relationship Id="rId5" Type="http://schemas.openxmlformats.org/officeDocument/2006/relationships/image" Target="../media/image82.svg"/><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microsoft.com/office/2018/10/relationships/comments" Target="../comments/modernComment_7FFFE702_8F560628.xml"/><Relationship Id="rId1" Type="http://schemas.openxmlformats.org/officeDocument/2006/relationships/slideLayout" Target="../slideLayouts/slideLayout152.xml"/><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tags" Target="../tags/tag18.xml"/><Relationship Id="rId6" Type="http://schemas.openxmlformats.org/officeDocument/2006/relationships/image" Target="../media/image90.png"/><Relationship Id="rId5" Type="http://schemas.openxmlformats.org/officeDocument/2006/relationships/hyperlink" Target="http://send.adces.org/link.cfm?r=gWiQ7bo6B5d8bWnP5L-Uig~~&amp;pe=lqiULp6U5Iy1RHQY5bOQWqaZxcJK-gLq8pLsACgLmqsk_FWbMs-1CPqYLSFt0Uk-EBR2Mqv3or-ILWJ5fibiTQ~~&amp;t=hnCjRsSMyexpvlO-NyxF9g~~" TargetMode="External"/><Relationship Id="rId4" Type="http://schemas.openxmlformats.org/officeDocument/2006/relationships/image" Target="../media/image89.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91.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jpeg"/></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98.png"/><Relationship Id="rId4" Type="http://schemas.openxmlformats.org/officeDocument/2006/relationships/image" Target="../media/image97.svg"/></Relationships>
</file>

<file path=ppt/slides/_rels/slide5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microsoft.com/office/2018/10/relationships/comments" Target="../comments/modernComment_7FE4E670_0.xml"/><Relationship Id="rId7" Type="http://schemas.openxmlformats.org/officeDocument/2006/relationships/image" Target="../media/image103.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102.svg"/><Relationship Id="rId5" Type="http://schemas.openxmlformats.org/officeDocument/2006/relationships/image" Target="../media/image101.svg"/><Relationship Id="rId4" Type="http://schemas.openxmlformats.org/officeDocument/2006/relationships/image" Target="../media/image100.sv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100.svg"/><Relationship Id="rId7" Type="http://schemas.openxmlformats.org/officeDocument/2006/relationships/image" Target="../media/image104.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103.png"/><Relationship Id="rId5" Type="http://schemas.openxmlformats.org/officeDocument/2006/relationships/image" Target="../media/image102.svg"/><Relationship Id="rId4" Type="http://schemas.openxmlformats.org/officeDocument/2006/relationships/image" Target="../media/image101.svg"/></Relationships>
</file>

<file path=ppt/slides/_rels/slide57.xml.rels><?xml version="1.0" encoding="UTF-8" standalone="yes"?>
<Relationships xmlns="http://schemas.openxmlformats.org/package/2006/relationships"><Relationship Id="rId3" Type="http://schemas.microsoft.com/office/2018/10/relationships/comments" Target="../comments/modernComment_7FE4E652_D5161E88.xml"/><Relationship Id="rId2" Type="http://schemas.openxmlformats.org/officeDocument/2006/relationships/notesSlide" Target="../notesSlides/notesSlide32.xml"/><Relationship Id="rId1" Type="http://schemas.openxmlformats.org/officeDocument/2006/relationships/slideLayout" Target="../slideLayouts/slideLayout126.xml"/></Relationships>
</file>

<file path=ppt/slides/_rels/slide58.xml.rels><?xml version="1.0" encoding="UTF-8" standalone="yes"?>
<Relationships xmlns="http://schemas.openxmlformats.org/package/2006/relationships"><Relationship Id="rId3" Type="http://schemas.microsoft.com/office/2018/10/relationships/comments" Target="../comments/modernComment_7FE4E653_F7FF9407.xml"/><Relationship Id="rId2" Type="http://schemas.openxmlformats.org/officeDocument/2006/relationships/notesSlide" Target="../notesSlides/notesSlide33.xml"/><Relationship Id="rId1" Type="http://schemas.openxmlformats.org/officeDocument/2006/relationships/slideLayout" Target="../slideLayouts/slideLayout12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106.png"/><Relationship Id="rId5" Type="http://schemas.openxmlformats.org/officeDocument/2006/relationships/image" Target="../media/image105.png"/><Relationship Id="rId4" Type="http://schemas.microsoft.com/office/2018/10/relationships/comments" Target="../comments/modernComment_7FE4E4D6_649BA6B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18/10/relationships/comments" Target="../comments/modernComment_DFB_F0CA284E.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107.png"/></Relationships>
</file>

<file path=ppt/slides/_rels/slide6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110.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112.png"/><Relationship Id="rId4" Type="http://schemas.openxmlformats.org/officeDocument/2006/relationships/image" Target="../media/image111.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113.png"/></Relationships>
</file>

<file path=ppt/slides/_rels/slide6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14.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115.JP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117.png"/><Relationship Id="rId4" Type="http://schemas.openxmlformats.org/officeDocument/2006/relationships/image" Target="../media/image116.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117.png"/></Relationships>
</file>

<file path=ppt/slides/_rels/slide7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18.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120.png"/><Relationship Id="rId4" Type="http://schemas.openxmlformats.org/officeDocument/2006/relationships/image" Target="../media/image119.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tags" Target="../tags/tag30.xml"/><Relationship Id="rId4" Type="http://schemas.openxmlformats.org/officeDocument/2006/relationships/image" Target="../media/image121.png"/></Relationships>
</file>

<file path=ppt/slides/_rels/slide7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notesSlide" Target="../notesSlides/notesSlide45.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123.png"/><Relationship Id="rId5" Type="http://schemas.openxmlformats.org/officeDocument/2006/relationships/oleObject" Target="../embeddings/oleObject1.bin"/><Relationship Id="rId4" Type="http://schemas.openxmlformats.org/officeDocument/2006/relationships/image" Target="../media/image122.jpeg"/></Relationships>
</file>

<file path=ppt/slides/_rels/slide75.xml.rels><?xml version="1.0" encoding="UTF-8" standalone="yes"?>
<Relationships xmlns="http://schemas.openxmlformats.org/package/2006/relationships"><Relationship Id="rId3" Type="http://schemas.microsoft.com/office/2018/10/relationships/comments" Target="../comments/modernComment_7FFFE69F_225D4DD3.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82.svg"/><Relationship Id="rId5" Type="http://schemas.openxmlformats.org/officeDocument/2006/relationships/image" Target="../media/image126.jpeg"/><Relationship Id="rId4" Type="http://schemas.openxmlformats.org/officeDocument/2006/relationships/image" Target="../media/image125.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0.xml"/><Relationship Id="rId1" Type="http://schemas.openxmlformats.org/officeDocument/2006/relationships/tags" Target="../tags/tag33.xml"/><Relationship Id="rId4" Type="http://schemas.openxmlformats.org/officeDocument/2006/relationships/image" Target="../media/image127.jpeg"/></Relationships>
</file>

<file path=ppt/slides/_rels/slide77.xml.rels><?xml version="1.0" encoding="UTF-8" standalone="yes"?>
<Relationships xmlns="http://schemas.openxmlformats.org/package/2006/relationships"><Relationship Id="rId8" Type="http://schemas.openxmlformats.org/officeDocument/2006/relationships/image" Target="../media/image131.wmf"/><Relationship Id="rId3" Type="http://schemas.openxmlformats.org/officeDocument/2006/relationships/slideLayout" Target="../slideLayouts/slideLayout2.xml"/><Relationship Id="rId7" Type="http://schemas.openxmlformats.org/officeDocument/2006/relationships/image" Target="../media/image130.jpeg"/><Relationship Id="rId12" Type="http://schemas.openxmlformats.org/officeDocument/2006/relationships/image" Target="../media/image135.pn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34.xml"/><Relationship Id="rId6" Type="http://schemas.openxmlformats.org/officeDocument/2006/relationships/image" Target="../media/image129.wmf"/><Relationship Id="rId11" Type="http://schemas.openxmlformats.org/officeDocument/2006/relationships/image" Target="../media/image134.wmf"/><Relationship Id="rId5" Type="http://schemas.openxmlformats.org/officeDocument/2006/relationships/image" Target="../media/image128.wmf"/><Relationship Id="rId10" Type="http://schemas.openxmlformats.org/officeDocument/2006/relationships/image" Target="../media/image133.wmf"/><Relationship Id="rId4" Type="http://schemas.openxmlformats.org/officeDocument/2006/relationships/notesSlide" Target="../notesSlides/notesSlide47.xml"/><Relationship Id="rId9" Type="http://schemas.openxmlformats.org/officeDocument/2006/relationships/image" Target="../media/image132.wmf"/></Relationships>
</file>

<file path=ppt/slides/_rels/slide7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diagramData" Target="../diagrams/data2.xml"/><Relationship Id="rId7" Type="http://schemas.microsoft.com/office/2007/relationships/diagramDrawing" Target="../diagrams/drawing2.xml"/><Relationship Id="rId2" Type="http://schemas.microsoft.com/office/2018/10/relationships/comments" Target="../comments/modernComment_7FFFE640_B8C6412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www.hcplive.com/view/ralph-a-defronzo-md-noxious-nine-and-mifepristone-for-hypercortisolism-in-t2d?utm_source=chatgpt.com" TargetMode="Externa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26.xml"/><Relationship Id="rId1" Type="http://schemas.openxmlformats.org/officeDocument/2006/relationships/tags" Target="../tags/tag35.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22.xml"/></Relationships>
</file>

<file path=ppt/slides/_rels/slide81.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9.xml"/><Relationship Id="rId1" Type="http://schemas.openxmlformats.org/officeDocument/2006/relationships/slideLayout" Target="../slideLayouts/slideLayout102.xml"/></Relationships>
</file>

<file path=ppt/slides/_rels/slide8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0.xml"/><Relationship Id="rId1" Type="http://schemas.openxmlformats.org/officeDocument/2006/relationships/slideLayout" Target="../slideLayouts/slideLayout10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02.xml"/><Relationship Id="rId1" Type="http://schemas.openxmlformats.org/officeDocument/2006/relationships/tags" Target="../tags/tag36.xml"/><Relationship Id="rId4" Type="http://schemas.openxmlformats.org/officeDocument/2006/relationships/image" Target="../media/image140.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02.xml"/><Relationship Id="rId1" Type="http://schemas.openxmlformats.org/officeDocument/2006/relationships/tags" Target="../tags/tag37.xml"/><Relationship Id="rId6" Type="http://schemas.openxmlformats.org/officeDocument/2006/relationships/image" Target="../media/image142.png"/><Relationship Id="rId5" Type="http://schemas.openxmlformats.org/officeDocument/2006/relationships/image" Target="../media/image141.png"/><Relationship Id="rId4" Type="http://schemas.microsoft.com/office/2018/10/relationships/comments" Target="../comments/modernComment_7FE4E662_9D801BCE.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2.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5.xml"/><Relationship Id="rId1" Type="http://schemas.openxmlformats.org/officeDocument/2006/relationships/slideLayout" Target="../slideLayouts/slideLayout10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6.xml"/><Relationship Id="rId1" Type="http://schemas.openxmlformats.org/officeDocument/2006/relationships/slideLayout" Target="../slideLayouts/slideLayout10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7.xml"/><Relationship Id="rId1" Type="http://schemas.openxmlformats.org/officeDocument/2006/relationships/slideLayout" Target="../slideLayouts/slideLayout10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1.xml"/></Relationships>
</file>

<file path=ppt/slides/_rels/slide92.xml.rels><?xml version="1.0" encoding="UTF-8" standalone="yes"?>
<Relationships xmlns="http://schemas.openxmlformats.org/package/2006/relationships"><Relationship Id="rId3" Type="http://schemas.openxmlformats.org/officeDocument/2006/relationships/image" Target="../media/image144.png"/><Relationship Id="rId2" Type="http://schemas.microsoft.com/office/2018/10/relationships/comments" Target="../comments/modernComment_7FA35700_A95A02F5.xml"/><Relationship Id="rId1" Type="http://schemas.openxmlformats.org/officeDocument/2006/relationships/slideLayout" Target="../slideLayouts/slideLayout106.xml"/><Relationship Id="rId4" Type="http://schemas.openxmlformats.org/officeDocument/2006/relationships/image" Target="../media/image145.png"/></Relationships>
</file>

<file path=ppt/slides/_rels/slide93.xml.rels><?xml version="1.0" encoding="UTF-8" standalone="yes"?>
<Relationships xmlns="http://schemas.openxmlformats.org/package/2006/relationships"><Relationship Id="rId3" Type="http://schemas.microsoft.com/office/2018/10/relationships/comments" Target="../comments/modernComment_7FFFE6E0_482C20DB.xml"/><Relationship Id="rId2" Type="http://schemas.openxmlformats.org/officeDocument/2006/relationships/notesSlide" Target="../notesSlides/notesSlide59.xml"/><Relationship Id="rId1" Type="http://schemas.openxmlformats.org/officeDocument/2006/relationships/slideLayout" Target="../slideLayouts/slideLayout106.xml"/><Relationship Id="rId5" Type="http://schemas.openxmlformats.org/officeDocument/2006/relationships/image" Target="../media/image145.png"/><Relationship Id="rId4" Type="http://schemas.openxmlformats.org/officeDocument/2006/relationships/image" Target="../media/image144.png"/></Relationships>
</file>

<file path=ppt/slides/_rels/slide9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0.xml"/><Relationship Id="rId1" Type="http://schemas.openxmlformats.org/officeDocument/2006/relationships/slideLayout" Target="../slideLayouts/slideLayout102.xml"/></Relationships>
</file>

<file path=ppt/slides/_rels/slide9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1.xml"/><Relationship Id="rId1" Type="http://schemas.openxmlformats.org/officeDocument/2006/relationships/slideLayout" Target="../slideLayouts/slideLayout102.xml"/></Relationships>
</file>

<file path=ppt/slides/_rels/slide9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2.xml"/><Relationship Id="rId1" Type="http://schemas.openxmlformats.org/officeDocument/2006/relationships/slideLayout" Target="../slideLayouts/slideLayout102.xml"/></Relationships>
</file>

<file path=ppt/slides/_rels/slide97.xml.rels><?xml version="1.0" encoding="UTF-8" standalone="yes"?>
<Relationships xmlns="http://schemas.openxmlformats.org/package/2006/relationships"><Relationship Id="rId3" Type="http://schemas.microsoft.com/office/2018/10/relationships/comments" Target="../comments/modernComment_E0E_11743082.xml"/><Relationship Id="rId2" Type="http://schemas.openxmlformats.org/officeDocument/2006/relationships/notesSlide" Target="../notesSlides/notesSlide63.xml"/><Relationship Id="rId1" Type="http://schemas.openxmlformats.org/officeDocument/2006/relationships/slideLayout" Target="../slideLayouts/slideLayout102.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02.xml"/><Relationship Id="rId1" Type="http://schemas.openxmlformats.org/officeDocument/2006/relationships/tags" Target="../tags/tag39.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40.xml"/><Relationship Id="rId5" Type="http://schemas.openxmlformats.org/officeDocument/2006/relationships/image" Target="../media/image150.jpeg"/><Relationship Id="rId4" Type="http://schemas.openxmlformats.org/officeDocument/2006/relationships/image" Target="../media/image14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 Virtual DiabetesEd Training Conference 2026 – Day 1</a:t>
            </a:r>
            <a:br>
              <a:rPr lang="en-US" dirty="0"/>
            </a:br>
            <a:r>
              <a:rPr lang="en-US" dirty="0"/>
              <a:t> </a:t>
            </a:r>
            <a:endParaRPr lang="en-US" sz="4000" dirty="0"/>
          </a:p>
        </p:txBody>
      </p:sp>
      <p:sp>
        <p:nvSpPr>
          <p:cNvPr id="11" name="Subtitle 10"/>
          <p:cNvSpPr>
            <a:spLocks noGrp="1"/>
          </p:cNvSpPr>
          <p:nvPr>
            <p:ph type="subTitle" idx="1"/>
          </p:nvPr>
        </p:nvSpPr>
        <p:spPr>
          <a:xfrm>
            <a:off x="1143000" y="5029200"/>
            <a:ext cx="7162800" cy="533400"/>
          </a:xfrm>
        </p:spPr>
        <p:txBody>
          <a:bodyPr/>
          <a:lstStyle/>
          <a:p>
            <a:pPr lvl="0">
              <a:spcBef>
                <a:spcPts val="0"/>
              </a:spcBef>
              <a:buClr>
                <a:srgbClr val="86AA2C"/>
              </a:buClr>
            </a:pPr>
            <a:r>
              <a:rPr lang="en-US" sz="2800" dirty="0">
                <a:solidFill>
                  <a:prstClr val="black"/>
                </a:solidFill>
              </a:rPr>
              <a:t>Beverly Thomassian, RN, MPH, BC-ADM, CDCES</a:t>
            </a:r>
          </a:p>
          <a:p>
            <a:pPr lvl="0">
              <a:spcBef>
                <a:spcPts val="0"/>
              </a:spcBef>
              <a:buClr>
                <a:srgbClr val="86AA2C"/>
              </a:buClr>
            </a:pPr>
            <a:r>
              <a:rPr lang="en-US" sz="2800" dirty="0">
                <a:solidFill>
                  <a:prstClr val="black"/>
                </a:solidFill>
              </a:rPr>
              <a:t>Founder - www.DiabetesEd.net</a:t>
            </a:r>
          </a:p>
          <a:p>
            <a:pPr lvl="0">
              <a:spcBef>
                <a:spcPts val="0"/>
              </a:spcBef>
              <a:buClr>
                <a:srgbClr val="86AA2C"/>
              </a:buClr>
            </a:pPr>
            <a:endParaRPr lang="en-US" sz="2800" dirty="0">
              <a:solidFill>
                <a:prstClr val="black"/>
              </a:solidFill>
            </a:endParaRPr>
          </a:p>
          <a:p>
            <a:pPr lvl="0">
              <a:spcBef>
                <a:spcPts val="0"/>
              </a:spcBef>
              <a:buClr>
                <a:srgbClr val="86AA2C"/>
              </a:buClr>
            </a:pPr>
            <a:endParaRPr lang="en-US" sz="2800" dirty="0">
              <a:solidFill>
                <a:prstClr val="black"/>
              </a:solidFill>
            </a:endParaRPr>
          </a:p>
        </p:txBody>
      </p:sp>
      <p:pic>
        <p:nvPicPr>
          <p:cNvPr id="4" name="Picture 3" descr="A purple sign with white text&#10;&#10;Description automatically generated">
            <a:extLst>
              <a:ext uri="{FF2B5EF4-FFF2-40B4-BE49-F238E27FC236}">
                <a16:creationId xmlns:a16="http://schemas.microsoft.com/office/drawing/2014/main" id="{0C920676-4E55-E31C-B406-60862D3375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066800"/>
            <a:ext cx="8382000" cy="1795145"/>
          </a:xfrm>
          <a:prstGeom prst="rect">
            <a:avLst/>
          </a:prstGeom>
        </p:spPr>
      </p:pic>
    </p:spTree>
    <p:custDataLst>
      <p:tags r:id="rId1"/>
    </p:custDataLst>
    <p:extLst>
      <p:ext uri="{BB962C8B-B14F-4D97-AF65-F5344CB8AC3E}">
        <p14:creationId xmlns:p14="http://schemas.microsoft.com/office/powerpoint/2010/main" val="356550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61912-AC38-9AF7-7033-574A3C94EC4B}"/>
              </a:ext>
            </a:extLst>
          </p:cNvPr>
          <p:cNvSpPr>
            <a:spLocks noGrp="1"/>
          </p:cNvSpPr>
          <p:nvPr>
            <p:ph type="title"/>
          </p:nvPr>
        </p:nvSpPr>
        <p:spPr/>
        <p:txBody>
          <a:bodyPr/>
          <a:lstStyle/>
          <a:p>
            <a:r>
              <a:rPr lang="en-US" dirty="0"/>
              <a:t>Other Comments of Interest</a:t>
            </a:r>
          </a:p>
        </p:txBody>
      </p:sp>
      <p:pic>
        <p:nvPicPr>
          <p:cNvPr id="4" name="Content Placeholder 3">
            <a:extLst>
              <a:ext uri="{FF2B5EF4-FFF2-40B4-BE49-F238E27FC236}">
                <a16:creationId xmlns:a16="http://schemas.microsoft.com/office/drawing/2014/main" id="{2A7ECEBD-89C9-DD44-37AE-00D8912DD4CF}"/>
              </a:ext>
            </a:extLst>
          </p:cNvPr>
          <p:cNvPicPr>
            <a:picLocks noGrp="1" noChangeAspect="1"/>
          </p:cNvPicPr>
          <p:nvPr>
            <p:ph sz="quarter" idx="1"/>
          </p:nvPr>
        </p:nvPicPr>
        <p:blipFill>
          <a:blip r:embed="rId2"/>
          <a:stretch>
            <a:fillRect/>
          </a:stretch>
        </p:blipFill>
        <p:spPr>
          <a:xfrm>
            <a:off x="41668" y="1304729"/>
            <a:ext cx="9060664" cy="4248541"/>
          </a:xfrm>
          <a:prstGeom prst="rect">
            <a:avLst/>
          </a:prstGeom>
        </p:spPr>
      </p:pic>
    </p:spTree>
    <p:extLst>
      <p:ext uri="{BB962C8B-B14F-4D97-AF65-F5344CB8AC3E}">
        <p14:creationId xmlns:p14="http://schemas.microsoft.com/office/powerpoint/2010/main" val="293141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ADA0D-F464-DB04-103D-7BFDF9BE909B}"/>
              </a:ext>
            </a:extLst>
          </p:cNvPr>
          <p:cNvSpPr>
            <a:spLocks noGrp="1"/>
          </p:cNvSpPr>
          <p:nvPr>
            <p:ph type="title"/>
          </p:nvPr>
        </p:nvSpPr>
        <p:spPr>
          <a:xfrm>
            <a:off x="457200" y="228600"/>
            <a:ext cx="8229600" cy="914400"/>
          </a:xfrm>
        </p:spPr>
        <p:txBody>
          <a:bodyPr anchor="b">
            <a:normAutofit/>
          </a:bodyPr>
          <a:lstStyle/>
          <a:p>
            <a:r>
              <a:rPr lang="en-US"/>
              <a:t>Diabetes in Pregnancy Background</a:t>
            </a:r>
          </a:p>
        </p:txBody>
      </p:sp>
      <p:sp>
        <p:nvSpPr>
          <p:cNvPr id="3" name="Content Placeholder 2">
            <a:extLst>
              <a:ext uri="{FF2B5EF4-FFF2-40B4-BE49-F238E27FC236}">
                <a16:creationId xmlns:a16="http://schemas.microsoft.com/office/drawing/2014/main" id="{33598137-5749-805A-0E3D-3B5E311B1C64}"/>
              </a:ext>
            </a:extLst>
          </p:cNvPr>
          <p:cNvSpPr>
            <a:spLocks noGrp="1"/>
          </p:cNvSpPr>
          <p:nvPr>
            <p:ph sz="quarter" idx="1"/>
          </p:nvPr>
        </p:nvSpPr>
        <p:spPr>
          <a:xfrm>
            <a:off x="457200" y="1219200"/>
            <a:ext cx="4419600" cy="4937760"/>
          </a:xfrm>
        </p:spPr>
        <p:txBody>
          <a:bodyPr>
            <a:normAutofit/>
          </a:bodyPr>
          <a:lstStyle/>
          <a:p>
            <a:r>
              <a:rPr lang="en-US" sz="2800" dirty="0"/>
              <a:t>Prevalence of diabetes in pregnancy is increasing </a:t>
            </a:r>
          </a:p>
          <a:p>
            <a:r>
              <a:rPr lang="en-US" sz="2800" dirty="0"/>
              <a:t>Definitions</a:t>
            </a:r>
          </a:p>
          <a:p>
            <a:pPr lvl="1"/>
            <a:r>
              <a:rPr lang="en-US" sz="2800" dirty="0"/>
              <a:t>Pre-gestational diabetes: pre-existing type 1 or type 2 diabetes in pregnancy</a:t>
            </a:r>
          </a:p>
          <a:p>
            <a:pPr lvl="1"/>
            <a:r>
              <a:rPr lang="en-US" sz="2800" dirty="0"/>
              <a:t>Gestational diabetes: diabetes diagnosed in the 2</a:t>
            </a:r>
            <a:r>
              <a:rPr lang="en-US" sz="2800" baseline="30000" dirty="0"/>
              <a:t>nd</a:t>
            </a:r>
            <a:r>
              <a:rPr lang="en-US" sz="2800" dirty="0"/>
              <a:t> or 3</a:t>
            </a:r>
            <a:r>
              <a:rPr lang="en-US" sz="2800" baseline="30000" dirty="0"/>
              <a:t>rd</a:t>
            </a:r>
            <a:r>
              <a:rPr lang="en-US" sz="2800" dirty="0"/>
              <a:t> trimester of pregnancy</a:t>
            </a:r>
          </a:p>
        </p:txBody>
      </p:sp>
      <p:pic>
        <p:nvPicPr>
          <p:cNvPr id="5" name="Picture 4" descr="Mother and son at home">
            <a:extLst>
              <a:ext uri="{FF2B5EF4-FFF2-40B4-BE49-F238E27FC236}">
                <a16:creationId xmlns:a16="http://schemas.microsoft.com/office/drawing/2014/main" id="{2ED52655-1D30-720B-A742-D4CA5397DD9E}"/>
              </a:ext>
            </a:extLst>
          </p:cNvPr>
          <p:cNvPicPr>
            <a:picLocks noChangeAspect="1"/>
          </p:cNvPicPr>
          <p:nvPr/>
        </p:nvPicPr>
        <p:blipFill>
          <a:blip r:embed="rId4" cstate="print">
            <a:extLst>
              <a:ext uri="{28A0092B-C50C-407E-A947-70E740481C1C}">
                <a14:useLocalDpi xmlns:a14="http://schemas.microsoft.com/office/drawing/2010/main" val="0"/>
              </a:ext>
            </a:extLst>
          </a:blip>
          <a:srcRect l="37288" r="8074" b="-3"/>
          <a:stretch>
            <a:fillRect/>
          </a:stretch>
        </p:blipFill>
        <p:spPr>
          <a:xfrm>
            <a:off x="5208987" y="1371600"/>
            <a:ext cx="3477813" cy="4248912"/>
          </a:xfrm>
          <a:prstGeom prst="rect">
            <a:avLst/>
          </a:prstGeom>
          <a:noFill/>
        </p:spPr>
      </p:pic>
    </p:spTree>
    <p:extLst>
      <p:ext uri="{BB962C8B-B14F-4D97-AF65-F5344CB8AC3E}">
        <p14:creationId xmlns:p14="http://schemas.microsoft.com/office/powerpoint/2010/main" val="87747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a:solidFill>
            <a:srgbClr val="B1D45A"/>
          </a:solidFill>
        </p:spPr>
        <p:txBody>
          <a:bodyPr/>
          <a:lstStyle/>
          <a:p>
            <a:r>
              <a:rPr lang="en-US" dirty="0">
                <a:solidFill>
                  <a:schemeClr val="tx1"/>
                </a:solidFill>
              </a:rPr>
              <a:t>Poll question 6</a:t>
            </a:r>
          </a:p>
        </p:txBody>
      </p:sp>
      <p:sp>
        <p:nvSpPr>
          <p:cNvPr id="3" name="Content Placeholder 2"/>
          <p:cNvSpPr>
            <a:spLocks noGrp="1"/>
          </p:cNvSpPr>
          <p:nvPr>
            <p:ph sz="quarter" idx="1"/>
          </p:nvPr>
        </p:nvSpPr>
        <p:spPr>
          <a:xfrm>
            <a:off x="457200" y="1140460"/>
            <a:ext cx="6781800" cy="5793740"/>
          </a:xfrm>
        </p:spPr>
        <p:txBody>
          <a:bodyPr>
            <a:normAutofit fontScale="85000" lnSpcReduction="20000"/>
          </a:bodyPr>
          <a:lstStyle/>
          <a:p>
            <a:pPr>
              <a:lnSpc>
                <a:spcPct val="120000"/>
              </a:lnSpc>
            </a:pPr>
            <a:r>
              <a:rPr lang="en-US" dirty="0"/>
              <a:t>What best describes gestational diabetes?</a:t>
            </a:r>
          </a:p>
          <a:p>
            <a:pPr marL="514350" indent="-514350">
              <a:lnSpc>
                <a:spcPct val="120000"/>
              </a:lnSpc>
              <a:buAutoNum type="alphaLcPeriod"/>
            </a:pPr>
            <a:r>
              <a:rPr lang="en-US" dirty="0"/>
              <a:t>Diabetes discovered within the first 12 weeks of pregnancy.</a:t>
            </a:r>
          </a:p>
          <a:p>
            <a:pPr marL="514350" indent="-514350">
              <a:lnSpc>
                <a:spcPct val="120000"/>
              </a:lnSpc>
              <a:buAutoNum type="alphaLcPeriod"/>
            </a:pPr>
            <a:r>
              <a:rPr lang="en-US" dirty="0"/>
              <a:t>Diabetes discovered in the 24-28 weeks of pregnancy.</a:t>
            </a:r>
          </a:p>
          <a:p>
            <a:pPr marL="514350" indent="-514350">
              <a:lnSpc>
                <a:spcPct val="120000"/>
              </a:lnSpc>
              <a:buAutoNum type="alphaLcPeriod"/>
            </a:pPr>
            <a:r>
              <a:rPr lang="en-US" dirty="0"/>
              <a:t>Risk of getting diabetes before pregnancy.</a:t>
            </a:r>
          </a:p>
          <a:p>
            <a:pPr marL="514350" indent="-514350">
              <a:lnSpc>
                <a:spcPct val="120000"/>
              </a:lnSpc>
              <a:buAutoNum type="alphaLcPeriod"/>
            </a:pPr>
            <a:r>
              <a:rPr lang="en-US" dirty="0"/>
              <a:t>Diabetes discovered at any point during pregnancy.</a:t>
            </a:r>
          </a:p>
        </p:txBody>
      </p:sp>
      <p:pic>
        <p:nvPicPr>
          <p:cNvPr id="5" name="Picture 4"/>
          <p:cNvPicPr>
            <a:picLocks noChangeAspect="1"/>
          </p:cNvPicPr>
          <p:nvPr/>
        </p:nvPicPr>
        <p:blipFill>
          <a:blip r:embed="rId4"/>
          <a:stretch>
            <a:fillRect/>
          </a:stretch>
        </p:blipFill>
        <p:spPr>
          <a:xfrm>
            <a:off x="7239000" y="1447800"/>
            <a:ext cx="1700931" cy="2017951"/>
          </a:xfrm>
          <a:prstGeom prst="rect">
            <a:avLst/>
          </a:prstGeom>
        </p:spPr>
      </p:pic>
      <p:sp>
        <p:nvSpPr>
          <p:cNvPr id="4" name="Oval 3">
            <a:extLst>
              <a:ext uri="{FF2B5EF4-FFF2-40B4-BE49-F238E27FC236}">
                <a16:creationId xmlns:a16="http://schemas.microsoft.com/office/drawing/2014/main" id="{5CC9F7FD-B8C7-ABEA-C639-04C7DA8521D4}"/>
              </a:ext>
            </a:extLst>
          </p:cNvPr>
          <p:cNvSpPr/>
          <p:nvPr/>
        </p:nvSpPr>
        <p:spPr>
          <a:xfrm>
            <a:off x="457200" y="3200400"/>
            <a:ext cx="7620000" cy="1524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399986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457200" y="228600"/>
            <a:ext cx="8229600" cy="1219200"/>
          </a:xfrm>
          <a:solidFill>
            <a:srgbClr val="B1D45A"/>
          </a:solidFill>
        </p:spPr>
        <p:txBody>
          <a:bodyPr>
            <a:normAutofit fontScale="90000"/>
          </a:bodyPr>
          <a:lstStyle/>
          <a:p>
            <a:r>
              <a:rPr lang="en-US" dirty="0">
                <a:solidFill>
                  <a:schemeClr val="tx1"/>
                </a:solidFill>
              </a:rPr>
              <a:t>Rates of Gestational Diabetes (GDM) and Diabetes in Pregnancy increasing</a:t>
            </a:r>
          </a:p>
        </p:txBody>
      </p:sp>
      <p:sp>
        <p:nvSpPr>
          <p:cNvPr id="2" name="Content Placeholder 1"/>
          <p:cNvSpPr>
            <a:spLocks noGrp="1"/>
          </p:cNvSpPr>
          <p:nvPr>
            <p:ph sz="quarter" idx="1"/>
          </p:nvPr>
        </p:nvSpPr>
        <p:spPr>
          <a:xfrm>
            <a:off x="457200" y="1600200"/>
            <a:ext cx="4495800" cy="5334000"/>
          </a:xfrm>
        </p:spPr>
        <p:txBody>
          <a:bodyPr>
            <a:noAutofit/>
          </a:bodyPr>
          <a:lstStyle/>
          <a:p>
            <a:pPr>
              <a:defRPr/>
            </a:pPr>
            <a:r>
              <a:rPr lang="en-US" sz="3200" dirty="0"/>
              <a:t>1% to 2% have type 1 or type 2 during pregnancy</a:t>
            </a:r>
          </a:p>
          <a:p>
            <a:pPr>
              <a:defRPr/>
            </a:pPr>
            <a:r>
              <a:rPr lang="en-US" sz="3200" dirty="0"/>
              <a:t>6% to 9% develop GDM</a:t>
            </a:r>
          </a:p>
          <a:p>
            <a:pPr>
              <a:defRPr/>
            </a:pPr>
            <a:r>
              <a:rPr lang="en-US" sz="3200" dirty="0"/>
              <a:t>From 2000 to 2010</a:t>
            </a:r>
          </a:p>
          <a:p>
            <a:pPr lvl="1">
              <a:defRPr/>
            </a:pPr>
            <a:r>
              <a:rPr lang="en-US" sz="2400" dirty="0"/>
              <a:t>GDM rates increased 56%</a:t>
            </a:r>
          </a:p>
          <a:p>
            <a:pPr lvl="1">
              <a:defRPr/>
            </a:pPr>
            <a:r>
              <a:rPr lang="en-US" sz="2400" dirty="0"/>
              <a:t>Type 1 or type 2 before pregnancy increased 37%.</a:t>
            </a:r>
          </a:p>
          <a:p>
            <a:pPr>
              <a:defRPr/>
            </a:pPr>
            <a:endParaRPr lang="en-US" sz="3200" dirty="0"/>
          </a:p>
          <a:p>
            <a:pPr>
              <a:defRPr/>
            </a:pPr>
            <a:endParaRPr lang="en-US" dirty="0"/>
          </a:p>
        </p:txBody>
      </p:sp>
      <p:sp>
        <p:nvSpPr>
          <p:cNvPr id="3" name="Content Placeholder 2">
            <a:extLst>
              <a:ext uri="{FF2B5EF4-FFF2-40B4-BE49-F238E27FC236}">
                <a16:creationId xmlns:a16="http://schemas.microsoft.com/office/drawing/2014/main" id="{8EE3BB30-000F-480D-8002-6C5BE5B423A3}"/>
              </a:ext>
            </a:extLst>
          </p:cNvPr>
          <p:cNvSpPr>
            <a:spLocks noGrp="1"/>
          </p:cNvSpPr>
          <p:nvPr>
            <p:ph sz="quarter" idx="2"/>
          </p:nvPr>
        </p:nvSpPr>
        <p:spPr>
          <a:xfrm>
            <a:off x="5333999" y="1636776"/>
            <a:ext cx="3339846" cy="3584448"/>
          </a:xfrm>
        </p:spPr>
        <p:txBody>
          <a:bodyPr>
            <a:normAutofit fontScale="70000" lnSpcReduction="20000"/>
          </a:bodyPr>
          <a:lstStyle/>
          <a:p>
            <a:r>
              <a:rPr lang="en-US" dirty="0"/>
              <a:t>Asian and Hispanic women have higher rates of GDM</a:t>
            </a:r>
          </a:p>
          <a:p>
            <a:r>
              <a:rPr lang="en-US" dirty="0"/>
              <a:t>Black and Hispanic women have higher rates of type 1 or type 2 diabetes during pregnancy.</a:t>
            </a:r>
          </a:p>
          <a:p>
            <a:endParaRPr lang="en-US" dirty="0"/>
          </a:p>
        </p:txBody>
      </p:sp>
      <p:pic>
        <p:nvPicPr>
          <p:cNvPr id="55299" name="Picture 9" descr="C:\Documents and Settings\Owner\Local Settings\Temporary Internet Files\Content.IE5\PUKT6R4U\MP90044309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0973" y="4854804"/>
            <a:ext cx="1485899"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2317934-2DA6-4BF3-8CB3-1F8317E089C5}"/>
              </a:ext>
            </a:extLst>
          </p:cNvPr>
          <p:cNvSpPr/>
          <p:nvPr/>
        </p:nvSpPr>
        <p:spPr>
          <a:xfrm>
            <a:off x="304800" y="5845404"/>
            <a:ext cx="56388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CDC https://www.cdc.gov/reproductivehealth/maternalinfanthealth/diabetes-during-pregnancy.htm</a:t>
            </a:r>
          </a:p>
        </p:txBody>
      </p:sp>
    </p:spTree>
    <p:custDataLst>
      <p:tags r:id="rId1"/>
    </p:custDataLst>
    <p:extLst>
      <p:ext uri="{BB962C8B-B14F-4D97-AF65-F5344CB8AC3E}">
        <p14:creationId xmlns:p14="http://schemas.microsoft.com/office/powerpoint/2010/main" val="112300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DD4CC-0126-70C4-FEFB-9D98DEC6B0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3EE3A2-31F4-570E-7D5B-8ADC5BDCF2BB}"/>
              </a:ext>
            </a:extLst>
          </p:cNvPr>
          <p:cNvSpPr>
            <a:spLocks noGrp="1"/>
          </p:cNvSpPr>
          <p:nvPr>
            <p:ph type="title"/>
          </p:nvPr>
        </p:nvSpPr>
        <p:spPr>
          <a:solidFill>
            <a:srgbClr val="B1D45A"/>
          </a:solidFill>
        </p:spPr>
        <p:txBody>
          <a:bodyPr/>
          <a:lstStyle/>
          <a:p>
            <a:r>
              <a:rPr lang="en-US" dirty="0">
                <a:solidFill>
                  <a:schemeClr val="tx1"/>
                </a:solidFill>
              </a:rPr>
              <a:t>Screening in Early Pregnancy</a:t>
            </a:r>
          </a:p>
        </p:txBody>
      </p:sp>
      <p:sp>
        <p:nvSpPr>
          <p:cNvPr id="3" name="Content Placeholder 2">
            <a:extLst>
              <a:ext uri="{FF2B5EF4-FFF2-40B4-BE49-F238E27FC236}">
                <a16:creationId xmlns:a16="http://schemas.microsoft.com/office/drawing/2014/main" id="{3D0BCF65-C201-5ADC-9083-620D77E10667}"/>
              </a:ext>
            </a:extLst>
          </p:cNvPr>
          <p:cNvSpPr>
            <a:spLocks noGrp="1"/>
          </p:cNvSpPr>
          <p:nvPr>
            <p:ph sz="quarter" idx="1"/>
          </p:nvPr>
        </p:nvSpPr>
        <p:spPr/>
        <p:txBody>
          <a:bodyPr/>
          <a:lstStyle/>
          <a:p>
            <a:r>
              <a:rPr lang="en-US" dirty="0"/>
              <a:t>Before 15 weeks, screen those with </a:t>
            </a:r>
            <a:r>
              <a:rPr lang="en-US" b="1" dirty="0"/>
              <a:t>risk factors </a:t>
            </a:r>
            <a:r>
              <a:rPr lang="en-US" dirty="0"/>
              <a:t>(B)</a:t>
            </a:r>
          </a:p>
        </p:txBody>
      </p:sp>
      <p:sp>
        <p:nvSpPr>
          <p:cNvPr id="4" name="Content Placeholder 3">
            <a:extLst>
              <a:ext uri="{FF2B5EF4-FFF2-40B4-BE49-F238E27FC236}">
                <a16:creationId xmlns:a16="http://schemas.microsoft.com/office/drawing/2014/main" id="{6E3EDABC-08C5-2CE3-7FBE-359319AFABB9}"/>
              </a:ext>
            </a:extLst>
          </p:cNvPr>
          <p:cNvSpPr>
            <a:spLocks noGrp="1"/>
          </p:cNvSpPr>
          <p:nvPr>
            <p:ph sz="quarter" idx="2"/>
          </p:nvPr>
        </p:nvSpPr>
        <p:spPr/>
        <p:txBody>
          <a:bodyPr/>
          <a:lstStyle/>
          <a:p>
            <a:r>
              <a:rPr lang="en-US" dirty="0"/>
              <a:t>Consider screening </a:t>
            </a:r>
            <a:r>
              <a:rPr lang="en-US" b="1" dirty="0"/>
              <a:t>everyone</a:t>
            </a:r>
            <a:r>
              <a:rPr lang="en-US" dirty="0"/>
              <a:t> before 15 weeks (E)</a:t>
            </a:r>
          </a:p>
        </p:txBody>
      </p:sp>
      <p:sp>
        <p:nvSpPr>
          <p:cNvPr id="6" name="TextBox 5">
            <a:extLst>
              <a:ext uri="{FF2B5EF4-FFF2-40B4-BE49-F238E27FC236}">
                <a16:creationId xmlns:a16="http://schemas.microsoft.com/office/drawing/2014/main" id="{8F883707-436D-B3F1-1959-1FC057468AE7}"/>
              </a:ext>
            </a:extLst>
          </p:cNvPr>
          <p:cNvSpPr txBox="1"/>
          <p:nvPr/>
        </p:nvSpPr>
        <p:spPr>
          <a:xfrm>
            <a:off x="650748" y="3124200"/>
            <a:ext cx="7696200" cy="2830775"/>
          </a:xfrm>
          <a:prstGeom prst="rect">
            <a:avLst/>
          </a:prstGeom>
          <a:noFill/>
        </p:spPr>
        <p:txBody>
          <a:bodyPr wrap="square">
            <a:spAutoFit/>
          </a:bodyPr>
          <a:lstStyle/>
          <a:p>
            <a:pPr marL="457200" marR="0" lvl="0" indent="-457200" algn="l" defTabSz="914400" rtl="0" eaLnBrk="0" fontAlgn="base" latinLnBrk="0" hangingPunct="0">
              <a:lnSpc>
                <a:spcPct val="12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mn-cs"/>
              </a:rPr>
              <a:t>If BG in normal range, recheck at 24-28 weeks for Gestational Diabetes using OGTT</a:t>
            </a:r>
          </a:p>
          <a:p>
            <a:pPr marL="0" marR="0" lvl="0" indent="0" algn="l" defTabSz="914400" rtl="0" eaLnBrk="0" fontAlgn="base" latinLnBrk="0" hangingPunct="0">
              <a:lnSpc>
                <a:spcPct val="12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itchFamily="34" charset="0"/>
              <a:ea typeface="+mn-ea"/>
              <a:cs typeface="+mn-cs"/>
            </a:endParaRPr>
          </a:p>
          <a:p>
            <a:pPr marL="342900" marR="0" lvl="0" indent="-342900" algn="l" defTabSz="914400" rtl="0" eaLnBrk="0" fontAlgn="base" latinLnBrk="0" hangingPunct="0">
              <a:lnSpc>
                <a:spcPct val="11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70C0"/>
                </a:solidFill>
                <a:effectLst/>
                <a:uLnTx/>
                <a:uFillTx/>
                <a:latin typeface="Arial" pitchFamily="34" charset="0"/>
                <a:ea typeface="+mn-ea"/>
                <a:cs typeface="+mn-cs"/>
              </a:rPr>
              <a:t>If fasting BG 110+ or A1C 5.9%+</a:t>
            </a:r>
          </a:p>
          <a:p>
            <a:pPr marL="800100" marR="0" lvl="1" indent="-342900" algn="l" defTabSz="914400" rtl="0" eaLnBrk="0" fontAlgn="base" latinLnBrk="0" hangingPunct="0">
              <a:lnSpc>
                <a:spcPct val="11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rPr>
              <a:t>At higher risk of adverse outcomes and more likely to experience GDM and need insulin.</a:t>
            </a:r>
          </a:p>
        </p:txBody>
      </p:sp>
      <p:sp>
        <p:nvSpPr>
          <p:cNvPr id="7" name="TextBox 6">
            <a:extLst>
              <a:ext uri="{FF2B5EF4-FFF2-40B4-BE49-F238E27FC236}">
                <a16:creationId xmlns:a16="http://schemas.microsoft.com/office/drawing/2014/main" id="{7ECD215D-FCC1-93FF-BF03-CAFDB1B04424}"/>
              </a:ext>
            </a:extLst>
          </p:cNvPr>
          <p:cNvSpPr txBox="1"/>
          <p:nvPr/>
        </p:nvSpPr>
        <p:spPr>
          <a:xfrm>
            <a:off x="381000" y="6271967"/>
            <a:ext cx="7696200" cy="461665"/>
          </a:xfrm>
          <a:prstGeom prst="rect">
            <a:avLst/>
          </a:prstGeom>
          <a:noFill/>
        </p:spPr>
        <p:txBody>
          <a:bodyPr wrap="square" lIns="91440" tIns="45720" rIns="91440" bIns="4572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2. </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rPr>
              <a:t> Diagnosis and Classification of Diabetes: Standards of Care in Diabetes—2026 Diabetes Care 2026;49(Suppl. 1):S27–S49 | https://doi.org/10.2337/dc26-S002</a:t>
            </a:r>
          </a:p>
        </p:txBody>
      </p:sp>
    </p:spTree>
    <p:extLst>
      <p:ext uri="{BB962C8B-B14F-4D97-AF65-F5344CB8AC3E}">
        <p14:creationId xmlns:p14="http://schemas.microsoft.com/office/powerpoint/2010/main" val="62011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600200"/>
          </a:xfrm>
          <a:solidFill>
            <a:srgbClr val="B1D45A"/>
          </a:solidFill>
        </p:spPr>
        <p:txBody>
          <a:bodyPr>
            <a:normAutofit/>
          </a:bodyPr>
          <a:lstStyle/>
          <a:p>
            <a:r>
              <a:rPr lang="en-US" dirty="0">
                <a:solidFill>
                  <a:schemeClr val="tx1"/>
                </a:solidFill>
              </a:rPr>
              <a:t>Gestational DM ~ 9% of all Pregnancies</a:t>
            </a:r>
          </a:p>
        </p:txBody>
      </p:sp>
      <p:sp>
        <p:nvSpPr>
          <p:cNvPr id="2" name="Content Placeholder 1"/>
          <p:cNvSpPr>
            <a:spLocks noGrp="1"/>
          </p:cNvSpPr>
          <p:nvPr>
            <p:ph idx="1"/>
          </p:nvPr>
        </p:nvSpPr>
        <p:spPr>
          <a:xfrm>
            <a:off x="356396" y="1920732"/>
            <a:ext cx="4825204" cy="4512851"/>
          </a:xfrm>
        </p:spPr>
        <p:txBody>
          <a:bodyPr>
            <a:noAutofit/>
          </a:bodyPr>
          <a:lstStyle/>
          <a:p>
            <a:pPr>
              <a:defRPr/>
            </a:pPr>
            <a:r>
              <a:rPr lang="en-US" sz="3200" dirty="0"/>
              <a:t>Detected at 24-28 weeks </a:t>
            </a:r>
            <a:r>
              <a:rPr lang="en-US" sz="2800" dirty="0"/>
              <a:t>of pregnancy (most insulin resistant phase)</a:t>
            </a:r>
          </a:p>
          <a:p>
            <a:pPr>
              <a:defRPr/>
            </a:pPr>
            <a:r>
              <a:rPr lang="en-US" sz="2800" dirty="0"/>
              <a:t>Rates are increasing:</a:t>
            </a:r>
          </a:p>
          <a:p>
            <a:pPr lvl="1">
              <a:defRPr/>
            </a:pPr>
            <a:r>
              <a:rPr lang="en-US" sz="2000" dirty="0"/>
              <a:t>Women getting pregnant later</a:t>
            </a:r>
          </a:p>
          <a:p>
            <a:pPr lvl="1">
              <a:defRPr/>
            </a:pPr>
            <a:r>
              <a:rPr lang="en-US" sz="2000" dirty="0"/>
              <a:t>Higher rates of obesity </a:t>
            </a:r>
          </a:p>
          <a:p>
            <a:pPr>
              <a:defRPr/>
            </a:pPr>
            <a:r>
              <a:rPr lang="en-US" sz="2800" dirty="0"/>
              <a:t>50% chance of getting diabetes post delivery</a:t>
            </a:r>
          </a:p>
          <a:p>
            <a:pPr>
              <a:defRPr/>
            </a:pPr>
            <a:r>
              <a:rPr lang="en-US" sz="2800" dirty="0"/>
              <a:t>Offspring at greater risk of insulin resistance and diabetes</a:t>
            </a:r>
            <a:endParaRPr lang="en-US" sz="2400" dirty="0"/>
          </a:p>
        </p:txBody>
      </p:sp>
      <p:pic>
        <p:nvPicPr>
          <p:cNvPr id="55299" name="Picture 9" descr="C:\Documents and Settings\Owner\Local Settings\Temporary Internet Files\Content.IE5\PUKT6R4U\MP90044309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1336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3466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54179-D84A-80AC-1D56-D2B2A1A8E56B}"/>
              </a:ext>
            </a:extLst>
          </p:cNvPr>
          <p:cNvSpPr>
            <a:spLocks noGrp="1"/>
          </p:cNvSpPr>
          <p:nvPr>
            <p:ph type="title"/>
          </p:nvPr>
        </p:nvSpPr>
        <p:spPr>
          <a:solidFill>
            <a:srgbClr val="B1D45A"/>
          </a:solidFill>
        </p:spPr>
        <p:txBody>
          <a:bodyPr vert="horz" lIns="274320" anchor="ctr" anchorCtr="0">
            <a:normAutofit/>
          </a:bodyPr>
          <a:lstStyle/>
          <a:p>
            <a:pPr>
              <a:lnSpc>
                <a:spcPct val="90000"/>
              </a:lnSpc>
            </a:pPr>
            <a:r>
              <a:rPr kumimoji="0" lang="en-US" sz="4100" b="0" kern="1200" dirty="0">
                <a:solidFill>
                  <a:schemeClr val="tx1"/>
                </a:solidFill>
                <a:latin typeface="Calibri" panose="020F0502020204030204" pitchFamily="34" charset="0"/>
                <a:ea typeface="+mj-ea"/>
                <a:cs typeface="+mj-cs"/>
              </a:rPr>
              <a:t>See Diabetes and Pregnancy Level 2</a:t>
            </a:r>
          </a:p>
        </p:txBody>
      </p:sp>
      <p:sp>
        <p:nvSpPr>
          <p:cNvPr id="6" name="TextBox 5">
            <a:extLst>
              <a:ext uri="{FF2B5EF4-FFF2-40B4-BE49-F238E27FC236}">
                <a16:creationId xmlns:a16="http://schemas.microsoft.com/office/drawing/2014/main" id="{3F1E889A-3706-E6D9-B9F5-654CF9D1356A}"/>
              </a:ext>
            </a:extLst>
          </p:cNvPr>
          <p:cNvSpPr txBox="1"/>
          <p:nvPr/>
        </p:nvSpPr>
        <p:spPr>
          <a:xfrm>
            <a:off x="457200" y="1219200"/>
            <a:ext cx="8229600" cy="533400"/>
          </a:xfrm>
          <a:prstGeom prst="rect">
            <a:avLst/>
          </a:prstGeom>
          <a:solidFill>
            <a:srgbClr val="5E3886"/>
          </a:solidFill>
        </p:spPr>
        <p:txBody>
          <a:bodyPr vert="horz" rtlCol="0" anchor="ctr" anchorCtr="0">
            <a:normAutofit/>
          </a:bodyPr>
          <a:lstStyle/>
          <a:p>
            <a:pPr>
              <a:lnSpc>
                <a:spcPct val="90000"/>
              </a:lnSpc>
              <a:spcBef>
                <a:spcPts val="600"/>
              </a:spcBef>
              <a:buClr>
                <a:srgbClr val="86AA2C"/>
              </a:buClr>
              <a:buSzPct val="76000"/>
            </a:pPr>
            <a:r>
              <a:rPr kumimoji="0" lang="en-US" sz="3200" kern="1200" dirty="0">
                <a:solidFill>
                  <a:schemeClr val="bg1"/>
                </a:solidFill>
                <a:latin typeface="Calibri" panose="020F0502020204030204" pitchFamily="34" charset="0"/>
                <a:ea typeface="+mn-ea"/>
                <a:cs typeface="+mn-cs"/>
              </a:rPr>
              <a:t>Screening and Diagnosis of Diabetes Cheat Sheet</a:t>
            </a:r>
          </a:p>
        </p:txBody>
      </p:sp>
      <p:pic>
        <p:nvPicPr>
          <p:cNvPr id="3" name="Picture 2">
            <a:extLst>
              <a:ext uri="{FF2B5EF4-FFF2-40B4-BE49-F238E27FC236}">
                <a16:creationId xmlns:a16="http://schemas.microsoft.com/office/drawing/2014/main" id="{3A6C8C21-50C7-9072-FF1B-8CEE58EC4B9E}"/>
              </a:ext>
            </a:extLst>
          </p:cNvPr>
          <p:cNvPicPr>
            <a:picLocks noChangeAspect="1"/>
          </p:cNvPicPr>
          <p:nvPr/>
        </p:nvPicPr>
        <p:blipFill>
          <a:blip r:embed="rId3"/>
          <a:stretch>
            <a:fillRect/>
          </a:stretch>
        </p:blipFill>
        <p:spPr>
          <a:xfrm>
            <a:off x="149659" y="1828800"/>
            <a:ext cx="8844682" cy="3995118"/>
          </a:xfrm>
          <a:prstGeom prst="rect">
            <a:avLst/>
          </a:prstGeom>
        </p:spPr>
      </p:pic>
      <p:pic>
        <p:nvPicPr>
          <p:cNvPr id="4" name="Picture 3">
            <a:extLst>
              <a:ext uri="{FF2B5EF4-FFF2-40B4-BE49-F238E27FC236}">
                <a16:creationId xmlns:a16="http://schemas.microsoft.com/office/drawing/2014/main" id="{0E66A074-997C-01F0-DAFA-B14D869206F5}"/>
              </a:ext>
            </a:extLst>
          </p:cNvPr>
          <p:cNvPicPr>
            <a:picLocks noChangeAspect="1"/>
          </p:cNvPicPr>
          <p:nvPr/>
        </p:nvPicPr>
        <p:blipFill>
          <a:blip r:embed="rId4"/>
          <a:stretch>
            <a:fillRect/>
          </a:stretch>
        </p:blipFill>
        <p:spPr>
          <a:xfrm>
            <a:off x="201685" y="6100161"/>
            <a:ext cx="3079414" cy="689144"/>
          </a:xfrm>
          <a:prstGeom prst="rect">
            <a:avLst/>
          </a:prstGeom>
        </p:spPr>
      </p:pic>
    </p:spTree>
    <p:extLst>
      <p:ext uri="{BB962C8B-B14F-4D97-AF65-F5344CB8AC3E}">
        <p14:creationId xmlns:p14="http://schemas.microsoft.com/office/powerpoint/2010/main" val="218739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228600"/>
            <a:ext cx="8229600" cy="1143000"/>
          </a:xfrm>
        </p:spPr>
        <p:txBody>
          <a:bodyPr>
            <a:noAutofit/>
          </a:bodyPr>
          <a:lstStyle/>
          <a:p>
            <a:r>
              <a:rPr lang="en-US" sz="3600" dirty="0"/>
              <a:t>Specific type of diabetes due to other causes</a:t>
            </a:r>
          </a:p>
        </p:txBody>
      </p:sp>
      <p:sp>
        <p:nvSpPr>
          <p:cNvPr id="3" name="Content Placeholder 2"/>
          <p:cNvSpPr>
            <a:spLocks noGrp="1"/>
          </p:cNvSpPr>
          <p:nvPr>
            <p:ph sz="quarter" idx="1"/>
          </p:nvPr>
        </p:nvSpPr>
        <p:spPr>
          <a:xfrm>
            <a:off x="457200" y="1371600"/>
            <a:ext cx="4041648" cy="4785360"/>
          </a:xfrm>
        </p:spPr>
        <p:txBody>
          <a:bodyPr>
            <a:normAutofit/>
          </a:bodyPr>
          <a:lstStyle/>
          <a:p>
            <a:pPr lvl="1">
              <a:defRPr/>
            </a:pPr>
            <a:r>
              <a:rPr lang="en-US" sz="3200" dirty="0"/>
              <a:t>Medications: </a:t>
            </a:r>
          </a:p>
          <a:p>
            <a:pPr lvl="2">
              <a:defRPr/>
            </a:pPr>
            <a:r>
              <a:rPr lang="en-US" sz="2800" dirty="0"/>
              <a:t>Steroids</a:t>
            </a:r>
          </a:p>
          <a:p>
            <a:pPr lvl="2">
              <a:defRPr/>
            </a:pPr>
            <a:r>
              <a:rPr lang="en-US" sz="2800" dirty="0"/>
              <a:t>Anti-retroviral meds,</a:t>
            </a:r>
          </a:p>
          <a:p>
            <a:pPr lvl="2">
              <a:defRPr/>
            </a:pPr>
            <a:r>
              <a:rPr lang="en-US" sz="2800" dirty="0"/>
              <a:t>Antipsychotic meds</a:t>
            </a:r>
          </a:p>
          <a:p>
            <a:pPr lvl="2">
              <a:defRPr/>
            </a:pPr>
            <a:r>
              <a:rPr lang="en-US" sz="2800" dirty="0"/>
              <a:t>Transplant meds</a:t>
            </a:r>
          </a:p>
          <a:p>
            <a:pPr lvl="2">
              <a:defRPr/>
            </a:pPr>
            <a:r>
              <a:rPr lang="en-US" sz="2800" dirty="0"/>
              <a:t>Checkpoint inhibitors</a:t>
            </a:r>
          </a:p>
          <a:p>
            <a:pPr lvl="1">
              <a:defRPr/>
            </a:pPr>
            <a:endParaRPr lang="en-US" sz="3200" dirty="0"/>
          </a:p>
        </p:txBody>
      </p:sp>
      <p:sp>
        <p:nvSpPr>
          <p:cNvPr id="4" name="Content Placeholder 3"/>
          <p:cNvSpPr>
            <a:spLocks noGrp="1"/>
          </p:cNvSpPr>
          <p:nvPr>
            <p:ph sz="quarter" idx="2"/>
          </p:nvPr>
        </p:nvSpPr>
        <p:spPr>
          <a:xfrm>
            <a:off x="4645154" y="1524000"/>
            <a:ext cx="4041648" cy="4785360"/>
          </a:xfrm>
          <a:ln w="76200">
            <a:solidFill>
              <a:srgbClr val="92D050"/>
            </a:solidFill>
          </a:ln>
        </p:spPr>
        <p:txBody>
          <a:bodyPr>
            <a:normAutofit/>
          </a:bodyPr>
          <a:lstStyle/>
          <a:p>
            <a:pPr lvl="1">
              <a:defRPr/>
            </a:pPr>
            <a:r>
              <a:rPr lang="en-US" sz="3200" dirty="0"/>
              <a:t> Exocrine pancreas disease:</a:t>
            </a:r>
          </a:p>
          <a:p>
            <a:pPr lvl="2">
              <a:defRPr/>
            </a:pPr>
            <a:r>
              <a:rPr lang="en-US" sz="2800" dirty="0"/>
              <a:t>Cystic fibrosis </a:t>
            </a:r>
          </a:p>
          <a:p>
            <a:pPr lvl="2">
              <a:defRPr/>
            </a:pPr>
            <a:r>
              <a:rPr lang="en-US" sz="2800" dirty="0"/>
              <a:t>Type 3c</a:t>
            </a:r>
          </a:p>
          <a:p>
            <a:pPr lvl="2">
              <a:defRPr/>
            </a:pPr>
            <a:r>
              <a:rPr lang="en-US" sz="2800" dirty="0"/>
              <a:t>Pancreatitis</a:t>
            </a:r>
          </a:p>
          <a:p>
            <a:pPr lvl="1">
              <a:defRPr/>
            </a:pPr>
            <a:r>
              <a:rPr lang="en-US" sz="2800" dirty="0"/>
              <a:t>Monogenic diabetes </a:t>
            </a:r>
            <a:br>
              <a:rPr lang="en-US" sz="2800" dirty="0"/>
            </a:br>
            <a:r>
              <a:rPr lang="en-US" sz="2800" dirty="0"/>
              <a:t>syndromes</a:t>
            </a:r>
          </a:p>
          <a:p>
            <a:pPr lvl="1">
              <a:defRPr/>
            </a:pPr>
            <a:r>
              <a:rPr lang="en-US" sz="2800" dirty="0"/>
              <a:t>Agent Orange</a:t>
            </a:r>
          </a:p>
        </p:txBody>
      </p:sp>
      <p:pic>
        <p:nvPicPr>
          <p:cNvPr id="2" name="Picture 1">
            <a:extLst>
              <a:ext uri="{FF2B5EF4-FFF2-40B4-BE49-F238E27FC236}">
                <a16:creationId xmlns:a16="http://schemas.microsoft.com/office/drawing/2014/main" id="{3D57ED13-6105-2F6C-7A8E-09BA027E0FC3}"/>
              </a:ext>
            </a:extLst>
          </p:cNvPr>
          <p:cNvPicPr>
            <a:picLocks noChangeAspect="1"/>
          </p:cNvPicPr>
          <p:nvPr/>
        </p:nvPicPr>
        <p:blipFill>
          <a:blip r:embed="rId4"/>
          <a:stretch>
            <a:fillRect/>
          </a:stretch>
        </p:blipFill>
        <p:spPr>
          <a:xfrm>
            <a:off x="938317" y="5620216"/>
            <a:ext cx="3079414" cy="689144"/>
          </a:xfrm>
          <a:prstGeom prst="rect">
            <a:avLst/>
          </a:prstGeom>
        </p:spPr>
      </p:pic>
    </p:spTree>
    <p:custDataLst>
      <p:tags r:id="rId1"/>
    </p:custDataLst>
    <p:extLst>
      <p:ext uri="{BB962C8B-B14F-4D97-AF65-F5344CB8AC3E}">
        <p14:creationId xmlns:p14="http://schemas.microsoft.com/office/powerpoint/2010/main" val="18948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F7B17-9EDB-B504-7D44-D5288F8694B8}"/>
              </a:ext>
            </a:extLst>
          </p:cNvPr>
          <p:cNvSpPr>
            <a:spLocks noGrp="1"/>
          </p:cNvSpPr>
          <p:nvPr>
            <p:ph type="title"/>
          </p:nvPr>
        </p:nvSpPr>
        <p:spPr/>
        <p:txBody>
          <a:bodyPr/>
          <a:lstStyle/>
          <a:p>
            <a:r>
              <a:rPr lang="en-US" dirty="0"/>
              <a:t>Type 3c Diabetes (</a:t>
            </a:r>
            <a:r>
              <a:rPr lang="en-US" dirty="0" err="1"/>
              <a:t>Pancreatogenic</a:t>
            </a:r>
            <a:r>
              <a:rPr lang="en-US" dirty="0"/>
              <a:t>)</a:t>
            </a:r>
          </a:p>
        </p:txBody>
      </p:sp>
      <p:sp>
        <p:nvSpPr>
          <p:cNvPr id="3" name="Content Placeholder 2">
            <a:extLst>
              <a:ext uri="{FF2B5EF4-FFF2-40B4-BE49-F238E27FC236}">
                <a16:creationId xmlns:a16="http://schemas.microsoft.com/office/drawing/2014/main" id="{369B0D7E-576D-ECB6-3FD0-BB6A0AAFA594}"/>
              </a:ext>
            </a:extLst>
          </p:cNvPr>
          <p:cNvSpPr>
            <a:spLocks noGrp="1"/>
          </p:cNvSpPr>
          <p:nvPr>
            <p:ph sz="quarter" idx="1"/>
          </p:nvPr>
        </p:nvSpPr>
        <p:spPr>
          <a:xfrm>
            <a:off x="457200" y="1219200"/>
            <a:ext cx="4343400" cy="5867400"/>
          </a:xfrm>
        </p:spPr>
        <p:txBody>
          <a:bodyPr>
            <a:normAutofit fontScale="92500" lnSpcReduction="20000"/>
          </a:bodyPr>
          <a:lstStyle/>
          <a:p>
            <a:pPr>
              <a:lnSpc>
                <a:spcPct val="120000"/>
              </a:lnSpc>
            </a:pPr>
            <a:r>
              <a:rPr lang="en-US" sz="2800" b="0" i="0" dirty="0">
                <a:solidFill>
                  <a:srgbClr val="383636"/>
                </a:solidFill>
                <a:effectLst/>
                <a:ea typeface="Calibri" panose="020F0502020204030204" pitchFamily="34" charset="0"/>
                <a:cs typeface="Calibri" panose="020F0502020204030204" pitchFamily="34" charset="0"/>
              </a:rPr>
              <a:t>Includes both structural and functional loss of insulin secretion in the context of exocrine pancreatic dysfunction. </a:t>
            </a:r>
          </a:p>
          <a:p>
            <a:pPr>
              <a:lnSpc>
                <a:spcPct val="120000"/>
              </a:lnSpc>
            </a:pPr>
            <a:r>
              <a:rPr lang="en-US" sz="2800" dirty="0">
                <a:solidFill>
                  <a:srgbClr val="383636"/>
                </a:solidFill>
                <a:ea typeface="Calibri" panose="020F0502020204030204" pitchFamily="34" charset="0"/>
                <a:cs typeface="Calibri" panose="020F0502020204030204" pitchFamily="34" charset="0"/>
              </a:rPr>
              <a:t>About 5-10% of diabetes, often </a:t>
            </a:r>
            <a:r>
              <a:rPr lang="en-US" sz="2800" b="0" i="0" dirty="0">
                <a:solidFill>
                  <a:srgbClr val="383636"/>
                </a:solidFill>
                <a:effectLst/>
                <a:ea typeface="Calibri" panose="020F0502020204030204" pitchFamily="34" charset="0"/>
                <a:cs typeface="Calibri" panose="020F0502020204030204" pitchFamily="34" charset="0"/>
              </a:rPr>
              <a:t>misdiagnosed as type 2 diabetes. </a:t>
            </a:r>
          </a:p>
          <a:p>
            <a:pPr>
              <a:lnSpc>
                <a:spcPct val="120000"/>
              </a:lnSpc>
            </a:pPr>
            <a:r>
              <a:rPr lang="en-US" sz="2800" dirty="0">
                <a:solidFill>
                  <a:srgbClr val="0070C0"/>
                </a:solidFill>
                <a:ea typeface="Calibri" panose="020F0502020204030204" pitchFamily="34" charset="0"/>
                <a:cs typeface="Calibri" panose="020F0502020204030204" pitchFamily="34" charset="0"/>
              </a:rPr>
              <a:t>Insulin sensitive</a:t>
            </a:r>
          </a:p>
          <a:p>
            <a:pPr>
              <a:lnSpc>
                <a:spcPct val="120000"/>
              </a:lnSpc>
            </a:pPr>
            <a:r>
              <a:rPr lang="en-US" sz="2800" dirty="0">
                <a:solidFill>
                  <a:srgbClr val="0070C0"/>
                </a:solidFill>
                <a:ea typeface="Calibri" panose="020F0502020204030204" pitchFamily="34" charset="0"/>
                <a:cs typeface="Calibri" panose="020F0502020204030204" pitchFamily="34" charset="0"/>
              </a:rPr>
              <a:t>Assess </a:t>
            </a:r>
            <a:r>
              <a:rPr lang="en-US" sz="2800" dirty="0" err="1">
                <a:solidFill>
                  <a:srgbClr val="0070C0"/>
                </a:solidFill>
                <a:ea typeface="Calibri" panose="020F0502020204030204" pitchFamily="34" charset="0"/>
                <a:cs typeface="Calibri" panose="020F0502020204030204" pitchFamily="34" charset="0"/>
              </a:rPr>
              <a:t>wt</a:t>
            </a:r>
            <a:r>
              <a:rPr lang="en-US" sz="2800" dirty="0">
                <a:solidFill>
                  <a:srgbClr val="0070C0"/>
                </a:solidFill>
                <a:ea typeface="Calibri" panose="020F0502020204030204" pitchFamily="34" charset="0"/>
                <a:cs typeface="Calibri" panose="020F0502020204030204" pitchFamily="34" charset="0"/>
              </a:rPr>
              <a:t> loss, fatty stools – indications may need pancreatic enzyme replacement therapy (PERT).</a:t>
            </a:r>
          </a:p>
        </p:txBody>
      </p:sp>
      <p:sp>
        <p:nvSpPr>
          <p:cNvPr id="4" name="Content Placeholder 3">
            <a:extLst>
              <a:ext uri="{FF2B5EF4-FFF2-40B4-BE49-F238E27FC236}">
                <a16:creationId xmlns:a16="http://schemas.microsoft.com/office/drawing/2014/main" id="{139E878A-61DA-7FF3-E3CE-8EA2B84E92F1}"/>
              </a:ext>
            </a:extLst>
          </p:cNvPr>
          <p:cNvSpPr>
            <a:spLocks noGrp="1"/>
          </p:cNvSpPr>
          <p:nvPr>
            <p:ph sz="quarter" idx="2"/>
          </p:nvPr>
        </p:nvSpPr>
        <p:spPr/>
        <p:txBody>
          <a:bodyPr>
            <a:normAutofit fontScale="92500" lnSpcReduction="20000"/>
          </a:bodyPr>
          <a:lstStyle/>
          <a:p>
            <a:r>
              <a:rPr lang="en-US" b="0" i="0" dirty="0">
                <a:solidFill>
                  <a:srgbClr val="383636"/>
                </a:solidFill>
                <a:effectLst/>
                <a:ea typeface="Calibri" panose="020F0502020204030204" pitchFamily="34" charset="0"/>
                <a:cs typeface="Calibri" panose="020F0502020204030204" pitchFamily="34" charset="0"/>
              </a:rPr>
              <a:t>The diverse set of etiologies includes:</a:t>
            </a:r>
          </a:p>
          <a:p>
            <a:pPr lvl="1"/>
            <a:r>
              <a:rPr lang="en-US" b="0" i="0" dirty="0">
                <a:solidFill>
                  <a:srgbClr val="383636"/>
                </a:solidFill>
                <a:effectLst/>
                <a:ea typeface="Calibri" panose="020F0502020204030204" pitchFamily="34" charset="0"/>
                <a:cs typeface="Calibri" panose="020F0502020204030204" pitchFamily="34" charset="0"/>
              </a:rPr>
              <a:t>pancreatitis (acute and chronic) ~70%</a:t>
            </a:r>
          </a:p>
          <a:p>
            <a:pPr lvl="1"/>
            <a:r>
              <a:rPr lang="en-US" b="0" i="0" dirty="0">
                <a:solidFill>
                  <a:srgbClr val="383636"/>
                </a:solidFill>
                <a:effectLst/>
                <a:ea typeface="Calibri" panose="020F0502020204030204" pitchFamily="34" charset="0"/>
                <a:cs typeface="Calibri" panose="020F0502020204030204" pitchFamily="34" charset="0"/>
              </a:rPr>
              <a:t>trauma or pancreatectomy</a:t>
            </a:r>
          </a:p>
          <a:p>
            <a:pPr lvl="1"/>
            <a:r>
              <a:rPr lang="en-US" b="0" i="0" dirty="0">
                <a:solidFill>
                  <a:srgbClr val="383636"/>
                </a:solidFill>
                <a:effectLst/>
                <a:ea typeface="Calibri" panose="020F0502020204030204" pitchFamily="34" charset="0"/>
                <a:cs typeface="Calibri" panose="020F0502020204030204" pitchFamily="34" charset="0"/>
              </a:rPr>
              <a:t>neoplasia</a:t>
            </a:r>
          </a:p>
          <a:p>
            <a:pPr lvl="1"/>
            <a:r>
              <a:rPr lang="en-US" b="0" i="0" dirty="0">
                <a:solidFill>
                  <a:srgbClr val="383636"/>
                </a:solidFill>
                <a:effectLst/>
                <a:ea typeface="Calibri" panose="020F0502020204030204" pitchFamily="34" charset="0"/>
                <a:cs typeface="Calibri" panose="020F0502020204030204" pitchFamily="34" charset="0"/>
              </a:rPr>
              <a:t>cystic fibrosis</a:t>
            </a:r>
          </a:p>
          <a:p>
            <a:pPr lvl="1"/>
            <a:r>
              <a:rPr lang="en-US" b="0" i="0" dirty="0">
                <a:solidFill>
                  <a:srgbClr val="383636"/>
                </a:solidFill>
                <a:effectLst/>
                <a:ea typeface="Calibri" panose="020F0502020204030204" pitchFamily="34" charset="0"/>
                <a:cs typeface="Calibri" panose="020F0502020204030204" pitchFamily="34" charset="0"/>
              </a:rPr>
              <a:t>hemochromatosis</a:t>
            </a:r>
          </a:p>
          <a:p>
            <a:pPr lvl="1"/>
            <a:r>
              <a:rPr lang="en-US" b="0" i="0" dirty="0" err="1">
                <a:solidFill>
                  <a:srgbClr val="383636"/>
                </a:solidFill>
                <a:effectLst/>
                <a:ea typeface="Calibri" panose="020F0502020204030204" pitchFamily="34" charset="0"/>
                <a:cs typeface="Calibri" panose="020F0502020204030204" pitchFamily="34" charset="0"/>
              </a:rPr>
              <a:t>fibrocalculous</a:t>
            </a:r>
            <a:r>
              <a:rPr lang="en-US" b="0" i="0" dirty="0">
                <a:solidFill>
                  <a:srgbClr val="383636"/>
                </a:solidFill>
                <a:effectLst/>
                <a:ea typeface="Calibri" panose="020F0502020204030204" pitchFamily="34" charset="0"/>
                <a:cs typeface="Calibri" panose="020F0502020204030204" pitchFamily="34" charset="0"/>
              </a:rPr>
              <a:t> </a:t>
            </a:r>
            <a:r>
              <a:rPr lang="en-US" b="0" i="0" dirty="0" err="1">
                <a:solidFill>
                  <a:srgbClr val="383636"/>
                </a:solidFill>
                <a:effectLst/>
                <a:ea typeface="Calibri" panose="020F0502020204030204" pitchFamily="34" charset="0"/>
                <a:cs typeface="Calibri" panose="020F0502020204030204" pitchFamily="34" charset="0"/>
              </a:rPr>
              <a:t>pancreatopathy</a:t>
            </a:r>
            <a:endParaRPr lang="en-US" b="0" i="0" dirty="0">
              <a:solidFill>
                <a:srgbClr val="383636"/>
              </a:solidFill>
              <a:effectLst/>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F304E28-AE75-7056-2F95-02C31AD8E046}"/>
              </a:ext>
            </a:extLst>
          </p:cNvPr>
          <p:cNvPicPr>
            <a:picLocks noChangeAspect="1"/>
          </p:cNvPicPr>
          <p:nvPr/>
        </p:nvPicPr>
        <p:blipFill>
          <a:blip r:embed="rId3"/>
          <a:stretch>
            <a:fillRect/>
          </a:stretch>
        </p:blipFill>
        <p:spPr>
          <a:xfrm>
            <a:off x="5791200" y="5981392"/>
            <a:ext cx="2895600" cy="648008"/>
          </a:xfrm>
          <a:prstGeom prst="rect">
            <a:avLst/>
          </a:prstGeom>
        </p:spPr>
      </p:pic>
      <p:sp>
        <p:nvSpPr>
          <p:cNvPr id="5" name="TextBox 4">
            <a:extLst>
              <a:ext uri="{FF2B5EF4-FFF2-40B4-BE49-F238E27FC236}">
                <a16:creationId xmlns:a16="http://schemas.microsoft.com/office/drawing/2014/main" id="{5ED8850B-C707-198D-0AD1-300DEF963C61}"/>
              </a:ext>
            </a:extLst>
          </p:cNvPr>
          <p:cNvSpPr txBox="1"/>
          <p:nvPr/>
        </p:nvSpPr>
        <p:spPr>
          <a:xfrm>
            <a:off x="5181600" y="4984910"/>
            <a:ext cx="3200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Gill Sans MT"/>
                <a:ea typeface="+mn-ea"/>
                <a:cs typeface="+mn-cs"/>
              </a:rPr>
              <a:t>Screen for diabetes within 3-6 months of pancreatitis &amp; annually.</a:t>
            </a:r>
          </a:p>
        </p:txBody>
      </p:sp>
    </p:spTree>
    <p:extLst>
      <p:ext uri="{BB962C8B-B14F-4D97-AF65-F5344CB8AC3E}">
        <p14:creationId xmlns:p14="http://schemas.microsoft.com/office/powerpoint/2010/main" val="93543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ACBE95-27FC-40EC-AB1A-7B4A0FDE5EAD}"/>
              </a:ext>
            </a:extLst>
          </p:cNvPr>
          <p:cNvPicPr>
            <a:picLocks noChangeAspect="1"/>
          </p:cNvPicPr>
          <p:nvPr/>
        </p:nvPicPr>
        <p:blipFill>
          <a:blip r:embed="rId3"/>
          <a:stretch>
            <a:fillRect/>
          </a:stretch>
        </p:blipFill>
        <p:spPr>
          <a:xfrm>
            <a:off x="6168661" y="1371600"/>
            <a:ext cx="2549769" cy="2155474"/>
          </a:xfrm>
          <a:prstGeom prst="rect">
            <a:avLst/>
          </a:prstGeom>
        </p:spPr>
      </p:pic>
      <p:sp>
        <p:nvSpPr>
          <p:cNvPr id="2" name="Title 1"/>
          <p:cNvSpPr>
            <a:spLocks noGrp="1"/>
          </p:cNvSpPr>
          <p:nvPr>
            <p:ph type="title"/>
          </p:nvPr>
        </p:nvSpPr>
        <p:spPr/>
        <p:txBody>
          <a:bodyPr/>
          <a:lstStyle/>
          <a:p>
            <a:r>
              <a:rPr lang="en-US" dirty="0"/>
              <a:t>Pancreatitis</a:t>
            </a:r>
          </a:p>
        </p:txBody>
      </p:sp>
      <p:sp>
        <p:nvSpPr>
          <p:cNvPr id="3" name="Content Placeholder 2"/>
          <p:cNvSpPr>
            <a:spLocks noGrp="1"/>
          </p:cNvSpPr>
          <p:nvPr>
            <p:ph sz="quarter" idx="1"/>
          </p:nvPr>
        </p:nvSpPr>
        <p:spPr>
          <a:xfrm>
            <a:off x="457200" y="1219200"/>
            <a:ext cx="5867400" cy="5562600"/>
          </a:xfrm>
        </p:spPr>
        <p:txBody>
          <a:bodyPr>
            <a:normAutofit fontScale="85000" lnSpcReduction="20000"/>
          </a:bodyPr>
          <a:lstStyle/>
          <a:p>
            <a:pPr>
              <a:lnSpc>
                <a:spcPct val="120000"/>
              </a:lnSpc>
            </a:pPr>
            <a:r>
              <a:rPr lang="en-US" dirty="0"/>
              <a:t>People with diabetes 2xs risk of acute pancreatitis</a:t>
            </a:r>
          </a:p>
          <a:p>
            <a:pPr>
              <a:lnSpc>
                <a:spcPct val="120000"/>
              </a:lnSpc>
            </a:pPr>
            <a:r>
              <a:rPr lang="en-US" dirty="0"/>
              <a:t>After episode of pancreatitis, one third of people will get prediabetes or diabetes</a:t>
            </a:r>
          </a:p>
          <a:p>
            <a:pPr lvl="1">
              <a:lnSpc>
                <a:spcPct val="120000"/>
              </a:lnSpc>
            </a:pPr>
            <a:r>
              <a:rPr lang="en-US" b="0" i="0" dirty="0">
                <a:solidFill>
                  <a:srgbClr val="555555"/>
                </a:solidFill>
                <a:effectLst/>
                <a:latin typeface="__Roboto_22b3a9"/>
              </a:rPr>
              <a:t>About 25% to 80% of people with chronic pancreatitis develop Type 3c diabetes.</a:t>
            </a:r>
            <a:endParaRPr lang="en-US" dirty="0"/>
          </a:p>
          <a:p>
            <a:pPr>
              <a:lnSpc>
                <a:spcPct val="120000"/>
              </a:lnSpc>
            </a:pPr>
            <a:r>
              <a:rPr lang="en-US" dirty="0"/>
              <a:t> Pancreatitis is an exocrine dysfunction:</a:t>
            </a:r>
          </a:p>
          <a:p>
            <a:pPr lvl="1">
              <a:lnSpc>
                <a:spcPct val="120000"/>
              </a:lnSpc>
            </a:pPr>
            <a:r>
              <a:rPr lang="en-US" dirty="0"/>
              <a:t>Disrupts global architecture or physiology of pancreas</a:t>
            </a:r>
          </a:p>
          <a:p>
            <a:pPr lvl="1">
              <a:lnSpc>
                <a:spcPct val="120000"/>
              </a:lnSpc>
            </a:pPr>
            <a:r>
              <a:rPr lang="en-US" dirty="0"/>
              <a:t>Results in both exocrine and endocrine dysfunction.</a:t>
            </a:r>
          </a:p>
          <a:p>
            <a:endParaRPr lang="en-US" dirty="0"/>
          </a:p>
        </p:txBody>
      </p:sp>
      <p:pic>
        <p:nvPicPr>
          <p:cNvPr id="5" name="Picture 4">
            <a:extLst>
              <a:ext uri="{FF2B5EF4-FFF2-40B4-BE49-F238E27FC236}">
                <a16:creationId xmlns:a16="http://schemas.microsoft.com/office/drawing/2014/main" id="{F2B90F43-A87F-F9AB-793A-7FF881B165BF}"/>
              </a:ext>
            </a:extLst>
          </p:cNvPr>
          <p:cNvPicPr>
            <a:picLocks noChangeAspect="1"/>
          </p:cNvPicPr>
          <p:nvPr/>
        </p:nvPicPr>
        <p:blipFill>
          <a:blip r:embed="rId4"/>
          <a:stretch>
            <a:fillRect/>
          </a:stretch>
        </p:blipFill>
        <p:spPr>
          <a:xfrm>
            <a:off x="6168661" y="3874252"/>
            <a:ext cx="2365739" cy="529430"/>
          </a:xfrm>
          <a:prstGeom prst="rect">
            <a:avLst/>
          </a:prstGeom>
        </p:spPr>
      </p:pic>
      <p:sp>
        <p:nvSpPr>
          <p:cNvPr id="7" name="TextBox 6">
            <a:extLst>
              <a:ext uri="{FF2B5EF4-FFF2-40B4-BE49-F238E27FC236}">
                <a16:creationId xmlns:a16="http://schemas.microsoft.com/office/drawing/2014/main" id="{CFAD8983-F3BA-CB6D-F391-CDAC4A6E1DEF}"/>
              </a:ext>
            </a:extLst>
          </p:cNvPr>
          <p:cNvSpPr txBox="1"/>
          <p:nvPr/>
        </p:nvSpPr>
        <p:spPr>
          <a:xfrm>
            <a:off x="6350923" y="4431391"/>
            <a:ext cx="2384132"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Helvetica Neue"/>
                <a:ea typeface="+mn-ea"/>
                <a:cs typeface="+mn-cs"/>
              </a:rPr>
              <a:t>Screen people for diabetes within 3–6 months following an episode of acute pancreatitis and annually thereafter</a:t>
            </a:r>
            <a:endParaRPr kumimoji="0" lang="en-US" sz="1800" b="0" i="0" u="none" strike="noStrike" kern="1200" cap="none" spc="0" normalizeH="0" baseline="0" noProof="0" dirty="0">
              <a:ln>
                <a:noFill/>
              </a:ln>
              <a:solidFill>
                <a:srgbClr val="0070C0"/>
              </a:solidFill>
              <a:effectLst/>
              <a:uLnTx/>
              <a:uFillTx/>
              <a:latin typeface="Gill Sans MT"/>
              <a:ea typeface="+mn-ea"/>
              <a:cs typeface="+mn-cs"/>
            </a:endParaRPr>
          </a:p>
        </p:txBody>
      </p:sp>
    </p:spTree>
    <p:extLst>
      <p:ext uri="{BB962C8B-B14F-4D97-AF65-F5344CB8AC3E}">
        <p14:creationId xmlns:p14="http://schemas.microsoft.com/office/powerpoint/2010/main" val="164644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71197-C43B-E12D-D1C1-53FDCEFF7F78}"/>
              </a:ext>
            </a:extLst>
          </p:cNvPr>
          <p:cNvSpPr>
            <a:spLocks noGrp="1"/>
          </p:cNvSpPr>
          <p:nvPr>
            <p:ph type="title"/>
          </p:nvPr>
        </p:nvSpPr>
        <p:spPr>
          <a:xfrm>
            <a:off x="457200" y="76200"/>
            <a:ext cx="8229600" cy="762000"/>
          </a:xfrm>
        </p:spPr>
        <p:txBody>
          <a:bodyPr/>
          <a:lstStyle/>
          <a:p>
            <a:r>
              <a:rPr lang="en-US" dirty="0"/>
              <a:t>AACE 2026 Classification Algorithm</a:t>
            </a:r>
          </a:p>
        </p:txBody>
      </p:sp>
      <p:pic>
        <p:nvPicPr>
          <p:cNvPr id="1026" name="Picture 2">
            <a:extLst>
              <a:ext uri="{FF2B5EF4-FFF2-40B4-BE49-F238E27FC236}">
                <a16:creationId xmlns:a16="http://schemas.microsoft.com/office/drawing/2014/main" id="{81D00806-6707-5517-4D57-CCDFB9A185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908582"/>
            <a:ext cx="8343900" cy="59015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4EA4C4B-F233-8DE4-1789-6F42D2C4BF15}"/>
              </a:ext>
            </a:extLst>
          </p:cNvPr>
          <p:cNvPicPr>
            <a:picLocks noChangeAspect="1"/>
          </p:cNvPicPr>
          <p:nvPr/>
        </p:nvPicPr>
        <p:blipFill>
          <a:blip r:embed="rId3"/>
          <a:stretch>
            <a:fillRect/>
          </a:stretch>
        </p:blipFill>
        <p:spPr>
          <a:xfrm rot="16200000">
            <a:off x="8178027" y="5770224"/>
            <a:ext cx="1349351" cy="358387"/>
          </a:xfrm>
          <a:prstGeom prst="rect">
            <a:avLst/>
          </a:prstGeom>
        </p:spPr>
      </p:pic>
    </p:spTree>
    <p:extLst>
      <p:ext uri="{BB962C8B-B14F-4D97-AF65-F5344CB8AC3E}">
        <p14:creationId xmlns:p14="http://schemas.microsoft.com/office/powerpoint/2010/main" val="171867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6AA6113-FE1E-B24D-2356-040C9B0133B9}"/>
              </a:ext>
            </a:extLst>
          </p:cNvPr>
          <p:cNvSpPr>
            <a:spLocks noGrp="1"/>
          </p:cNvSpPr>
          <p:nvPr>
            <p:ph type="title"/>
          </p:nvPr>
        </p:nvSpPr>
        <p:spPr>
          <a:xfrm>
            <a:off x="457200" y="228600"/>
            <a:ext cx="8229600" cy="1219200"/>
          </a:xfrm>
        </p:spPr>
        <p:txBody>
          <a:bodyPr>
            <a:normAutofit fontScale="90000"/>
          </a:bodyPr>
          <a:lstStyle/>
          <a:p>
            <a:r>
              <a:rPr lang="en-US" dirty="0"/>
              <a:t>FREE Bonus Courses on Online University</a:t>
            </a:r>
          </a:p>
        </p:txBody>
      </p:sp>
      <p:sp>
        <p:nvSpPr>
          <p:cNvPr id="16" name="Content Placeholder 15">
            <a:extLst>
              <a:ext uri="{FF2B5EF4-FFF2-40B4-BE49-F238E27FC236}">
                <a16:creationId xmlns:a16="http://schemas.microsoft.com/office/drawing/2014/main" id="{6E93C6BF-6D33-0808-7A47-34F003F29B74}"/>
              </a:ext>
            </a:extLst>
          </p:cNvPr>
          <p:cNvSpPr>
            <a:spLocks noGrp="1"/>
          </p:cNvSpPr>
          <p:nvPr>
            <p:ph sz="quarter" idx="2"/>
          </p:nvPr>
        </p:nvSpPr>
        <p:spPr>
          <a:xfrm>
            <a:off x="4953000" y="1537991"/>
            <a:ext cx="4041648" cy="4937760"/>
          </a:xfrm>
        </p:spPr>
        <p:txBody>
          <a:bodyPr>
            <a:normAutofit fontScale="92500" lnSpcReduction="10000"/>
          </a:bodyPr>
          <a:lstStyle/>
          <a:p>
            <a:r>
              <a:rPr lang="en-US" dirty="0"/>
              <a:t>We can’t cover it all in this live course.</a:t>
            </a:r>
          </a:p>
          <a:p>
            <a:r>
              <a:rPr lang="en-US" dirty="0"/>
              <a:t>So, we provide supplemental courses.</a:t>
            </a:r>
          </a:p>
          <a:p>
            <a:r>
              <a:rPr lang="en-US" dirty="0"/>
              <a:t>Now includes “Learning Theories made Easy”</a:t>
            </a:r>
          </a:p>
        </p:txBody>
      </p:sp>
      <p:pic>
        <p:nvPicPr>
          <p:cNvPr id="10" name="Picture 9">
            <a:extLst>
              <a:ext uri="{FF2B5EF4-FFF2-40B4-BE49-F238E27FC236}">
                <a16:creationId xmlns:a16="http://schemas.microsoft.com/office/drawing/2014/main" id="{B5FBFC98-42BC-24EB-F5A2-4F64DEC3C934}"/>
              </a:ext>
            </a:extLst>
          </p:cNvPr>
          <p:cNvPicPr>
            <a:picLocks noChangeAspect="1"/>
          </p:cNvPicPr>
          <p:nvPr/>
        </p:nvPicPr>
        <p:blipFill>
          <a:blip r:embed="rId2"/>
          <a:stretch>
            <a:fillRect/>
          </a:stretch>
        </p:blipFill>
        <p:spPr>
          <a:xfrm>
            <a:off x="491836" y="1537991"/>
            <a:ext cx="4286321" cy="5118142"/>
          </a:xfrm>
          <a:prstGeom prst="rect">
            <a:avLst/>
          </a:prstGeom>
        </p:spPr>
      </p:pic>
    </p:spTree>
    <p:extLst>
      <p:ext uri="{BB962C8B-B14F-4D97-AF65-F5344CB8AC3E}">
        <p14:creationId xmlns:p14="http://schemas.microsoft.com/office/powerpoint/2010/main" val="141598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a:t>Diabetes Bingo “</a:t>
            </a:r>
            <a:r>
              <a:rPr lang="en-US" sz="3600" b="1" dirty="0" err="1"/>
              <a:t>DiaBingo</a:t>
            </a:r>
            <a:r>
              <a:rPr lang="en-US" sz="3600" b="1" dirty="0"/>
              <a:t>”</a:t>
            </a:r>
            <a:br>
              <a:rPr lang="en-US" sz="3600" b="1" dirty="0"/>
            </a:br>
            <a:r>
              <a:rPr lang="en-US" sz="3600" b="1" dirty="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6310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BF465-2F2F-767E-0B43-351F202064FB}"/>
            </a:ext>
          </a:extLst>
        </p:cNvPr>
        <p:cNvGrpSpPr/>
        <p:nvPr/>
      </p:nvGrpSpPr>
      <p:grpSpPr>
        <a:xfrm>
          <a:off x="0" y="0"/>
          <a:ext cx="0" cy="0"/>
          <a:chOff x="0" y="0"/>
          <a:chExt cx="0" cy="0"/>
        </a:xfrm>
      </p:grpSpPr>
      <p:sp>
        <p:nvSpPr>
          <p:cNvPr id="54274" name="Rectangle 2">
            <a:extLst>
              <a:ext uri="{FF2B5EF4-FFF2-40B4-BE49-F238E27FC236}">
                <a16:creationId xmlns:a16="http://schemas.microsoft.com/office/drawing/2014/main" id="{A54EAC3A-5431-3766-7EB4-C038078B16F0}"/>
              </a:ext>
            </a:extLst>
          </p:cNvPr>
          <p:cNvSpPr>
            <a:spLocks noGrp="1" noChangeArrowheads="1"/>
          </p:cNvSpPr>
          <p:nvPr>
            <p:ph type="title"/>
          </p:nvPr>
        </p:nvSpPr>
        <p:spPr>
          <a:xfrm>
            <a:off x="457200" y="152400"/>
            <a:ext cx="8229600" cy="685800"/>
          </a:xfrm>
        </p:spPr>
        <p:txBody>
          <a:bodyPr/>
          <a:lstStyle/>
          <a:p>
            <a:pPr eaLnBrk="1" hangingPunct="1"/>
            <a:r>
              <a:rPr lang="en-US" sz="3800" dirty="0" err="1"/>
              <a:t>DiaBingo</a:t>
            </a:r>
            <a:endParaRPr lang="en-US" sz="1500" dirty="0"/>
          </a:p>
        </p:txBody>
      </p:sp>
      <p:sp>
        <p:nvSpPr>
          <p:cNvPr id="1679363" name="Rectangle 3">
            <a:extLst>
              <a:ext uri="{FF2B5EF4-FFF2-40B4-BE49-F238E27FC236}">
                <a16:creationId xmlns:a16="http://schemas.microsoft.com/office/drawing/2014/main" id="{EBEDE52F-EF81-589A-F62D-B481646D7B0B}"/>
              </a:ext>
            </a:extLst>
          </p:cNvPr>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54276" name="Text Box 4">
            <a:extLst>
              <a:ext uri="{FF2B5EF4-FFF2-40B4-BE49-F238E27FC236}">
                <a16:creationId xmlns:a16="http://schemas.microsoft.com/office/drawing/2014/main" id="{2AC00F3F-A831-E287-2EEA-9B9691559DF8}"/>
              </a:ext>
            </a:extLst>
          </p:cNvPr>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a:extLst>
              <a:ext uri="{FF2B5EF4-FFF2-40B4-BE49-F238E27FC236}">
                <a16:creationId xmlns:a16="http://schemas.microsoft.com/office/drawing/2014/main" id="{D76610EB-5962-5211-BFC2-25E58F7A0F25}"/>
              </a:ext>
            </a:extLst>
          </p:cNvPr>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a:extLst>
              <a:ext uri="{FF2B5EF4-FFF2-40B4-BE49-F238E27FC236}">
                <a16:creationId xmlns:a16="http://schemas.microsoft.com/office/drawing/2014/main" id="{AE906D5B-74F6-A0CB-960B-A8B14659DC12}"/>
              </a:ext>
            </a:extLst>
          </p:cNvPr>
          <p:cNvSpPr txBox="1">
            <a:spLocks noChangeArrowheads="1"/>
          </p:cNvSpPr>
          <p:nvPr/>
        </p:nvSpPr>
        <p:spPr bwMode="auto">
          <a:xfrm>
            <a:off x="457200" y="870156"/>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Frequent skin and yeast infections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 BMI of ____ or greater indicates increased pre/diabetes risk?</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To reduce complications, control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A</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1c,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lood pressure,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C</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holesterol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ea typeface="Calibri" panose="020F0502020204030204" pitchFamily="34" charset="0"/>
                <a:cs typeface="Calibri" panose="020F0502020204030204" pitchFamily="34" charset="0"/>
              </a:rPr>
              <a:t>PreDiabetes</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 fasting glucose level of ___ to ____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Erectile dysfunction indicates greater risk for ____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Diabetes – fasting glucose level____ or greater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Type 1 diabetes is best described as an ______ disease</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People with diabetes are ______ times more likely to die of heart dx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Elevated triglycerides, &lt; HDL, smaller dense LDL</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Each percentage point of A1C =   _____ mg/dl glucose </a:t>
            </a:r>
            <a:endPar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dx of type 2, about __% of the beta cell function is lost</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Diabetes – random glucose ____ or greater					</a:t>
            </a:r>
          </a:p>
        </p:txBody>
      </p:sp>
    </p:spTree>
    <p:custDataLst>
      <p:tags r:id="rId1"/>
    </p:custDataLst>
    <p:extLst>
      <p:ext uri="{BB962C8B-B14F-4D97-AF65-F5344CB8AC3E}">
        <p14:creationId xmlns:p14="http://schemas.microsoft.com/office/powerpoint/2010/main" val="384763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C:\Users\disaacs\AppData\Local\Microsoft\Windows\INetCache\IE\IX84MDPU\Andy_blue_horizon_silhouette_clouds[1].png">
            <a:extLst>
              <a:ext uri="{FF2B5EF4-FFF2-40B4-BE49-F238E27FC236}">
                <a16:creationId xmlns:a16="http://schemas.microsoft.com/office/drawing/2014/main" id="{D425B061-E076-4F59-9399-BA354DFF2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0004"/>
            <a:ext cx="9144000" cy="617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Content Placeholder 2">
            <a:extLst>
              <a:ext uri="{FF2B5EF4-FFF2-40B4-BE49-F238E27FC236}">
                <a16:creationId xmlns:a16="http://schemas.microsoft.com/office/drawing/2014/main" id="{EEA2DCF8-22A7-412D-9B9F-BE65BA88ED0E}"/>
              </a:ext>
            </a:extLst>
          </p:cNvPr>
          <p:cNvSpPr>
            <a:spLocks noGrp="1"/>
          </p:cNvSpPr>
          <p:nvPr>
            <p:ph sz="quarter" idx="4294967295"/>
          </p:nvPr>
        </p:nvSpPr>
        <p:spPr>
          <a:xfrm>
            <a:off x="0" y="1219200"/>
            <a:ext cx="8229600" cy="5486400"/>
          </a:xfrm>
        </p:spPr>
        <p:txBody>
          <a:bodyPr/>
          <a:lstStyle/>
          <a:p>
            <a:pPr marL="0" indent="0" algn="ctr" eaLnBrk="1" hangingPunct="1">
              <a:buNone/>
            </a:pPr>
            <a:r>
              <a:rPr lang="en-US" altLang="en-US" sz="5225" dirty="0">
                <a:solidFill>
                  <a:schemeClr val="bg1"/>
                </a:solidFill>
              </a:rPr>
              <a:t>Incretins:</a:t>
            </a:r>
          </a:p>
          <a:p>
            <a:pPr marL="0" indent="0" algn="ctr" eaLnBrk="1" hangingPunct="1">
              <a:buNone/>
            </a:pPr>
            <a:r>
              <a:rPr lang="en-US" altLang="en-US" sz="5225" dirty="0">
                <a:solidFill>
                  <a:schemeClr val="bg1"/>
                </a:solidFill>
              </a:rPr>
              <a:t>GLP-1 &amp; GLP-1/GIP                     Receptor Agonists</a:t>
            </a:r>
          </a:p>
        </p:txBody>
      </p:sp>
      <p:sp>
        <p:nvSpPr>
          <p:cNvPr id="2" name="TextBox 1">
            <a:extLst>
              <a:ext uri="{FF2B5EF4-FFF2-40B4-BE49-F238E27FC236}">
                <a16:creationId xmlns:a16="http://schemas.microsoft.com/office/drawing/2014/main" id="{5DAB94EE-537F-1F86-7952-79C06D005AC2}"/>
              </a:ext>
            </a:extLst>
          </p:cNvPr>
          <p:cNvSpPr txBox="1"/>
          <p:nvPr/>
        </p:nvSpPr>
        <p:spPr>
          <a:xfrm>
            <a:off x="762000" y="5230090"/>
            <a:ext cx="6629400" cy="646331"/>
          </a:xfrm>
          <a:prstGeom prst="rect">
            <a:avLst/>
          </a:prstGeom>
          <a:noFill/>
        </p:spPr>
        <p:txBody>
          <a:bodyPr wrap="square" rtlCol="0">
            <a:spAutoFit/>
          </a:bodyPr>
          <a:lstStyle/>
          <a:p>
            <a:r>
              <a:rPr lang="en-US" dirty="0">
                <a:solidFill>
                  <a:schemeClr val="bg1"/>
                </a:solidFill>
              </a:rPr>
              <a:t>GLP-1: glucagon like peptide 1</a:t>
            </a:r>
          </a:p>
          <a:p>
            <a:r>
              <a:rPr lang="en-US" dirty="0">
                <a:solidFill>
                  <a:schemeClr val="bg1"/>
                </a:solidFill>
              </a:rPr>
              <a:t>GIP: glucose-dependent insulinotropic polypeptide</a:t>
            </a:r>
          </a:p>
        </p:txBody>
      </p:sp>
    </p:spTree>
    <p:extLst>
      <p:ext uri="{BB962C8B-B14F-4D97-AF65-F5344CB8AC3E}">
        <p14:creationId xmlns:p14="http://schemas.microsoft.com/office/powerpoint/2010/main" val="426442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13B79-551D-BA4D-915F-244E6FCFD977}"/>
              </a:ext>
            </a:extLst>
          </p:cNvPr>
          <p:cNvSpPr>
            <a:spLocks noGrp="1"/>
          </p:cNvSpPr>
          <p:nvPr>
            <p:ph type="title"/>
          </p:nvPr>
        </p:nvSpPr>
        <p:spPr/>
        <p:txBody>
          <a:bodyPr/>
          <a:lstStyle/>
          <a:p>
            <a:r>
              <a:rPr lang="en-US" dirty="0"/>
              <a:t>The Rise of GLP-1 Agonists</a:t>
            </a:r>
          </a:p>
        </p:txBody>
      </p:sp>
      <p:sp>
        <p:nvSpPr>
          <p:cNvPr id="3" name="Content Placeholder 2">
            <a:extLst>
              <a:ext uri="{FF2B5EF4-FFF2-40B4-BE49-F238E27FC236}">
                <a16:creationId xmlns:a16="http://schemas.microsoft.com/office/drawing/2014/main" id="{5AEAE5E5-CC2E-8443-8C26-E5FFD39D6073}"/>
              </a:ext>
            </a:extLst>
          </p:cNvPr>
          <p:cNvSpPr>
            <a:spLocks noGrp="1"/>
          </p:cNvSpPr>
          <p:nvPr>
            <p:ph idx="1"/>
          </p:nvPr>
        </p:nvSpPr>
        <p:spPr>
          <a:xfrm>
            <a:off x="628650" y="1241971"/>
            <a:ext cx="7886700" cy="3787229"/>
          </a:xfrm>
        </p:spPr>
        <p:txBody>
          <a:bodyPr/>
          <a:lstStyle/>
          <a:p>
            <a:r>
              <a:rPr lang="en-US" sz="3200" dirty="0"/>
              <a:t>1</a:t>
            </a:r>
            <a:r>
              <a:rPr lang="en-US" sz="3200" baseline="30000" dirty="0"/>
              <a:t>st</a:t>
            </a:r>
            <a:r>
              <a:rPr lang="en-US" sz="3200" dirty="0"/>
              <a:t> available in 2005 (exenatide)</a:t>
            </a:r>
          </a:p>
          <a:p>
            <a:r>
              <a:rPr lang="en-US" sz="3200" dirty="0"/>
              <a:t>Semaglutide FDA approval 2017</a:t>
            </a:r>
          </a:p>
          <a:p>
            <a:r>
              <a:rPr lang="en-US" sz="3200" dirty="0"/>
              <a:t>Tirzepatide FDA approval 2022</a:t>
            </a:r>
          </a:p>
          <a:p>
            <a:r>
              <a:rPr lang="en-US" sz="3200" dirty="0"/>
              <a:t>12% (1 in 8 adults) said they have taken a GLP-1 agonist</a:t>
            </a:r>
            <a:endParaRPr lang="en-US" dirty="0"/>
          </a:p>
        </p:txBody>
      </p:sp>
      <p:pic>
        <p:nvPicPr>
          <p:cNvPr id="5" name="Picture 4">
            <a:extLst>
              <a:ext uri="{FF2B5EF4-FFF2-40B4-BE49-F238E27FC236}">
                <a16:creationId xmlns:a16="http://schemas.microsoft.com/office/drawing/2014/main" id="{C06B34C0-668D-DD74-A0DA-53FC5E476A26}"/>
              </a:ext>
            </a:extLst>
          </p:cNvPr>
          <p:cNvPicPr>
            <a:picLocks noChangeAspect="1"/>
          </p:cNvPicPr>
          <p:nvPr/>
        </p:nvPicPr>
        <p:blipFill>
          <a:blip r:embed="rId3"/>
          <a:stretch>
            <a:fillRect/>
          </a:stretch>
        </p:blipFill>
        <p:spPr>
          <a:xfrm>
            <a:off x="2582162" y="4129035"/>
            <a:ext cx="3979676" cy="1800330"/>
          </a:xfrm>
          <a:prstGeom prst="rect">
            <a:avLst/>
          </a:prstGeom>
        </p:spPr>
      </p:pic>
      <p:sp>
        <p:nvSpPr>
          <p:cNvPr id="6" name="TextBox 5">
            <a:extLst>
              <a:ext uri="{FF2B5EF4-FFF2-40B4-BE49-F238E27FC236}">
                <a16:creationId xmlns:a16="http://schemas.microsoft.com/office/drawing/2014/main" id="{38B578FA-CEB8-BBA4-1A95-F51181426140}"/>
              </a:ext>
            </a:extLst>
          </p:cNvPr>
          <p:cNvSpPr txBox="1"/>
          <p:nvPr/>
        </p:nvSpPr>
        <p:spPr>
          <a:xfrm>
            <a:off x="1447800" y="6304002"/>
            <a:ext cx="5638800" cy="553998"/>
          </a:xfrm>
          <a:prstGeom prst="rect">
            <a:avLst/>
          </a:prstGeom>
          <a:noFill/>
        </p:spPr>
        <p:txBody>
          <a:bodyPr wrap="square" rtlCol="0">
            <a:spAutoFit/>
          </a:bodyPr>
          <a:lstStyle/>
          <a:p>
            <a:r>
              <a:rPr lang="en-US" sz="1200" dirty="0">
                <a:hlinkClick r:id="rId4"/>
              </a:rPr>
              <a:t>KFF Health Tracking Poll May 2024: The Public’s Use and Views of GLP-1 Drugs | KFF</a:t>
            </a:r>
            <a:endParaRPr lang="en-US" sz="1200" dirty="0"/>
          </a:p>
          <a:p>
            <a:endParaRPr lang="en-US" dirty="0">
              <a:solidFill>
                <a:schemeClr val="bg2"/>
              </a:solidFill>
            </a:endParaRPr>
          </a:p>
        </p:txBody>
      </p:sp>
    </p:spTree>
    <p:extLst>
      <p:ext uri="{BB962C8B-B14F-4D97-AF65-F5344CB8AC3E}">
        <p14:creationId xmlns:p14="http://schemas.microsoft.com/office/powerpoint/2010/main" val="292833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7B1B9-B471-3B09-E423-DD64BEB3E82B}"/>
              </a:ext>
            </a:extLst>
          </p:cNvPr>
          <p:cNvSpPr>
            <a:spLocks noGrp="1"/>
          </p:cNvSpPr>
          <p:nvPr>
            <p:ph type="title"/>
          </p:nvPr>
        </p:nvSpPr>
        <p:spPr>
          <a:xfrm>
            <a:off x="483140" y="152400"/>
            <a:ext cx="8229600" cy="990600"/>
          </a:xfrm>
        </p:spPr>
        <p:txBody>
          <a:bodyPr>
            <a:normAutofit/>
          </a:bodyPr>
          <a:lstStyle/>
          <a:p>
            <a:r>
              <a:rPr lang="en-US" sz="4800" dirty="0"/>
              <a:t>Polling Question 6A</a:t>
            </a:r>
          </a:p>
        </p:txBody>
      </p:sp>
      <p:sp>
        <p:nvSpPr>
          <p:cNvPr id="3" name="Content Placeholder 2">
            <a:extLst>
              <a:ext uri="{FF2B5EF4-FFF2-40B4-BE49-F238E27FC236}">
                <a16:creationId xmlns:a16="http://schemas.microsoft.com/office/drawing/2014/main" id="{58E83173-1080-1C67-3CB2-B7021153BC65}"/>
              </a:ext>
            </a:extLst>
          </p:cNvPr>
          <p:cNvSpPr>
            <a:spLocks noGrp="1"/>
          </p:cNvSpPr>
          <p:nvPr>
            <p:ph idx="1"/>
          </p:nvPr>
        </p:nvSpPr>
        <p:spPr/>
        <p:txBody>
          <a:bodyPr/>
          <a:lstStyle/>
          <a:p>
            <a:pPr marL="0" indent="0">
              <a:buNone/>
            </a:pPr>
            <a:r>
              <a:rPr lang="en-US" sz="4000" dirty="0"/>
              <a:t>GLP-1 Medications are approved for all of the following conditions except:</a:t>
            </a:r>
          </a:p>
          <a:p>
            <a:pPr marL="557213" indent="-557213">
              <a:buFont typeface="+mj-lt"/>
              <a:buAutoNum type="alphaUcPeriod"/>
            </a:pPr>
            <a:r>
              <a:rPr lang="en-US" sz="4000" dirty="0"/>
              <a:t>Obesity</a:t>
            </a:r>
          </a:p>
          <a:p>
            <a:pPr marL="557213" indent="-557213">
              <a:buFont typeface="+mj-lt"/>
              <a:buAutoNum type="alphaUcPeriod"/>
            </a:pPr>
            <a:r>
              <a:rPr lang="en-US" sz="4000" dirty="0"/>
              <a:t>Type 2 Diabetes</a:t>
            </a:r>
          </a:p>
          <a:p>
            <a:pPr marL="557213" indent="-557213">
              <a:buFont typeface="+mj-lt"/>
              <a:buAutoNum type="alphaUcPeriod"/>
            </a:pPr>
            <a:r>
              <a:rPr lang="en-US" sz="4000" dirty="0"/>
              <a:t>Sleep apnea</a:t>
            </a:r>
          </a:p>
          <a:p>
            <a:pPr marL="557213" indent="-557213">
              <a:buFont typeface="+mj-lt"/>
              <a:buAutoNum type="alphaUcPeriod"/>
            </a:pPr>
            <a:r>
              <a:rPr lang="en-US" sz="4000" dirty="0"/>
              <a:t>Alcohol use disorder </a:t>
            </a:r>
          </a:p>
          <a:p>
            <a:pPr marL="557213" indent="-557213">
              <a:buFont typeface="+mj-lt"/>
              <a:buAutoNum type="alphaUcPeriod"/>
            </a:pPr>
            <a:r>
              <a:rPr lang="en-US" sz="4000" dirty="0"/>
              <a:t>Kidney disease</a:t>
            </a:r>
          </a:p>
          <a:p>
            <a:pPr marL="0" indent="0">
              <a:buNone/>
            </a:pPr>
            <a:endParaRPr lang="en-US" dirty="0"/>
          </a:p>
        </p:txBody>
      </p:sp>
      <p:sp>
        <p:nvSpPr>
          <p:cNvPr id="4" name="Oval 3">
            <a:extLst>
              <a:ext uri="{FF2B5EF4-FFF2-40B4-BE49-F238E27FC236}">
                <a16:creationId xmlns:a16="http://schemas.microsoft.com/office/drawing/2014/main" id="{FDCA1C93-D9A7-739D-7C05-2675691E3BA4}"/>
              </a:ext>
            </a:extLst>
          </p:cNvPr>
          <p:cNvSpPr/>
          <p:nvPr/>
        </p:nvSpPr>
        <p:spPr>
          <a:xfrm>
            <a:off x="685800" y="4495800"/>
            <a:ext cx="5181600" cy="8001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129412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a:xfrm>
            <a:off x="457200" y="152400"/>
            <a:ext cx="8229600" cy="795338"/>
          </a:xfrm>
        </p:spPr>
        <p:txBody>
          <a:bodyPr>
            <a:normAutofit/>
          </a:bodyPr>
          <a:lstStyle/>
          <a:p>
            <a:pPr eaLnBrk="1" hangingPunct="1"/>
            <a:r>
              <a:rPr lang="en-US" sz="2800" dirty="0"/>
              <a:t>Understanding the Natural Role of Incretins</a:t>
            </a:r>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1287532"/>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b="1" dirty="0">
                <a:cs typeface="Arial" pitchFamily="34" charset="0"/>
              </a:rPr>
              <a:t>GLP-1 secreted upon ingestion of food by L-cells in the distal small intestine</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838318" y="2498389"/>
            <a:ext cx="1244867" cy="3100607"/>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
        <p:nvSpPr>
          <p:cNvPr id="3" name="Text Box 15">
            <a:extLst>
              <a:ext uri="{FF2B5EF4-FFF2-40B4-BE49-F238E27FC236}">
                <a16:creationId xmlns:a16="http://schemas.microsoft.com/office/drawing/2014/main" id="{983DB5D0-02B8-A6A3-842F-E5ADAF9F23A2}"/>
              </a:ext>
            </a:extLst>
          </p:cNvPr>
          <p:cNvSpPr txBox="1">
            <a:spLocks noChangeArrowheads="1"/>
          </p:cNvSpPr>
          <p:nvPr/>
        </p:nvSpPr>
        <p:spPr bwMode="blackWhite">
          <a:xfrm>
            <a:off x="5250846" y="1017606"/>
            <a:ext cx="3616325" cy="982833"/>
          </a:xfrm>
          <a:prstGeom prst="rect">
            <a:avLst/>
          </a:prstGeom>
          <a:solidFill>
            <a:schemeClr val="bg2"/>
          </a:solidFill>
          <a:ln w="9525">
            <a:solidFill>
              <a:schemeClr val="bg2"/>
            </a:solidFill>
            <a:miter lim="800000"/>
            <a:headEnd/>
            <a:tailEnd/>
          </a:ln>
        </p:spPr>
        <p:txBody>
          <a:bodyPr wrap="square">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b="1" dirty="0">
                <a:cs typeface="Arial" pitchFamily="34" charset="0"/>
              </a:rPr>
              <a:t>GIP secreted  by K-cells upon ingestion of food in the proximal small intestine</a:t>
            </a:r>
          </a:p>
        </p:txBody>
      </p:sp>
      <p:sp>
        <p:nvSpPr>
          <p:cNvPr id="6" name="Line 21">
            <a:extLst>
              <a:ext uri="{FF2B5EF4-FFF2-40B4-BE49-F238E27FC236}">
                <a16:creationId xmlns:a16="http://schemas.microsoft.com/office/drawing/2014/main" id="{762E9566-90D5-96AB-2C61-B18A340D39AF}"/>
              </a:ext>
            </a:extLst>
          </p:cNvPr>
          <p:cNvSpPr>
            <a:spLocks noChangeShapeType="1"/>
          </p:cNvSpPr>
          <p:nvPr/>
        </p:nvSpPr>
        <p:spPr bwMode="auto">
          <a:xfrm rot="-10824380" flipV="1">
            <a:off x="4626908" y="2072779"/>
            <a:ext cx="707221" cy="2890864"/>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Tree>
    <p:custDataLst>
      <p:tags r:id="rId1"/>
    </p:custDataLst>
    <p:extLst>
      <p:ext uri="{BB962C8B-B14F-4D97-AF65-F5344CB8AC3E}">
        <p14:creationId xmlns:p14="http://schemas.microsoft.com/office/powerpoint/2010/main" val="23117092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par>
                          <p:cTn id="74" fill="hold">
                            <p:stCondLst>
                              <p:cond delay="1500"/>
                            </p:stCondLst>
                            <p:childTnLst>
                              <p:par>
                                <p:cTn id="75" presetID="9" presetClass="entr" presetSubtype="0" fill="hold" grpId="0" nodeType="after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dissolve">
                                      <p:cBhvr>
                                        <p:cTn id="77" dur="500"/>
                                        <p:tgtEl>
                                          <p:spTgt spid="3"/>
                                        </p:tgtEl>
                                      </p:cBhvr>
                                    </p:animEffect>
                                  </p:childTnLst>
                                </p:cTn>
                              </p:par>
                            </p:childTnLst>
                          </p:cTn>
                        </p:par>
                        <p:par>
                          <p:cTn id="78" fill="hold">
                            <p:stCondLst>
                              <p:cond delay="2000"/>
                            </p:stCondLst>
                            <p:childTnLst>
                              <p:par>
                                <p:cTn id="79" presetID="22" presetClass="entr" presetSubtype="1" fill="hold" nodeType="after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wipe(up)">
                                      <p:cBhvr>
                                        <p:cTn id="81"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P spid="3" grpId="0" animBg="1" autoUpdateAnimBg="0"/>
    </p:bldLst>
  </p:timing>
  <p:extLst>
    <p:ext uri="{6950BFC3-D8DA-4A85-94F7-54DA5524770B}">
      <p188:commentRel xmlns:p188="http://schemas.microsoft.com/office/powerpoint/2018/8/main" r:id="rId4"/>
    </p:ext>
  </p:extLs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FAC0-2E97-6C31-B845-D75A65F4815F}"/>
              </a:ext>
            </a:extLst>
          </p:cNvPr>
          <p:cNvSpPr>
            <a:spLocks noGrp="1"/>
          </p:cNvSpPr>
          <p:nvPr>
            <p:ph type="title"/>
          </p:nvPr>
        </p:nvSpPr>
        <p:spPr/>
        <p:txBody>
          <a:bodyPr/>
          <a:lstStyle/>
          <a:p>
            <a:r>
              <a:rPr lang="en-US" dirty="0"/>
              <a:t>GLP-1 and GIP</a:t>
            </a:r>
          </a:p>
        </p:txBody>
      </p:sp>
      <p:sp>
        <p:nvSpPr>
          <p:cNvPr id="3" name="Content Placeholder 2">
            <a:extLst>
              <a:ext uri="{FF2B5EF4-FFF2-40B4-BE49-F238E27FC236}">
                <a16:creationId xmlns:a16="http://schemas.microsoft.com/office/drawing/2014/main" id="{5B0A3448-77F2-5473-B739-EF51C9BA8981}"/>
              </a:ext>
            </a:extLst>
          </p:cNvPr>
          <p:cNvSpPr>
            <a:spLocks noGrp="1"/>
          </p:cNvSpPr>
          <p:nvPr>
            <p:ph sz="quarter" idx="1"/>
          </p:nvPr>
        </p:nvSpPr>
        <p:spPr/>
        <p:txBody>
          <a:bodyPr/>
          <a:lstStyle/>
          <a:p>
            <a:endParaRPr lang="en-US" dirty="0"/>
          </a:p>
        </p:txBody>
      </p:sp>
      <p:pic>
        <p:nvPicPr>
          <p:cNvPr id="5" name="Picture 4">
            <a:extLst>
              <a:ext uri="{FF2B5EF4-FFF2-40B4-BE49-F238E27FC236}">
                <a16:creationId xmlns:a16="http://schemas.microsoft.com/office/drawing/2014/main" id="{7BA7EAC3-67B2-966A-8AF2-D2F0A3BB5AA1}"/>
              </a:ext>
            </a:extLst>
          </p:cNvPr>
          <p:cNvPicPr>
            <a:picLocks noChangeAspect="1"/>
          </p:cNvPicPr>
          <p:nvPr/>
        </p:nvPicPr>
        <p:blipFill>
          <a:blip r:embed="rId2"/>
          <a:stretch>
            <a:fillRect/>
          </a:stretch>
        </p:blipFill>
        <p:spPr>
          <a:xfrm>
            <a:off x="990600" y="1219200"/>
            <a:ext cx="6601374" cy="5378602"/>
          </a:xfrm>
          <a:prstGeom prst="rect">
            <a:avLst/>
          </a:prstGeom>
        </p:spPr>
      </p:pic>
      <p:sp>
        <p:nvSpPr>
          <p:cNvPr id="6" name="TextBox 5">
            <a:extLst>
              <a:ext uri="{FF2B5EF4-FFF2-40B4-BE49-F238E27FC236}">
                <a16:creationId xmlns:a16="http://schemas.microsoft.com/office/drawing/2014/main" id="{6DA0F07F-3941-FEB7-E7FB-1051B5A89BB4}"/>
              </a:ext>
            </a:extLst>
          </p:cNvPr>
          <p:cNvSpPr txBox="1"/>
          <p:nvPr/>
        </p:nvSpPr>
        <p:spPr>
          <a:xfrm>
            <a:off x="152400" y="6567100"/>
            <a:ext cx="7010400" cy="276999"/>
          </a:xfrm>
          <a:prstGeom prst="rect">
            <a:avLst/>
          </a:prstGeom>
          <a:noFill/>
        </p:spPr>
        <p:txBody>
          <a:bodyPr wrap="square" rtlCol="0">
            <a:spAutoFit/>
          </a:bodyPr>
          <a:lstStyle/>
          <a:p>
            <a:r>
              <a:rPr lang="en-US" sz="1200" dirty="0"/>
              <a:t>Rosen CJ, </a:t>
            </a:r>
            <a:r>
              <a:rPr lang="en-US" sz="1200" dirty="0" err="1"/>
              <a:t>Ingelfinger</a:t>
            </a:r>
            <a:r>
              <a:rPr lang="en-US" sz="1200" dirty="0"/>
              <a:t> JR. GLP-1 Receptor Agonists. N Engl J Med. 2026 Apr 2;394(13):1313-1324. </a:t>
            </a:r>
          </a:p>
        </p:txBody>
      </p:sp>
    </p:spTree>
    <p:extLst>
      <p:ext uri="{BB962C8B-B14F-4D97-AF65-F5344CB8AC3E}">
        <p14:creationId xmlns:p14="http://schemas.microsoft.com/office/powerpoint/2010/main" val="136584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597708-78EE-DA49-0994-BD539BEC45AC}"/>
              </a:ext>
            </a:extLst>
          </p:cNvPr>
          <p:cNvPicPr>
            <a:picLocks noChangeAspect="1"/>
          </p:cNvPicPr>
          <p:nvPr/>
        </p:nvPicPr>
        <p:blipFill>
          <a:blip r:embed="rId3"/>
          <a:stretch>
            <a:fillRect/>
          </a:stretch>
        </p:blipFill>
        <p:spPr>
          <a:xfrm>
            <a:off x="313011" y="1072718"/>
            <a:ext cx="8779288" cy="5645845"/>
          </a:xfrm>
          <a:prstGeom prst="rect">
            <a:avLst/>
          </a:prstGeom>
        </p:spPr>
      </p:pic>
      <p:sp>
        <p:nvSpPr>
          <p:cNvPr id="3" name="Title 2">
            <a:extLst>
              <a:ext uri="{FF2B5EF4-FFF2-40B4-BE49-F238E27FC236}">
                <a16:creationId xmlns:a16="http://schemas.microsoft.com/office/drawing/2014/main" id="{09730636-51E5-4BD4-A551-2E049CBCC232}"/>
              </a:ext>
            </a:extLst>
          </p:cNvPr>
          <p:cNvSpPr>
            <a:spLocks noGrp="1"/>
          </p:cNvSpPr>
          <p:nvPr>
            <p:ph type="title"/>
          </p:nvPr>
        </p:nvSpPr>
        <p:spPr>
          <a:xfrm>
            <a:off x="457200" y="152400"/>
            <a:ext cx="8229600" cy="885682"/>
          </a:xfrm>
        </p:spPr>
        <p:txBody>
          <a:bodyPr>
            <a:normAutofit/>
          </a:bodyPr>
          <a:lstStyle/>
          <a:p>
            <a:r>
              <a:rPr lang="en-US" sz="4400" dirty="0"/>
              <a:t>Pocket Card: GLP-1 &amp; GIP RA  </a:t>
            </a:r>
          </a:p>
        </p:txBody>
      </p:sp>
      <p:sp>
        <p:nvSpPr>
          <p:cNvPr id="2" name="Arrow: Right 1">
            <a:extLst>
              <a:ext uri="{FF2B5EF4-FFF2-40B4-BE49-F238E27FC236}">
                <a16:creationId xmlns:a16="http://schemas.microsoft.com/office/drawing/2014/main" id="{F22A78BF-7D23-4589-950C-82CE93C18BA3}"/>
              </a:ext>
            </a:extLst>
          </p:cNvPr>
          <p:cNvSpPr/>
          <p:nvPr/>
        </p:nvSpPr>
        <p:spPr>
          <a:xfrm>
            <a:off x="23992" y="2971800"/>
            <a:ext cx="517857" cy="67888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823692" eaLnBrk="0" fontAlgn="base" hangingPunct="0">
              <a:spcBef>
                <a:spcPct val="0"/>
              </a:spcBef>
              <a:spcAft>
                <a:spcPct val="0"/>
              </a:spcAft>
              <a:defRPr/>
            </a:pPr>
            <a:endParaRPr lang="en-US" sz="1621">
              <a:solidFill>
                <a:prstClr val="white"/>
              </a:solidFill>
              <a:latin typeface="Gill Sans MT"/>
            </a:endParaRPr>
          </a:p>
        </p:txBody>
      </p:sp>
      <p:sp>
        <p:nvSpPr>
          <p:cNvPr id="4" name="Arrow: Right 3">
            <a:extLst>
              <a:ext uri="{FF2B5EF4-FFF2-40B4-BE49-F238E27FC236}">
                <a16:creationId xmlns:a16="http://schemas.microsoft.com/office/drawing/2014/main" id="{A4434E48-200F-5F3F-FD5C-EED2A9E375D7}"/>
              </a:ext>
            </a:extLst>
          </p:cNvPr>
          <p:cNvSpPr/>
          <p:nvPr/>
        </p:nvSpPr>
        <p:spPr>
          <a:xfrm>
            <a:off x="23992" y="4988792"/>
            <a:ext cx="517857" cy="67888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823692" eaLnBrk="0" fontAlgn="base" hangingPunct="0">
              <a:spcBef>
                <a:spcPct val="0"/>
              </a:spcBef>
              <a:spcAft>
                <a:spcPct val="0"/>
              </a:spcAft>
              <a:defRPr/>
            </a:pPr>
            <a:endParaRPr lang="en-US" sz="1621">
              <a:solidFill>
                <a:prstClr val="white"/>
              </a:solidFill>
              <a:latin typeface="Gill Sans MT"/>
            </a:endParaRPr>
          </a:p>
        </p:txBody>
      </p:sp>
    </p:spTree>
    <p:extLst>
      <p:ext uri="{BB962C8B-B14F-4D97-AF65-F5344CB8AC3E}">
        <p14:creationId xmlns:p14="http://schemas.microsoft.com/office/powerpoint/2010/main" val="303801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39893-B63B-EB0C-A4AF-10C8F5D2111F}"/>
            </a:ext>
          </a:extLst>
        </p:cNvPr>
        <p:cNvGrpSpPr/>
        <p:nvPr/>
      </p:nvGrpSpPr>
      <p:grpSpPr>
        <a:xfrm>
          <a:off x="0" y="0"/>
          <a:ext cx="0" cy="0"/>
          <a:chOff x="0" y="0"/>
          <a:chExt cx="0" cy="0"/>
        </a:xfrm>
      </p:grpSpPr>
      <p:sp>
        <p:nvSpPr>
          <p:cNvPr id="71682" name="Title 1">
            <a:extLst>
              <a:ext uri="{FF2B5EF4-FFF2-40B4-BE49-F238E27FC236}">
                <a16:creationId xmlns:a16="http://schemas.microsoft.com/office/drawing/2014/main" id="{34EAC5B3-D758-576D-D12F-BE879977EEA0}"/>
              </a:ext>
            </a:extLst>
          </p:cNvPr>
          <p:cNvSpPr>
            <a:spLocks noGrp="1" noChangeArrowheads="1"/>
          </p:cNvSpPr>
          <p:nvPr>
            <p:ph type="title"/>
          </p:nvPr>
        </p:nvSpPr>
        <p:spPr/>
        <p:txBody>
          <a:bodyPr>
            <a:normAutofit/>
          </a:bodyPr>
          <a:lstStyle/>
          <a:p>
            <a:pPr eaLnBrk="1" hangingPunct="1"/>
            <a:r>
              <a:rPr lang="en-US" altLang="en-US" sz="4800" dirty="0"/>
              <a:t>Incretin Device Show/Tell</a:t>
            </a:r>
          </a:p>
        </p:txBody>
      </p:sp>
      <p:sp>
        <p:nvSpPr>
          <p:cNvPr id="2" name="Content Placeholder 1">
            <a:extLst>
              <a:ext uri="{FF2B5EF4-FFF2-40B4-BE49-F238E27FC236}">
                <a16:creationId xmlns:a16="http://schemas.microsoft.com/office/drawing/2014/main" id="{887E2B58-C36A-27CA-14DB-EDFE9745AD4E}"/>
              </a:ext>
            </a:extLst>
          </p:cNvPr>
          <p:cNvSpPr>
            <a:spLocks noGrp="1"/>
          </p:cNvSpPr>
          <p:nvPr>
            <p:ph sz="quarter" idx="1"/>
          </p:nvPr>
        </p:nvSpPr>
        <p:spPr/>
        <p:txBody>
          <a:bodyPr/>
          <a:lstStyle/>
          <a:p>
            <a:endParaRPr lang="en-US" dirty="0"/>
          </a:p>
        </p:txBody>
      </p:sp>
    </p:spTree>
    <p:extLst>
      <p:ext uri="{BB962C8B-B14F-4D97-AF65-F5344CB8AC3E}">
        <p14:creationId xmlns:p14="http://schemas.microsoft.com/office/powerpoint/2010/main" val="288536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CA2A3109-972F-4C6E-AD32-0EB255DA0729}"/>
              </a:ext>
            </a:extLst>
          </p:cNvPr>
          <p:cNvSpPr>
            <a:spLocks noGrp="1" noChangeArrowheads="1"/>
          </p:cNvSpPr>
          <p:nvPr>
            <p:ph type="title"/>
          </p:nvPr>
        </p:nvSpPr>
        <p:spPr>
          <a:xfrm>
            <a:off x="228600" y="152400"/>
            <a:ext cx="8686800" cy="990600"/>
          </a:xfrm>
        </p:spPr>
        <p:txBody>
          <a:bodyPr>
            <a:normAutofit fontScale="90000"/>
          </a:bodyPr>
          <a:lstStyle/>
          <a:p>
            <a:pPr eaLnBrk="1" hangingPunct="1"/>
            <a:r>
              <a:rPr lang="en-US" altLang="en-US" sz="4800" dirty="0"/>
              <a:t>Oral Semaglutide (</a:t>
            </a:r>
            <a:r>
              <a:rPr lang="en-US" altLang="en-US" sz="4800" dirty="0" err="1"/>
              <a:t>Rybelsus</a:t>
            </a:r>
            <a:r>
              <a:rPr lang="en-US" altLang="en-US" sz="4800" dirty="0"/>
              <a:t>, Ozempic)</a:t>
            </a:r>
          </a:p>
        </p:txBody>
      </p:sp>
      <p:sp>
        <p:nvSpPr>
          <p:cNvPr id="3" name="Content Placeholder 2">
            <a:extLst>
              <a:ext uri="{FF2B5EF4-FFF2-40B4-BE49-F238E27FC236}">
                <a16:creationId xmlns:a16="http://schemas.microsoft.com/office/drawing/2014/main" id="{A94E36FC-251F-4667-9F35-9AB4EC449D8D}"/>
              </a:ext>
            </a:extLst>
          </p:cNvPr>
          <p:cNvSpPr>
            <a:spLocks noGrp="1"/>
          </p:cNvSpPr>
          <p:nvPr>
            <p:ph sz="quarter" idx="1"/>
          </p:nvPr>
        </p:nvSpPr>
        <p:spPr/>
        <p:txBody>
          <a:bodyPr>
            <a:normAutofit fontScale="77500" lnSpcReduction="20000"/>
          </a:bodyPr>
          <a:lstStyle/>
          <a:p>
            <a:pPr eaLnBrk="1" fontAlgn="auto" hangingPunct="1">
              <a:lnSpc>
                <a:spcPct val="120000"/>
              </a:lnSpc>
              <a:spcAft>
                <a:spcPts val="0"/>
              </a:spcAft>
              <a:defRPr/>
            </a:pPr>
            <a:r>
              <a:rPr lang="en-US" sz="3000" dirty="0"/>
              <a:t>Barriers to GLP-1 oral absorption:</a:t>
            </a:r>
          </a:p>
          <a:p>
            <a:pPr lvl="1" eaLnBrk="1" fontAlgn="auto" hangingPunct="1">
              <a:lnSpc>
                <a:spcPct val="120000"/>
              </a:lnSpc>
              <a:spcAft>
                <a:spcPts val="0"/>
              </a:spcAft>
              <a:defRPr/>
            </a:pPr>
            <a:r>
              <a:rPr lang="en-US" sz="2600" dirty="0"/>
              <a:t>Degradation by gastrointestinal enzymes </a:t>
            </a:r>
          </a:p>
          <a:p>
            <a:pPr lvl="1" eaLnBrk="1" fontAlgn="auto" hangingPunct="1">
              <a:lnSpc>
                <a:spcPct val="120000"/>
              </a:lnSpc>
              <a:spcAft>
                <a:spcPts val="0"/>
              </a:spcAft>
              <a:defRPr/>
            </a:pPr>
            <a:r>
              <a:rPr lang="en-US" sz="2600" dirty="0"/>
              <a:t>pH induced conformational changes</a:t>
            </a:r>
          </a:p>
          <a:p>
            <a:pPr lvl="1" eaLnBrk="1" fontAlgn="auto" hangingPunct="1">
              <a:lnSpc>
                <a:spcPct val="120000"/>
              </a:lnSpc>
              <a:spcAft>
                <a:spcPts val="0"/>
              </a:spcAft>
              <a:defRPr/>
            </a:pPr>
            <a:r>
              <a:rPr lang="en-US" sz="2600" dirty="0"/>
              <a:t>Limited protein permeability of the intestinal membrane</a:t>
            </a:r>
          </a:p>
          <a:p>
            <a:pPr eaLnBrk="1" fontAlgn="auto" hangingPunct="1">
              <a:lnSpc>
                <a:spcPct val="120000"/>
              </a:lnSpc>
              <a:spcAft>
                <a:spcPts val="0"/>
              </a:spcAft>
              <a:defRPr/>
            </a:pPr>
            <a:r>
              <a:rPr lang="en-US" sz="3000" dirty="0" err="1"/>
              <a:t>Semaglutide</a:t>
            </a:r>
            <a:r>
              <a:rPr lang="en-US" sz="3000" dirty="0"/>
              <a:t> co-formulated with sodium N-(8-[2-hydroxybenzoyl] amino) caprylate (</a:t>
            </a:r>
            <a:r>
              <a:rPr lang="en-US" sz="3000" b="1" dirty="0"/>
              <a:t>SNAC</a:t>
            </a:r>
            <a:r>
              <a:rPr lang="en-US" sz="3000" dirty="0"/>
              <a:t>), an absorption enhancer</a:t>
            </a:r>
          </a:p>
          <a:p>
            <a:pPr eaLnBrk="1" fontAlgn="auto" hangingPunct="1">
              <a:lnSpc>
                <a:spcPct val="120000"/>
              </a:lnSpc>
              <a:spcAft>
                <a:spcPts val="0"/>
              </a:spcAft>
              <a:defRPr/>
            </a:pPr>
            <a:r>
              <a:rPr lang="en-US" sz="3000" dirty="0"/>
              <a:t>Absorbed in stomach where SNAC causes a localized increase in pH, leading to higher solubility and protection against proteolytic degradation</a:t>
            </a:r>
          </a:p>
          <a:p>
            <a:pPr marL="247107" indent="-247107" eaLnBrk="1" fontAlgn="auto" hangingPunct="1">
              <a:lnSpc>
                <a:spcPct val="120000"/>
              </a:lnSpc>
              <a:spcAft>
                <a:spcPts val="0"/>
              </a:spcAft>
              <a:buFont typeface="Wingdings 3"/>
              <a:buChar char=""/>
              <a:defRPr/>
            </a:pPr>
            <a:r>
              <a:rPr lang="en-US" sz="3000" dirty="0"/>
              <a:t>Take daily at least 30 mins before first food, beverage, or other oral meds</a:t>
            </a:r>
          </a:p>
          <a:p>
            <a:pPr marL="247107" indent="-247107" eaLnBrk="1" fontAlgn="auto" hangingPunct="1">
              <a:lnSpc>
                <a:spcPct val="120000"/>
              </a:lnSpc>
              <a:spcAft>
                <a:spcPts val="0"/>
              </a:spcAft>
              <a:buFont typeface="Wingdings 3"/>
              <a:buChar char=""/>
              <a:defRPr/>
            </a:pPr>
            <a:r>
              <a:rPr lang="en-US" sz="3000" dirty="0"/>
              <a:t>Take with no more than 4 ounces of plain water</a:t>
            </a:r>
          </a:p>
          <a:p>
            <a:pPr marL="247107" indent="-247107" eaLnBrk="1" fontAlgn="auto" hangingPunct="1">
              <a:lnSpc>
                <a:spcPct val="120000"/>
              </a:lnSpc>
              <a:spcAft>
                <a:spcPts val="0"/>
              </a:spcAft>
              <a:buFont typeface="Wingdings 3"/>
              <a:buChar char=""/>
              <a:defRPr/>
            </a:pPr>
            <a:r>
              <a:rPr lang="en-US" sz="3000" dirty="0"/>
              <a:t>Swallow tablets whole (don't cut or crush)</a:t>
            </a:r>
          </a:p>
          <a:p>
            <a:pPr marL="494215" lvl="1" indent="-247107" eaLnBrk="1" fontAlgn="auto" hangingPunct="1">
              <a:lnSpc>
                <a:spcPct val="120000"/>
              </a:lnSpc>
              <a:spcAft>
                <a:spcPts val="0"/>
              </a:spcAft>
              <a:buFont typeface="Wingdings 3"/>
              <a:buChar char=""/>
              <a:defRPr/>
            </a:pPr>
            <a:endParaRPr lang="en-US" sz="2600" dirty="0"/>
          </a:p>
          <a:p>
            <a:pPr marL="247107" indent="-247107" eaLnBrk="1" fontAlgn="auto" hangingPunct="1">
              <a:spcAft>
                <a:spcPts val="0"/>
              </a:spcAft>
              <a:buFont typeface="Wingdings 3"/>
              <a:buChar char=""/>
              <a:defRPr/>
            </a:pPr>
            <a:endParaRPr lang="en-US" dirty="0"/>
          </a:p>
        </p:txBody>
      </p:sp>
    </p:spTree>
    <p:extLst>
      <p:ext uri="{BB962C8B-B14F-4D97-AF65-F5344CB8AC3E}">
        <p14:creationId xmlns:p14="http://schemas.microsoft.com/office/powerpoint/2010/main" val="74010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E9852-22A4-479F-9F4D-23803FFC5CA2}"/>
              </a:ext>
            </a:extLst>
          </p:cNvPr>
          <p:cNvSpPr>
            <a:spLocks noGrp="1"/>
          </p:cNvSpPr>
          <p:nvPr>
            <p:ph type="title"/>
          </p:nvPr>
        </p:nvSpPr>
        <p:spPr>
          <a:xfrm>
            <a:off x="457200" y="228600"/>
            <a:ext cx="8229600" cy="914400"/>
          </a:xfrm>
        </p:spPr>
        <p:txBody>
          <a:bodyPr anchor="b">
            <a:normAutofit/>
          </a:bodyPr>
          <a:lstStyle/>
          <a:p>
            <a:pPr>
              <a:lnSpc>
                <a:spcPct val="90000"/>
              </a:lnSpc>
            </a:pPr>
            <a:r>
              <a:rPr lang="en-US" sz="2800"/>
              <a:t>Thank you for Being a Part of This Awesome Community</a:t>
            </a:r>
          </a:p>
        </p:txBody>
      </p:sp>
      <p:pic>
        <p:nvPicPr>
          <p:cNvPr id="7" name="Content Placeholder 6" descr="Sea of hands in the middle">
            <a:extLst>
              <a:ext uri="{FF2B5EF4-FFF2-40B4-BE49-F238E27FC236}">
                <a16:creationId xmlns:a16="http://schemas.microsoft.com/office/drawing/2014/main" id="{631FB0B0-3C10-4C84-A679-34BCC3EA3691}"/>
              </a:ext>
            </a:extLst>
          </p:cNvPr>
          <p:cNvPicPr>
            <a:picLocks noGrp="1" noChangeAspect="1"/>
          </p:cNvPicPr>
          <p:nvPr>
            <p:ph sz="quarter" idx="1"/>
          </p:nvPr>
        </p:nvPicPr>
        <p:blipFill rotWithShape="1">
          <a:blip r:embed="rId3" cstate="print">
            <a:extLst>
              <a:ext uri="{28A0092B-C50C-407E-A947-70E740481C1C}">
                <a14:useLocalDpi xmlns:a14="http://schemas.microsoft.com/office/drawing/2010/main" val="0"/>
              </a:ext>
            </a:extLst>
          </a:blip>
          <a:srcRect l="24865" r="20497" b="-3"/>
          <a:stretch/>
        </p:blipFill>
        <p:spPr>
          <a:xfrm>
            <a:off x="457200" y="1219200"/>
            <a:ext cx="4041648" cy="4937760"/>
          </a:xfrm>
          <a:noFill/>
        </p:spPr>
      </p:pic>
      <p:pic>
        <p:nvPicPr>
          <p:cNvPr id="8" name="Picture 7">
            <a:extLst>
              <a:ext uri="{FF2B5EF4-FFF2-40B4-BE49-F238E27FC236}">
                <a16:creationId xmlns:a16="http://schemas.microsoft.com/office/drawing/2014/main" id="{A32B0A8E-2648-4328-ACB2-C1A715A7A938}"/>
              </a:ext>
            </a:extLst>
          </p:cNvPr>
          <p:cNvPicPr>
            <a:picLocks noChangeAspect="1"/>
          </p:cNvPicPr>
          <p:nvPr/>
        </p:nvPicPr>
        <p:blipFill rotWithShape="1">
          <a:blip r:embed="rId4"/>
          <a:srcRect t="268" r="-1" b="-1"/>
          <a:stretch/>
        </p:blipFill>
        <p:spPr>
          <a:xfrm>
            <a:off x="4632198" y="1216152"/>
            <a:ext cx="4041648" cy="4937760"/>
          </a:xfrm>
          <a:prstGeom prst="rect">
            <a:avLst/>
          </a:prstGeom>
          <a:noFill/>
        </p:spPr>
      </p:pic>
    </p:spTree>
    <p:extLst>
      <p:ext uri="{BB962C8B-B14F-4D97-AF65-F5344CB8AC3E}">
        <p14:creationId xmlns:p14="http://schemas.microsoft.com/office/powerpoint/2010/main" val="231657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4307A-49FF-00D7-A086-BFC2EF9F5E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B0F617-559C-E84B-4AED-AAC972E3DF5A}"/>
              </a:ext>
            </a:extLst>
          </p:cNvPr>
          <p:cNvSpPr>
            <a:spLocks noGrp="1"/>
          </p:cNvSpPr>
          <p:nvPr>
            <p:ph type="title"/>
          </p:nvPr>
        </p:nvSpPr>
        <p:spPr/>
        <p:txBody>
          <a:bodyPr/>
          <a:lstStyle/>
          <a:p>
            <a:r>
              <a:rPr lang="en-US" dirty="0"/>
              <a:t>SURPASS (</a:t>
            </a:r>
            <a:r>
              <a:rPr lang="en-US" dirty="0" err="1"/>
              <a:t>Tirzepatide</a:t>
            </a:r>
            <a:r>
              <a:rPr lang="en-US" dirty="0"/>
              <a:t>): A1C Change </a:t>
            </a:r>
          </a:p>
        </p:txBody>
      </p:sp>
      <p:pic>
        <p:nvPicPr>
          <p:cNvPr id="7" name="Content Placeholder 6">
            <a:extLst>
              <a:ext uri="{FF2B5EF4-FFF2-40B4-BE49-F238E27FC236}">
                <a16:creationId xmlns:a16="http://schemas.microsoft.com/office/drawing/2014/main" id="{A68A988A-419D-A765-1529-EFD4CE6CBD44}"/>
              </a:ext>
            </a:extLst>
          </p:cNvPr>
          <p:cNvPicPr>
            <a:picLocks noGrp="1" noChangeAspect="1"/>
          </p:cNvPicPr>
          <p:nvPr>
            <p:ph sz="quarter" idx="1"/>
          </p:nvPr>
        </p:nvPicPr>
        <p:blipFill>
          <a:blip r:embed="rId3"/>
          <a:stretch>
            <a:fillRect/>
          </a:stretch>
        </p:blipFill>
        <p:spPr>
          <a:xfrm>
            <a:off x="3186112" y="3795712"/>
            <a:ext cx="2771775" cy="333375"/>
          </a:xfrm>
        </p:spPr>
      </p:pic>
      <p:pic>
        <p:nvPicPr>
          <p:cNvPr id="5" name="Picture 4">
            <a:extLst>
              <a:ext uri="{FF2B5EF4-FFF2-40B4-BE49-F238E27FC236}">
                <a16:creationId xmlns:a16="http://schemas.microsoft.com/office/drawing/2014/main" id="{4C2ECB1B-4E8F-C049-DB5B-CDDF94522828}"/>
              </a:ext>
            </a:extLst>
          </p:cNvPr>
          <p:cNvPicPr>
            <a:picLocks noChangeAspect="1"/>
          </p:cNvPicPr>
          <p:nvPr/>
        </p:nvPicPr>
        <p:blipFill>
          <a:blip r:embed="rId4"/>
          <a:stretch>
            <a:fillRect/>
          </a:stretch>
        </p:blipFill>
        <p:spPr>
          <a:xfrm>
            <a:off x="343697" y="1330057"/>
            <a:ext cx="8456603" cy="3326861"/>
          </a:xfrm>
          <a:prstGeom prst="rect">
            <a:avLst/>
          </a:prstGeom>
        </p:spPr>
      </p:pic>
      <p:pic>
        <p:nvPicPr>
          <p:cNvPr id="9" name="Picture 8">
            <a:extLst>
              <a:ext uri="{FF2B5EF4-FFF2-40B4-BE49-F238E27FC236}">
                <a16:creationId xmlns:a16="http://schemas.microsoft.com/office/drawing/2014/main" id="{08EE9EB6-ECF6-C4B7-5789-79361EE60AC6}"/>
              </a:ext>
            </a:extLst>
          </p:cNvPr>
          <p:cNvPicPr>
            <a:picLocks noChangeAspect="1"/>
          </p:cNvPicPr>
          <p:nvPr/>
        </p:nvPicPr>
        <p:blipFill>
          <a:blip r:embed="rId3"/>
          <a:stretch>
            <a:fillRect/>
          </a:stretch>
        </p:blipFill>
        <p:spPr>
          <a:xfrm>
            <a:off x="3429001" y="5120865"/>
            <a:ext cx="2078831" cy="250031"/>
          </a:xfrm>
          <a:prstGeom prst="rect">
            <a:avLst/>
          </a:prstGeom>
        </p:spPr>
      </p:pic>
      <p:sp>
        <p:nvSpPr>
          <p:cNvPr id="10" name="TextBox 9">
            <a:extLst>
              <a:ext uri="{FF2B5EF4-FFF2-40B4-BE49-F238E27FC236}">
                <a16:creationId xmlns:a16="http://schemas.microsoft.com/office/drawing/2014/main" id="{8D035B57-874A-7CDB-F65F-7DC18ED6326C}"/>
              </a:ext>
            </a:extLst>
          </p:cNvPr>
          <p:cNvSpPr txBox="1"/>
          <p:nvPr/>
        </p:nvSpPr>
        <p:spPr>
          <a:xfrm>
            <a:off x="914400" y="5397756"/>
            <a:ext cx="7543800" cy="507831"/>
          </a:xfrm>
          <a:prstGeom prst="rect">
            <a:avLst/>
          </a:prstGeom>
          <a:noFill/>
        </p:spPr>
        <p:txBody>
          <a:bodyPr wrap="square" rtlCol="0">
            <a:spAutoFit/>
          </a:bodyPr>
          <a:lstStyle/>
          <a:p>
            <a:r>
              <a:rPr lang="en-US" sz="900" dirty="0"/>
              <a:t>Rosenstock J, et al. Lancet. 2021;398:143–55. Frias JP, et al. N </a:t>
            </a:r>
            <a:r>
              <a:rPr lang="en-US" sz="900" dirty="0" err="1"/>
              <a:t>Engl</a:t>
            </a:r>
            <a:r>
              <a:rPr lang="en-US" sz="900" dirty="0"/>
              <a:t> J Med. 2021;358:503–15. 82. Ludvik B, et al. Lancet. 2021;398:583–98. 83. Del Prato S et al. Lancet. 2021;398:1811–24. 84. Dahl Det al. </a:t>
            </a:r>
            <a:r>
              <a:rPr lang="en-US" sz="900" dirty="0" err="1"/>
              <a:t>Diabetologia</a:t>
            </a:r>
            <a:r>
              <a:rPr lang="en-US" sz="900" dirty="0"/>
              <a:t>. 2021:64(Suppl. 1):S13. </a:t>
            </a:r>
            <a:r>
              <a:rPr lang="en-US" sz="900" dirty="0" err="1"/>
              <a:t>Abstr</a:t>
            </a:r>
            <a:r>
              <a:rPr lang="en-US" sz="900" dirty="0"/>
              <a:t> 20. </a:t>
            </a:r>
            <a:r>
              <a:rPr lang="en-US" sz="900" dirty="0">
                <a:latin typeface="BlinkMacSystemFont"/>
              </a:rPr>
              <a:t>Kaneko S.. </a:t>
            </a:r>
            <a:r>
              <a:rPr lang="en-US" sz="900" dirty="0" err="1">
                <a:latin typeface="BlinkMacSystemFont"/>
              </a:rPr>
              <a:t>touchREV</a:t>
            </a:r>
            <a:r>
              <a:rPr lang="en-US" sz="900" dirty="0">
                <a:latin typeface="BlinkMacSystemFont"/>
              </a:rPr>
              <a:t> Endocrinol. 2022 Jun;18(1):10-19. </a:t>
            </a:r>
            <a:endParaRPr lang="en-US" sz="900" dirty="0"/>
          </a:p>
          <a:p>
            <a:endParaRPr lang="en-US" sz="900" dirty="0">
              <a:solidFill>
                <a:schemeClr val="bg1"/>
              </a:solidFill>
            </a:endParaRPr>
          </a:p>
        </p:txBody>
      </p:sp>
      <p:sp>
        <p:nvSpPr>
          <p:cNvPr id="3" name="Oval 2">
            <a:extLst>
              <a:ext uri="{FF2B5EF4-FFF2-40B4-BE49-F238E27FC236}">
                <a16:creationId xmlns:a16="http://schemas.microsoft.com/office/drawing/2014/main" id="{853EDA35-AFC0-DDA3-6E7C-00CE7DCB7B4A}"/>
              </a:ext>
            </a:extLst>
          </p:cNvPr>
          <p:cNvSpPr/>
          <p:nvPr/>
        </p:nvSpPr>
        <p:spPr>
          <a:xfrm>
            <a:off x="2667000" y="1330057"/>
            <a:ext cx="1828800" cy="3470543"/>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8850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7ACC2-CBDD-7589-2A3E-0097344C05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0A7AF-4B10-D074-69DC-F7797A2F285F}"/>
              </a:ext>
            </a:extLst>
          </p:cNvPr>
          <p:cNvSpPr>
            <a:spLocks noGrp="1"/>
          </p:cNvSpPr>
          <p:nvPr>
            <p:ph type="title"/>
          </p:nvPr>
        </p:nvSpPr>
        <p:spPr/>
        <p:txBody>
          <a:bodyPr>
            <a:normAutofit/>
          </a:bodyPr>
          <a:lstStyle/>
          <a:p>
            <a:r>
              <a:rPr lang="en-US" dirty="0"/>
              <a:t>SURPASS (Tirzepatide): Body Weight Change </a:t>
            </a:r>
          </a:p>
        </p:txBody>
      </p:sp>
      <p:pic>
        <p:nvPicPr>
          <p:cNvPr id="5" name="Picture 4">
            <a:extLst>
              <a:ext uri="{FF2B5EF4-FFF2-40B4-BE49-F238E27FC236}">
                <a16:creationId xmlns:a16="http://schemas.microsoft.com/office/drawing/2014/main" id="{B833013D-F0FD-BC6F-76AE-8883CDA9290E}"/>
              </a:ext>
            </a:extLst>
          </p:cNvPr>
          <p:cNvPicPr>
            <a:picLocks noChangeAspect="1"/>
          </p:cNvPicPr>
          <p:nvPr/>
        </p:nvPicPr>
        <p:blipFill>
          <a:blip r:embed="rId3"/>
          <a:stretch>
            <a:fillRect/>
          </a:stretch>
        </p:blipFill>
        <p:spPr>
          <a:xfrm>
            <a:off x="285750" y="1564423"/>
            <a:ext cx="8481462" cy="3729153"/>
          </a:xfrm>
          <a:prstGeom prst="rect">
            <a:avLst/>
          </a:prstGeom>
        </p:spPr>
      </p:pic>
      <p:sp>
        <p:nvSpPr>
          <p:cNvPr id="6" name="TextBox 5">
            <a:extLst>
              <a:ext uri="{FF2B5EF4-FFF2-40B4-BE49-F238E27FC236}">
                <a16:creationId xmlns:a16="http://schemas.microsoft.com/office/drawing/2014/main" id="{2EBC5DA1-0544-47A0-0EC8-5840D882F611}"/>
              </a:ext>
            </a:extLst>
          </p:cNvPr>
          <p:cNvSpPr txBox="1"/>
          <p:nvPr/>
        </p:nvSpPr>
        <p:spPr>
          <a:xfrm>
            <a:off x="285750" y="5586926"/>
            <a:ext cx="8432075" cy="507831"/>
          </a:xfrm>
          <a:prstGeom prst="rect">
            <a:avLst/>
          </a:prstGeom>
          <a:noFill/>
        </p:spPr>
        <p:txBody>
          <a:bodyPr wrap="square" rtlCol="0">
            <a:spAutoFit/>
          </a:bodyPr>
          <a:lstStyle/>
          <a:p>
            <a:r>
              <a:rPr lang="en-US" sz="900" dirty="0"/>
              <a:t>Rosenstock J, et al. Lancet. 2021;398:143–55. Frias JP, et al. N </a:t>
            </a:r>
            <a:r>
              <a:rPr lang="en-US" sz="900" dirty="0" err="1"/>
              <a:t>Engl</a:t>
            </a:r>
            <a:r>
              <a:rPr lang="en-US" sz="900" dirty="0"/>
              <a:t> J Med. 2021;358:503–15. 82. Ludvik B, et al. Lancet. 2021;398:583–98. 83. Del Prato S et al. Lancet. 2021;398:1811–24. 84. Dahl Det al. </a:t>
            </a:r>
            <a:r>
              <a:rPr lang="en-US" sz="900" dirty="0" err="1"/>
              <a:t>Diabetologia</a:t>
            </a:r>
            <a:r>
              <a:rPr lang="en-US" sz="900" dirty="0"/>
              <a:t>. 2021:64(Suppl. 1):S13. </a:t>
            </a:r>
            <a:r>
              <a:rPr lang="en-US" sz="900" dirty="0" err="1"/>
              <a:t>Abstr</a:t>
            </a:r>
            <a:r>
              <a:rPr lang="en-US" sz="900" dirty="0"/>
              <a:t> 20. </a:t>
            </a:r>
            <a:r>
              <a:rPr lang="en-US" sz="900" dirty="0">
                <a:latin typeface="BlinkMacSystemFont"/>
              </a:rPr>
              <a:t>Kaneko S.. </a:t>
            </a:r>
            <a:r>
              <a:rPr lang="en-US" sz="900" dirty="0" err="1">
                <a:latin typeface="BlinkMacSystemFont"/>
              </a:rPr>
              <a:t>touchREV</a:t>
            </a:r>
            <a:r>
              <a:rPr lang="en-US" sz="900" dirty="0">
                <a:latin typeface="BlinkMacSystemFont"/>
              </a:rPr>
              <a:t> Endocrinol. 2022 Jun;18(1):10-19. </a:t>
            </a:r>
            <a:endParaRPr lang="en-US" sz="900" dirty="0"/>
          </a:p>
          <a:p>
            <a:endParaRPr lang="en-US" sz="900" dirty="0">
              <a:solidFill>
                <a:schemeClr val="bg1"/>
              </a:solidFill>
            </a:endParaRPr>
          </a:p>
        </p:txBody>
      </p:sp>
      <p:sp>
        <p:nvSpPr>
          <p:cNvPr id="3" name="Oval 2">
            <a:extLst>
              <a:ext uri="{FF2B5EF4-FFF2-40B4-BE49-F238E27FC236}">
                <a16:creationId xmlns:a16="http://schemas.microsoft.com/office/drawing/2014/main" id="{ADE9B6A6-249E-28FD-8E8F-70D7BA992FE4}"/>
              </a:ext>
            </a:extLst>
          </p:cNvPr>
          <p:cNvSpPr/>
          <p:nvPr/>
        </p:nvSpPr>
        <p:spPr>
          <a:xfrm>
            <a:off x="2743200" y="1564423"/>
            <a:ext cx="1676400" cy="3921977"/>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1476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1C6A5-9849-6876-3F3E-293026653524}"/>
              </a:ext>
            </a:extLst>
          </p:cNvPr>
          <p:cNvSpPr>
            <a:spLocks noGrp="1"/>
          </p:cNvSpPr>
          <p:nvPr>
            <p:ph type="title"/>
          </p:nvPr>
        </p:nvSpPr>
        <p:spPr/>
        <p:txBody>
          <a:bodyPr/>
          <a:lstStyle/>
          <a:p>
            <a:r>
              <a:rPr lang="en-US" dirty="0"/>
              <a:t>GLP-1 Safety Profile</a:t>
            </a:r>
          </a:p>
        </p:txBody>
      </p:sp>
      <p:sp>
        <p:nvSpPr>
          <p:cNvPr id="3" name="Content Placeholder 2">
            <a:extLst>
              <a:ext uri="{FF2B5EF4-FFF2-40B4-BE49-F238E27FC236}">
                <a16:creationId xmlns:a16="http://schemas.microsoft.com/office/drawing/2014/main" id="{0B1F11A8-3E06-C658-8E23-547D2F5E7DA2}"/>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173F58A4-B0B1-B48C-7C37-D78E6ECD81BD}"/>
              </a:ext>
            </a:extLst>
          </p:cNvPr>
          <p:cNvPicPr>
            <a:picLocks noChangeAspect="1"/>
          </p:cNvPicPr>
          <p:nvPr/>
        </p:nvPicPr>
        <p:blipFill>
          <a:blip r:embed="rId3"/>
          <a:stretch>
            <a:fillRect/>
          </a:stretch>
        </p:blipFill>
        <p:spPr>
          <a:xfrm>
            <a:off x="1524000" y="1219200"/>
            <a:ext cx="5623937" cy="5143500"/>
          </a:xfrm>
          <a:prstGeom prst="rect">
            <a:avLst/>
          </a:prstGeom>
        </p:spPr>
      </p:pic>
      <p:sp>
        <p:nvSpPr>
          <p:cNvPr id="6" name="TextBox 5">
            <a:extLst>
              <a:ext uri="{FF2B5EF4-FFF2-40B4-BE49-F238E27FC236}">
                <a16:creationId xmlns:a16="http://schemas.microsoft.com/office/drawing/2014/main" id="{145E2A2B-56BA-4B71-C3D3-35EF15203C6C}"/>
              </a:ext>
            </a:extLst>
          </p:cNvPr>
          <p:cNvSpPr txBox="1"/>
          <p:nvPr/>
        </p:nvSpPr>
        <p:spPr>
          <a:xfrm>
            <a:off x="392618" y="6397869"/>
            <a:ext cx="7886700" cy="230832"/>
          </a:xfrm>
          <a:prstGeom prst="rect">
            <a:avLst/>
          </a:prstGeom>
          <a:noFill/>
        </p:spPr>
        <p:txBody>
          <a:bodyPr wrap="square" rtlCol="0">
            <a:spAutoFit/>
          </a:bodyPr>
          <a:lstStyle/>
          <a:p>
            <a:r>
              <a:rPr lang="en-US" sz="900" dirty="0">
                <a:solidFill>
                  <a:srgbClr val="212121"/>
                </a:solidFill>
                <a:latin typeface="BlinkMacSystemFont"/>
              </a:rPr>
              <a:t>Drucker DJ. Efficacy and Safety of GLP-1 Medicines for Type 2 Diabetes and Obesity. Diabetes Care. 2024 Nov 1;47(11):1873-1888. </a:t>
            </a:r>
            <a:endParaRPr lang="en-US" sz="900" dirty="0">
              <a:solidFill>
                <a:schemeClr val="bg2"/>
              </a:solidFill>
            </a:endParaRPr>
          </a:p>
        </p:txBody>
      </p:sp>
      <p:sp>
        <p:nvSpPr>
          <p:cNvPr id="10" name="Arrow: Right 9">
            <a:extLst>
              <a:ext uri="{FF2B5EF4-FFF2-40B4-BE49-F238E27FC236}">
                <a16:creationId xmlns:a16="http://schemas.microsoft.com/office/drawing/2014/main" id="{B008D58F-2D0C-1743-3A69-CE230368ACEF}"/>
              </a:ext>
            </a:extLst>
          </p:cNvPr>
          <p:cNvSpPr/>
          <p:nvPr/>
        </p:nvSpPr>
        <p:spPr>
          <a:xfrm>
            <a:off x="634459" y="2629734"/>
            <a:ext cx="857250" cy="7429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9397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EAD1F-3B5D-F949-E8F1-AF7C28536C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CA70FC-B418-589E-08F3-06AF6368F1A6}"/>
              </a:ext>
            </a:extLst>
          </p:cNvPr>
          <p:cNvSpPr>
            <a:spLocks noGrp="1"/>
          </p:cNvSpPr>
          <p:nvPr>
            <p:ph type="title"/>
          </p:nvPr>
        </p:nvSpPr>
        <p:spPr/>
        <p:txBody>
          <a:bodyPr>
            <a:normAutofit/>
          </a:bodyPr>
          <a:lstStyle/>
          <a:p>
            <a:r>
              <a:rPr lang="en-US" sz="4800" dirty="0"/>
              <a:t>Poll Question 7</a:t>
            </a:r>
          </a:p>
        </p:txBody>
      </p:sp>
      <p:sp>
        <p:nvSpPr>
          <p:cNvPr id="3" name="Content Placeholder 2">
            <a:extLst>
              <a:ext uri="{FF2B5EF4-FFF2-40B4-BE49-F238E27FC236}">
                <a16:creationId xmlns:a16="http://schemas.microsoft.com/office/drawing/2014/main" id="{C88B3A47-405D-7BCE-C7B4-05A1926E91DC}"/>
              </a:ext>
            </a:extLst>
          </p:cNvPr>
          <p:cNvSpPr>
            <a:spLocks noGrp="1"/>
          </p:cNvSpPr>
          <p:nvPr>
            <p:ph sz="quarter" idx="1"/>
          </p:nvPr>
        </p:nvSpPr>
        <p:spPr/>
        <p:txBody>
          <a:bodyPr>
            <a:normAutofit/>
          </a:bodyPr>
          <a:lstStyle/>
          <a:p>
            <a:pPr marL="0" indent="0">
              <a:buNone/>
            </a:pPr>
            <a:r>
              <a:rPr lang="en-US" sz="3600" dirty="0"/>
              <a:t>Alice injects tirzepatide once a week. Which of the following is true?</a:t>
            </a:r>
          </a:p>
          <a:p>
            <a:pPr marL="385763" indent="-385763">
              <a:buFont typeface="+mj-lt"/>
              <a:buAutoNum type="alphaLcPeriod"/>
            </a:pPr>
            <a:r>
              <a:rPr lang="en-US" sz="3600" dirty="0"/>
              <a:t>May experience constipation</a:t>
            </a:r>
          </a:p>
          <a:p>
            <a:pPr marL="385763" indent="-385763">
              <a:buFont typeface="+mj-lt"/>
              <a:buAutoNum type="alphaLcPeriod"/>
            </a:pPr>
            <a:r>
              <a:rPr lang="en-US" sz="3600" dirty="0"/>
              <a:t>May cause hypoglycemia</a:t>
            </a:r>
          </a:p>
          <a:p>
            <a:pPr marL="385763" indent="-385763">
              <a:buFont typeface="+mj-lt"/>
              <a:buAutoNum type="alphaLcPeriod"/>
            </a:pPr>
            <a:r>
              <a:rPr lang="en-US" sz="3600" dirty="0"/>
              <a:t>Muscle aches are common</a:t>
            </a:r>
          </a:p>
          <a:p>
            <a:pPr marL="385763" indent="-385763">
              <a:buFont typeface="+mj-lt"/>
              <a:buAutoNum type="alphaLcPeriod"/>
            </a:pPr>
            <a:r>
              <a:rPr lang="en-US" sz="3600" dirty="0"/>
              <a:t>Doubles risk of pancreatic cancer</a:t>
            </a:r>
            <a:br>
              <a:rPr lang="en-US" sz="3600" dirty="0"/>
            </a:br>
            <a:endParaRPr lang="en-US" sz="3600" dirty="0"/>
          </a:p>
          <a:p>
            <a:pPr marL="385763" indent="-385763">
              <a:buFont typeface="+mj-lt"/>
              <a:buAutoNum type="alphaLcPeriod"/>
            </a:pPr>
            <a:endParaRPr lang="en-US" dirty="0"/>
          </a:p>
          <a:p>
            <a:pPr marL="0" indent="0">
              <a:buNone/>
            </a:pPr>
            <a:endParaRPr lang="en-US" dirty="0"/>
          </a:p>
          <a:p>
            <a:endParaRPr lang="en-US" dirty="0"/>
          </a:p>
        </p:txBody>
      </p:sp>
      <p:pic>
        <p:nvPicPr>
          <p:cNvPr id="4" name="Picture 3">
            <a:extLst>
              <a:ext uri="{FF2B5EF4-FFF2-40B4-BE49-F238E27FC236}">
                <a16:creationId xmlns:a16="http://schemas.microsoft.com/office/drawing/2014/main" id="{689D71B4-8903-433E-1B3E-D62F31BFB411}"/>
              </a:ext>
            </a:extLst>
          </p:cNvPr>
          <p:cNvPicPr>
            <a:picLocks noChangeAspect="1"/>
          </p:cNvPicPr>
          <p:nvPr/>
        </p:nvPicPr>
        <p:blipFill>
          <a:blip r:embed="rId5"/>
          <a:stretch>
            <a:fillRect/>
          </a:stretch>
        </p:blipFill>
        <p:spPr>
          <a:xfrm>
            <a:off x="7489355" y="2133600"/>
            <a:ext cx="1152244" cy="1714649"/>
          </a:xfrm>
          <a:prstGeom prst="rect">
            <a:avLst/>
          </a:prstGeom>
        </p:spPr>
      </p:pic>
      <p:sp>
        <p:nvSpPr>
          <p:cNvPr id="5" name="Oval 4">
            <a:extLst>
              <a:ext uri="{FF2B5EF4-FFF2-40B4-BE49-F238E27FC236}">
                <a16:creationId xmlns:a16="http://schemas.microsoft.com/office/drawing/2014/main" id="{4D1E61BD-2190-F80C-CBB2-2FBBC2787476}"/>
              </a:ext>
            </a:extLst>
          </p:cNvPr>
          <p:cNvSpPr/>
          <p:nvPr/>
        </p:nvSpPr>
        <p:spPr>
          <a:xfrm>
            <a:off x="510020" y="2286000"/>
            <a:ext cx="6576579" cy="762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70710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6950BFC3-D8DA-4A85-94F7-54DA5524770B}">
      <p188:commentRel xmlns:p188="http://schemas.microsoft.com/office/powerpoint/2018/8/main" r:id="rId4"/>
    </p:ext>
  </p:extLs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B3881-4520-D76B-AD89-BA19E0E17942}"/>
              </a:ext>
            </a:extLst>
          </p:cNvPr>
          <p:cNvSpPr>
            <a:spLocks noGrp="1"/>
          </p:cNvSpPr>
          <p:nvPr>
            <p:ph type="title"/>
          </p:nvPr>
        </p:nvSpPr>
        <p:spPr/>
        <p:txBody>
          <a:bodyPr>
            <a:normAutofit/>
          </a:bodyPr>
          <a:lstStyle/>
          <a:p>
            <a:r>
              <a:rPr lang="en-US" sz="4400" dirty="0"/>
              <a:t>GLP-1  Adverse Effects</a:t>
            </a:r>
          </a:p>
        </p:txBody>
      </p:sp>
      <p:sp>
        <p:nvSpPr>
          <p:cNvPr id="3" name="Content Placeholder 2">
            <a:extLst>
              <a:ext uri="{FF2B5EF4-FFF2-40B4-BE49-F238E27FC236}">
                <a16:creationId xmlns:a16="http://schemas.microsoft.com/office/drawing/2014/main" id="{79C97BFC-6F85-6BB6-B1D4-3DAB7DB14E3D}"/>
              </a:ext>
            </a:extLst>
          </p:cNvPr>
          <p:cNvSpPr>
            <a:spLocks noGrp="1"/>
          </p:cNvSpPr>
          <p:nvPr>
            <p:ph sz="quarter" idx="1"/>
          </p:nvPr>
        </p:nvSpPr>
        <p:spPr/>
        <p:txBody>
          <a:bodyPr>
            <a:normAutofit fontScale="77500" lnSpcReduction="20000"/>
          </a:bodyPr>
          <a:lstStyle/>
          <a:p>
            <a:pPr>
              <a:lnSpc>
                <a:spcPct val="120000"/>
              </a:lnSpc>
            </a:pPr>
            <a:r>
              <a:rPr lang="en-US" sz="3500" dirty="0"/>
              <a:t>GI side effects</a:t>
            </a:r>
          </a:p>
          <a:p>
            <a:pPr lvl="1">
              <a:lnSpc>
                <a:spcPct val="120000"/>
              </a:lnSpc>
            </a:pPr>
            <a:r>
              <a:rPr lang="en-US" sz="3500" dirty="0"/>
              <a:t>Nausea, appetite loss, diarrhea, constipation, dyspepsia, abdominal pain </a:t>
            </a:r>
          </a:p>
          <a:p>
            <a:pPr>
              <a:lnSpc>
                <a:spcPct val="120000"/>
              </a:lnSpc>
            </a:pPr>
            <a:r>
              <a:rPr lang="en-US" sz="3500" dirty="0"/>
              <a:t>Pancreatitis</a:t>
            </a:r>
          </a:p>
          <a:p>
            <a:pPr>
              <a:lnSpc>
                <a:spcPct val="120000"/>
              </a:lnSpc>
            </a:pPr>
            <a:r>
              <a:rPr lang="en-US" sz="3500" dirty="0"/>
              <a:t>Hypoglycemia with concomitant use of insulin or secretagogues</a:t>
            </a:r>
          </a:p>
          <a:p>
            <a:pPr>
              <a:lnSpc>
                <a:spcPct val="120000"/>
              </a:lnSpc>
            </a:pPr>
            <a:r>
              <a:rPr lang="en-US" sz="3500" dirty="0"/>
              <a:t>Acute kidney injury </a:t>
            </a:r>
          </a:p>
          <a:p>
            <a:pPr>
              <a:lnSpc>
                <a:spcPct val="120000"/>
              </a:lnSpc>
            </a:pPr>
            <a:r>
              <a:rPr lang="en-US" sz="3500" dirty="0"/>
              <a:t>Thyroid C-Cell tumors –black box warning</a:t>
            </a:r>
          </a:p>
          <a:p>
            <a:pPr lvl="1">
              <a:lnSpc>
                <a:spcPct val="120000"/>
              </a:lnSpc>
            </a:pPr>
            <a:r>
              <a:rPr lang="en-US" sz="3050" dirty="0"/>
              <a:t>Avoid if personal or family history of medullary thyroid carcinoma or personal history of MEN-2</a:t>
            </a:r>
          </a:p>
          <a:p>
            <a:pPr>
              <a:lnSpc>
                <a:spcPct val="120000"/>
              </a:lnSpc>
            </a:pPr>
            <a:r>
              <a:rPr lang="en-US" sz="3500" dirty="0"/>
              <a:t>Acute gallbladder disease</a:t>
            </a:r>
          </a:p>
          <a:p>
            <a:pPr>
              <a:lnSpc>
                <a:spcPct val="120000"/>
              </a:lnSpc>
            </a:pPr>
            <a:r>
              <a:rPr lang="en-US" sz="3500" dirty="0"/>
              <a:t>Worsening retinopathy</a:t>
            </a:r>
            <a:endParaRPr lang="en-US" dirty="0"/>
          </a:p>
        </p:txBody>
      </p:sp>
      <p:sp>
        <p:nvSpPr>
          <p:cNvPr id="4" name="TextBox 3">
            <a:extLst>
              <a:ext uri="{FF2B5EF4-FFF2-40B4-BE49-F238E27FC236}">
                <a16:creationId xmlns:a16="http://schemas.microsoft.com/office/drawing/2014/main" id="{EA3301A8-4A97-C3E2-AE4F-868AC56F49F7}"/>
              </a:ext>
            </a:extLst>
          </p:cNvPr>
          <p:cNvSpPr txBox="1"/>
          <p:nvPr/>
        </p:nvSpPr>
        <p:spPr>
          <a:xfrm>
            <a:off x="304800" y="6488668"/>
            <a:ext cx="1714500" cy="369332"/>
          </a:xfrm>
          <a:prstGeom prst="rect">
            <a:avLst/>
          </a:prstGeom>
          <a:noFill/>
        </p:spPr>
        <p:txBody>
          <a:bodyPr wrap="square" rtlCol="0">
            <a:spAutoFit/>
          </a:bodyPr>
          <a:lstStyle/>
          <a:p>
            <a:r>
              <a:rPr lang="en-US" sz="900" dirty="0"/>
              <a:t>Package inserts</a:t>
            </a:r>
            <a:r>
              <a:rPr lang="en-US" dirty="0"/>
              <a:t>. </a:t>
            </a:r>
          </a:p>
        </p:txBody>
      </p:sp>
    </p:spTree>
    <p:extLst>
      <p:ext uri="{BB962C8B-B14F-4D97-AF65-F5344CB8AC3E}">
        <p14:creationId xmlns:p14="http://schemas.microsoft.com/office/powerpoint/2010/main" val="115319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3E0F2-268B-3CF2-D42D-63D4F9EA35BE}"/>
              </a:ext>
            </a:extLst>
          </p:cNvPr>
          <p:cNvSpPr>
            <a:spLocks noGrp="1"/>
          </p:cNvSpPr>
          <p:nvPr>
            <p:ph type="title"/>
          </p:nvPr>
        </p:nvSpPr>
        <p:spPr>
          <a:xfrm>
            <a:off x="304800" y="152400"/>
            <a:ext cx="7924800" cy="994172"/>
          </a:xfrm>
        </p:spPr>
        <p:txBody>
          <a:bodyPr>
            <a:normAutofit/>
          </a:bodyPr>
          <a:lstStyle/>
          <a:p>
            <a:r>
              <a:rPr lang="en-US" sz="4800" dirty="0"/>
              <a:t>GLP-1 FDA Warning</a:t>
            </a:r>
          </a:p>
        </p:txBody>
      </p:sp>
      <p:sp>
        <p:nvSpPr>
          <p:cNvPr id="3" name="Content Placeholder 2">
            <a:extLst>
              <a:ext uri="{FF2B5EF4-FFF2-40B4-BE49-F238E27FC236}">
                <a16:creationId xmlns:a16="http://schemas.microsoft.com/office/drawing/2014/main" id="{60B84D07-59C5-FB9D-DBB1-73538577C7E9}"/>
              </a:ext>
            </a:extLst>
          </p:cNvPr>
          <p:cNvSpPr>
            <a:spLocks noGrp="1"/>
          </p:cNvSpPr>
          <p:nvPr>
            <p:ph idx="1"/>
          </p:nvPr>
        </p:nvSpPr>
        <p:spPr/>
        <p:txBody>
          <a:bodyPr>
            <a:normAutofit/>
          </a:bodyPr>
          <a:lstStyle/>
          <a:p>
            <a:r>
              <a:rPr lang="en-US" sz="2800" dirty="0"/>
              <a:t>Pulmonary Aspiration During General Anesthesia or Deep Sedation </a:t>
            </a:r>
          </a:p>
          <a:p>
            <a:r>
              <a:rPr lang="en-US" sz="2800" dirty="0"/>
              <a:t>Rare post marketing reports of pulmonary aspiration in patients receiving GLP-1 RA undergoing elective surgeries or procedures requiring general anesthesia or deep sedation who had residual gastric contents despite following preoperative fasting recommendations </a:t>
            </a:r>
          </a:p>
          <a:p>
            <a:r>
              <a:rPr lang="en-US" sz="2800" dirty="0"/>
              <a:t>Instruct patients to inform healthcare providers prior to any planned surgeries or procedures if they are taking a GLP-1 RA</a:t>
            </a:r>
          </a:p>
        </p:txBody>
      </p:sp>
    </p:spTree>
    <p:extLst>
      <p:ext uri="{BB962C8B-B14F-4D97-AF65-F5344CB8AC3E}">
        <p14:creationId xmlns:p14="http://schemas.microsoft.com/office/powerpoint/2010/main" val="15922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7E737-6384-7A11-C6AA-2425975DD508}"/>
              </a:ext>
            </a:extLst>
          </p:cNvPr>
          <p:cNvSpPr>
            <a:spLocks noGrp="1"/>
          </p:cNvSpPr>
          <p:nvPr>
            <p:ph type="title"/>
          </p:nvPr>
        </p:nvSpPr>
        <p:spPr/>
        <p:txBody>
          <a:bodyPr>
            <a:normAutofit/>
          </a:bodyPr>
          <a:lstStyle/>
          <a:p>
            <a:r>
              <a:rPr lang="en-US" sz="4000" dirty="0"/>
              <a:t>Holding GLP-1 RA Before Surgery? </a:t>
            </a:r>
          </a:p>
        </p:txBody>
      </p:sp>
      <p:sp>
        <p:nvSpPr>
          <p:cNvPr id="3" name="Content Placeholder 2">
            <a:extLst>
              <a:ext uri="{FF2B5EF4-FFF2-40B4-BE49-F238E27FC236}">
                <a16:creationId xmlns:a16="http://schemas.microsoft.com/office/drawing/2014/main" id="{00A83D75-C97F-A111-513A-B67C35166C68}"/>
              </a:ext>
            </a:extLst>
          </p:cNvPr>
          <p:cNvSpPr>
            <a:spLocks noGrp="1"/>
          </p:cNvSpPr>
          <p:nvPr>
            <p:ph idx="1"/>
          </p:nvPr>
        </p:nvSpPr>
        <p:spPr>
          <a:xfrm>
            <a:off x="457200" y="1447800"/>
            <a:ext cx="8229600" cy="5257800"/>
          </a:xfrm>
        </p:spPr>
        <p:txBody>
          <a:bodyPr/>
          <a:lstStyle/>
          <a:p>
            <a:r>
              <a:rPr lang="en-US" sz="2800" dirty="0"/>
              <a:t>Balance withholding GLP-1 RA with risk of hyperglycemia</a:t>
            </a:r>
          </a:p>
          <a:p>
            <a:r>
              <a:rPr lang="en-US" sz="2800" dirty="0"/>
              <a:t>Consider rapid sequence intubation, longer liquid fast or POC ultrasound to reduce risk of aspiration</a:t>
            </a:r>
          </a:p>
          <a:p>
            <a:r>
              <a:rPr lang="en-US" sz="2800" dirty="0"/>
              <a:t>Bridging off therapy can be resource intensive, and lead to other SE-hyperglycemia or hypoglycemia</a:t>
            </a:r>
          </a:p>
          <a:p>
            <a:r>
              <a:rPr lang="en-US" sz="2800" dirty="0"/>
              <a:t>If decision to hold, general guidance </a:t>
            </a:r>
          </a:p>
          <a:p>
            <a:pPr lvl="1"/>
            <a:r>
              <a:rPr lang="en-US" sz="2800" dirty="0"/>
              <a:t>1 day for daily formulations</a:t>
            </a:r>
          </a:p>
          <a:p>
            <a:pPr lvl="1"/>
            <a:r>
              <a:rPr lang="en-US" sz="2800" dirty="0"/>
              <a:t>1 week for weekly formulations</a:t>
            </a:r>
          </a:p>
          <a:p>
            <a:pPr marL="0" indent="0">
              <a:buNone/>
            </a:pPr>
            <a:endParaRPr lang="en-US" sz="2850" dirty="0"/>
          </a:p>
        </p:txBody>
      </p:sp>
      <p:sp>
        <p:nvSpPr>
          <p:cNvPr id="4" name="Content Placeholder 2">
            <a:extLst>
              <a:ext uri="{FF2B5EF4-FFF2-40B4-BE49-F238E27FC236}">
                <a16:creationId xmlns:a16="http://schemas.microsoft.com/office/drawing/2014/main" id="{94E00D16-DB44-2BD4-BEDD-FA546FB81DAA}"/>
              </a:ext>
            </a:extLst>
          </p:cNvPr>
          <p:cNvSpPr txBox="1">
            <a:spLocks/>
          </p:cNvSpPr>
          <p:nvPr/>
        </p:nvSpPr>
        <p:spPr bwMode="auto">
          <a:xfrm>
            <a:off x="228600" y="6168628"/>
            <a:ext cx="7886700" cy="68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457200" indent="-457200" algn="l" rtl="0" eaLnBrk="0" fontAlgn="base" hangingPunct="0">
              <a:lnSpc>
                <a:spcPct val="90000"/>
              </a:lnSpc>
              <a:spcBef>
                <a:spcPts val="1000"/>
              </a:spcBef>
              <a:spcAft>
                <a:spcPct val="0"/>
              </a:spcAft>
              <a:buFont typeface="Arial" panose="020B0604020202020204" pitchFamily="34" charset="0"/>
              <a:buChar char="•"/>
              <a:defRPr sz="4000" kern="1200">
                <a:solidFill>
                  <a:schemeClr val="bg2"/>
                </a:solidFill>
                <a:latin typeface="Arial" panose="020B0604020202020204" pitchFamily="34" charset="0"/>
                <a:ea typeface="+mn-ea"/>
                <a:cs typeface="Arial" panose="020B0604020202020204" pitchFamily="34" charset="0"/>
              </a:defRPr>
            </a:lvl1pPr>
            <a:lvl2pPr marL="914400" indent="-457200" algn="l" rtl="0" eaLnBrk="0" fontAlgn="base" hangingPunct="0">
              <a:lnSpc>
                <a:spcPct val="90000"/>
              </a:lnSpc>
              <a:spcBef>
                <a:spcPts val="500"/>
              </a:spcBef>
              <a:spcAft>
                <a:spcPct val="0"/>
              </a:spcAft>
              <a:buFont typeface="Arial" panose="020B0604020202020204" pitchFamily="34" charset="0"/>
              <a:buChar char="-"/>
              <a:defRPr sz="3600" kern="1200">
                <a:solidFill>
                  <a:schemeClr val="bg2"/>
                </a:solidFill>
                <a:latin typeface="Arial" panose="020B0604020202020204" pitchFamily="34" charset="0"/>
                <a:ea typeface="+mn-ea"/>
                <a:cs typeface="Arial" panose="020B0604020202020204" pitchFamily="34" charset="0"/>
              </a:defRPr>
            </a:lvl2pPr>
            <a:lvl3pPr marL="1371600" indent="-457200" algn="l" rtl="0" eaLnBrk="0" fontAlgn="base" hangingPunct="0">
              <a:lnSpc>
                <a:spcPct val="90000"/>
              </a:lnSpc>
              <a:spcBef>
                <a:spcPts val="500"/>
              </a:spcBef>
              <a:spcAft>
                <a:spcPct val="0"/>
              </a:spcAft>
              <a:buFont typeface="Arial" panose="020B0604020202020204" pitchFamily="34" charset="0"/>
              <a:buChar char="•"/>
              <a:defRPr sz="3200" kern="1200">
                <a:solidFill>
                  <a:schemeClr val="bg2"/>
                </a:solidFill>
                <a:latin typeface="Arial" panose="020B0604020202020204" pitchFamily="34" charset="0"/>
                <a:ea typeface="+mn-ea"/>
                <a:cs typeface="Arial" panose="020B0604020202020204" pitchFamily="34" charset="0"/>
              </a:defRPr>
            </a:lvl3pPr>
            <a:lvl4pPr marL="1828800" indent="-457200" algn="l" rtl="0" eaLnBrk="0" fontAlgn="base" hangingPunct="0">
              <a:lnSpc>
                <a:spcPct val="90000"/>
              </a:lnSpc>
              <a:spcBef>
                <a:spcPts val="500"/>
              </a:spcBef>
              <a:spcAft>
                <a:spcPct val="0"/>
              </a:spcAft>
              <a:buFont typeface="Arial" panose="020B0604020202020204" pitchFamily="34" charset="0"/>
              <a:buChar char="•"/>
              <a:defRPr sz="2800" kern="1200">
                <a:solidFill>
                  <a:schemeClr val="bg2"/>
                </a:solidFill>
                <a:latin typeface="Arial" panose="020B0604020202020204" pitchFamily="34" charset="0"/>
                <a:ea typeface="+mn-ea"/>
                <a:cs typeface="Arial" panose="020B0604020202020204" pitchFamily="34" charset="0"/>
              </a:defRPr>
            </a:lvl4pPr>
            <a:lvl5pPr marL="2286000" indent="-457200" algn="l" rtl="0" eaLnBrk="0" fontAlgn="base" hangingPunct="0">
              <a:lnSpc>
                <a:spcPct val="90000"/>
              </a:lnSpc>
              <a:spcBef>
                <a:spcPts val="500"/>
              </a:spcBef>
              <a:spcAft>
                <a:spcPct val="0"/>
              </a:spcAft>
              <a:buFont typeface="Arial" panose="020B0604020202020204" pitchFamily="34" charset="0"/>
              <a:buChar char="•"/>
              <a:defRPr sz="28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solidFill>
                  <a:srgbClr val="353535"/>
                </a:solidFill>
                <a:latin typeface="Fira Sans" panose="020F0502020204030204" pitchFamily="34" charset="0"/>
              </a:rPr>
              <a:t>Joshi, Girish P. et al. </a:t>
            </a:r>
            <a:r>
              <a:rPr lang="en-US" sz="900" dirty="0" err="1">
                <a:solidFill>
                  <a:srgbClr val="353535"/>
                </a:solidFill>
                <a:latin typeface="Fira Sans" panose="020F0502020204030204" pitchFamily="34" charset="0"/>
              </a:rPr>
              <a:t>Preprocedure</a:t>
            </a:r>
            <a:r>
              <a:rPr lang="en-US" sz="900" dirty="0">
                <a:solidFill>
                  <a:srgbClr val="353535"/>
                </a:solidFill>
                <a:latin typeface="Fira Sans" panose="020F0502020204030204" pitchFamily="34" charset="0"/>
              </a:rPr>
              <a:t> Care of Patients on Glucagon-like Peptide-1 Receptor Agonists: A </a:t>
            </a:r>
            <a:r>
              <a:rPr lang="en-US" sz="900" dirty="0" err="1">
                <a:solidFill>
                  <a:srgbClr val="353535"/>
                </a:solidFill>
                <a:latin typeface="Fira Sans" panose="020F0502020204030204" pitchFamily="34" charset="0"/>
              </a:rPr>
              <a:t>Multisociety</a:t>
            </a:r>
            <a:r>
              <a:rPr lang="en-US" sz="900" dirty="0">
                <a:solidFill>
                  <a:srgbClr val="353535"/>
                </a:solidFill>
                <a:latin typeface="Fira Sans" panose="020F0502020204030204" pitchFamily="34" charset="0"/>
              </a:rPr>
              <a:t> Clinical Practice Guidance. Anesthesiology 141(6):p 1208-1209, December 2024. </a:t>
            </a:r>
            <a:endParaRPr lang="en-US" sz="900" dirty="0"/>
          </a:p>
        </p:txBody>
      </p:sp>
    </p:spTree>
    <p:extLst>
      <p:ext uri="{BB962C8B-B14F-4D97-AF65-F5344CB8AC3E}">
        <p14:creationId xmlns:p14="http://schemas.microsoft.com/office/powerpoint/2010/main" val="293901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84E83-0F51-6936-C13B-69B35DB5E4D8}"/>
            </a:ext>
          </a:extLst>
        </p:cNvPr>
        <p:cNvGrpSpPr/>
        <p:nvPr/>
      </p:nvGrpSpPr>
      <p:grpSpPr>
        <a:xfrm>
          <a:off x="0" y="0"/>
          <a:ext cx="0" cy="0"/>
          <a:chOff x="0" y="0"/>
          <a:chExt cx="0" cy="0"/>
        </a:xfrm>
      </p:grpSpPr>
      <p:sp>
        <p:nvSpPr>
          <p:cNvPr id="81922" name="Title 1">
            <a:extLst>
              <a:ext uri="{FF2B5EF4-FFF2-40B4-BE49-F238E27FC236}">
                <a16:creationId xmlns:a16="http://schemas.microsoft.com/office/drawing/2014/main" id="{F77A0804-FB6F-BB40-7857-56A6AB4896C4}"/>
              </a:ext>
            </a:extLst>
          </p:cNvPr>
          <p:cNvSpPr>
            <a:spLocks noGrp="1" noChangeArrowheads="1"/>
          </p:cNvSpPr>
          <p:nvPr>
            <p:ph type="title"/>
          </p:nvPr>
        </p:nvSpPr>
        <p:spPr/>
        <p:txBody>
          <a:bodyPr>
            <a:noAutofit/>
          </a:bodyPr>
          <a:lstStyle/>
          <a:p>
            <a:pPr eaLnBrk="1" hangingPunct="1"/>
            <a:r>
              <a:rPr lang="en-US" altLang="en-US" sz="3600" dirty="0"/>
              <a:t>Counseling Points: GLP-1 RA &amp; GLP-1/GIP</a:t>
            </a:r>
          </a:p>
        </p:txBody>
      </p:sp>
      <p:sp>
        <p:nvSpPr>
          <p:cNvPr id="4" name="Content Placeholder 3">
            <a:extLst>
              <a:ext uri="{FF2B5EF4-FFF2-40B4-BE49-F238E27FC236}">
                <a16:creationId xmlns:a16="http://schemas.microsoft.com/office/drawing/2014/main" id="{FDC859FD-96B3-4DE9-BEF3-7FBB21F49445}"/>
              </a:ext>
            </a:extLst>
          </p:cNvPr>
          <p:cNvSpPr>
            <a:spLocks noGrp="1"/>
          </p:cNvSpPr>
          <p:nvPr>
            <p:ph sz="quarter" idx="1"/>
          </p:nvPr>
        </p:nvSpPr>
        <p:spPr>
          <a:xfrm>
            <a:off x="457200" y="1295400"/>
            <a:ext cx="6019800" cy="5257800"/>
          </a:xfrm>
        </p:spPr>
        <p:txBody>
          <a:bodyPr rtlCol="0">
            <a:normAutofit/>
          </a:bodyPr>
          <a:lstStyle/>
          <a:p>
            <a:pPr eaLnBrk="1" fontAlgn="auto" hangingPunct="1">
              <a:spcAft>
                <a:spcPts val="0"/>
              </a:spcAft>
              <a:defRPr/>
            </a:pPr>
            <a:r>
              <a:rPr lang="en-US" sz="2800" dirty="0"/>
              <a:t>Avoid if personal or family history of medullary thyroid cancer or personal history of MEN-2</a:t>
            </a:r>
          </a:p>
          <a:p>
            <a:pPr eaLnBrk="1" fontAlgn="auto" hangingPunct="1">
              <a:spcAft>
                <a:spcPts val="0"/>
              </a:spcAft>
              <a:defRPr/>
            </a:pPr>
            <a:r>
              <a:rPr lang="en-US" sz="2800" dirty="0"/>
              <a:t>Avoid in combo with DPP-4 inhibitors</a:t>
            </a:r>
          </a:p>
          <a:p>
            <a:pPr eaLnBrk="1" fontAlgn="auto" hangingPunct="1">
              <a:spcAft>
                <a:spcPts val="0"/>
              </a:spcAft>
              <a:defRPr/>
            </a:pPr>
            <a:r>
              <a:rPr lang="en-US" sz="2800" dirty="0"/>
              <a:t>Watch for intestinal obstruction</a:t>
            </a:r>
          </a:p>
          <a:p>
            <a:pPr>
              <a:defRPr/>
            </a:pPr>
            <a:r>
              <a:rPr lang="en-US" sz="2800" dirty="0">
                <a:solidFill>
                  <a:schemeClr val="accent2">
                    <a:lumMod val="75000"/>
                  </a:schemeClr>
                </a:solidFill>
              </a:rPr>
              <a:t>Increased risk of biliary disease</a:t>
            </a:r>
          </a:p>
          <a:p>
            <a:pPr eaLnBrk="1" fontAlgn="auto" hangingPunct="1">
              <a:spcAft>
                <a:spcPts val="0"/>
              </a:spcAft>
              <a:defRPr/>
            </a:pPr>
            <a:r>
              <a:rPr lang="en-US" sz="2800" dirty="0"/>
              <a:t>Education: Eat smaller meals to reduce nausea and limit high fat meals</a:t>
            </a:r>
          </a:p>
          <a:p>
            <a:pPr eaLnBrk="1" fontAlgn="auto" hangingPunct="1">
              <a:spcAft>
                <a:spcPts val="0"/>
              </a:spcAft>
              <a:defRPr/>
            </a:pPr>
            <a:r>
              <a:rPr lang="en-US" sz="2800" dirty="0">
                <a:solidFill>
                  <a:srgbClr val="0070C0"/>
                </a:solidFill>
              </a:rPr>
              <a:t>Use of non-FDA </a:t>
            </a:r>
            <a:r>
              <a:rPr lang="en-US" sz="2800" i="1" dirty="0">
                <a:solidFill>
                  <a:srgbClr val="0070C0"/>
                </a:solidFill>
              </a:rPr>
              <a:t>compounded</a:t>
            </a:r>
            <a:r>
              <a:rPr lang="en-US" sz="2800" dirty="0">
                <a:solidFill>
                  <a:srgbClr val="0070C0"/>
                </a:solidFill>
              </a:rPr>
              <a:t> products not recommended</a:t>
            </a:r>
          </a:p>
          <a:p>
            <a:pPr eaLnBrk="1" fontAlgn="auto" hangingPunct="1">
              <a:spcAft>
                <a:spcPts val="0"/>
              </a:spcAft>
              <a:defRPr/>
            </a:pPr>
            <a:endParaRPr lang="en-US" dirty="0"/>
          </a:p>
        </p:txBody>
      </p:sp>
      <p:pic>
        <p:nvPicPr>
          <p:cNvPr id="6" name="Picture 5">
            <a:extLst>
              <a:ext uri="{FF2B5EF4-FFF2-40B4-BE49-F238E27FC236}">
                <a16:creationId xmlns:a16="http://schemas.microsoft.com/office/drawing/2014/main" id="{3B20F128-B49C-ED43-89D0-BAB1A10A2CFC}"/>
              </a:ext>
            </a:extLst>
          </p:cNvPr>
          <p:cNvPicPr>
            <a:picLocks noChangeAspect="1"/>
          </p:cNvPicPr>
          <p:nvPr/>
        </p:nvPicPr>
        <p:blipFill>
          <a:blip r:embed="rId4"/>
          <a:stretch>
            <a:fillRect/>
          </a:stretch>
        </p:blipFill>
        <p:spPr>
          <a:xfrm>
            <a:off x="6779758" y="1447800"/>
            <a:ext cx="1928813" cy="2667000"/>
          </a:xfrm>
          <a:prstGeom prst="rect">
            <a:avLst/>
          </a:prstGeom>
        </p:spPr>
      </p:pic>
    </p:spTree>
    <p:extLst>
      <p:ext uri="{BB962C8B-B14F-4D97-AF65-F5344CB8AC3E}">
        <p14:creationId xmlns:p14="http://schemas.microsoft.com/office/powerpoint/2010/main" val="50438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80A972A5-4D2E-424E-8F41-AFB5377E84EA}"/>
              </a:ext>
            </a:extLst>
          </p:cNvPr>
          <p:cNvSpPr>
            <a:spLocks noGrp="1" noChangeArrowheads="1"/>
          </p:cNvSpPr>
          <p:nvPr>
            <p:ph type="title"/>
          </p:nvPr>
        </p:nvSpPr>
        <p:spPr/>
        <p:txBody>
          <a:bodyPr>
            <a:noAutofit/>
          </a:bodyPr>
          <a:lstStyle/>
          <a:p>
            <a:pPr eaLnBrk="1" hangingPunct="1"/>
            <a:r>
              <a:rPr lang="en-US" altLang="en-US" sz="3600" dirty="0"/>
              <a:t>Counseling Points: GLP-1 RA &amp; GLP-1/GIP</a:t>
            </a:r>
          </a:p>
        </p:txBody>
      </p:sp>
      <p:sp>
        <p:nvSpPr>
          <p:cNvPr id="4" name="Content Placeholder 3">
            <a:extLst>
              <a:ext uri="{FF2B5EF4-FFF2-40B4-BE49-F238E27FC236}">
                <a16:creationId xmlns:a16="http://schemas.microsoft.com/office/drawing/2014/main" id="{86CC6F0C-FBA9-43DD-A3E5-F8522880B776}"/>
              </a:ext>
            </a:extLst>
          </p:cNvPr>
          <p:cNvSpPr>
            <a:spLocks noGrp="1"/>
          </p:cNvSpPr>
          <p:nvPr>
            <p:ph sz="quarter" idx="1"/>
          </p:nvPr>
        </p:nvSpPr>
        <p:spPr>
          <a:xfrm>
            <a:off x="457200" y="1295400"/>
            <a:ext cx="6019800" cy="5257800"/>
          </a:xfrm>
        </p:spPr>
        <p:txBody>
          <a:bodyPr rtlCol="0">
            <a:normAutofit/>
          </a:bodyPr>
          <a:lstStyle/>
          <a:p>
            <a:pPr eaLnBrk="1" fontAlgn="auto" hangingPunct="1">
              <a:spcAft>
                <a:spcPts val="0"/>
              </a:spcAft>
              <a:defRPr/>
            </a:pPr>
            <a:r>
              <a:rPr lang="en-US" sz="2800" dirty="0">
                <a:solidFill>
                  <a:srgbClr val="0070C0"/>
                </a:solidFill>
              </a:rPr>
              <a:t>Potential risk of pancreatitis</a:t>
            </a:r>
          </a:p>
          <a:p>
            <a:pPr eaLnBrk="1" fontAlgn="auto" hangingPunct="1">
              <a:spcAft>
                <a:spcPts val="0"/>
              </a:spcAft>
              <a:defRPr/>
            </a:pPr>
            <a:r>
              <a:rPr lang="en-US" sz="2800" dirty="0">
                <a:solidFill>
                  <a:srgbClr val="0070C0"/>
                </a:solidFill>
              </a:rPr>
              <a:t>If on tirzepitide, use back up contraception for first 4 weeks</a:t>
            </a:r>
          </a:p>
          <a:p>
            <a:pPr eaLnBrk="1" fontAlgn="auto" hangingPunct="1">
              <a:spcAft>
                <a:spcPts val="0"/>
              </a:spcAft>
              <a:defRPr/>
            </a:pPr>
            <a:r>
              <a:rPr lang="en-US" sz="2800" dirty="0"/>
              <a:t>Warning about aspiration during surgery</a:t>
            </a:r>
          </a:p>
          <a:p>
            <a:pPr eaLnBrk="1" fontAlgn="auto" hangingPunct="1">
              <a:spcAft>
                <a:spcPts val="0"/>
              </a:spcAft>
              <a:defRPr/>
            </a:pPr>
            <a:r>
              <a:rPr lang="en-US" sz="2800" dirty="0"/>
              <a:t>Ask about recent eye exam</a:t>
            </a:r>
          </a:p>
          <a:p>
            <a:pPr lvl="1" eaLnBrk="1" fontAlgn="auto" hangingPunct="1">
              <a:spcAft>
                <a:spcPts val="0"/>
              </a:spcAft>
              <a:defRPr/>
            </a:pPr>
            <a:r>
              <a:rPr lang="en-US" sz="2000" dirty="0"/>
              <a:t>Potential increase in diabetes retinopathy</a:t>
            </a:r>
          </a:p>
          <a:p>
            <a:pPr lvl="1" eaLnBrk="1" fontAlgn="auto" hangingPunct="1">
              <a:spcAft>
                <a:spcPts val="0"/>
              </a:spcAft>
              <a:defRPr/>
            </a:pPr>
            <a:r>
              <a:rPr lang="en-US" sz="2000" dirty="0" err="1"/>
              <a:t>Nonarteritic</a:t>
            </a:r>
            <a:r>
              <a:rPr lang="en-US" sz="2000" dirty="0"/>
              <a:t> anterior ischemic optic neuropathy (NAION) reported (rare incidence)</a:t>
            </a:r>
          </a:p>
          <a:p>
            <a:pPr eaLnBrk="1" fontAlgn="auto" hangingPunct="1">
              <a:spcAft>
                <a:spcPts val="0"/>
              </a:spcAft>
              <a:defRPr/>
            </a:pPr>
            <a:endParaRPr lang="en-US" dirty="0"/>
          </a:p>
        </p:txBody>
      </p:sp>
      <p:pic>
        <p:nvPicPr>
          <p:cNvPr id="6" name="Picture 5">
            <a:extLst>
              <a:ext uri="{FF2B5EF4-FFF2-40B4-BE49-F238E27FC236}">
                <a16:creationId xmlns:a16="http://schemas.microsoft.com/office/drawing/2014/main" id="{ACA42EBB-26C7-4904-BBD1-61A731CD66BF}"/>
              </a:ext>
            </a:extLst>
          </p:cNvPr>
          <p:cNvPicPr>
            <a:picLocks noChangeAspect="1"/>
          </p:cNvPicPr>
          <p:nvPr/>
        </p:nvPicPr>
        <p:blipFill>
          <a:blip r:embed="rId4"/>
          <a:stretch>
            <a:fillRect/>
          </a:stretch>
        </p:blipFill>
        <p:spPr>
          <a:xfrm>
            <a:off x="6779758" y="1447800"/>
            <a:ext cx="1928813" cy="2667000"/>
          </a:xfrm>
          <a:prstGeom prst="rect">
            <a:avLst/>
          </a:prstGeom>
        </p:spPr>
      </p:pic>
    </p:spTree>
    <p:extLst>
      <p:ext uri="{BB962C8B-B14F-4D97-AF65-F5344CB8AC3E}">
        <p14:creationId xmlns:p14="http://schemas.microsoft.com/office/powerpoint/2010/main" val="271187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0B585-0785-2BE0-0685-5AA6102F0959}"/>
              </a:ext>
            </a:extLst>
          </p:cNvPr>
          <p:cNvSpPr>
            <a:spLocks noGrp="1"/>
          </p:cNvSpPr>
          <p:nvPr>
            <p:ph type="title"/>
          </p:nvPr>
        </p:nvSpPr>
        <p:spPr/>
        <p:txBody>
          <a:bodyPr/>
          <a:lstStyle/>
          <a:p>
            <a:r>
              <a:rPr lang="en-US" dirty="0"/>
              <a:t>Poll Question 8</a:t>
            </a:r>
          </a:p>
        </p:txBody>
      </p:sp>
      <p:sp>
        <p:nvSpPr>
          <p:cNvPr id="3" name="Content Placeholder 2">
            <a:extLst>
              <a:ext uri="{FF2B5EF4-FFF2-40B4-BE49-F238E27FC236}">
                <a16:creationId xmlns:a16="http://schemas.microsoft.com/office/drawing/2014/main" id="{943FA3D5-4B5A-1406-5185-B480E48BEE11}"/>
              </a:ext>
            </a:extLst>
          </p:cNvPr>
          <p:cNvSpPr>
            <a:spLocks noGrp="1"/>
          </p:cNvSpPr>
          <p:nvPr>
            <p:ph sz="quarter" idx="1"/>
          </p:nvPr>
        </p:nvSpPr>
        <p:spPr/>
        <p:txBody>
          <a:bodyPr>
            <a:normAutofit fontScale="92500" lnSpcReduction="10000"/>
          </a:bodyPr>
          <a:lstStyle/>
          <a:p>
            <a:pPr marL="0" marR="0" indent="0">
              <a:lnSpc>
                <a:spcPct val="120000"/>
              </a:lnSpc>
              <a:spcBef>
                <a:spcPts val="0"/>
              </a:spcBef>
              <a:spcAft>
                <a:spcPts val="0"/>
              </a:spcAft>
              <a:buNone/>
            </a:pPr>
            <a:r>
              <a:rPr lang="en-US" sz="2800" dirty="0">
                <a:effectLst/>
                <a:latin typeface="Calibri" panose="020F0502020204030204" pitchFamily="34" charset="0"/>
                <a:ea typeface="Calibri" panose="020F0502020204030204" pitchFamily="34" charset="0"/>
              </a:rPr>
              <a:t>AR is 36 years old with type 2 diabetes and a BMI of 41kg/m</a:t>
            </a:r>
            <a:r>
              <a:rPr lang="en-US" sz="2800" baseline="30000" dirty="0">
                <a:effectLst/>
                <a:latin typeface="Calibri" panose="020F0502020204030204" pitchFamily="34" charset="0"/>
                <a:ea typeface="Calibri" panose="020F0502020204030204" pitchFamily="34" charset="0"/>
              </a:rPr>
              <a:t>2</a:t>
            </a:r>
            <a:r>
              <a:rPr lang="en-US" sz="2800" dirty="0">
                <a:effectLst/>
                <a:latin typeface="Calibri" panose="020F0502020204030204" pitchFamily="34" charset="0"/>
                <a:ea typeface="Calibri" panose="020F0502020204030204" pitchFamily="34" charset="0"/>
              </a:rPr>
              <a:t>.  Current diabetes medications include: metformin, sitagliptin (Januvia) and empagliflozin (Jardiance) at maximum doses.  AR is prescribed tirzepatide (Mounjaro).</a:t>
            </a:r>
            <a:r>
              <a:rPr lang="en-US" sz="2800" dirty="0">
                <a:ea typeface="Calibri" panose="020F0502020204030204" pitchFamily="34" charset="0"/>
              </a:rPr>
              <a:t> </a:t>
            </a:r>
            <a:r>
              <a:rPr lang="en-US" sz="2800" dirty="0">
                <a:effectLst/>
                <a:latin typeface="Calibri" panose="020F0502020204030204" pitchFamily="34" charset="0"/>
                <a:ea typeface="Calibri" panose="020F0502020204030204" pitchFamily="34" charset="0"/>
              </a:rPr>
              <a:t>Based on this information, what action do you recommend to the provider?</a:t>
            </a:r>
          </a:p>
          <a:p>
            <a:pPr marL="0" marR="0">
              <a:lnSpc>
                <a:spcPct val="120000"/>
              </a:lnSpc>
              <a:spcBef>
                <a:spcPts val="0"/>
              </a:spcBef>
              <a:spcAft>
                <a:spcPts val="0"/>
              </a:spcAft>
            </a:pP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a typeface="Times New Roman" panose="02020603050405020304" pitchFamily="18" charset="0"/>
              </a:rPr>
              <a:t>V</a:t>
            </a:r>
            <a:r>
              <a:rPr lang="en-US" sz="2800" dirty="0">
                <a:effectLst/>
                <a:latin typeface="Calibri" panose="020F0502020204030204" pitchFamily="34" charset="0"/>
                <a:ea typeface="Times New Roman" panose="02020603050405020304" pitchFamily="18" charset="0"/>
              </a:rPr>
              <a:t>erify kidney function first.</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Stop the sitagliptin when initiating tirzepatide.</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Decrease the dose of metformin to prevent hypoglycemia.</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Evaluate thyroid function before starting tirzepatide.</a:t>
            </a:r>
            <a:endParaRPr lang="en-US" sz="2800" dirty="0">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A89D0213-15DD-3ABC-CD8C-E14C94088502}"/>
              </a:ext>
            </a:extLst>
          </p:cNvPr>
          <p:cNvPicPr>
            <a:picLocks noChangeAspect="1"/>
          </p:cNvPicPr>
          <p:nvPr/>
        </p:nvPicPr>
        <p:blipFill>
          <a:blip r:embed="rId3"/>
          <a:stretch>
            <a:fillRect/>
          </a:stretch>
        </p:blipFill>
        <p:spPr>
          <a:xfrm>
            <a:off x="7552422" y="3581400"/>
            <a:ext cx="1029149" cy="1524000"/>
          </a:xfrm>
          <a:prstGeom prst="rect">
            <a:avLst/>
          </a:prstGeom>
        </p:spPr>
      </p:pic>
      <p:sp>
        <p:nvSpPr>
          <p:cNvPr id="5" name="Oval 4">
            <a:extLst>
              <a:ext uri="{FF2B5EF4-FFF2-40B4-BE49-F238E27FC236}">
                <a16:creationId xmlns:a16="http://schemas.microsoft.com/office/drawing/2014/main" id="{278D190D-540A-25B0-7E52-7C0FFC3C064E}"/>
              </a:ext>
            </a:extLst>
          </p:cNvPr>
          <p:cNvSpPr/>
          <p:nvPr/>
        </p:nvSpPr>
        <p:spPr>
          <a:xfrm>
            <a:off x="178862" y="4648200"/>
            <a:ext cx="7620000" cy="5334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124332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C7FFB-C4D8-6D58-1B23-954DD2E45289}"/>
              </a:ext>
            </a:extLst>
          </p:cNvPr>
          <p:cNvSpPr>
            <a:spLocks noGrp="1"/>
          </p:cNvSpPr>
          <p:nvPr>
            <p:ph type="title"/>
          </p:nvPr>
        </p:nvSpPr>
        <p:spPr/>
        <p:txBody>
          <a:bodyPr/>
          <a:lstStyle/>
          <a:p>
            <a:r>
              <a:rPr lang="en-US" dirty="0"/>
              <a:t>Thank you to my Boys</a:t>
            </a:r>
          </a:p>
        </p:txBody>
      </p:sp>
      <p:pic>
        <p:nvPicPr>
          <p:cNvPr id="6" name="Content Placeholder 5" descr="A group of people standing next to a table&#10;&#10;AI-generated content may be incorrect.">
            <a:extLst>
              <a:ext uri="{FF2B5EF4-FFF2-40B4-BE49-F238E27FC236}">
                <a16:creationId xmlns:a16="http://schemas.microsoft.com/office/drawing/2014/main" id="{C7AC437E-1527-7906-DD1A-23A75E6CFD7C}"/>
              </a:ext>
            </a:extLst>
          </p:cNvPr>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4572000" y="1354267"/>
            <a:ext cx="4191251" cy="4759234"/>
          </a:xfrm>
        </p:spPr>
      </p:pic>
      <p:pic>
        <p:nvPicPr>
          <p:cNvPr id="8" name="Content Placeholder 7" descr="A group of men standing together&#10;&#10;AI-generated content may be incorrect.">
            <a:extLst>
              <a:ext uri="{FF2B5EF4-FFF2-40B4-BE49-F238E27FC236}">
                <a16:creationId xmlns:a16="http://schemas.microsoft.com/office/drawing/2014/main" id="{65868204-6D2E-D4EF-415C-1E8A5A68BD9E}"/>
              </a:ext>
            </a:extLst>
          </p:cNvPr>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422366" y="1323787"/>
            <a:ext cx="3853059" cy="4789714"/>
          </a:xfrm>
          <a:prstGeom prst="rect">
            <a:avLst/>
          </a:prstGeom>
        </p:spPr>
      </p:pic>
    </p:spTree>
    <p:extLst>
      <p:ext uri="{BB962C8B-B14F-4D97-AF65-F5344CB8AC3E}">
        <p14:creationId xmlns:p14="http://schemas.microsoft.com/office/powerpoint/2010/main" val="160399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Injectable Incretins Approved for Weight Loss</a:t>
            </a:r>
          </a:p>
        </p:txBody>
      </p:sp>
      <p:sp>
        <p:nvSpPr>
          <p:cNvPr id="3" name="Content Placeholder 2"/>
          <p:cNvSpPr>
            <a:spLocks noGrp="1"/>
          </p:cNvSpPr>
          <p:nvPr>
            <p:ph sz="quarter" idx="1"/>
          </p:nvPr>
        </p:nvSpPr>
        <p:spPr/>
        <p:txBody>
          <a:bodyPr>
            <a:normAutofit/>
          </a:bodyPr>
          <a:lstStyle/>
          <a:p>
            <a:pPr>
              <a:lnSpc>
                <a:spcPct val="120000"/>
              </a:lnSpc>
            </a:pPr>
            <a:r>
              <a:rPr lang="en-US" dirty="0"/>
              <a:t>Liraglutide:    </a:t>
            </a:r>
          </a:p>
          <a:p>
            <a:pPr lvl="1">
              <a:lnSpc>
                <a:spcPct val="120000"/>
              </a:lnSpc>
            </a:pPr>
            <a:r>
              <a:rPr lang="en-US" sz="2400" dirty="0"/>
              <a:t>Victoza 1.8 mg (diabetes)</a:t>
            </a:r>
          </a:p>
          <a:p>
            <a:pPr lvl="1">
              <a:lnSpc>
                <a:spcPct val="120000"/>
              </a:lnSpc>
            </a:pPr>
            <a:r>
              <a:rPr lang="en-US" sz="2400" dirty="0" err="1"/>
              <a:t>Saxenda</a:t>
            </a:r>
            <a:r>
              <a:rPr lang="en-US" sz="2400" dirty="0"/>
              <a:t> 3 mg (</a:t>
            </a:r>
            <a:r>
              <a:rPr lang="en-US" sz="2400" dirty="0" err="1"/>
              <a:t>wt</a:t>
            </a:r>
            <a:r>
              <a:rPr lang="en-US" sz="2400" dirty="0"/>
              <a:t> loss) </a:t>
            </a:r>
          </a:p>
          <a:p>
            <a:pPr>
              <a:lnSpc>
                <a:spcPct val="120000"/>
              </a:lnSpc>
            </a:pPr>
            <a:endParaRPr lang="en-US" dirty="0"/>
          </a:p>
          <a:p>
            <a:pPr>
              <a:lnSpc>
                <a:spcPct val="120000"/>
              </a:lnSpc>
            </a:pPr>
            <a:r>
              <a:rPr lang="en-US" dirty="0"/>
              <a:t>Semaglutide </a:t>
            </a:r>
            <a:r>
              <a:rPr lang="en-US" dirty="0" err="1"/>
              <a:t>inj</a:t>
            </a:r>
            <a:r>
              <a:rPr lang="en-US" dirty="0"/>
              <a:t>:</a:t>
            </a:r>
          </a:p>
          <a:p>
            <a:pPr lvl="1">
              <a:lnSpc>
                <a:spcPct val="120000"/>
              </a:lnSpc>
            </a:pPr>
            <a:r>
              <a:rPr lang="en-US" sz="2400" dirty="0"/>
              <a:t>Ozempic 2mg (diabetes)</a:t>
            </a:r>
          </a:p>
          <a:p>
            <a:pPr lvl="2">
              <a:lnSpc>
                <a:spcPct val="120000"/>
              </a:lnSpc>
            </a:pPr>
            <a:r>
              <a:rPr lang="en-US" sz="2400" dirty="0" err="1"/>
              <a:t>Wegovy</a:t>
            </a:r>
            <a:r>
              <a:rPr lang="en-US" sz="2400" dirty="0"/>
              <a:t> 7.4mg (</a:t>
            </a:r>
            <a:r>
              <a:rPr lang="en-US" sz="2400" dirty="0" err="1"/>
              <a:t>wt</a:t>
            </a:r>
            <a:r>
              <a:rPr lang="en-US" sz="2400" dirty="0"/>
              <a:t> loss)</a:t>
            </a:r>
          </a:p>
        </p:txBody>
      </p:sp>
      <p:sp>
        <p:nvSpPr>
          <p:cNvPr id="5" name="Content Placeholder 4">
            <a:extLst>
              <a:ext uri="{FF2B5EF4-FFF2-40B4-BE49-F238E27FC236}">
                <a16:creationId xmlns:a16="http://schemas.microsoft.com/office/drawing/2014/main" id="{1F62B812-F949-7973-7B17-845A842EDDD1}"/>
              </a:ext>
            </a:extLst>
          </p:cNvPr>
          <p:cNvSpPr>
            <a:spLocks noGrp="1"/>
          </p:cNvSpPr>
          <p:nvPr>
            <p:ph sz="quarter" idx="4294967295"/>
          </p:nvPr>
        </p:nvSpPr>
        <p:spPr>
          <a:xfrm>
            <a:off x="4572001" y="1244600"/>
            <a:ext cx="4572000" cy="4937125"/>
          </a:xfrm>
        </p:spPr>
        <p:txBody>
          <a:bodyPr>
            <a:normAutofit/>
          </a:bodyPr>
          <a:lstStyle/>
          <a:p>
            <a:pPr>
              <a:lnSpc>
                <a:spcPct val="120000"/>
              </a:lnSpc>
            </a:pPr>
            <a:r>
              <a:rPr lang="en-US" sz="2600" dirty="0" err="1"/>
              <a:t>Tirzepatide</a:t>
            </a:r>
            <a:endParaRPr lang="en-US" sz="2600" dirty="0"/>
          </a:p>
          <a:p>
            <a:pPr lvl="1">
              <a:lnSpc>
                <a:spcPct val="120000"/>
              </a:lnSpc>
            </a:pPr>
            <a:r>
              <a:rPr lang="en-US" sz="2600" dirty="0"/>
              <a:t>Mounjaro 15mg (diabetes)</a:t>
            </a:r>
          </a:p>
          <a:p>
            <a:pPr lvl="1">
              <a:lnSpc>
                <a:spcPct val="120000"/>
              </a:lnSpc>
            </a:pPr>
            <a:r>
              <a:rPr lang="en-US" sz="2600" dirty="0" err="1"/>
              <a:t>Zepbound</a:t>
            </a:r>
            <a:r>
              <a:rPr lang="en-US" sz="2600" dirty="0"/>
              <a:t> 15mg (</a:t>
            </a:r>
            <a:r>
              <a:rPr lang="en-US" sz="2600" dirty="0" err="1"/>
              <a:t>wt</a:t>
            </a:r>
            <a:r>
              <a:rPr lang="en-US" sz="2600" dirty="0"/>
              <a:t> loss) </a:t>
            </a:r>
          </a:p>
          <a:p>
            <a:pPr marL="0" indent="0">
              <a:lnSpc>
                <a:spcPct val="120000"/>
              </a:lnSpc>
              <a:buNone/>
            </a:pPr>
            <a:endParaRPr lang="en-US" sz="2800" b="1" dirty="0">
              <a:solidFill>
                <a:srgbClr val="0070C0"/>
              </a:solidFill>
            </a:endParaRPr>
          </a:p>
          <a:p>
            <a:pPr marL="0" indent="0">
              <a:lnSpc>
                <a:spcPct val="120000"/>
              </a:lnSpc>
              <a:buNone/>
            </a:pPr>
            <a:r>
              <a:rPr lang="en-US" sz="2200" b="1" dirty="0"/>
              <a:t>All 3 Approved for use in adults with :</a:t>
            </a:r>
          </a:p>
          <a:p>
            <a:pPr lvl="1">
              <a:lnSpc>
                <a:spcPct val="120000"/>
              </a:lnSpc>
            </a:pPr>
            <a:r>
              <a:rPr lang="en-US" sz="2200" dirty="0"/>
              <a:t>BMI of ≥ 30 or </a:t>
            </a:r>
          </a:p>
          <a:p>
            <a:pPr lvl="1">
              <a:lnSpc>
                <a:spcPct val="120000"/>
              </a:lnSpc>
            </a:pPr>
            <a:r>
              <a:rPr lang="en-US" sz="2200" dirty="0"/>
              <a:t>BMI of ≥ 27 or greater who have hypertension, type 2 diabetes, or dyslipidemia.</a:t>
            </a:r>
          </a:p>
          <a:p>
            <a:endParaRPr lang="en-US" dirty="0"/>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8" name="Ink 7">
                <a:extLst>
                  <a:ext uri="{FF2B5EF4-FFF2-40B4-BE49-F238E27FC236}">
                    <a16:creationId xmlns:a16="http://schemas.microsoft.com/office/drawing/2014/main" id="{29CE5E04-6C65-9D14-7144-06C6AD146444}"/>
                  </a:ext>
                </a:extLst>
              </p14:cNvPr>
              <p14:cNvContentPartPr/>
              <p14:nvPr/>
            </p14:nvContentPartPr>
            <p14:xfrm>
              <a:off x="4724400" y="2895600"/>
              <a:ext cx="3281760" cy="102600"/>
            </p14:xfrm>
          </p:contentPart>
        </mc:Choice>
        <mc:Fallback xmlns="">
          <p:pic>
            <p:nvPicPr>
              <p:cNvPr id="8" name="Ink 7">
                <a:extLst>
                  <a:ext uri="{FF2B5EF4-FFF2-40B4-BE49-F238E27FC236}">
                    <a16:creationId xmlns:a16="http://schemas.microsoft.com/office/drawing/2014/main" id="{29CE5E04-6C65-9D14-7144-06C6AD146444}"/>
                  </a:ext>
                </a:extLst>
              </p:cNvPr>
              <p:cNvPicPr/>
              <p:nvPr/>
            </p:nvPicPr>
            <p:blipFill>
              <a:blip r:embed="rId5"/>
              <a:stretch>
                <a:fillRect/>
              </a:stretch>
            </p:blipFill>
            <p:spPr>
              <a:xfrm>
                <a:off x="4715401" y="2886600"/>
                <a:ext cx="3299398" cy="120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9" name="Ink 8">
                <a:extLst>
                  <a:ext uri="{FF2B5EF4-FFF2-40B4-BE49-F238E27FC236}">
                    <a16:creationId xmlns:a16="http://schemas.microsoft.com/office/drawing/2014/main" id="{06B5DBF8-378F-F066-4B26-FE054DF7DEDE}"/>
                  </a:ext>
                </a:extLst>
              </p14:cNvPr>
              <p14:cNvContentPartPr/>
              <p14:nvPr/>
            </p14:nvContentPartPr>
            <p14:xfrm>
              <a:off x="6190488" y="6583536"/>
              <a:ext cx="360" cy="360"/>
            </p14:xfrm>
          </p:contentPart>
        </mc:Choice>
        <mc:Fallback xmlns="">
          <p:pic>
            <p:nvPicPr>
              <p:cNvPr id="9" name="Ink 8">
                <a:extLst>
                  <a:ext uri="{FF2B5EF4-FFF2-40B4-BE49-F238E27FC236}">
                    <a16:creationId xmlns:a16="http://schemas.microsoft.com/office/drawing/2014/main" id="{06B5DBF8-378F-F066-4B26-FE054DF7DEDE}"/>
                  </a:ext>
                </a:extLst>
              </p:cNvPr>
              <p:cNvPicPr/>
              <p:nvPr/>
            </p:nvPicPr>
            <p:blipFill>
              <a:blip r:embed="rId8"/>
              <a:stretch>
                <a:fillRect/>
              </a:stretch>
            </p:blipFill>
            <p:spPr>
              <a:xfrm>
                <a:off x="6181488" y="6574536"/>
                <a:ext cx="18000" cy="18000"/>
              </a:xfrm>
              <a:prstGeom prst="rect">
                <a:avLst/>
              </a:prstGeom>
            </p:spPr>
          </p:pic>
        </mc:Fallback>
      </mc:AlternateContent>
      <p:sp>
        <p:nvSpPr>
          <p:cNvPr id="4" name="TextBox 3">
            <a:extLst>
              <a:ext uri="{FF2B5EF4-FFF2-40B4-BE49-F238E27FC236}">
                <a16:creationId xmlns:a16="http://schemas.microsoft.com/office/drawing/2014/main" id="{2BC15E94-6AA6-6201-7D5A-4007E767F4AE}"/>
              </a:ext>
            </a:extLst>
          </p:cNvPr>
          <p:cNvSpPr txBox="1"/>
          <p:nvPr/>
        </p:nvSpPr>
        <p:spPr>
          <a:xfrm>
            <a:off x="152400" y="5842426"/>
            <a:ext cx="8534400" cy="830997"/>
          </a:xfrm>
          <a:prstGeom prst="rect">
            <a:avLst/>
          </a:prstGeom>
          <a:noFill/>
        </p:spPr>
        <p:txBody>
          <a:bodyPr wrap="square" rtlCol="0">
            <a:spAutoFit/>
          </a:bodyPr>
          <a:lstStyle/>
          <a:p>
            <a:r>
              <a:rPr lang="en-US" sz="1600" dirty="0" err="1">
                <a:highlight>
                  <a:srgbClr val="FFFF00"/>
                </a:highlight>
              </a:rPr>
              <a:t>Semaglutide</a:t>
            </a:r>
            <a:r>
              <a:rPr lang="en-US" sz="1600" dirty="0">
                <a:highlight>
                  <a:srgbClr val="FFFF00"/>
                </a:highlight>
              </a:rPr>
              <a:t> (</a:t>
            </a:r>
            <a:r>
              <a:rPr lang="en-US" sz="1600" dirty="0" err="1">
                <a:highlight>
                  <a:srgbClr val="FFFF00"/>
                </a:highlight>
              </a:rPr>
              <a:t>Wegovy</a:t>
            </a:r>
            <a:r>
              <a:rPr lang="en-US" sz="1600" dirty="0">
                <a:highlight>
                  <a:srgbClr val="FFFF00"/>
                </a:highlight>
              </a:rPr>
              <a:t>) also  indicated for those overweight/obesity &amp; ASCVD to reduce CVD events and for those with metabolic dysfunction-associated steatohepatitis (MASH)</a:t>
            </a:r>
          </a:p>
          <a:p>
            <a:r>
              <a:rPr lang="en-US" sz="1600" dirty="0">
                <a:highlight>
                  <a:srgbClr val="FFFF00"/>
                </a:highlight>
              </a:rPr>
              <a:t>Tirzepatide (</a:t>
            </a:r>
            <a:r>
              <a:rPr lang="en-US" sz="1600" dirty="0" err="1">
                <a:highlight>
                  <a:srgbClr val="FFFF00"/>
                </a:highlight>
              </a:rPr>
              <a:t>Zepbound</a:t>
            </a:r>
            <a:r>
              <a:rPr lang="en-US" sz="1600" dirty="0">
                <a:highlight>
                  <a:srgbClr val="FFFF00"/>
                </a:highlight>
              </a:rPr>
              <a:t>) also indicated for those with obesity &amp; Sleep Apnea</a:t>
            </a:r>
          </a:p>
        </p:txBody>
      </p:sp>
    </p:spTree>
    <p:custDataLst>
      <p:tags r:id="rId1"/>
    </p:custDataLst>
    <p:extLst>
      <p:ext uri="{BB962C8B-B14F-4D97-AF65-F5344CB8AC3E}">
        <p14:creationId xmlns:p14="http://schemas.microsoft.com/office/powerpoint/2010/main" val="158185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2D485-071B-8691-8CC2-2DC8B44C96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F450F1-A646-C295-B880-CED23010C504}"/>
              </a:ext>
            </a:extLst>
          </p:cNvPr>
          <p:cNvSpPr>
            <a:spLocks noGrp="1"/>
          </p:cNvSpPr>
          <p:nvPr>
            <p:ph type="title"/>
          </p:nvPr>
        </p:nvSpPr>
        <p:spPr/>
        <p:txBody>
          <a:bodyPr>
            <a:normAutofit/>
          </a:bodyPr>
          <a:lstStyle/>
          <a:p>
            <a:r>
              <a:rPr lang="en-US" dirty="0"/>
              <a:t>Oral GLP-1 RA Approved for Weight Loss</a:t>
            </a:r>
          </a:p>
        </p:txBody>
      </p:sp>
      <p:sp>
        <p:nvSpPr>
          <p:cNvPr id="3" name="Content Placeholder 2">
            <a:extLst>
              <a:ext uri="{FF2B5EF4-FFF2-40B4-BE49-F238E27FC236}">
                <a16:creationId xmlns:a16="http://schemas.microsoft.com/office/drawing/2014/main" id="{7CF90C08-C30C-EB88-0CED-B9C2D2CB4D14}"/>
              </a:ext>
            </a:extLst>
          </p:cNvPr>
          <p:cNvSpPr>
            <a:spLocks noGrp="1"/>
          </p:cNvSpPr>
          <p:nvPr>
            <p:ph sz="quarter" idx="1"/>
          </p:nvPr>
        </p:nvSpPr>
        <p:spPr/>
        <p:txBody>
          <a:bodyPr>
            <a:normAutofit/>
          </a:bodyPr>
          <a:lstStyle/>
          <a:p>
            <a:pPr>
              <a:lnSpc>
                <a:spcPct val="120000"/>
              </a:lnSpc>
            </a:pPr>
            <a:r>
              <a:rPr lang="en-US" dirty="0"/>
              <a:t>Semaglutide oral:    </a:t>
            </a:r>
          </a:p>
          <a:p>
            <a:pPr lvl="1">
              <a:lnSpc>
                <a:spcPct val="120000"/>
              </a:lnSpc>
            </a:pPr>
            <a:r>
              <a:rPr lang="en-US" sz="2400" dirty="0" err="1"/>
              <a:t>Rybelsus</a:t>
            </a:r>
            <a:r>
              <a:rPr lang="en-US" sz="2400" dirty="0"/>
              <a:t> 14mg (Diabetes)</a:t>
            </a:r>
          </a:p>
          <a:p>
            <a:pPr lvl="1">
              <a:lnSpc>
                <a:spcPct val="120000"/>
              </a:lnSpc>
            </a:pPr>
            <a:r>
              <a:rPr lang="en-US" sz="2400" dirty="0"/>
              <a:t>Ozempic 9mg (Diabetes)</a:t>
            </a:r>
          </a:p>
          <a:p>
            <a:pPr lvl="1">
              <a:lnSpc>
                <a:spcPct val="120000"/>
              </a:lnSpc>
            </a:pPr>
            <a:r>
              <a:rPr lang="en-US" sz="2400" dirty="0" err="1"/>
              <a:t>Wegovy</a:t>
            </a:r>
            <a:r>
              <a:rPr lang="en-US" sz="2400" dirty="0"/>
              <a:t> 25mg (wt. loss)</a:t>
            </a:r>
          </a:p>
          <a:p>
            <a:pPr>
              <a:lnSpc>
                <a:spcPct val="120000"/>
              </a:lnSpc>
            </a:pPr>
            <a:endParaRPr lang="en-US" dirty="0"/>
          </a:p>
        </p:txBody>
      </p:sp>
      <p:sp>
        <p:nvSpPr>
          <p:cNvPr id="5" name="Content Placeholder 4">
            <a:extLst>
              <a:ext uri="{FF2B5EF4-FFF2-40B4-BE49-F238E27FC236}">
                <a16:creationId xmlns:a16="http://schemas.microsoft.com/office/drawing/2014/main" id="{66AF7B4B-09E3-4EF5-810F-351690648A1A}"/>
              </a:ext>
            </a:extLst>
          </p:cNvPr>
          <p:cNvSpPr>
            <a:spLocks noGrp="1"/>
          </p:cNvSpPr>
          <p:nvPr>
            <p:ph sz="quarter" idx="4294967295"/>
          </p:nvPr>
        </p:nvSpPr>
        <p:spPr>
          <a:xfrm>
            <a:off x="4419600" y="1244600"/>
            <a:ext cx="4724401" cy="4937125"/>
          </a:xfrm>
        </p:spPr>
        <p:txBody>
          <a:bodyPr>
            <a:normAutofit/>
          </a:bodyPr>
          <a:lstStyle/>
          <a:p>
            <a:pPr>
              <a:lnSpc>
                <a:spcPct val="120000"/>
              </a:lnSpc>
            </a:pPr>
            <a:r>
              <a:rPr lang="en-US" sz="2600" dirty="0" err="1"/>
              <a:t>Orforglipron</a:t>
            </a:r>
            <a:r>
              <a:rPr lang="en-US" sz="2600" dirty="0"/>
              <a:t> oral </a:t>
            </a:r>
          </a:p>
          <a:p>
            <a:pPr lvl="1">
              <a:lnSpc>
                <a:spcPct val="120000"/>
              </a:lnSpc>
            </a:pPr>
            <a:r>
              <a:rPr lang="en-US" sz="2600" dirty="0" err="1"/>
              <a:t>Foundayo</a:t>
            </a:r>
            <a:r>
              <a:rPr lang="en-US" sz="2600" dirty="0"/>
              <a:t> 17.2 mg (</a:t>
            </a:r>
            <a:r>
              <a:rPr lang="en-US" sz="2600" dirty="0" err="1"/>
              <a:t>wt</a:t>
            </a:r>
            <a:r>
              <a:rPr lang="en-US" sz="2600" dirty="0"/>
              <a:t> loss)</a:t>
            </a:r>
          </a:p>
          <a:p>
            <a:pPr marL="0" indent="0">
              <a:lnSpc>
                <a:spcPct val="120000"/>
              </a:lnSpc>
              <a:buNone/>
            </a:pPr>
            <a:endParaRPr lang="en-US" sz="2800" b="1" dirty="0">
              <a:solidFill>
                <a:srgbClr val="0070C0"/>
              </a:solidFill>
            </a:endParaRPr>
          </a:p>
          <a:p>
            <a:pPr marL="0" indent="0">
              <a:lnSpc>
                <a:spcPct val="120000"/>
              </a:lnSpc>
              <a:buNone/>
            </a:pPr>
            <a:endParaRPr lang="en-US" sz="2200" b="1" dirty="0"/>
          </a:p>
          <a:p>
            <a:pPr marL="0" indent="0">
              <a:lnSpc>
                <a:spcPct val="120000"/>
              </a:lnSpc>
              <a:buNone/>
            </a:pPr>
            <a:r>
              <a:rPr lang="en-US" sz="2200" b="1" dirty="0"/>
              <a:t>Both Approved for use in adults with :</a:t>
            </a:r>
          </a:p>
          <a:p>
            <a:pPr lvl="1">
              <a:lnSpc>
                <a:spcPct val="120000"/>
              </a:lnSpc>
            </a:pPr>
            <a:r>
              <a:rPr lang="en-US" sz="2200" dirty="0"/>
              <a:t>BMI of ≥ 30 or </a:t>
            </a:r>
          </a:p>
          <a:p>
            <a:pPr lvl="1">
              <a:lnSpc>
                <a:spcPct val="120000"/>
              </a:lnSpc>
            </a:pPr>
            <a:r>
              <a:rPr lang="en-US" sz="2200" dirty="0"/>
              <a:t>BMI of ≥ 27 or greater who have hypertension, type 2 diabetes, or dyslipidemia.</a:t>
            </a:r>
          </a:p>
          <a:p>
            <a:endParaRPr lang="en-US" dirty="0"/>
          </a:p>
        </p:txBody>
      </p:sp>
      <mc:AlternateContent xmlns:mc="http://schemas.openxmlformats.org/markup-compatibility/2006" xmlns:p14="http://schemas.microsoft.com/office/powerpoint/2010/main" xmlns:aink="http://schemas.microsoft.com/office/drawing/2016/ink">
        <mc:Choice Requires="p14 aink">
          <p:contentPart p14:bwMode="auto" r:id="rId5">
            <p14:nvContentPartPr>
              <p14:cNvPr id="8" name="Ink 7">
                <a:extLst>
                  <a:ext uri="{FF2B5EF4-FFF2-40B4-BE49-F238E27FC236}">
                    <a16:creationId xmlns:a16="http://schemas.microsoft.com/office/drawing/2014/main" id="{1A5797D1-E291-EB1A-FFCC-CF07D4F58783}"/>
                  </a:ext>
                </a:extLst>
              </p14:cNvPr>
              <p14:cNvContentPartPr/>
              <p14:nvPr/>
            </p14:nvContentPartPr>
            <p14:xfrm>
              <a:off x="4724400" y="2895600"/>
              <a:ext cx="3281760" cy="102600"/>
            </p14:xfrm>
          </p:contentPart>
        </mc:Choice>
        <mc:Fallback xmlns="">
          <p:pic>
            <p:nvPicPr>
              <p:cNvPr id="8" name="Ink 7">
                <a:extLst>
                  <a:ext uri="{FF2B5EF4-FFF2-40B4-BE49-F238E27FC236}">
                    <a16:creationId xmlns:a16="http://schemas.microsoft.com/office/drawing/2014/main" id="{1A5797D1-E291-EB1A-FFCC-CF07D4F58783}"/>
                  </a:ext>
                </a:extLst>
              </p:cNvPr>
              <p:cNvPicPr/>
              <p:nvPr/>
            </p:nvPicPr>
            <p:blipFill>
              <a:blip r:embed="rId6"/>
              <a:stretch>
                <a:fillRect/>
              </a:stretch>
            </p:blipFill>
            <p:spPr>
              <a:xfrm>
                <a:off x="4715401" y="2886600"/>
                <a:ext cx="3299398" cy="120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9" name="Ink 8">
                <a:extLst>
                  <a:ext uri="{FF2B5EF4-FFF2-40B4-BE49-F238E27FC236}">
                    <a16:creationId xmlns:a16="http://schemas.microsoft.com/office/drawing/2014/main" id="{A3B649E9-C691-222D-7DEE-C3BE6621CE82}"/>
                  </a:ext>
                </a:extLst>
              </p14:cNvPr>
              <p14:cNvContentPartPr/>
              <p14:nvPr/>
            </p14:nvContentPartPr>
            <p14:xfrm>
              <a:off x="6190488" y="6583536"/>
              <a:ext cx="360" cy="360"/>
            </p14:xfrm>
          </p:contentPart>
        </mc:Choice>
        <mc:Fallback xmlns="">
          <p:pic>
            <p:nvPicPr>
              <p:cNvPr id="9" name="Ink 8">
                <a:extLst>
                  <a:ext uri="{FF2B5EF4-FFF2-40B4-BE49-F238E27FC236}">
                    <a16:creationId xmlns:a16="http://schemas.microsoft.com/office/drawing/2014/main" id="{06B5DBF8-378F-F066-4B26-FE054DF7DEDE}"/>
                  </a:ext>
                </a:extLst>
              </p:cNvPr>
              <p:cNvPicPr/>
              <p:nvPr/>
            </p:nvPicPr>
            <p:blipFill>
              <a:blip r:embed="rId8"/>
              <a:stretch>
                <a:fillRect/>
              </a:stretch>
            </p:blipFill>
            <p:spPr>
              <a:xfrm>
                <a:off x="6181488" y="6574536"/>
                <a:ext cx="18000" cy="18000"/>
              </a:xfrm>
              <a:prstGeom prst="rect">
                <a:avLst/>
              </a:prstGeom>
            </p:spPr>
          </p:pic>
        </mc:Fallback>
      </mc:AlternateContent>
      <p:sp>
        <p:nvSpPr>
          <p:cNvPr id="4" name="TextBox 3">
            <a:extLst>
              <a:ext uri="{FF2B5EF4-FFF2-40B4-BE49-F238E27FC236}">
                <a16:creationId xmlns:a16="http://schemas.microsoft.com/office/drawing/2014/main" id="{52141D28-9447-8850-E370-1D1ABB90B093}"/>
              </a:ext>
            </a:extLst>
          </p:cNvPr>
          <p:cNvSpPr txBox="1"/>
          <p:nvPr/>
        </p:nvSpPr>
        <p:spPr>
          <a:xfrm>
            <a:off x="152400" y="5842426"/>
            <a:ext cx="8534400" cy="584775"/>
          </a:xfrm>
          <a:prstGeom prst="rect">
            <a:avLst/>
          </a:prstGeom>
          <a:noFill/>
        </p:spPr>
        <p:txBody>
          <a:bodyPr wrap="square" rtlCol="0">
            <a:spAutoFit/>
          </a:bodyPr>
          <a:lstStyle/>
          <a:p>
            <a:r>
              <a:rPr lang="en-US" sz="1600" dirty="0">
                <a:highlight>
                  <a:srgbClr val="FFFF00"/>
                </a:highlight>
              </a:rPr>
              <a:t>Oral Semaglutide (</a:t>
            </a:r>
            <a:r>
              <a:rPr lang="en-US" sz="1600" dirty="0" err="1">
                <a:highlight>
                  <a:srgbClr val="FFFF00"/>
                </a:highlight>
              </a:rPr>
              <a:t>Wegovy</a:t>
            </a:r>
            <a:r>
              <a:rPr lang="en-US" sz="1600" dirty="0">
                <a:highlight>
                  <a:srgbClr val="FFFF00"/>
                </a:highlight>
              </a:rPr>
              <a:t>) also  indicated for those overweight/obesity &amp; ASCVD to reduce CVD events</a:t>
            </a:r>
          </a:p>
        </p:txBody>
      </p:sp>
    </p:spTree>
    <p:custDataLst>
      <p:tags r:id="rId1"/>
    </p:custDataLst>
    <p:extLst>
      <p:ext uri="{BB962C8B-B14F-4D97-AF65-F5344CB8AC3E}">
        <p14:creationId xmlns:p14="http://schemas.microsoft.com/office/powerpoint/2010/main" val="41437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p:txBody>
          <a:bodyPr>
            <a:normAutofit fontScale="90000"/>
          </a:bodyPr>
          <a:lstStyle/>
          <a:p>
            <a:pPr eaLnBrk="1" hangingPunct="1"/>
            <a:r>
              <a:rPr lang="en-US" altLang="en-US" sz="4000" dirty="0"/>
              <a:t>GLP-1/GIP Receptor Agonist Indications</a:t>
            </a:r>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762000"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081" dirty="0">
                <a:solidFill>
                  <a:prstClr val="black"/>
                </a:solidFill>
                <a:cs typeface="Arial" panose="020B0604020202020204" pitchFamily="34" charset="0"/>
              </a:rPr>
              <a:t>Package inserts, dailymed.nlm.nih.gov     2026</a:t>
            </a:r>
          </a:p>
        </p:txBody>
      </p:sp>
      <p:pic>
        <p:nvPicPr>
          <p:cNvPr id="7" name="Picture 6">
            <a:extLst>
              <a:ext uri="{FF2B5EF4-FFF2-40B4-BE49-F238E27FC236}">
                <a16:creationId xmlns:a16="http://schemas.microsoft.com/office/drawing/2014/main" id="{D999FD59-26B3-4BC8-DBA5-741ED1BE1DEF}"/>
              </a:ext>
            </a:extLst>
          </p:cNvPr>
          <p:cNvPicPr>
            <a:picLocks noChangeAspect="1"/>
          </p:cNvPicPr>
          <p:nvPr/>
        </p:nvPicPr>
        <p:blipFill>
          <a:blip r:embed="rId3"/>
          <a:stretch>
            <a:fillRect/>
          </a:stretch>
        </p:blipFill>
        <p:spPr>
          <a:xfrm>
            <a:off x="434248" y="1266838"/>
            <a:ext cx="8229600" cy="5203749"/>
          </a:xfrm>
          <a:prstGeom prst="rect">
            <a:avLst/>
          </a:prstGeom>
        </p:spPr>
      </p:pic>
    </p:spTree>
    <p:extLst>
      <p:ext uri="{BB962C8B-B14F-4D97-AF65-F5344CB8AC3E}">
        <p14:creationId xmlns:p14="http://schemas.microsoft.com/office/powerpoint/2010/main" val="212178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E9675-D95E-6682-1EA2-FC2B6E211753}"/>
              </a:ext>
            </a:extLst>
          </p:cNvPr>
          <p:cNvSpPr>
            <a:spLocks noGrp="1"/>
          </p:cNvSpPr>
          <p:nvPr>
            <p:ph type="title"/>
          </p:nvPr>
        </p:nvSpPr>
        <p:spPr>
          <a:solidFill>
            <a:srgbClr val="B1D45A"/>
          </a:solidFill>
        </p:spPr>
        <p:txBody>
          <a:bodyPr>
            <a:normAutofit fontScale="90000"/>
          </a:bodyPr>
          <a:lstStyle/>
          <a:p>
            <a:r>
              <a:rPr lang="en-US" dirty="0"/>
              <a:t>Where Do Incretins Fit within the Guidelines for Diabetes? </a:t>
            </a:r>
          </a:p>
        </p:txBody>
      </p:sp>
      <p:sp>
        <p:nvSpPr>
          <p:cNvPr id="3" name="Text Placeholder 2">
            <a:extLst>
              <a:ext uri="{FF2B5EF4-FFF2-40B4-BE49-F238E27FC236}">
                <a16:creationId xmlns:a16="http://schemas.microsoft.com/office/drawing/2014/main" id="{F1FDE577-EF0B-6142-F206-908AE2286B0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898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347CB-4FFD-6EF8-F3DD-4AF8F136895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AA4DFD6-A9E9-E80D-FFC0-8FEBE538C59B}"/>
              </a:ext>
            </a:extLst>
          </p:cNvPr>
          <p:cNvPicPr>
            <a:picLocks noChangeAspect="1"/>
          </p:cNvPicPr>
          <p:nvPr/>
        </p:nvPicPr>
        <p:blipFill>
          <a:blip r:embed="rId4"/>
          <a:stretch>
            <a:fillRect/>
          </a:stretch>
        </p:blipFill>
        <p:spPr>
          <a:xfrm>
            <a:off x="1447800" y="5715000"/>
            <a:ext cx="2133887" cy="568049"/>
          </a:xfrm>
          <a:prstGeom prst="rect">
            <a:avLst/>
          </a:prstGeom>
        </p:spPr>
      </p:pic>
      <p:pic>
        <p:nvPicPr>
          <p:cNvPr id="5" name="Picture 4">
            <a:extLst>
              <a:ext uri="{FF2B5EF4-FFF2-40B4-BE49-F238E27FC236}">
                <a16:creationId xmlns:a16="http://schemas.microsoft.com/office/drawing/2014/main" id="{88CA16FE-8826-F366-6761-3609349ECCE2}"/>
              </a:ext>
            </a:extLst>
          </p:cNvPr>
          <p:cNvPicPr>
            <a:picLocks noChangeAspect="1"/>
          </p:cNvPicPr>
          <p:nvPr/>
        </p:nvPicPr>
        <p:blipFill>
          <a:blip r:embed="rId5"/>
          <a:stretch>
            <a:fillRect/>
          </a:stretch>
        </p:blipFill>
        <p:spPr>
          <a:xfrm>
            <a:off x="494414" y="152400"/>
            <a:ext cx="7859471" cy="6601663"/>
          </a:xfrm>
          <a:prstGeom prst="rect">
            <a:avLst/>
          </a:prstGeom>
        </p:spPr>
      </p:pic>
      <p:sp>
        <p:nvSpPr>
          <p:cNvPr id="2" name="Oval 1">
            <a:extLst>
              <a:ext uri="{FF2B5EF4-FFF2-40B4-BE49-F238E27FC236}">
                <a16:creationId xmlns:a16="http://schemas.microsoft.com/office/drawing/2014/main" id="{B6F7A0FB-BD2F-5B71-17A0-20CE27188DBF}"/>
              </a:ext>
            </a:extLst>
          </p:cNvPr>
          <p:cNvSpPr/>
          <p:nvPr/>
        </p:nvSpPr>
        <p:spPr>
          <a:xfrm>
            <a:off x="494414" y="2590800"/>
            <a:ext cx="1258186" cy="99060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AECF3D2-7C32-5FEF-3549-EF46508EF14F}"/>
              </a:ext>
            </a:extLst>
          </p:cNvPr>
          <p:cNvSpPr/>
          <p:nvPr/>
        </p:nvSpPr>
        <p:spPr>
          <a:xfrm>
            <a:off x="228600" y="6172200"/>
            <a:ext cx="5562600" cy="651151"/>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2D86C1AA-4EA0-2D03-26DF-9B0BC805341E}"/>
              </a:ext>
            </a:extLst>
          </p:cNvPr>
          <p:cNvSpPr/>
          <p:nvPr/>
        </p:nvSpPr>
        <p:spPr>
          <a:xfrm>
            <a:off x="2548902" y="3425059"/>
            <a:ext cx="1258186" cy="99060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83D985A-30A8-0185-C92D-0F5CE5B4EDB7}"/>
              </a:ext>
            </a:extLst>
          </p:cNvPr>
          <p:cNvSpPr/>
          <p:nvPr/>
        </p:nvSpPr>
        <p:spPr>
          <a:xfrm>
            <a:off x="3631898" y="3794891"/>
            <a:ext cx="1778302" cy="99060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C7D4A62-33F1-E3B6-433B-D3EEA4C94DB7}"/>
              </a:ext>
            </a:extLst>
          </p:cNvPr>
          <p:cNvSpPr/>
          <p:nvPr/>
        </p:nvSpPr>
        <p:spPr>
          <a:xfrm>
            <a:off x="5676014" y="2567809"/>
            <a:ext cx="817182" cy="1699392"/>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41D1B17-917E-7116-8D52-4CD67711C9BB}"/>
              </a:ext>
            </a:extLst>
          </p:cNvPr>
          <p:cNvSpPr/>
          <p:nvPr/>
        </p:nvSpPr>
        <p:spPr>
          <a:xfrm>
            <a:off x="6350418" y="3473170"/>
            <a:ext cx="2107781" cy="155603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418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D584D-1981-9F1B-71FA-42787DBB0C19}"/>
            </a:ext>
          </a:extLst>
        </p:cNvPr>
        <p:cNvGrpSpPr/>
        <p:nvPr/>
      </p:nvGrpSpPr>
      <p:grpSpPr>
        <a:xfrm>
          <a:off x="0" y="0"/>
          <a:ext cx="0" cy="0"/>
          <a:chOff x="0" y="0"/>
          <a:chExt cx="0" cy="0"/>
        </a:xfrm>
      </p:grpSpPr>
      <p:sp>
        <p:nvSpPr>
          <p:cNvPr id="46082" name="Title 1">
            <a:extLst>
              <a:ext uri="{FF2B5EF4-FFF2-40B4-BE49-F238E27FC236}">
                <a16:creationId xmlns:a16="http://schemas.microsoft.com/office/drawing/2014/main" id="{6411986B-3BF8-CF10-8477-2CCFDBB762FA}"/>
              </a:ext>
            </a:extLst>
          </p:cNvPr>
          <p:cNvSpPr>
            <a:spLocks noGrp="1"/>
          </p:cNvSpPr>
          <p:nvPr>
            <p:ph type="title"/>
          </p:nvPr>
        </p:nvSpPr>
        <p:spPr/>
        <p:txBody>
          <a:bodyPr/>
          <a:lstStyle/>
          <a:p>
            <a:r>
              <a:rPr lang="en-US" altLang="en-US" dirty="0"/>
              <a:t>AACE Glucose-Centric Algorithm</a:t>
            </a:r>
          </a:p>
        </p:txBody>
      </p:sp>
      <p:sp>
        <p:nvSpPr>
          <p:cNvPr id="46083" name="Content Placeholder 2">
            <a:extLst>
              <a:ext uri="{FF2B5EF4-FFF2-40B4-BE49-F238E27FC236}">
                <a16:creationId xmlns:a16="http://schemas.microsoft.com/office/drawing/2014/main" id="{E998953E-C1B0-C058-306E-51B9F17413EE}"/>
              </a:ext>
            </a:extLst>
          </p:cNvPr>
          <p:cNvSpPr>
            <a:spLocks noGrp="1"/>
          </p:cNvSpPr>
          <p:nvPr>
            <p:ph sz="quarter" idx="1"/>
          </p:nvPr>
        </p:nvSpPr>
        <p:spPr/>
        <p:txBody>
          <a:bodyPr/>
          <a:lstStyle/>
          <a:p>
            <a:endParaRPr lang="en-US" altLang="en-US"/>
          </a:p>
        </p:txBody>
      </p:sp>
      <p:pic>
        <p:nvPicPr>
          <p:cNvPr id="3" name="Picture 2">
            <a:extLst>
              <a:ext uri="{FF2B5EF4-FFF2-40B4-BE49-F238E27FC236}">
                <a16:creationId xmlns:a16="http://schemas.microsoft.com/office/drawing/2014/main" id="{15FE3373-C830-02DE-58E0-3EC07BA6BC95}"/>
              </a:ext>
            </a:extLst>
          </p:cNvPr>
          <p:cNvPicPr>
            <a:picLocks noChangeAspect="1"/>
          </p:cNvPicPr>
          <p:nvPr/>
        </p:nvPicPr>
        <p:blipFill>
          <a:blip r:embed="rId4"/>
          <a:stretch>
            <a:fillRect/>
          </a:stretch>
        </p:blipFill>
        <p:spPr>
          <a:xfrm>
            <a:off x="137818" y="88024"/>
            <a:ext cx="8563564" cy="6681952"/>
          </a:xfrm>
          <a:prstGeom prst="rect">
            <a:avLst/>
          </a:prstGeom>
        </p:spPr>
      </p:pic>
      <p:sp>
        <p:nvSpPr>
          <p:cNvPr id="4" name="Oval 3">
            <a:extLst>
              <a:ext uri="{FF2B5EF4-FFF2-40B4-BE49-F238E27FC236}">
                <a16:creationId xmlns:a16="http://schemas.microsoft.com/office/drawing/2014/main" id="{930A67A4-3A25-9FFA-F29F-64A4BFAB94D5}"/>
              </a:ext>
            </a:extLst>
          </p:cNvPr>
          <p:cNvSpPr/>
          <p:nvPr/>
        </p:nvSpPr>
        <p:spPr>
          <a:xfrm>
            <a:off x="3048000" y="2514600"/>
            <a:ext cx="1371600" cy="1048115"/>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ECC83A8B-020E-2DC5-C93E-B6A812276090}"/>
              </a:ext>
            </a:extLst>
          </p:cNvPr>
          <p:cNvSpPr/>
          <p:nvPr/>
        </p:nvSpPr>
        <p:spPr>
          <a:xfrm>
            <a:off x="4343400" y="2508031"/>
            <a:ext cx="1524000" cy="1054684"/>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1956F1C-D772-2644-2444-775AFF54C904}"/>
              </a:ext>
            </a:extLst>
          </p:cNvPr>
          <p:cNvSpPr/>
          <p:nvPr/>
        </p:nvSpPr>
        <p:spPr>
          <a:xfrm>
            <a:off x="5715000" y="3429000"/>
            <a:ext cx="1524000" cy="76200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71AB9307-88E3-CFFA-A6F4-01CF7736EB99}"/>
              </a:ext>
            </a:extLst>
          </p:cNvPr>
          <p:cNvSpPr/>
          <p:nvPr/>
        </p:nvSpPr>
        <p:spPr>
          <a:xfrm>
            <a:off x="1600200" y="2800715"/>
            <a:ext cx="1524000" cy="76200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742700"/>
      </p:ext>
    </p:extLst>
  </p:cSld>
  <p:clrMapOvr>
    <a:masterClrMapping/>
  </p:clrMapOvr>
  <p:transition spd="med">
    <p:fade/>
  </p:transition>
  <p:extLst>
    <p:ext uri="{6950BFC3-D8DA-4A85-94F7-54DA5524770B}">
      <p188:commentRel xmlns:p188="http://schemas.microsoft.com/office/powerpoint/2018/8/main" r:id="rId3"/>
    </p:ext>
  </p:extLs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34419-0B98-E7A7-2624-EDEEA75233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58CB22-2391-C6B3-B183-468F3CF130A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9875F23-B46B-9F54-A097-65B2D150CF60}"/>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9BD9B2A4-6056-8825-E0FC-52BD760E0F7B}"/>
              </a:ext>
            </a:extLst>
          </p:cNvPr>
          <p:cNvPicPr>
            <a:picLocks noChangeAspect="1"/>
          </p:cNvPicPr>
          <p:nvPr/>
        </p:nvPicPr>
        <p:blipFill>
          <a:blip r:embed="rId4"/>
          <a:stretch>
            <a:fillRect/>
          </a:stretch>
        </p:blipFill>
        <p:spPr>
          <a:xfrm>
            <a:off x="347073" y="413916"/>
            <a:ext cx="8449854" cy="6030167"/>
          </a:xfrm>
          <a:prstGeom prst="rect">
            <a:avLst/>
          </a:prstGeom>
        </p:spPr>
      </p:pic>
      <p:sp>
        <p:nvSpPr>
          <p:cNvPr id="6" name="Oval 5">
            <a:extLst>
              <a:ext uri="{FF2B5EF4-FFF2-40B4-BE49-F238E27FC236}">
                <a16:creationId xmlns:a16="http://schemas.microsoft.com/office/drawing/2014/main" id="{2744F78D-58DF-7067-353C-F998FA54E4DA}"/>
              </a:ext>
            </a:extLst>
          </p:cNvPr>
          <p:cNvSpPr/>
          <p:nvPr/>
        </p:nvSpPr>
        <p:spPr>
          <a:xfrm>
            <a:off x="1676400" y="2133600"/>
            <a:ext cx="5791200" cy="167640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183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D17EF-8F1C-E523-D6A8-962CD0672473}"/>
              </a:ext>
            </a:extLst>
          </p:cNvPr>
          <p:cNvSpPr>
            <a:spLocks noGrp="1"/>
          </p:cNvSpPr>
          <p:nvPr>
            <p:ph type="title"/>
          </p:nvPr>
        </p:nvSpPr>
        <p:spPr>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rPr>
              <a:t>The Future of Incretins is Bright</a:t>
            </a:r>
          </a:p>
        </p:txBody>
      </p:sp>
      <p:sp>
        <p:nvSpPr>
          <p:cNvPr id="4" name="Content Placeholder 3">
            <a:extLst>
              <a:ext uri="{FF2B5EF4-FFF2-40B4-BE49-F238E27FC236}">
                <a16:creationId xmlns:a16="http://schemas.microsoft.com/office/drawing/2014/main" id="{29EEAFD2-D113-1191-3093-B33A80FED74B}"/>
              </a:ext>
            </a:extLst>
          </p:cNvPr>
          <p:cNvSpPr>
            <a:spLocks noGrp="1"/>
          </p:cNvSpPr>
          <p:nvPr>
            <p:ph sz="quarter" idx="1"/>
          </p:nvPr>
        </p:nvSpPr>
        <p:spPr/>
        <p:txBody>
          <a:bodyPr/>
          <a:lstStyle/>
          <a:p>
            <a:endParaRPr lang="en-US" dirty="0"/>
          </a:p>
        </p:txBody>
      </p:sp>
      <p:sp>
        <p:nvSpPr>
          <p:cNvPr id="5" name="Hexagon 4">
            <a:extLst>
              <a:ext uri="{FF2B5EF4-FFF2-40B4-BE49-F238E27FC236}">
                <a16:creationId xmlns:a16="http://schemas.microsoft.com/office/drawing/2014/main" id="{18372968-45AE-548E-C3CB-0AC5527B3466}"/>
              </a:ext>
            </a:extLst>
          </p:cNvPr>
          <p:cNvSpPr/>
          <p:nvPr/>
        </p:nvSpPr>
        <p:spPr>
          <a:xfrm>
            <a:off x="1307143" y="3209894"/>
            <a:ext cx="1496539" cy="1337502"/>
          </a:xfrm>
          <a:prstGeom prst="hexag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latin typeface="Calibri" panose="020F0502020204030204" pitchFamily="34" charset="0"/>
              <a:ea typeface="Calibri" panose="020F0502020204030204" pitchFamily="34" charset="0"/>
              <a:cs typeface="Calibri" panose="020F0502020204030204" pitchFamily="34" charset="0"/>
            </a:endParaRPr>
          </a:p>
        </p:txBody>
      </p:sp>
      <p:sp>
        <p:nvSpPr>
          <p:cNvPr id="6" name="Hexagon 5">
            <a:extLst>
              <a:ext uri="{FF2B5EF4-FFF2-40B4-BE49-F238E27FC236}">
                <a16:creationId xmlns:a16="http://schemas.microsoft.com/office/drawing/2014/main" id="{CE022EBB-8EBA-09D4-3616-849B52D29060}"/>
              </a:ext>
            </a:extLst>
          </p:cNvPr>
          <p:cNvSpPr/>
          <p:nvPr/>
        </p:nvSpPr>
        <p:spPr>
          <a:xfrm>
            <a:off x="7144492" y="2529884"/>
            <a:ext cx="1496539" cy="1337502"/>
          </a:xfrm>
          <a:prstGeom prst="hexagon">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latin typeface="Calibri" panose="020F0502020204030204" pitchFamily="34" charset="0"/>
              <a:ea typeface="Calibri" panose="020F0502020204030204" pitchFamily="34" charset="0"/>
              <a:cs typeface="Calibri" panose="020F0502020204030204" pitchFamily="34" charset="0"/>
            </a:endParaRPr>
          </a:p>
        </p:txBody>
      </p:sp>
      <p:sp>
        <p:nvSpPr>
          <p:cNvPr id="7" name="Hexagon 6">
            <a:extLst>
              <a:ext uri="{FF2B5EF4-FFF2-40B4-BE49-F238E27FC236}">
                <a16:creationId xmlns:a16="http://schemas.microsoft.com/office/drawing/2014/main" id="{CB3622DD-D640-E7FE-4093-3B82BAE8C44C}"/>
              </a:ext>
            </a:extLst>
          </p:cNvPr>
          <p:cNvSpPr/>
          <p:nvPr/>
        </p:nvSpPr>
        <p:spPr>
          <a:xfrm>
            <a:off x="5979302" y="3209894"/>
            <a:ext cx="1496539" cy="1337502"/>
          </a:xfrm>
          <a:prstGeom prst="hexagon">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latin typeface="Calibri" panose="020F0502020204030204" pitchFamily="34" charset="0"/>
              <a:ea typeface="Calibri" panose="020F0502020204030204" pitchFamily="34" charset="0"/>
              <a:cs typeface="Calibri" panose="020F0502020204030204" pitchFamily="34" charset="0"/>
            </a:endParaRPr>
          </a:p>
        </p:txBody>
      </p:sp>
      <p:sp>
        <p:nvSpPr>
          <p:cNvPr id="8" name="Hexagon 7">
            <a:extLst>
              <a:ext uri="{FF2B5EF4-FFF2-40B4-BE49-F238E27FC236}">
                <a16:creationId xmlns:a16="http://schemas.microsoft.com/office/drawing/2014/main" id="{75C48BF9-7F11-F4E0-C2D1-EA8018DF5A0C}"/>
              </a:ext>
            </a:extLst>
          </p:cNvPr>
          <p:cNvSpPr/>
          <p:nvPr/>
        </p:nvSpPr>
        <p:spPr>
          <a:xfrm>
            <a:off x="4802713" y="2540004"/>
            <a:ext cx="1496539" cy="1337502"/>
          </a:xfrm>
          <a:prstGeom prst="hexagon">
            <a:avLst/>
          </a:prstGeom>
          <a:solidFill>
            <a:srgbClr val="C8EA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latin typeface="Calibri" panose="020F0502020204030204" pitchFamily="34" charset="0"/>
              <a:ea typeface="Calibri" panose="020F0502020204030204" pitchFamily="34" charset="0"/>
              <a:cs typeface="Calibri" panose="020F0502020204030204" pitchFamily="34" charset="0"/>
            </a:endParaRPr>
          </a:p>
        </p:txBody>
      </p:sp>
      <p:sp>
        <p:nvSpPr>
          <p:cNvPr id="9" name="Hexagon 8">
            <a:extLst>
              <a:ext uri="{FF2B5EF4-FFF2-40B4-BE49-F238E27FC236}">
                <a16:creationId xmlns:a16="http://schemas.microsoft.com/office/drawing/2014/main" id="{7FA2B96E-9B49-DA8B-6C94-38ECABCE6664}"/>
              </a:ext>
            </a:extLst>
          </p:cNvPr>
          <p:cNvSpPr/>
          <p:nvPr/>
        </p:nvSpPr>
        <p:spPr>
          <a:xfrm>
            <a:off x="3637523" y="3209894"/>
            <a:ext cx="1496539" cy="1337502"/>
          </a:xfrm>
          <a:prstGeom prst="hexag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latin typeface="Calibri" panose="020F0502020204030204" pitchFamily="34" charset="0"/>
              <a:ea typeface="Calibri" panose="020F0502020204030204" pitchFamily="34" charset="0"/>
              <a:cs typeface="Calibri" panose="020F0502020204030204" pitchFamily="34" charset="0"/>
            </a:endParaRPr>
          </a:p>
        </p:txBody>
      </p:sp>
      <p:sp>
        <p:nvSpPr>
          <p:cNvPr id="10" name="Hexagon 9">
            <a:extLst>
              <a:ext uri="{FF2B5EF4-FFF2-40B4-BE49-F238E27FC236}">
                <a16:creationId xmlns:a16="http://schemas.microsoft.com/office/drawing/2014/main" id="{6F99AAC5-0727-34F8-2568-BBDA09257DFA}"/>
              </a:ext>
            </a:extLst>
          </p:cNvPr>
          <p:cNvSpPr/>
          <p:nvPr/>
        </p:nvSpPr>
        <p:spPr>
          <a:xfrm>
            <a:off x="2472333" y="2541143"/>
            <a:ext cx="1496539" cy="133750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latin typeface="Calibri" panose="020F0502020204030204" pitchFamily="34" charset="0"/>
              <a:ea typeface="Calibri" panose="020F0502020204030204" pitchFamily="34" charset="0"/>
              <a:cs typeface="Calibri" panose="020F0502020204030204" pitchFamily="34" charset="0"/>
            </a:endParaRPr>
          </a:p>
        </p:txBody>
      </p:sp>
      <p:sp>
        <p:nvSpPr>
          <p:cNvPr id="11" name="Hexagon 10">
            <a:extLst>
              <a:ext uri="{FF2B5EF4-FFF2-40B4-BE49-F238E27FC236}">
                <a16:creationId xmlns:a16="http://schemas.microsoft.com/office/drawing/2014/main" id="{CB914BD3-9314-2ED4-5EB2-B1C29F1D56DC}"/>
              </a:ext>
            </a:extLst>
          </p:cNvPr>
          <p:cNvSpPr/>
          <p:nvPr/>
        </p:nvSpPr>
        <p:spPr>
          <a:xfrm>
            <a:off x="141952" y="2541143"/>
            <a:ext cx="1496539" cy="1337502"/>
          </a:xfrm>
          <a:prstGeom prst="hexagon">
            <a:avLst/>
          </a:prstGeom>
          <a:solidFill>
            <a:schemeClr val="accent4">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9AEA7B2-308A-1630-D78D-6970ECA079F7}"/>
              </a:ext>
            </a:extLst>
          </p:cNvPr>
          <p:cNvSpPr txBox="1"/>
          <p:nvPr/>
        </p:nvSpPr>
        <p:spPr>
          <a:xfrm>
            <a:off x="342851" y="2731243"/>
            <a:ext cx="1094741" cy="461665"/>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Monthly GLP-1/GIP agonist</a:t>
            </a:r>
          </a:p>
        </p:txBody>
      </p:sp>
      <p:cxnSp>
        <p:nvCxnSpPr>
          <p:cNvPr id="13" name="Straight Arrow Connector 12">
            <a:extLst>
              <a:ext uri="{FF2B5EF4-FFF2-40B4-BE49-F238E27FC236}">
                <a16:creationId xmlns:a16="http://schemas.microsoft.com/office/drawing/2014/main" id="{8F46240D-483A-4876-6C02-D624CB3D1A55}"/>
              </a:ext>
            </a:extLst>
          </p:cNvPr>
          <p:cNvCxnSpPr>
            <a:cxnSpLocks/>
          </p:cNvCxnSpPr>
          <p:nvPr/>
        </p:nvCxnSpPr>
        <p:spPr>
          <a:xfrm>
            <a:off x="873957" y="3963483"/>
            <a:ext cx="0" cy="6420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D8D0D63-F33C-B5FF-9745-84F3E401F237}"/>
              </a:ext>
            </a:extLst>
          </p:cNvPr>
          <p:cNvSpPr txBox="1"/>
          <p:nvPr/>
        </p:nvSpPr>
        <p:spPr>
          <a:xfrm>
            <a:off x="1478515" y="3381708"/>
            <a:ext cx="1094741" cy="1015663"/>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GIP/GLP-1 Agonist</a:t>
            </a:r>
          </a:p>
          <a:p>
            <a:endParaRPr lang="en-US" sz="1200" b="1" dirty="0">
              <a:latin typeface="Calibri" panose="020F0502020204030204" pitchFamily="34" charset="0"/>
              <a:ea typeface="Calibri" panose="020F0502020204030204" pitchFamily="34" charset="0"/>
              <a:cs typeface="Calibri" panose="020F0502020204030204" pitchFamily="34" charset="0"/>
            </a:endParaRPr>
          </a:p>
          <a:p>
            <a:pPr algn="ctr"/>
            <a:r>
              <a:rPr lang="en-US" sz="1200" b="1" dirty="0">
                <a:latin typeface="Calibri" panose="020F0502020204030204" pitchFamily="34" charset="0"/>
                <a:ea typeface="Calibri" panose="020F0502020204030204" pitchFamily="34" charset="0"/>
                <a:cs typeface="Calibri" panose="020F0502020204030204" pitchFamily="34" charset="0"/>
              </a:rPr>
              <a:t>SURMOUNT trials</a:t>
            </a:r>
          </a:p>
        </p:txBody>
      </p:sp>
      <p:cxnSp>
        <p:nvCxnSpPr>
          <p:cNvPr id="15" name="Straight Arrow Connector 14">
            <a:extLst>
              <a:ext uri="{FF2B5EF4-FFF2-40B4-BE49-F238E27FC236}">
                <a16:creationId xmlns:a16="http://schemas.microsoft.com/office/drawing/2014/main" id="{0E24CB01-210B-A02D-1096-1974FE4C16AF}"/>
              </a:ext>
            </a:extLst>
          </p:cNvPr>
          <p:cNvCxnSpPr>
            <a:cxnSpLocks/>
          </p:cNvCxnSpPr>
          <p:nvPr/>
        </p:nvCxnSpPr>
        <p:spPr>
          <a:xfrm>
            <a:off x="3240056" y="3962430"/>
            <a:ext cx="0" cy="6420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F3BEC11-A76C-BF23-9462-E9E13C8D1DE8}"/>
              </a:ext>
            </a:extLst>
          </p:cNvPr>
          <p:cNvCxnSpPr>
            <a:cxnSpLocks/>
          </p:cNvCxnSpPr>
          <p:nvPr/>
        </p:nvCxnSpPr>
        <p:spPr>
          <a:xfrm>
            <a:off x="5550981" y="3935704"/>
            <a:ext cx="0" cy="6420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0093D70-0123-4DC9-1CE5-353E93E66FCA}"/>
              </a:ext>
            </a:extLst>
          </p:cNvPr>
          <p:cNvCxnSpPr>
            <a:cxnSpLocks/>
          </p:cNvCxnSpPr>
          <p:nvPr/>
        </p:nvCxnSpPr>
        <p:spPr>
          <a:xfrm>
            <a:off x="7948397" y="3905371"/>
            <a:ext cx="0" cy="6420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8B73C47-0E1B-2C1A-5DBB-0504B0C32389}"/>
              </a:ext>
            </a:extLst>
          </p:cNvPr>
          <p:cNvCxnSpPr>
            <a:cxnSpLocks/>
          </p:cNvCxnSpPr>
          <p:nvPr/>
        </p:nvCxnSpPr>
        <p:spPr>
          <a:xfrm flipV="1">
            <a:off x="2023453" y="2452480"/>
            <a:ext cx="2432" cy="7208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181A8A1-E732-B223-3D2B-9D6AC6F8C1DD}"/>
              </a:ext>
            </a:extLst>
          </p:cNvPr>
          <p:cNvCxnSpPr>
            <a:cxnSpLocks/>
          </p:cNvCxnSpPr>
          <p:nvPr/>
        </p:nvCxnSpPr>
        <p:spPr>
          <a:xfrm flipH="1" flipV="1">
            <a:off x="4391416" y="2452480"/>
            <a:ext cx="5774" cy="7208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5FD7210-FB92-9578-CEAB-27AA76D74903}"/>
              </a:ext>
            </a:extLst>
          </p:cNvPr>
          <p:cNvCxnSpPr>
            <a:cxnSpLocks/>
          </p:cNvCxnSpPr>
          <p:nvPr/>
        </p:nvCxnSpPr>
        <p:spPr>
          <a:xfrm flipV="1">
            <a:off x="6727570" y="2452480"/>
            <a:ext cx="0" cy="7208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2B0C905-9493-02D8-03B5-37D1F298F12D}"/>
              </a:ext>
            </a:extLst>
          </p:cNvPr>
          <p:cNvSpPr txBox="1"/>
          <p:nvPr/>
        </p:nvSpPr>
        <p:spPr>
          <a:xfrm>
            <a:off x="7417214" y="4533860"/>
            <a:ext cx="1263759" cy="276999"/>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BIMAGRUMAB</a:t>
            </a:r>
          </a:p>
        </p:txBody>
      </p:sp>
      <p:sp>
        <p:nvSpPr>
          <p:cNvPr id="22" name="TextBox 21">
            <a:extLst>
              <a:ext uri="{FF2B5EF4-FFF2-40B4-BE49-F238E27FC236}">
                <a16:creationId xmlns:a16="http://schemas.microsoft.com/office/drawing/2014/main" id="{608C8192-7B12-1A77-C840-BBAB2A923901}"/>
              </a:ext>
            </a:extLst>
          </p:cNvPr>
          <p:cNvSpPr txBox="1"/>
          <p:nvPr/>
        </p:nvSpPr>
        <p:spPr>
          <a:xfrm>
            <a:off x="4894839" y="4561581"/>
            <a:ext cx="1263759" cy="276999"/>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RETATRUTIDE</a:t>
            </a:r>
          </a:p>
        </p:txBody>
      </p:sp>
      <p:sp>
        <p:nvSpPr>
          <p:cNvPr id="23" name="TextBox 22">
            <a:extLst>
              <a:ext uri="{FF2B5EF4-FFF2-40B4-BE49-F238E27FC236}">
                <a16:creationId xmlns:a16="http://schemas.microsoft.com/office/drawing/2014/main" id="{282128A5-63E2-44F3-4D62-ECD01A94C434}"/>
              </a:ext>
            </a:extLst>
          </p:cNvPr>
          <p:cNvSpPr txBox="1"/>
          <p:nvPr/>
        </p:nvSpPr>
        <p:spPr>
          <a:xfrm>
            <a:off x="6093498" y="2111800"/>
            <a:ext cx="1263759" cy="276999"/>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ORAL</a:t>
            </a:r>
          </a:p>
        </p:txBody>
      </p:sp>
      <p:sp>
        <p:nvSpPr>
          <p:cNvPr id="24" name="TextBox 23">
            <a:extLst>
              <a:ext uri="{FF2B5EF4-FFF2-40B4-BE49-F238E27FC236}">
                <a16:creationId xmlns:a16="http://schemas.microsoft.com/office/drawing/2014/main" id="{F8CBE08D-8B30-AA41-0884-2ABC07CBBBBD}"/>
              </a:ext>
            </a:extLst>
          </p:cNvPr>
          <p:cNvSpPr txBox="1"/>
          <p:nvPr/>
        </p:nvSpPr>
        <p:spPr>
          <a:xfrm>
            <a:off x="3745553" y="2106866"/>
            <a:ext cx="1263759" cy="461665"/>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PEMVIDUTIDE</a:t>
            </a:r>
          </a:p>
          <a:p>
            <a:pPr algn="ctr"/>
            <a:r>
              <a:rPr lang="en-US" sz="1200" b="1" dirty="0">
                <a:latin typeface="Calibri" panose="020F0502020204030204" pitchFamily="34" charset="0"/>
                <a:ea typeface="Calibri" panose="020F0502020204030204" pitchFamily="34" charset="0"/>
                <a:cs typeface="Calibri" panose="020F0502020204030204" pitchFamily="34" charset="0"/>
              </a:rPr>
              <a:t>SURVADUTIDE</a:t>
            </a:r>
          </a:p>
        </p:txBody>
      </p:sp>
      <p:sp>
        <p:nvSpPr>
          <p:cNvPr id="25" name="TextBox 24">
            <a:extLst>
              <a:ext uri="{FF2B5EF4-FFF2-40B4-BE49-F238E27FC236}">
                <a16:creationId xmlns:a16="http://schemas.microsoft.com/office/drawing/2014/main" id="{7F344734-B532-50BD-C13C-2D6D453AC210}"/>
              </a:ext>
            </a:extLst>
          </p:cNvPr>
          <p:cNvSpPr txBox="1"/>
          <p:nvPr/>
        </p:nvSpPr>
        <p:spPr>
          <a:xfrm>
            <a:off x="1423532" y="2144546"/>
            <a:ext cx="1263759" cy="461665"/>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TIRZEPATIDE</a:t>
            </a:r>
          </a:p>
          <a:p>
            <a:pPr algn="ctr"/>
            <a:endParaRPr lang="en-US" sz="1200" b="1" dirty="0">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D0361724-DA35-8E14-51DC-E10AC601D822}"/>
              </a:ext>
            </a:extLst>
          </p:cNvPr>
          <p:cNvSpPr txBox="1"/>
          <p:nvPr/>
        </p:nvSpPr>
        <p:spPr>
          <a:xfrm>
            <a:off x="7313993" y="2634826"/>
            <a:ext cx="1094741" cy="1200329"/>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Monoclonal antibody blocking activin type 2 receptors</a:t>
            </a:r>
          </a:p>
          <a:p>
            <a:endParaRPr lang="en-US" sz="1200" b="1" dirty="0">
              <a:latin typeface="Calibri" panose="020F0502020204030204" pitchFamily="34" charset="0"/>
              <a:ea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B09C2ACD-436B-F287-9638-FA5A86906F3F}"/>
              </a:ext>
            </a:extLst>
          </p:cNvPr>
          <p:cNvSpPr txBox="1"/>
          <p:nvPr/>
        </p:nvSpPr>
        <p:spPr>
          <a:xfrm>
            <a:off x="6176354" y="3256071"/>
            <a:ext cx="1079633" cy="1384995"/>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GLP-1 Agonist</a:t>
            </a:r>
          </a:p>
          <a:p>
            <a:pPr algn="ctr"/>
            <a:r>
              <a:rPr lang="en-US" sz="1200" b="1" dirty="0">
                <a:latin typeface="Calibri" panose="020F0502020204030204" pitchFamily="34" charset="0"/>
                <a:ea typeface="Calibri" panose="020F0502020204030204" pitchFamily="34" charset="0"/>
                <a:cs typeface="Calibri" panose="020F0502020204030204" pitchFamily="34" charset="0"/>
              </a:rPr>
              <a:t>High dose oral </a:t>
            </a:r>
            <a:r>
              <a:rPr lang="en-US" sz="1200" b="1" dirty="0" err="1">
                <a:latin typeface="Calibri" panose="020F0502020204030204" pitchFamily="34" charset="0"/>
                <a:ea typeface="Calibri" panose="020F0502020204030204" pitchFamily="34" charset="0"/>
                <a:cs typeface="Calibri" panose="020F0502020204030204" pitchFamily="34" charset="0"/>
              </a:rPr>
              <a:t>semaglutide</a:t>
            </a:r>
            <a:endParaRPr lang="en-US" sz="1200" b="1" dirty="0">
              <a:latin typeface="Calibri" panose="020F0502020204030204" pitchFamily="34" charset="0"/>
              <a:ea typeface="Calibri" panose="020F0502020204030204" pitchFamily="34" charset="0"/>
              <a:cs typeface="Calibri" panose="020F0502020204030204" pitchFamily="34" charset="0"/>
            </a:endParaRPr>
          </a:p>
          <a:p>
            <a:pPr algn="ctr"/>
            <a:r>
              <a:rPr lang="en-US" sz="1200" b="1" dirty="0">
                <a:latin typeface="Calibri" panose="020F0502020204030204" pitchFamily="34" charset="0"/>
                <a:ea typeface="Calibri" panose="020F0502020204030204" pitchFamily="34" charset="0"/>
                <a:cs typeface="Calibri" panose="020F0502020204030204" pitchFamily="34" charset="0"/>
              </a:rPr>
              <a:t>Non peptide</a:t>
            </a:r>
          </a:p>
          <a:p>
            <a:pPr algn="ctr"/>
            <a:r>
              <a:rPr lang="en-US" sz="1200" b="1" dirty="0" err="1">
                <a:latin typeface="Calibri" panose="020F0502020204030204" pitchFamily="34" charset="0"/>
                <a:ea typeface="Calibri" panose="020F0502020204030204" pitchFamily="34" charset="0"/>
                <a:cs typeface="Calibri" panose="020F0502020204030204" pitchFamily="34" charset="0"/>
              </a:rPr>
              <a:t>Orforglipron</a:t>
            </a:r>
            <a:endParaRPr lang="en-US" sz="1200" b="1" dirty="0">
              <a:latin typeface="Calibri" panose="020F0502020204030204" pitchFamily="34" charset="0"/>
              <a:ea typeface="Calibri" panose="020F0502020204030204" pitchFamily="34" charset="0"/>
              <a:cs typeface="Calibri" panose="020F0502020204030204" pitchFamily="34" charset="0"/>
            </a:endParaRPr>
          </a:p>
          <a:p>
            <a:endParaRPr lang="en-US" sz="1200" b="1" dirty="0">
              <a:latin typeface="Calibri" panose="020F0502020204030204" pitchFamily="34" charset="0"/>
              <a:ea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0F636E0A-9201-C813-713E-07FB07DCAD9B}"/>
              </a:ext>
            </a:extLst>
          </p:cNvPr>
          <p:cNvSpPr txBox="1"/>
          <p:nvPr/>
        </p:nvSpPr>
        <p:spPr>
          <a:xfrm>
            <a:off x="4937257" y="2663147"/>
            <a:ext cx="1231545" cy="830997"/>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GIP</a:t>
            </a:r>
          </a:p>
          <a:p>
            <a:pPr algn="ctr"/>
            <a:r>
              <a:rPr lang="en-US" sz="1200" b="1" dirty="0">
                <a:latin typeface="Calibri" panose="020F0502020204030204" pitchFamily="34" charset="0"/>
                <a:ea typeface="Calibri" panose="020F0502020204030204" pitchFamily="34" charset="0"/>
                <a:cs typeface="Calibri" panose="020F0502020204030204" pitchFamily="34" charset="0"/>
              </a:rPr>
              <a:t>Glucagon</a:t>
            </a:r>
          </a:p>
          <a:p>
            <a:pPr algn="ctr"/>
            <a:r>
              <a:rPr lang="en-US" sz="1200" b="1" dirty="0">
                <a:latin typeface="Calibri" panose="020F0502020204030204" pitchFamily="34" charset="0"/>
                <a:ea typeface="Calibri" panose="020F0502020204030204" pitchFamily="34" charset="0"/>
                <a:cs typeface="Calibri" panose="020F0502020204030204" pitchFamily="34" charset="0"/>
              </a:rPr>
              <a:t>GLP-1 Agonist</a:t>
            </a:r>
          </a:p>
          <a:p>
            <a:endParaRPr lang="en-US" sz="1200" b="1" dirty="0">
              <a:latin typeface="Calibri" panose="020F0502020204030204" pitchFamily="34" charset="0"/>
              <a:ea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CBD161E2-CB2D-CE67-E044-13F23F285DB6}"/>
              </a:ext>
            </a:extLst>
          </p:cNvPr>
          <p:cNvSpPr txBox="1"/>
          <p:nvPr/>
        </p:nvSpPr>
        <p:spPr>
          <a:xfrm>
            <a:off x="3842516" y="3343287"/>
            <a:ext cx="1094741" cy="830997"/>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Glucagon/</a:t>
            </a:r>
          </a:p>
          <a:p>
            <a:pPr algn="ctr"/>
            <a:r>
              <a:rPr lang="en-US" sz="1200" b="1" dirty="0">
                <a:latin typeface="Calibri" panose="020F0502020204030204" pitchFamily="34" charset="0"/>
                <a:ea typeface="Calibri" panose="020F0502020204030204" pitchFamily="34" charset="0"/>
                <a:cs typeface="Calibri" panose="020F0502020204030204" pitchFamily="34" charset="0"/>
              </a:rPr>
              <a:t>GLP-1 Agonist</a:t>
            </a:r>
          </a:p>
          <a:p>
            <a:endParaRPr lang="en-US" sz="1200" b="1" dirty="0">
              <a:latin typeface="Calibri" panose="020F0502020204030204" pitchFamily="34" charset="0"/>
              <a:ea typeface="Calibri" panose="020F0502020204030204" pitchFamily="34" charset="0"/>
              <a:cs typeface="Calibri" panose="020F0502020204030204" pitchFamily="34" charset="0"/>
            </a:endParaRPr>
          </a:p>
          <a:p>
            <a:endParaRPr lang="en-US" sz="1200" b="1" dirty="0">
              <a:latin typeface="Calibri" panose="020F0502020204030204" pitchFamily="34" charset="0"/>
              <a:ea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8CC53FC2-5656-7C2E-DB40-216EAE5EDEBC}"/>
              </a:ext>
            </a:extLst>
          </p:cNvPr>
          <p:cNvSpPr txBox="1"/>
          <p:nvPr/>
        </p:nvSpPr>
        <p:spPr>
          <a:xfrm>
            <a:off x="2661281" y="2667479"/>
            <a:ext cx="1094741" cy="1015663"/>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Amylin and GLP-1 Agonist</a:t>
            </a:r>
          </a:p>
          <a:p>
            <a:endParaRPr lang="en-US" sz="1200" b="1" dirty="0">
              <a:latin typeface="Calibri" panose="020F0502020204030204" pitchFamily="34" charset="0"/>
              <a:ea typeface="Calibri" panose="020F0502020204030204" pitchFamily="34" charset="0"/>
              <a:cs typeface="Calibri" panose="020F0502020204030204" pitchFamily="34" charset="0"/>
            </a:endParaRPr>
          </a:p>
          <a:p>
            <a:pPr algn="ctr"/>
            <a:r>
              <a:rPr lang="en-US" sz="1200" b="1" dirty="0" err="1">
                <a:latin typeface="Calibri" panose="020F0502020204030204" pitchFamily="34" charset="0"/>
                <a:ea typeface="Calibri" panose="020F0502020204030204" pitchFamily="34" charset="0"/>
                <a:cs typeface="Calibri" panose="020F0502020204030204" pitchFamily="34" charset="0"/>
              </a:rPr>
              <a:t>Cagri-Sema</a:t>
            </a:r>
            <a:r>
              <a:rPr lang="en-US" sz="1200" b="1" dirty="0">
                <a:latin typeface="Calibri" panose="020F0502020204030204" pitchFamily="34" charset="0"/>
                <a:ea typeface="Calibri" panose="020F0502020204030204" pitchFamily="34" charset="0"/>
                <a:cs typeface="Calibri" panose="020F0502020204030204" pitchFamily="34" charset="0"/>
              </a:rPr>
              <a:t> Redefine</a:t>
            </a:r>
          </a:p>
        </p:txBody>
      </p:sp>
      <p:sp>
        <p:nvSpPr>
          <p:cNvPr id="3" name="TextBox 2">
            <a:extLst>
              <a:ext uri="{FF2B5EF4-FFF2-40B4-BE49-F238E27FC236}">
                <a16:creationId xmlns:a16="http://schemas.microsoft.com/office/drawing/2014/main" id="{10A2E8F9-CA96-C599-EF45-E3372356FBA8}"/>
              </a:ext>
            </a:extLst>
          </p:cNvPr>
          <p:cNvSpPr txBox="1"/>
          <p:nvPr/>
        </p:nvSpPr>
        <p:spPr>
          <a:xfrm>
            <a:off x="417893" y="4637964"/>
            <a:ext cx="1567593" cy="276999"/>
          </a:xfrm>
          <a:prstGeom prst="rect">
            <a:avLst/>
          </a:prstGeom>
          <a:noFill/>
        </p:spPr>
        <p:txBody>
          <a:bodyPr wrap="square" rtlCol="0">
            <a:spAutoFit/>
          </a:bodyPr>
          <a:lstStyle/>
          <a:p>
            <a:r>
              <a:rPr lang="en-US" sz="1200" b="1" dirty="0" err="1">
                <a:latin typeface="Calibri" panose="020F0502020204030204" pitchFamily="34" charset="0"/>
                <a:ea typeface="Calibri" panose="020F0502020204030204" pitchFamily="34" charset="0"/>
                <a:cs typeface="Calibri" panose="020F0502020204030204" pitchFamily="34" charset="0"/>
              </a:rPr>
              <a:t>Maritide</a:t>
            </a:r>
            <a:endParaRPr lang="en-US" sz="1200" b="1" dirty="0">
              <a:latin typeface="Calibri" panose="020F0502020204030204" pitchFamily="34" charset="0"/>
              <a:ea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83A8CEAF-E867-B626-BD29-6CC9E5DB95AD}"/>
              </a:ext>
            </a:extLst>
          </p:cNvPr>
          <p:cNvSpPr txBox="1"/>
          <p:nvPr/>
        </p:nvSpPr>
        <p:spPr>
          <a:xfrm>
            <a:off x="2594660" y="4577732"/>
            <a:ext cx="1567593" cy="461665"/>
          </a:xfrm>
          <a:prstGeom prst="rect">
            <a:avLst/>
          </a:prstGeom>
          <a:noFill/>
        </p:spPr>
        <p:txBody>
          <a:bodyPr wrap="square" rtlCol="0">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CAGRILINTIDE-SEMAGLUTIDE</a:t>
            </a:r>
          </a:p>
        </p:txBody>
      </p:sp>
    </p:spTree>
    <p:extLst>
      <p:ext uri="{BB962C8B-B14F-4D97-AF65-F5344CB8AC3E}">
        <p14:creationId xmlns:p14="http://schemas.microsoft.com/office/powerpoint/2010/main" val="72056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Medication Taking Behaviors</a:t>
            </a:r>
          </a:p>
        </p:txBody>
      </p:sp>
      <p:sp>
        <p:nvSpPr>
          <p:cNvPr id="3" name="Content Placeholder 2"/>
          <p:cNvSpPr>
            <a:spLocks noGrp="1"/>
          </p:cNvSpPr>
          <p:nvPr>
            <p:ph sz="quarter" idx="1"/>
          </p:nvPr>
        </p:nvSpPr>
        <p:spPr>
          <a:xfrm>
            <a:off x="457200" y="1219200"/>
            <a:ext cx="4724400" cy="5486400"/>
          </a:xfrm>
        </p:spPr>
        <p:txBody>
          <a:bodyPr>
            <a:normAutofit lnSpcReduction="10000"/>
          </a:bodyPr>
          <a:lstStyle/>
          <a:p>
            <a:r>
              <a:rPr lang="en-US" sz="3200" dirty="0"/>
              <a:t>Adequate medication taking is defined as 80% of prescribed doses</a:t>
            </a:r>
          </a:p>
          <a:p>
            <a:r>
              <a:rPr lang="en-US" sz="3200" dirty="0"/>
              <a:t>23% of time, if A1c, B/P, lipids above target - due to med taking behavior</a:t>
            </a:r>
          </a:p>
          <a:p>
            <a:r>
              <a:rPr lang="en-US" sz="3200" dirty="0"/>
              <a:t>Assess for barriers</a:t>
            </a:r>
          </a:p>
          <a:p>
            <a:r>
              <a:rPr lang="en-US" sz="3200" dirty="0"/>
              <a:t>If taking meds 80% of time and goals not met, consider medication intensification</a:t>
            </a:r>
          </a:p>
        </p:txBody>
      </p:sp>
      <p:pic>
        <p:nvPicPr>
          <p:cNvPr id="4" name="Picture 3"/>
          <p:cNvPicPr>
            <a:picLocks noChangeAspect="1"/>
          </p:cNvPicPr>
          <p:nvPr/>
        </p:nvPicPr>
        <p:blipFill>
          <a:blip r:embed="rId3"/>
          <a:stretch>
            <a:fillRect/>
          </a:stretch>
        </p:blipFill>
        <p:spPr>
          <a:xfrm>
            <a:off x="5706610" y="1249630"/>
            <a:ext cx="2065790" cy="1506161"/>
          </a:xfrm>
          <a:prstGeom prst="rect">
            <a:avLst/>
          </a:prstGeom>
        </p:spPr>
      </p:pic>
      <p:sp>
        <p:nvSpPr>
          <p:cNvPr id="5" name="TextBox 4">
            <a:extLst>
              <a:ext uri="{FF2B5EF4-FFF2-40B4-BE49-F238E27FC236}">
                <a16:creationId xmlns:a16="http://schemas.microsoft.com/office/drawing/2014/main" id="{58B93189-3CEF-4BD5-9679-42736D3E7162}"/>
              </a:ext>
            </a:extLst>
          </p:cNvPr>
          <p:cNvSpPr txBox="1"/>
          <p:nvPr/>
        </p:nvSpPr>
        <p:spPr>
          <a:xfrm>
            <a:off x="5257800" y="2887482"/>
            <a:ext cx="3660347" cy="3354765"/>
          </a:xfrm>
          <a:prstGeom prst="rect">
            <a:avLst/>
          </a:prstGeom>
          <a:noFill/>
        </p:spPr>
        <p:txBody>
          <a:bodyPr wrap="square" rtlCol="0">
            <a:spAutoFit/>
          </a:bodyPr>
          <a:lstStyle/>
          <a:p>
            <a:r>
              <a:rPr lang="en-US" sz="2000" dirty="0"/>
              <a:t>Barriers include:</a:t>
            </a:r>
          </a:p>
          <a:p>
            <a:r>
              <a:rPr lang="en-US" sz="2000" dirty="0"/>
              <a:t>Forgetting to fill Rx, forgetting to take, fear, depression, health beliefs, med complexity, cost, knowledge gap, system factors, etc.</a:t>
            </a:r>
          </a:p>
          <a:p>
            <a:endParaRPr lang="en-US" sz="2000" dirty="0"/>
          </a:p>
          <a:p>
            <a:pPr algn="ctr"/>
            <a:r>
              <a:rPr lang="en-US" sz="2400" b="1" dirty="0"/>
              <a:t>Work on targeted approach for specific barrier</a:t>
            </a:r>
          </a:p>
        </p:txBody>
      </p:sp>
    </p:spTree>
    <p:extLst>
      <p:ext uri="{BB962C8B-B14F-4D97-AF65-F5344CB8AC3E}">
        <p14:creationId xmlns:p14="http://schemas.microsoft.com/office/powerpoint/2010/main" val="71252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vert="horz" lIns="90477" tIns="44445" rIns="90477" bIns="44445" anchor="b" anchorCtr="0">
            <a:normAutofit/>
          </a:bodyPr>
          <a:lstStyle/>
          <a:p>
            <a:pPr eaLnBrk="1" hangingPunct="1"/>
            <a:r>
              <a:rPr lang="en-US" sz="5400" dirty="0"/>
              <a:t>6. Glycemic Goals </a:t>
            </a:r>
            <a:r>
              <a:rPr lang="en-US" sz="5400"/>
              <a:t>&amp; Hypo</a:t>
            </a:r>
            <a:endParaRPr lang="en-US" sz="3200" dirty="0">
              <a:sym typeface="Monotype Sorts" pitchFamily="2" charset="2"/>
            </a:endParaRPr>
          </a:p>
        </p:txBody>
      </p:sp>
      <p:sp>
        <p:nvSpPr>
          <p:cNvPr id="1981443" name="Rectangle 3"/>
          <p:cNvSpPr>
            <a:spLocks noGrp="1" noChangeArrowheads="1"/>
          </p:cNvSpPr>
          <p:nvPr>
            <p:ph idx="1"/>
          </p:nvPr>
        </p:nvSpPr>
        <p:spPr>
          <a:xfrm>
            <a:off x="571500" y="1219200"/>
            <a:ext cx="8001000" cy="4800600"/>
          </a:xfrm>
        </p:spPr>
        <p:txBody>
          <a:bodyPr vert="horz" lIns="90477" tIns="44445" rIns="90477" bIns="44445">
            <a:normAutofit/>
          </a:bodyPr>
          <a:lstStyle/>
          <a:p>
            <a:pPr lvl="1" eaLnBrk="1" hangingPunct="1">
              <a:buSzPct val="75000"/>
              <a:buFont typeface="Wingdings" pitchFamily="2" charset="2"/>
              <a:buNone/>
            </a:pPr>
            <a:r>
              <a:rPr lang="en-US" sz="6000" dirty="0">
                <a:solidFill>
                  <a:srgbClr val="C00000"/>
                </a:solidFill>
              </a:rPr>
              <a:t>A</a:t>
            </a:r>
            <a:r>
              <a:rPr lang="en-US" sz="6000" dirty="0"/>
              <a:t>1C</a:t>
            </a:r>
          </a:p>
          <a:p>
            <a:pPr lvl="1" eaLnBrk="1" hangingPunct="1">
              <a:buSzPct val="75000"/>
              <a:buFont typeface="Wingdings" pitchFamily="2" charset="2"/>
              <a:buNone/>
            </a:pPr>
            <a:r>
              <a:rPr lang="en-US" sz="6000" dirty="0">
                <a:solidFill>
                  <a:srgbClr val="C00000"/>
                </a:solidFill>
              </a:rPr>
              <a:t>B</a:t>
            </a:r>
            <a:r>
              <a:rPr lang="en-US" sz="6000" dirty="0"/>
              <a:t>lood Pressure</a:t>
            </a:r>
          </a:p>
          <a:p>
            <a:pPr lvl="1" eaLnBrk="1" hangingPunct="1">
              <a:buSzPct val="75000"/>
              <a:buFont typeface="Wingdings" pitchFamily="2" charset="2"/>
              <a:buNone/>
            </a:pPr>
            <a:r>
              <a:rPr lang="en-US" sz="6000" dirty="0">
                <a:solidFill>
                  <a:srgbClr val="C00000"/>
                </a:solidFill>
              </a:rPr>
              <a:t>C</a:t>
            </a:r>
            <a:r>
              <a:rPr lang="en-US" sz="6000" dirty="0"/>
              <a:t>ardiovascular risk reduction</a:t>
            </a:r>
            <a:endParaRPr lang="en-US" sz="3600" dirty="0"/>
          </a:p>
          <a:p>
            <a:pPr lvl="1" eaLnBrk="1" hangingPunct="1">
              <a:buSzPct val="75000"/>
              <a:buFont typeface="Wingdings" pitchFamily="2" charset="2"/>
              <a:buNone/>
            </a:pPr>
            <a:r>
              <a:rPr lang="en-US" b="1" i="1" dirty="0">
                <a:solidFill>
                  <a:schemeClr val="tx2">
                    <a:lumMod val="50000"/>
                  </a:schemeClr>
                </a:solidFill>
              </a:rPr>
              <a:t> </a:t>
            </a:r>
          </a:p>
        </p:txBody>
      </p:sp>
      <p:pic>
        <p:nvPicPr>
          <p:cNvPr id="2" name="Picture 1"/>
          <p:cNvPicPr>
            <a:picLocks noChangeAspect="1"/>
          </p:cNvPicPr>
          <p:nvPr/>
        </p:nvPicPr>
        <p:blipFill>
          <a:blip r:embed="rId4"/>
          <a:srcRect l="4396" t="5979" b="3616"/>
          <a:stretch/>
        </p:blipFill>
        <p:spPr>
          <a:xfrm>
            <a:off x="5257799" y="4191000"/>
            <a:ext cx="3314701" cy="1905000"/>
          </a:xfrm>
          <a:prstGeom prst="rect">
            <a:avLst/>
          </a:prstGeom>
        </p:spPr>
      </p:pic>
    </p:spTree>
    <p:custDataLst>
      <p:tags r:id="rId1"/>
    </p:custDataLst>
    <p:extLst>
      <p:ext uri="{BB962C8B-B14F-4D97-AF65-F5344CB8AC3E}">
        <p14:creationId xmlns:p14="http://schemas.microsoft.com/office/powerpoint/2010/main" val="47888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1443">
                                            <p:txEl>
                                              <p:pRg st="0" end="0"/>
                                            </p:txEl>
                                          </p:spTgt>
                                        </p:tgtEl>
                                        <p:attrNameLst>
                                          <p:attrName>style.visibility</p:attrName>
                                        </p:attrNameLst>
                                      </p:cBhvr>
                                      <p:to>
                                        <p:strVal val="visible"/>
                                      </p:to>
                                    </p:set>
                                    <p:anim calcmode="lin" valueType="num">
                                      <p:cBhvr additive="base">
                                        <p:cTn id="7" dur="500" fill="hold"/>
                                        <p:tgtEl>
                                          <p:spTgt spid="198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8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1443">
                                            <p:txEl>
                                              <p:pRg st="1" end="1"/>
                                            </p:txEl>
                                          </p:spTgt>
                                        </p:tgtEl>
                                        <p:attrNameLst>
                                          <p:attrName>style.visibility</p:attrName>
                                        </p:attrNameLst>
                                      </p:cBhvr>
                                      <p:to>
                                        <p:strVal val="visible"/>
                                      </p:to>
                                    </p:set>
                                    <p:anim calcmode="lin" valueType="num">
                                      <p:cBhvr additive="base">
                                        <p:cTn id="13" dur="500" fill="hold"/>
                                        <p:tgtEl>
                                          <p:spTgt spid="198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1443">
                                            <p:txEl>
                                              <p:pRg st="2" end="2"/>
                                            </p:txEl>
                                          </p:spTgt>
                                        </p:tgtEl>
                                        <p:attrNameLst>
                                          <p:attrName>style.visibility</p:attrName>
                                        </p:attrNameLst>
                                      </p:cBhvr>
                                      <p:to>
                                        <p:strVal val="visible"/>
                                      </p:to>
                                    </p:set>
                                    <p:anim calcmode="lin" valueType="num">
                                      <p:cBhvr additive="base">
                                        <p:cTn id="19" dur="500" fill="hold"/>
                                        <p:tgtEl>
                                          <p:spTgt spid="198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81443">
                                            <p:txEl>
                                              <p:pRg st="3" end="3"/>
                                            </p:txEl>
                                          </p:spTgt>
                                        </p:tgtEl>
                                        <p:attrNameLst>
                                          <p:attrName>style.visibility</p:attrName>
                                        </p:attrNameLst>
                                      </p:cBhvr>
                                      <p:to>
                                        <p:strVal val="visible"/>
                                      </p:to>
                                    </p:set>
                                    <p:anim calcmode="lin" valueType="num">
                                      <p:cBhvr additive="base">
                                        <p:cTn id="25" dur="500" fill="hold"/>
                                        <p:tgtEl>
                                          <p:spTgt spid="19814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14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5CF0D-755C-43FD-8A4D-6EC666C3A540}"/>
              </a:ext>
            </a:extLst>
          </p:cNvPr>
          <p:cNvSpPr>
            <a:spLocks noGrp="1"/>
          </p:cNvSpPr>
          <p:nvPr>
            <p:ph type="title"/>
          </p:nvPr>
        </p:nvSpPr>
        <p:spPr>
          <a:xfrm>
            <a:off x="6324600" y="304800"/>
            <a:ext cx="2514600" cy="2895600"/>
          </a:xfrm>
        </p:spPr>
        <p:txBody>
          <a:bodyPr>
            <a:noAutofit/>
          </a:bodyPr>
          <a:lstStyle/>
          <a:p>
            <a:r>
              <a:rPr lang="en-US" sz="3600" dirty="0"/>
              <a:t>Course Schedule – Day 1</a:t>
            </a:r>
            <a:br>
              <a:rPr lang="en-US" sz="3600" dirty="0"/>
            </a:br>
            <a:r>
              <a:rPr lang="en-US" sz="3600" dirty="0"/>
              <a:t>April 15, 2026</a:t>
            </a:r>
          </a:p>
        </p:txBody>
      </p:sp>
      <p:pic>
        <p:nvPicPr>
          <p:cNvPr id="10" name="Content Placeholder 9">
            <a:extLst>
              <a:ext uri="{FF2B5EF4-FFF2-40B4-BE49-F238E27FC236}">
                <a16:creationId xmlns:a16="http://schemas.microsoft.com/office/drawing/2014/main" id="{035F6219-CE55-44D6-8BC8-F41A294A537D}"/>
              </a:ext>
            </a:extLst>
          </p:cNvPr>
          <p:cNvPicPr>
            <a:picLocks noGrp="1" noChangeAspect="1"/>
          </p:cNvPicPr>
          <p:nvPr>
            <p:ph sz="quarter" idx="1"/>
          </p:nvPr>
        </p:nvPicPr>
        <p:blipFill>
          <a:blip r:embed="rId2"/>
          <a:stretch>
            <a:fillRect/>
          </a:stretch>
        </p:blipFill>
        <p:spPr>
          <a:xfrm>
            <a:off x="228600" y="51697"/>
            <a:ext cx="5803271" cy="6425303"/>
          </a:xfrm>
        </p:spPr>
      </p:pic>
      <p:sp>
        <p:nvSpPr>
          <p:cNvPr id="4" name="TextBox 3">
            <a:extLst>
              <a:ext uri="{FF2B5EF4-FFF2-40B4-BE49-F238E27FC236}">
                <a16:creationId xmlns:a16="http://schemas.microsoft.com/office/drawing/2014/main" id="{FFFDF107-8C09-453D-B55A-9D7CC914053F}"/>
              </a:ext>
            </a:extLst>
          </p:cNvPr>
          <p:cNvSpPr txBox="1"/>
          <p:nvPr/>
        </p:nvSpPr>
        <p:spPr>
          <a:xfrm>
            <a:off x="457200" y="1144480"/>
            <a:ext cx="8229600" cy="461665"/>
          </a:xfrm>
          <a:prstGeom prst="rect">
            <a:avLst/>
          </a:prstGeom>
          <a:noFill/>
        </p:spPr>
        <p:txBody>
          <a:bodyPr wrap="square">
            <a:spAutoFit/>
          </a:bodyPr>
          <a:lstStyle/>
          <a:p>
            <a:pPr algn="l"/>
            <a:r>
              <a:rPr lang="en-US" sz="2400" b="0" i="0" dirty="0">
                <a:solidFill>
                  <a:srgbClr val="000000"/>
                </a:solidFill>
                <a:effectLst/>
                <a:latin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FAA5C1C2-BF87-8A60-0A9B-052EDF60B3F2}"/>
              </a:ext>
            </a:extLst>
          </p:cNvPr>
          <p:cNvPicPr>
            <a:picLocks noChangeAspect="1"/>
          </p:cNvPicPr>
          <p:nvPr/>
        </p:nvPicPr>
        <p:blipFill>
          <a:blip r:embed="rId3"/>
          <a:stretch>
            <a:fillRect/>
          </a:stretch>
        </p:blipFill>
        <p:spPr>
          <a:xfrm>
            <a:off x="103923" y="51697"/>
            <a:ext cx="6106377" cy="6554115"/>
          </a:xfrm>
          <a:prstGeom prst="rect">
            <a:avLst/>
          </a:prstGeom>
        </p:spPr>
      </p:pic>
      <p:sp>
        <p:nvSpPr>
          <p:cNvPr id="7" name="TextBox 6">
            <a:extLst>
              <a:ext uri="{FF2B5EF4-FFF2-40B4-BE49-F238E27FC236}">
                <a16:creationId xmlns:a16="http://schemas.microsoft.com/office/drawing/2014/main" id="{F74FF96E-9555-0288-1C6C-8EEF8B003720}"/>
              </a:ext>
            </a:extLst>
          </p:cNvPr>
          <p:cNvSpPr txBox="1"/>
          <p:nvPr/>
        </p:nvSpPr>
        <p:spPr>
          <a:xfrm>
            <a:off x="6181129" y="6076414"/>
            <a:ext cx="3048000" cy="369332"/>
          </a:xfrm>
          <a:prstGeom prst="rect">
            <a:avLst/>
          </a:prstGeom>
          <a:noFill/>
        </p:spPr>
        <p:txBody>
          <a:bodyPr wrap="square" rtlCol="0">
            <a:spAutoFit/>
          </a:bodyPr>
          <a:lstStyle/>
          <a:p>
            <a:r>
              <a:rPr lang="en-US" dirty="0"/>
              <a:t>Handouts &amp; Resource Page</a:t>
            </a:r>
          </a:p>
        </p:txBody>
      </p:sp>
    </p:spTree>
    <p:extLst>
      <p:ext uri="{BB962C8B-B14F-4D97-AF65-F5344CB8AC3E}">
        <p14:creationId xmlns:p14="http://schemas.microsoft.com/office/powerpoint/2010/main" val="415274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a:xfrm>
            <a:off x="457200" y="152400"/>
            <a:ext cx="8229600" cy="990600"/>
          </a:xfrm>
        </p:spPr>
        <p:txBody>
          <a:bodyPr anchor="b">
            <a:normAutofit/>
          </a:bodyPr>
          <a:lstStyle/>
          <a:p>
            <a:pPr eaLnBrk="1" hangingPunct="1">
              <a:defRPr/>
            </a:pPr>
            <a:r>
              <a:rPr lang="en-US" dirty="0"/>
              <a:t>ADA 2026 ABC Goals</a:t>
            </a:r>
          </a:p>
        </p:txBody>
      </p:sp>
      <p:graphicFrame>
        <p:nvGraphicFramePr>
          <p:cNvPr id="1724421" name="Rectangle 1027">
            <a:extLst>
              <a:ext uri="{FF2B5EF4-FFF2-40B4-BE49-F238E27FC236}">
                <a16:creationId xmlns:a16="http://schemas.microsoft.com/office/drawing/2014/main" id="{1AC91032-4054-2DE7-6AEA-E9A52D073D50}"/>
              </a:ext>
            </a:extLst>
          </p:cNvPr>
          <p:cNvGraphicFramePr/>
          <p:nvPr>
            <p:extLst>
              <p:ext uri="{D42A27DB-BD31-4B8C-83A1-F6EECF244321}">
                <p14:modId xmlns:p14="http://schemas.microsoft.com/office/powerpoint/2010/main" val="905075095"/>
              </p:ext>
            </p:extLst>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338659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9</a:t>
            </a:r>
          </a:p>
        </p:txBody>
      </p:sp>
      <p:sp>
        <p:nvSpPr>
          <p:cNvPr id="3" name="Content Placeholder 2"/>
          <p:cNvSpPr>
            <a:spLocks noGrp="1"/>
          </p:cNvSpPr>
          <p:nvPr>
            <p:ph sz="quarter" idx="1"/>
          </p:nvPr>
        </p:nvSpPr>
        <p:spPr>
          <a:xfrm>
            <a:off x="457200" y="1259684"/>
            <a:ext cx="5943601" cy="5141116"/>
          </a:xfrm>
        </p:spPr>
        <p:txBody>
          <a:bodyPr>
            <a:normAutofit/>
          </a:bodyPr>
          <a:lstStyle/>
          <a:p>
            <a:pPr>
              <a:lnSpc>
                <a:spcPct val="100000"/>
              </a:lnSpc>
            </a:pPr>
            <a:r>
              <a:rPr lang="en-US" dirty="0"/>
              <a:t>Which of the following methods can be used to assess glycemic status?</a:t>
            </a:r>
          </a:p>
          <a:p>
            <a:pPr marL="411487" lvl="2" indent="0">
              <a:buNone/>
            </a:pPr>
            <a:r>
              <a:rPr lang="en-US" sz="2800" dirty="0"/>
              <a:t>A. </a:t>
            </a:r>
            <a:r>
              <a:rPr lang="en-US" sz="3200" dirty="0"/>
              <a:t>A1C</a:t>
            </a:r>
          </a:p>
          <a:p>
            <a:pPr marL="411487" lvl="2" indent="0">
              <a:buNone/>
            </a:pPr>
            <a:r>
              <a:rPr lang="en-US" sz="3200" dirty="0"/>
              <a:t>B. Blood glucose monitoring</a:t>
            </a:r>
          </a:p>
          <a:p>
            <a:pPr marL="411487" lvl="2" indent="0">
              <a:buNone/>
            </a:pPr>
            <a:r>
              <a:rPr lang="en-US" sz="3200" dirty="0"/>
              <a:t>C. Time in Range</a:t>
            </a:r>
          </a:p>
          <a:p>
            <a:pPr marL="411487" lvl="2" indent="0">
              <a:buNone/>
            </a:pPr>
            <a:r>
              <a:rPr lang="en-US" sz="3200" dirty="0"/>
              <a:t>D. Fructosamine</a:t>
            </a:r>
          </a:p>
          <a:p>
            <a:pPr marL="411487" lvl="2" indent="0">
              <a:buNone/>
            </a:pPr>
            <a:r>
              <a:rPr lang="en-US" sz="3200" dirty="0"/>
              <a:t>E. All of the above</a:t>
            </a:r>
          </a:p>
          <a:p>
            <a:pPr marL="411487" lvl="2" indent="0">
              <a:buNone/>
            </a:pPr>
            <a:r>
              <a:rPr lang="en-US" sz="3200" dirty="0"/>
              <a:t> </a:t>
            </a:r>
            <a:endParaRPr lang="en-US" sz="2401" dirty="0"/>
          </a:p>
        </p:txBody>
      </p:sp>
      <p:pic>
        <p:nvPicPr>
          <p:cNvPr id="5" name="Picture 4" descr="Traditional man pointing up">
            <a:extLst>
              <a:ext uri="{FF2B5EF4-FFF2-40B4-BE49-F238E27FC236}">
                <a16:creationId xmlns:a16="http://schemas.microsoft.com/office/drawing/2014/main" id="{AA81B8B9-F30E-99EA-B894-92CE5046E51E}"/>
              </a:ext>
            </a:extLst>
          </p:cNvPr>
          <p:cNvPicPr>
            <a:picLocks noChangeAspect="1"/>
          </p:cNvPicPr>
          <p:nvPr/>
        </p:nvPicPr>
        <p:blipFill>
          <a:blip r:embed="rId4"/>
          <a:stretch>
            <a:fillRect/>
          </a:stretch>
        </p:blipFill>
        <p:spPr>
          <a:xfrm>
            <a:off x="6819516" y="1259684"/>
            <a:ext cx="1864384" cy="4439051"/>
          </a:xfrm>
          <a:prstGeom prst="rect">
            <a:avLst/>
          </a:prstGeom>
        </p:spPr>
      </p:pic>
      <p:pic>
        <p:nvPicPr>
          <p:cNvPr id="6" name="Picture 5" descr="Wood human figure">
            <a:extLst>
              <a:ext uri="{FF2B5EF4-FFF2-40B4-BE49-F238E27FC236}">
                <a16:creationId xmlns:a16="http://schemas.microsoft.com/office/drawing/2014/main" id="{E9C3E4B8-21CB-3B5C-8435-B0283EBF9ECF}"/>
              </a:ext>
            </a:extLst>
          </p:cNvPr>
          <p:cNvPicPr>
            <a:picLocks noChangeAspect="1"/>
          </p:cNvPicPr>
          <p:nvPr/>
        </p:nvPicPr>
        <p:blipFill>
          <a:blip r:embed="rId5" cstate="print">
            <a:extLst>
              <a:ext uri="{28A0092B-C50C-407E-A947-70E740481C1C}">
                <a14:useLocalDpi xmlns:a14="http://schemas.microsoft.com/office/drawing/2010/main" val="0"/>
              </a:ext>
            </a:extLst>
          </a:blip>
          <a:srcRect l="4346" t="5250" r="34783"/>
          <a:stretch/>
        </p:blipFill>
        <p:spPr>
          <a:xfrm rot="2095008">
            <a:off x="4438945" y="299800"/>
            <a:ext cx="781023" cy="845736"/>
          </a:xfrm>
          <a:prstGeom prst="rect">
            <a:avLst/>
          </a:prstGeom>
        </p:spPr>
      </p:pic>
      <p:sp>
        <p:nvSpPr>
          <p:cNvPr id="4" name="Oval 3">
            <a:extLst>
              <a:ext uri="{FF2B5EF4-FFF2-40B4-BE49-F238E27FC236}">
                <a16:creationId xmlns:a16="http://schemas.microsoft.com/office/drawing/2014/main" id="{7384322C-8B45-7BB2-2837-BAC38DDA6AE4}"/>
              </a:ext>
            </a:extLst>
          </p:cNvPr>
          <p:cNvSpPr/>
          <p:nvPr/>
        </p:nvSpPr>
        <p:spPr>
          <a:xfrm>
            <a:off x="457200" y="4800600"/>
            <a:ext cx="4088337" cy="797716"/>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168730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B531-251A-06B7-F24B-262A415ED4C9}"/>
              </a:ext>
            </a:extLst>
          </p:cNvPr>
          <p:cNvSpPr>
            <a:spLocks noGrp="1"/>
          </p:cNvSpPr>
          <p:nvPr>
            <p:ph type="title"/>
          </p:nvPr>
        </p:nvSpPr>
        <p:spPr/>
        <p:txBody>
          <a:bodyPr/>
          <a:lstStyle/>
          <a:p>
            <a:r>
              <a:rPr lang="en-US" dirty="0"/>
              <a:t>6. Assess Glycemic Status</a:t>
            </a:r>
          </a:p>
        </p:txBody>
      </p:sp>
      <p:sp>
        <p:nvSpPr>
          <p:cNvPr id="3" name="Content Placeholder 2">
            <a:extLst>
              <a:ext uri="{FF2B5EF4-FFF2-40B4-BE49-F238E27FC236}">
                <a16:creationId xmlns:a16="http://schemas.microsoft.com/office/drawing/2014/main" id="{3905B875-E6D5-E928-EE2A-C56C3129153B}"/>
              </a:ext>
            </a:extLst>
          </p:cNvPr>
          <p:cNvSpPr>
            <a:spLocks noGrp="1"/>
          </p:cNvSpPr>
          <p:nvPr>
            <p:ph sz="quarter" idx="1"/>
          </p:nvPr>
        </p:nvSpPr>
        <p:spPr>
          <a:xfrm>
            <a:off x="457200" y="1219200"/>
            <a:ext cx="5257800" cy="5486400"/>
          </a:xfrm>
        </p:spPr>
        <p:txBody>
          <a:bodyPr>
            <a:normAutofit fontScale="850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A1C measurement</a:t>
            </a:r>
          </a:p>
          <a:p>
            <a:pPr>
              <a:lnSpc>
                <a:spcPct val="120000"/>
              </a:lnSpc>
            </a:pPr>
            <a:r>
              <a:rPr lang="en-US" dirty="0">
                <a:solidFill>
                  <a:srgbClr val="383636"/>
                </a:solidFill>
                <a:ea typeface="Calibri" panose="020F0502020204030204" pitchFamily="34" charset="0"/>
                <a:cs typeface="Calibri" panose="020F0502020204030204" pitchFamily="34" charset="0"/>
              </a:rPr>
              <a:t>B</a:t>
            </a:r>
            <a:r>
              <a:rPr lang="en-US" b="0" i="0" dirty="0">
                <a:solidFill>
                  <a:srgbClr val="383636"/>
                </a:solidFill>
                <a:effectLst/>
                <a:ea typeface="Calibri" panose="020F0502020204030204" pitchFamily="34" charset="0"/>
                <a:cs typeface="Calibri" panose="020F0502020204030204" pitchFamily="34" charset="0"/>
              </a:rPr>
              <a:t>lood glucose monitoring (BGM)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by capillary (finger-stick) devices</a:t>
            </a:r>
          </a:p>
          <a:p>
            <a:pPr>
              <a:lnSpc>
                <a:spcPct val="120000"/>
              </a:lnSpc>
            </a:pPr>
            <a:r>
              <a:rPr lang="en-US" dirty="0">
                <a:solidFill>
                  <a:srgbClr val="383636"/>
                </a:solidFill>
                <a:ea typeface="Calibri" panose="020F0502020204030204" pitchFamily="34" charset="0"/>
                <a:cs typeface="Calibri" panose="020F0502020204030204" pitchFamily="34" charset="0"/>
              </a:rPr>
              <a:t>C</a:t>
            </a:r>
            <a:r>
              <a:rPr lang="en-US" b="0" i="0" dirty="0">
                <a:solidFill>
                  <a:srgbClr val="383636"/>
                </a:solidFill>
                <a:effectLst/>
                <a:ea typeface="Calibri" panose="020F0502020204030204" pitchFamily="34" charset="0"/>
                <a:cs typeface="Calibri" panose="020F0502020204030204" pitchFamily="34" charset="0"/>
              </a:rPr>
              <a:t>ontinuous glucose monitoring (CGM)</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using time in range (TIR) or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mean CGM glucose. </a:t>
            </a:r>
          </a:p>
          <a:p>
            <a:pPr lvl="1">
              <a:lnSpc>
                <a:spcPct val="120000"/>
              </a:lnSpc>
            </a:pPr>
            <a:endParaRPr lang="en-US" dirty="0">
              <a:solidFill>
                <a:srgbClr val="383636"/>
              </a:solidFill>
              <a:ea typeface="Calibri" panose="020F0502020204030204" pitchFamily="34" charset="0"/>
              <a:cs typeface="Calibri" panose="020F0502020204030204" pitchFamily="34" charset="0"/>
            </a:endParaRPr>
          </a:p>
          <a:p>
            <a:pPr>
              <a:lnSpc>
                <a:spcPct val="120000"/>
              </a:lnSpc>
            </a:pPr>
            <a:r>
              <a:rPr lang="en-US" dirty="0">
                <a:solidFill>
                  <a:srgbClr val="383636"/>
                </a:solidFill>
                <a:ea typeface="Calibri" panose="020F0502020204030204" pitchFamily="34" charset="0"/>
                <a:cs typeface="Calibri" panose="020F0502020204030204" pitchFamily="34" charset="0"/>
              </a:rPr>
              <a:t>Fructosamine – 2-4 </a:t>
            </a:r>
            <a:r>
              <a:rPr lang="en-US" dirty="0" err="1">
                <a:solidFill>
                  <a:srgbClr val="383636"/>
                </a:solidFill>
                <a:ea typeface="Calibri" panose="020F0502020204030204" pitchFamily="34" charset="0"/>
                <a:cs typeface="Calibri" panose="020F0502020204030204" pitchFamily="34" charset="0"/>
              </a:rPr>
              <a:t>wk</a:t>
            </a:r>
            <a:r>
              <a:rPr lang="en-US" dirty="0">
                <a:solidFill>
                  <a:srgbClr val="383636"/>
                </a:solidFill>
                <a:ea typeface="Calibri" panose="020F0502020204030204" pitchFamily="34" charset="0"/>
                <a:cs typeface="Calibri" panose="020F0502020204030204" pitchFamily="34" charset="0"/>
              </a:rPr>
              <a:t> glucose average</a:t>
            </a:r>
          </a:p>
          <a:p>
            <a:pPr lvl="1">
              <a:lnSpc>
                <a:spcPct val="120000"/>
              </a:lnSpc>
            </a:pPr>
            <a:r>
              <a:rPr lang="en-US" dirty="0">
                <a:solidFill>
                  <a:srgbClr val="383636"/>
                </a:solidFill>
                <a:ea typeface="Calibri" panose="020F0502020204030204" pitchFamily="34" charset="0"/>
                <a:cs typeface="Calibri" panose="020F0502020204030204" pitchFamily="34" charset="0"/>
              </a:rPr>
              <a:t> glycated albumin for those with anemia or hemoglobinopathies</a:t>
            </a:r>
          </a:p>
        </p:txBody>
      </p:sp>
      <p:pic>
        <p:nvPicPr>
          <p:cNvPr id="7" name="Picture 6" descr="Two people with smartphone">
            <a:extLst>
              <a:ext uri="{FF2B5EF4-FFF2-40B4-BE49-F238E27FC236}">
                <a16:creationId xmlns:a16="http://schemas.microsoft.com/office/drawing/2014/main" id="{AAF69576-265D-D33F-2C08-0FEC57925D89}"/>
              </a:ext>
            </a:extLst>
          </p:cNvPr>
          <p:cNvPicPr>
            <a:picLocks noChangeAspect="1"/>
          </p:cNvPicPr>
          <p:nvPr/>
        </p:nvPicPr>
        <p:blipFill>
          <a:blip r:embed="rId3" cstate="print">
            <a:extLst>
              <a:ext uri="{28A0092B-C50C-407E-A947-70E740481C1C}">
                <a14:useLocalDpi xmlns:a14="http://schemas.microsoft.com/office/drawing/2010/main" val="0"/>
              </a:ext>
            </a:extLst>
          </a:blip>
          <a:srcRect l="32500" r="3333"/>
          <a:stretch/>
        </p:blipFill>
        <p:spPr>
          <a:xfrm>
            <a:off x="5979042" y="1376191"/>
            <a:ext cx="2743200" cy="2848616"/>
          </a:xfrm>
          <a:prstGeom prst="rect">
            <a:avLst/>
          </a:prstGeom>
        </p:spPr>
      </p:pic>
      <p:pic>
        <p:nvPicPr>
          <p:cNvPr id="4" name="Picture 3">
            <a:extLst>
              <a:ext uri="{FF2B5EF4-FFF2-40B4-BE49-F238E27FC236}">
                <a16:creationId xmlns:a16="http://schemas.microsoft.com/office/drawing/2014/main" id="{94099D3A-F9E8-BB1E-A6AB-B07927E14A50}"/>
              </a:ext>
            </a:extLst>
          </p:cNvPr>
          <p:cNvPicPr>
            <a:picLocks noChangeAspect="1"/>
          </p:cNvPicPr>
          <p:nvPr/>
        </p:nvPicPr>
        <p:blipFill>
          <a:blip r:embed="rId4"/>
          <a:stretch>
            <a:fillRect/>
          </a:stretch>
        </p:blipFill>
        <p:spPr>
          <a:xfrm>
            <a:off x="5715000" y="4315184"/>
            <a:ext cx="3048001" cy="394924"/>
          </a:xfrm>
          <a:prstGeom prst="rect">
            <a:avLst/>
          </a:prstGeom>
        </p:spPr>
      </p:pic>
    </p:spTree>
    <p:extLst>
      <p:ext uri="{BB962C8B-B14F-4D97-AF65-F5344CB8AC3E}">
        <p14:creationId xmlns:p14="http://schemas.microsoft.com/office/powerpoint/2010/main" val="97268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7824"/>
            <a:ext cx="8229600" cy="1366176"/>
          </a:xfrm>
        </p:spPr>
        <p:txBody>
          <a:bodyPr>
            <a:normAutofit fontScale="90000"/>
          </a:bodyPr>
          <a:lstStyle/>
          <a:p>
            <a:r>
              <a:rPr lang="en-US" dirty="0"/>
              <a:t>6. Glycemic Targets for Non-Pregnant Adults</a:t>
            </a:r>
          </a:p>
        </p:txBody>
      </p:sp>
      <p:sp>
        <p:nvSpPr>
          <p:cNvPr id="6" name="Content Placeholder 5"/>
          <p:cNvSpPr>
            <a:spLocks noGrp="1"/>
          </p:cNvSpPr>
          <p:nvPr>
            <p:ph sz="quarter" idx="1"/>
          </p:nvPr>
        </p:nvSpPr>
        <p:spPr>
          <a:xfrm>
            <a:off x="457200" y="1588477"/>
            <a:ext cx="7239000" cy="5105400"/>
          </a:xfrm>
        </p:spPr>
        <p:txBody>
          <a:bodyPr>
            <a:normAutofit fontScale="92500" lnSpcReduction="10000"/>
          </a:bodyPr>
          <a:lstStyle/>
          <a:p>
            <a:pPr lvl="1"/>
            <a:r>
              <a:rPr lang="en-US" sz="2800" b="1" dirty="0"/>
              <a:t>A1c &lt; 7%</a:t>
            </a:r>
            <a:r>
              <a:rPr lang="en-US" sz="2800" dirty="0"/>
              <a:t>  - a reasonable goal for adults.</a:t>
            </a:r>
          </a:p>
          <a:p>
            <a:pPr lvl="1"/>
            <a:r>
              <a:rPr lang="en-US" sz="2800" b="1" dirty="0"/>
              <a:t>A1c &lt; 6.5%</a:t>
            </a:r>
            <a:r>
              <a:rPr lang="en-US" sz="2800" dirty="0"/>
              <a:t> - for those without significant risk of hypoglycemia  </a:t>
            </a:r>
          </a:p>
          <a:p>
            <a:pPr lvl="1"/>
            <a:r>
              <a:rPr lang="en-US" sz="2800" b="1" dirty="0"/>
              <a:t>A1c &lt; 8%</a:t>
            </a:r>
            <a:r>
              <a:rPr lang="en-US" sz="2800" dirty="0"/>
              <a:t> -  for those with history of hypoglycemia, limited life expectancy, or those with longstanding diabetes and vascular complications.</a:t>
            </a:r>
          </a:p>
          <a:p>
            <a:pPr lvl="1">
              <a:buSzPct val="75000"/>
            </a:pPr>
            <a:r>
              <a:rPr lang="en-US" sz="3200" b="1" dirty="0">
                <a:solidFill>
                  <a:schemeClr val="tx1">
                    <a:lumMod val="95000"/>
                    <a:lumOff val="5000"/>
                  </a:schemeClr>
                </a:solidFill>
              </a:rPr>
              <a:t>A1c Check Frequency:</a:t>
            </a:r>
          </a:p>
          <a:p>
            <a:pPr lvl="2">
              <a:buSzPct val="75000"/>
            </a:pPr>
            <a:r>
              <a:rPr lang="en-US" sz="3200" dirty="0"/>
              <a:t>If meeting goal -  At least 2 times a year</a:t>
            </a:r>
          </a:p>
          <a:p>
            <a:pPr lvl="2">
              <a:buSzPct val="75000"/>
            </a:pPr>
            <a:r>
              <a:rPr lang="en-US" sz="3200" dirty="0"/>
              <a:t>If </a:t>
            </a:r>
            <a:r>
              <a:rPr lang="en-US" sz="3200" i="1" dirty="0"/>
              <a:t>not </a:t>
            </a:r>
            <a:r>
              <a:rPr lang="en-US" sz="3200" dirty="0"/>
              <a:t>meeting goal – Quarterly</a:t>
            </a:r>
          </a:p>
          <a:p>
            <a:pPr lvl="1"/>
            <a:endParaRPr lang="en-US" sz="2800" dirty="0"/>
          </a:p>
          <a:p>
            <a:pPr lvl="1"/>
            <a:r>
              <a:rPr lang="en-US" sz="2800" b="1" dirty="0"/>
              <a:t>Also review Ambulatory Glucose Profile</a:t>
            </a:r>
          </a:p>
          <a:p>
            <a:endParaRPr lang="en-US" dirty="0"/>
          </a:p>
        </p:txBody>
      </p:sp>
      <p:pic>
        <p:nvPicPr>
          <p:cNvPr id="2" name="Picture 1"/>
          <p:cNvPicPr>
            <a:picLocks noChangeAspect="1"/>
          </p:cNvPicPr>
          <p:nvPr/>
        </p:nvPicPr>
        <p:blipFill>
          <a:blip r:embed="rId4"/>
          <a:stretch>
            <a:fillRect/>
          </a:stretch>
        </p:blipFill>
        <p:spPr>
          <a:xfrm>
            <a:off x="7467600" y="1588477"/>
            <a:ext cx="1356946" cy="1366176"/>
          </a:xfrm>
          <a:prstGeom prst="rect">
            <a:avLst/>
          </a:prstGeom>
        </p:spPr>
      </p:pic>
    </p:spTree>
    <p:custDataLst>
      <p:tags r:id="rId1"/>
    </p:custDataLst>
    <p:extLst>
      <p:ext uri="{BB962C8B-B14F-4D97-AF65-F5344CB8AC3E}">
        <p14:creationId xmlns:p14="http://schemas.microsoft.com/office/powerpoint/2010/main" val="218221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304800"/>
            <a:ext cx="8229600" cy="1143000"/>
          </a:xfrm>
        </p:spPr>
        <p:txBody>
          <a:bodyPr vert="horz" lIns="90477" tIns="44445" rIns="90477" bIns="44445" anchor="b" anchorCtr="0">
            <a:normAutofit fontScale="90000"/>
          </a:bodyPr>
          <a:lstStyle/>
          <a:p>
            <a:pPr eaLnBrk="1" hangingPunct="1"/>
            <a:r>
              <a:rPr lang="en-US" b="1" dirty="0"/>
              <a:t>6. Glycemic Targets</a:t>
            </a:r>
            <a:br>
              <a:rPr lang="en-US" b="1" dirty="0"/>
            </a:br>
            <a:r>
              <a:rPr lang="en-US" sz="4000" b="1" dirty="0"/>
              <a:t>Individualize Targets – ADA  </a:t>
            </a:r>
            <a:endParaRPr lang="en-US" b="1" dirty="0"/>
          </a:p>
        </p:txBody>
      </p:sp>
      <p:sp>
        <p:nvSpPr>
          <p:cNvPr id="89091" name="Rectangle 3"/>
          <p:cNvSpPr>
            <a:spLocks noGrp="1" noChangeArrowheads="1"/>
          </p:cNvSpPr>
          <p:nvPr>
            <p:ph sz="half" idx="1"/>
          </p:nvPr>
        </p:nvSpPr>
        <p:spPr>
          <a:xfrm>
            <a:off x="457200" y="1520959"/>
            <a:ext cx="7543800" cy="4648200"/>
          </a:xfrm>
          <a:ln w="12700">
            <a:solidFill>
              <a:schemeClr val="tx1"/>
            </a:solidFill>
            <a:miter lim="800000"/>
            <a:headEnd/>
            <a:tailEnd/>
          </a:ln>
        </p:spPr>
        <p:txBody>
          <a:bodyPr vert="horz" lIns="90477" tIns="44445" rIns="90477" bIns="44445">
            <a:normAutofit/>
          </a:bodyPr>
          <a:lstStyle/>
          <a:p>
            <a:pPr eaLnBrk="1" hangingPunct="1">
              <a:buFont typeface="Wingdings" pitchFamily="2" charset="2"/>
              <a:buNone/>
            </a:pPr>
            <a:endParaRPr lang="en-US" sz="2000" dirty="0">
              <a:solidFill>
                <a:schemeClr val="tx2"/>
              </a:solidFill>
            </a:endParaRPr>
          </a:p>
          <a:p>
            <a:pPr lvl="1" eaLnBrk="1" hangingPunct="1">
              <a:buSzPct val="75000"/>
            </a:pPr>
            <a:r>
              <a:rPr lang="en-US" sz="3600" dirty="0"/>
              <a:t> </a:t>
            </a:r>
            <a:r>
              <a:rPr lang="en-US" sz="4000" dirty="0"/>
              <a:t>Pre-Prandial BG 80- 130</a:t>
            </a:r>
          </a:p>
          <a:p>
            <a:pPr lvl="1" eaLnBrk="1" hangingPunct="1">
              <a:buSzPct val="75000"/>
            </a:pPr>
            <a:endParaRPr lang="en-US" sz="2000" dirty="0"/>
          </a:p>
          <a:p>
            <a:pPr lvl="1" eaLnBrk="1" hangingPunct="1">
              <a:buSzPct val="75000"/>
            </a:pPr>
            <a:r>
              <a:rPr lang="en-US" sz="4000" dirty="0"/>
              <a:t> 1-2 </a:t>
            </a:r>
            <a:r>
              <a:rPr lang="en-US" sz="4000" dirty="0" err="1"/>
              <a:t>hr</a:t>
            </a:r>
            <a:r>
              <a:rPr lang="en-US" sz="4000" dirty="0"/>
              <a:t> post prandial &lt; than 180</a:t>
            </a:r>
          </a:p>
          <a:p>
            <a:pPr lvl="2" eaLnBrk="1" hangingPunct="1">
              <a:buSzPct val="75000"/>
              <a:buFont typeface="Wingdings" pitchFamily="2" charset="2"/>
              <a:buNone/>
            </a:pPr>
            <a:r>
              <a:rPr lang="en-US" sz="2800" dirty="0"/>
              <a:t>*for nonpregnant adults</a:t>
            </a:r>
          </a:p>
          <a:p>
            <a:pPr lvl="2" eaLnBrk="1" hangingPunct="1">
              <a:buSzPct val="75000"/>
              <a:buFont typeface="Wingdings" pitchFamily="2" charset="2"/>
              <a:buNone/>
            </a:pPr>
            <a:endParaRPr lang="en-US" sz="2800" dirty="0"/>
          </a:p>
          <a:p>
            <a:pPr lvl="1">
              <a:buSzPct val="75000"/>
            </a:pPr>
            <a:r>
              <a:rPr lang="en-US" sz="4000" dirty="0"/>
              <a:t>Time in Range: 70%</a:t>
            </a:r>
          </a:p>
          <a:p>
            <a:pPr lvl="2">
              <a:buSzPct val="75000"/>
            </a:pPr>
            <a:r>
              <a:rPr lang="en-US" sz="3600" dirty="0"/>
              <a:t>BG of 70-180 mg/dL</a:t>
            </a:r>
          </a:p>
          <a:p>
            <a:pPr lvl="1" algn="r" eaLnBrk="1" hangingPunct="1">
              <a:buSzPct val="75000"/>
              <a:buFont typeface="Wingdings" pitchFamily="2" charset="2"/>
              <a:buNone/>
            </a:pPr>
            <a:endParaRPr lang="en-US" sz="1400" i="1" dirty="0"/>
          </a:p>
          <a:p>
            <a:pPr lvl="1" algn="r" eaLnBrk="1" hangingPunct="1">
              <a:buSzPct val="75000"/>
              <a:buFont typeface="Wingdings" pitchFamily="2" charset="2"/>
              <a:buNone/>
            </a:pPr>
            <a:endParaRPr lang="en-US" sz="1600" i="1" dirty="0"/>
          </a:p>
        </p:txBody>
      </p:sp>
      <p:pic>
        <p:nvPicPr>
          <p:cNvPr id="31746" name="Picture 2" descr="C:\Users\Beverly\AppData\Local\Microsoft\Windows\Temporary Internet Files\Content.IE5\DJWH7WCO\MC900388914[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3838975"/>
            <a:ext cx="2844483" cy="24033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06685976"/>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228600"/>
            <a:ext cx="8229600" cy="914400"/>
          </a:xfrm>
        </p:spPr>
        <p:txBody>
          <a:bodyPr>
            <a:normAutofit/>
          </a:bodyPr>
          <a:lstStyle/>
          <a:p>
            <a:pPr eaLnBrk="1" hangingPunct="1"/>
            <a:r>
              <a:rPr lang="en-US" sz="4000" dirty="0"/>
              <a:t>A1c and Estimated Avg Glucose (eAG)  </a:t>
            </a:r>
          </a:p>
        </p:txBody>
      </p:sp>
      <p:sp>
        <p:nvSpPr>
          <p:cNvPr id="88067" name="Rectangle 3"/>
          <p:cNvSpPr>
            <a:spLocks noGrp="1" noChangeArrowheads="1"/>
          </p:cNvSpPr>
          <p:nvPr>
            <p:ph idx="1"/>
          </p:nvPr>
        </p:nvSpPr>
        <p:spPr>
          <a:xfrm>
            <a:off x="609600" y="1447800"/>
            <a:ext cx="7239000" cy="4819650"/>
          </a:xfrm>
        </p:spPr>
        <p:txBody>
          <a:bodyPr>
            <a:normAutofit/>
          </a:bodyPr>
          <a:lstStyle/>
          <a:p>
            <a:pPr eaLnBrk="1" hangingPunct="1">
              <a:lnSpc>
                <a:spcPct val="80000"/>
              </a:lnSpc>
              <a:buFont typeface="Wingdings" pitchFamily="2" charset="2"/>
              <a:buNone/>
            </a:pPr>
            <a:r>
              <a:rPr lang="en-US" sz="2800" b="1" u="sng" dirty="0"/>
              <a:t>A1c (%)	           	eAG__  </a:t>
            </a:r>
          </a:p>
          <a:p>
            <a:pPr eaLnBrk="1" hangingPunct="1">
              <a:lnSpc>
                <a:spcPct val="80000"/>
              </a:lnSpc>
              <a:buFont typeface="Wingdings" pitchFamily="2" charset="2"/>
              <a:buNone/>
            </a:pPr>
            <a:r>
              <a:rPr lang="en-US" sz="2800" b="1" dirty="0"/>
              <a:t>	5		97   </a:t>
            </a:r>
            <a:r>
              <a:rPr lang="en-US" sz="2800" dirty="0"/>
              <a:t>(76-120)</a:t>
            </a:r>
          </a:p>
          <a:p>
            <a:pPr eaLnBrk="1" hangingPunct="1">
              <a:lnSpc>
                <a:spcPct val="80000"/>
              </a:lnSpc>
              <a:buFont typeface="Wingdings" pitchFamily="2" charset="2"/>
              <a:buNone/>
            </a:pPr>
            <a:r>
              <a:rPr lang="en-US" sz="2800" b="1" dirty="0"/>
              <a:t>   6		126 </a:t>
            </a:r>
            <a:r>
              <a:rPr lang="en-US" sz="2800" dirty="0"/>
              <a:t>(100-152)</a:t>
            </a:r>
          </a:p>
          <a:p>
            <a:pPr eaLnBrk="1" hangingPunct="1">
              <a:lnSpc>
                <a:spcPct val="80000"/>
              </a:lnSpc>
              <a:buFont typeface="Wingdings" pitchFamily="2" charset="2"/>
              <a:buNone/>
            </a:pPr>
            <a:r>
              <a:rPr lang="en-US" sz="2800" b="1" dirty="0"/>
              <a:t>	7		154 </a:t>
            </a:r>
            <a:r>
              <a:rPr lang="en-US" sz="2800" dirty="0"/>
              <a:t>(123-185)</a:t>
            </a:r>
          </a:p>
          <a:p>
            <a:pPr eaLnBrk="1" hangingPunct="1">
              <a:lnSpc>
                <a:spcPct val="80000"/>
              </a:lnSpc>
              <a:buFont typeface="Wingdings" pitchFamily="2" charset="2"/>
              <a:buNone/>
            </a:pPr>
            <a:r>
              <a:rPr lang="en-US" sz="2800" b="1" dirty="0"/>
              <a:t>	8		183 </a:t>
            </a:r>
            <a:r>
              <a:rPr lang="en-US" sz="2800" dirty="0"/>
              <a:t>(147-217)</a:t>
            </a:r>
          </a:p>
          <a:p>
            <a:pPr eaLnBrk="1" hangingPunct="1">
              <a:lnSpc>
                <a:spcPct val="80000"/>
              </a:lnSpc>
              <a:buFont typeface="Wingdings" pitchFamily="2" charset="2"/>
              <a:buNone/>
            </a:pPr>
            <a:r>
              <a:rPr lang="en-US" sz="2800" b="1" dirty="0"/>
              <a:t>	9		212 </a:t>
            </a:r>
            <a:r>
              <a:rPr lang="en-US" sz="2800" dirty="0"/>
              <a:t>(170 -249)</a:t>
            </a:r>
          </a:p>
          <a:p>
            <a:pPr eaLnBrk="1" hangingPunct="1">
              <a:lnSpc>
                <a:spcPct val="80000"/>
              </a:lnSpc>
              <a:buFont typeface="Wingdings" pitchFamily="2" charset="2"/>
              <a:buNone/>
            </a:pPr>
            <a:r>
              <a:rPr lang="en-US" sz="2800" b="1" dirty="0"/>
              <a:t>	10		240 </a:t>
            </a:r>
            <a:r>
              <a:rPr lang="en-US" sz="2800" dirty="0"/>
              <a:t>(193-282)</a:t>
            </a:r>
          </a:p>
          <a:p>
            <a:pPr eaLnBrk="1" hangingPunct="1">
              <a:lnSpc>
                <a:spcPct val="80000"/>
              </a:lnSpc>
              <a:buFont typeface="Wingdings" pitchFamily="2" charset="2"/>
              <a:buNone/>
            </a:pPr>
            <a:r>
              <a:rPr lang="en-US" sz="2800" b="1" dirty="0"/>
              <a:t>	11		269 </a:t>
            </a:r>
            <a:r>
              <a:rPr lang="en-US" sz="2800" dirty="0"/>
              <a:t>(217-314)</a:t>
            </a:r>
            <a:r>
              <a:rPr lang="en-US" sz="2800" b="1" dirty="0"/>
              <a:t>	</a:t>
            </a:r>
          </a:p>
          <a:p>
            <a:pPr eaLnBrk="1" hangingPunct="1">
              <a:lnSpc>
                <a:spcPct val="80000"/>
              </a:lnSpc>
              <a:buFont typeface="Wingdings" pitchFamily="2" charset="2"/>
              <a:buNone/>
            </a:pPr>
            <a:r>
              <a:rPr lang="en-US" sz="2800" b="1" dirty="0"/>
              <a:t>   12		298  </a:t>
            </a:r>
            <a:r>
              <a:rPr lang="en-US" sz="2800" dirty="0"/>
              <a:t>(240-347)</a:t>
            </a:r>
          </a:p>
          <a:p>
            <a:pPr eaLnBrk="1" hangingPunct="1">
              <a:lnSpc>
                <a:spcPct val="80000"/>
              </a:lnSpc>
              <a:buFont typeface="Wingdings" pitchFamily="2" charset="2"/>
              <a:buNone/>
            </a:pPr>
            <a:r>
              <a:rPr lang="en-US" sz="2400" dirty="0"/>
              <a:t>			 </a:t>
            </a:r>
          </a:p>
        </p:txBody>
      </p:sp>
      <p:sp>
        <p:nvSpPr>
          <p:cNvPr id="5" name="TextBox 4">
            <a:extLst>
              <a:ext uri="{FF2B5EF4-FFF2-40B4-BE49-F238E27FC236}">
                <a16:creationId xmlns:a16="http://schemas.microsoft.com/office/drawing/2014/main" id="{1AFADE32-8F21-471D-A653-F0A7FD804812}"/>
              </a:ext>
            </a:extLst>
          </p:cNvPr>
          <p:cNvSpPr txBox="1"/>
          <p:nvPr/>
        </p:nvSpPr>
        <p:spPr>
          <a:xfrm>
            <a:off x="104670" y="5410200"/>
            <a:ext cx="5181600" cy="757130"/>
          </a:xfrm>
          <a:prstGeom prst="rect">
            <a:avLst/>
          </a:prstGeom>
          <a:noFill/>
        </p:spPr>
        <p:txBody>
          <a:bodyPr wrap="square" rtlCol="0">
            <a:spAutoFit/>
          </a:bodyPr>
          <a:lstStyle/>
          <a:p>
            <a:pPr algn="ctr">
              <a:lnSpc>
                <a:spcPct val="80000"/>
              </a:lnSpc>
            </a:pPr>
            <a:r>
              <a:rPr lang="en-US" sz="2000" b="1" i="1" dirty="0"/>
              <a:t>eAG = 28.7 x A1c-46.7  ~ 29 pts per 1%</a:t>
            </a:r>
          </a:p>
          <a:p>
            <a:pPr algn="ctr">
              <a:lnSpc>
                <a:spcPct val="80000"/>
              </a:lnSpc>
            </a:pPr>
            <a:r>
              <a:rPr lang="en-US" sz="1600" b="1" i="1" dirty="0"/>
              <a:t>Translating the A1c Assay Into eAG – ADAG Study</a:t>
            </a:r>
            <a:endParaRPr lang="en-US" b="1" dirty="0"/>
          </a:p>
          <a:p>
            <a:pPr algn="r">
              <a:lnSpc>
                <a:spcPct val="80000"/>
              </a:lnSpc>
            </a:pPr>
            <a:r>
              <a:rPr lang="en-US" dirty="0"/>
              <a:t> </a:t>
            </a:r>
          </a:p>
        </p:txBody>
      </p:sp>
      <p:pic>
        <p:nvPicPr>
          <p:cNvPr id="7" name="Picture 6">
            <a:extLst>
              <a:ext uri="{FF2B5EF4-FFF2-40B4-BE49-F238E27FC236}">
                <a16:creationId xmlns:a16="http://schemas.microsoft.com/office/drawing/2014/main" id="{40DD5A88-51EF-4D70-B650-8C1655D0C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1828800"/>
            <a:ext cx="2676525" cy="2657475"/>
          </a:xfrm>
          <a:prstGeom prst="rect">
            <a:avLst/>
          </a:prstGeom>
        </p:spPr>
      </p:pic>
      <p:pic>
        <p:nvPicPr>
          <p:cNvPr id="2" name="Picture 1">
            <a:extLst>
              <a:ext uri="{FF2B5EF4-FFF2-40B4-BE49-F238E27FC236}">
                <a16:creationId xmlns:a16="http://schemas.microsoft.com/office/drawing/2014/main" id="{DBD9192F-4ADA-4399-F453-DEA78C47423D}"/>
              </a:ext>
            </a:extLst>
          </p:cNvPr>
          <p:cNvPicPr>
            <a:picLocks noChangeAspect="1"/>
          </p:cNvPicPr>
          <p:nvPr/>
        </p:nvPicPr>
        <p:blipFill>
          <a:blip r:embed="rId5"/>
          <a:stretch>
            <a:fillRect/>
          </a:stretch>
        </p:blipFill>
        <p:spPr>
          <a:xfrm>
            <a:off x="5493134" y="4777151"/>
            <a:ext cx="3048001" cy="394924"/>
          </a:xfrm>
          <a:prstGeom prst="rect">
            <a:avLst/>
          </a:prstGeom>
        </p:spPr>
      </p:pic>
    </p:spTree>
    <p:custDataLst>
      <p:tags r:id="rId1"/>
    </p:custDataLst>
    <p:extLst>
      <p:ext uri="{BB962C8B-B14F-4D97-AF65-F5344CB8AC3E}">
        <p14:creationId xmlns:p14="http://schemas.microsoft.com/office/powerpoint/2010/main" val="212720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18553582"/>
      </p:ext>
    </p:extLst>
  </p:cSld>
  <p:clrMapOvr>
    <a:masterClrMapping/>
  </p:clrMapOvr>
  <p:transition>
    <p:random/>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a:extLst>
              <a:ext uri="{FF2B5EF4-FFF2-40B4-BE49-F238E27FC236}">
                <a16:creationId xmlns:a16="http://schemas.microsoft.com/office/drawing/2014/main" id="{13114F9B-0F04-406B-99C9-BA89D7576191}"/>
              </a:ext>
            </a:extLst>
          </p:cNvPr>
          <p:cNvSpPr txBox="1">
            <a:spLocks noChangeArrowheads="1"/>
          </p:cNvSpPr>
          <p:nvPr/>
        </p:nvSpPr>
        <p:spPr bwMode="auto">
          <a:xfrm>
            <a:off x="172224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n-US" sz="1089" b="1" dirty="0">
                <a:latin typeface="Arial" panose="020B0604020202020204" pitchFamily="34" charset="0"/>
              </a:rPr>
              <a:t>American Diabetes Association </a:t>
            </a:r>
            <a:r>
              <a:rPr lang="en-GB" altLang="en-US" sz="1089" b="1" dirty="0" err="1">
                <a:latin typeface="Arial" panose="020B0604020202020204" pitchFamily="34" charset="0"/>
              </a:rPr>
              <a:t>Dia</a:t>
            </a:r>
            <a:r>
              <a:rPr lang="en-GB" altLang="en-US" sz="1089" b="1" dirty="0">
                <a:latin typeface="Arial" panose="020B0604020202020204" pitchFamily="34" charset="0"/>
              </a:rPr>
              <a:t> Care 2022 6.2 45- S89</a:t>
            </a:r>
          </a:p>
        </p:txBody>
      </p:sp>
      <p:sp>
        <p:nvSpPr>
          <p:cNvPr id="4" name="TextBox 3">
            <a:extLst>
              <a:ext uri="{FF2B5EF4-FFF2-40B4-BE49-F238E27FC236}">
                <a16:creationId xmlns:a16="http://schemas.microsoft.com/office/drawing/2014/main" id="{91C27B19-FC75-F11C-4982-C275B5336215}"/>
              </a:ext>
            </a:extLst>
          </p:cNvPr>
          <p:cNvSpPr txBox="1"/>
          <p:nvPr/>
        </p:nvSpPr>
        <p:spPr>
          <a:xfrm>
            <a:off x="2286000" y="2870768"/>
            <a:ext cx="4572000" cy="369332"/>
          </a:xfrm>
          <a:prstGeom prst="rect">
            <a:avLst/>
          </a:prstGeom>
          <a:noFill/>
        </p:spPr>
        <p:txBody>
          <a:bodyPr wrap="square">
            <a:spAutoFit/>
          </a:bodyPr>
          <a:lstStyle/>
          <a:p>
            <a:r>
              <a:rPr lang="en-US" dirty="0"/>
              <a:t>(</a:t>
            </a:r>
          </a:p>
        </p:txBody>
      </p:sp>
      <p:sp>
        <p:nvSpPr>
          <p:cNvPr id="9" name="TextBox 8">
            <a:extLst>
              <a:ext uri="{FF2B5EF4-FFF2-40B4-BE49-F238E27FC236}">
                <a16:creationId xmlns:a16="http://schemas.microsoft.com/office/drawing/2014/main" id="{596E597F-09E2-E35B-48F9-F75A0CB0D445}"/>
              </a:ext>
            </a:extLst>
          </p:cNvPr>
          <p:cNvSpPr txBox="1"/>
          <p:nvPr/>
        </p:nvSpPr>
        <p:spPr>
          <a:xfrm>
            <a:off x="990600" y="6477000"/>
            <a:ext cx="1676400" cy="369332"/>
          </a:xfrm>
          <a:prstGeom prst="rect">
            <a:avLst/>
          </a:prstGeom>
          <a:noFill/>
        </p:spPr>
        <p:txBody>
          <a:bodyPr wrap="square" rtlCol="0">
            <a:spAutoFit/>
          </a:bodyPr>
          <a:lstStyle/>
          <a:p>
            <a:r>
              <a:rPr lang="en-US" dirty="0"/>
              <a:t>Table 6.2</a:t>
            </a:r>
          </a:p>
        </p:txBody>
      </p:sp>
      <p:pic>
        <p:nvPicPr>
          <p:cNvPr id="3" name="Picture 2">
            <a:extLst>
              <a:ext uri="{FF2B5EF4-FFF2-40B4-BE49-F238E27FC236}">
                <a16:creationId xmlns:a16="http://schemas.microsoft.com/office/drawing/2014/main" id="{6F373F4E-41F1-CFAA-F175-5C2241FACB96}"/>
              </a:ext>
            </a:extLst>
          </p:cNvPr>
          <p:cNvPicPr>
            <a:picLocks noChangeAspect="1"/>
          </p:cNvPicPr>
          <p:nvPr/>
        </p:nvPicPr>
        <p:blipFill>
          <a:blip r:embed="rId4"/>
          <a:stretch>
            <a:fillRect/>
          </a:stretch>
        </p:blipFill>
        <p:spPr>
          <a:xfrm>
            <a:off x="193462" y="76200"/>
            <a:ext cx="7389639" cy="6754533"/>
          </a:xfrm>
          <a:prstGeom prst="rect">
            <a:avLst/>
          </a:prstGeom>
        </p:spPr>
      </p:pic>
      <p:pic>
        <p:nvPicPr>
          <p:cNvPr id="7" name="Picture 6">
            <a:extLst>
              <a:ext uri="{FF2B5EF4-FFF2-40B4-BE49-F238E27FC236}">
                <a16:creationId xmlns:a16="http://schemas.microsoft.com/office/drawing/2014/main" id="{7355C6D5-2C50-7AA2-32E0-98E6CD836804}"/>
              </a:ext>
            </a:extLst>
          </p:cNvPr>
          <p:cNvPicPr>
            <a:picLocks noChangeAspect="1"/>
          </p:cNvPicPr>
          <p:nvPr/>
        </p:nvPicPr>
        <p:blipFill>
          <a:blip r:embed="rId5"/>
          <a:stretch>
            <a:fillRect/>
          </a:stretch>
        </p:blipFill>
        <p:spPr>
          <a:xfrm rot="16200000">
            <a:off x="5849818" y="2527867"/>
            <a:ext cx="5292967" cy="685800"/>
          </a:xfrm>
          <a:prstGeom prst="rect">
            <a:avLst/>
          </a:prstGeom>
        </p:spPr>
      </p:pic>
    </p:spTree>
    <p:extLst>
      <p:ext uri="{BB962C8B-B14F-4D97-AF65-F5344CB8AC3E}">
        <p14:creationId xmlns:p14="http://schemas.microsoft.com/office/powerpoint/2010/main" val="15640027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Google Shape;304;p62">
            <a:extLst>
              <a:ext uri="{FF2B5EF4-FFF2-40B4-BE49-F238E27FC236}">
                <a16:creationId xmlns:a16="http://schemas.microsoft.com/office/drawing/2014/main" id="{9429F711-099F-F80B-7611-1FCD0244870C}"/>
              </a:ext>
            </a:extLst>
          </p:cNvPr>
          <p:cNvSpPr>
            <a:spLocks noGrp="1"/>
          </p:cNvSpPr>
          <p:nvPr>
            <p:ph type="title"/>
          </p:nvPr>
        </p:nvSpPr>
        <p:spPr/>
        <p:txBody>
          <a:bodyPr vert="horz" lIns="68569" tIns="34275" rIns="68569" bIns="34275" anchor="b" anchorCtr="0">
            <a:normAutofit fontScale="90000"/>
          </a:bodyPr>
          <a:lstStyle/>
          <a:p>
            <a:pPr>
              <a:buClr>
                <a:srgbClr val="000000"/>
              </a:buClr>
              <a:buSzPts val="4400"/>
              <a:buFont typeface="Calibri" panose="020F0502020204030204" pitchFamily="34" charset="0"/>
              <a:buNone/>
            </a:pPr>
            <a:r>
              <a:rPr lang="en-US" altLang="en-US" dirty="0"/>
              <a:t>Blood Glucose Monitoring vs. Continuous Glucose Monitoring (CGM)</a:t>
            </a:r>
          </a:p>
        </p:txBody>
      </p:sp>
      <p:pic>
        <p:nvPicPr>
          <p:cNvPr id="72707" name="Google Shape;305;p62">
            <a:extLst>
              <a:ext uri="{FF2B5EF4-FFF2-40B4-BE49-F238E27FC236}">
                <a16:creationId xmlns:a16="http://schemas.microsoft.com/office/drawing/2014/main" id="{CADC5B11-5694-5AEC-65D7-D401FA76D58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28800"/>
            <a:ext cx="7404497"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Google Shape;306;p62">
            <a:extLst>
              <a:ext uri="{FF2B5EF4-FFF2-40B4-BE49-F238E27FC236}">
                <a16:creationId xmlns:a16="http://schemas.microsoft.com/office/drawing/2014/main" id="{687B88C2-AC64-DCB6-D112-AF3F50F724C5}"/>
              </a:ext>
            </a:extLst>
          </p:cNvPr>
          <p:cNvSpPr>
            <a:spLocks noChangeArrowheads="1"/>
          </p:cNvSpPr>
          <p:nvPr/>
        </p:nvSpPr>
        <p:spPr bwMode="auto">
          <a:xfrm>
            <a:off x="1980009" y="3330178"/>
            <a:ext cx="5886450" cy="7239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307" name="Google Shape;307;p62">
            <a:extLst>
              <a:ext uri="{FF2B5EF4-FFF2-40B4-BE49-F238E27FC236}">
                <a16:creationId xmlns:a16="http://schemas.microsoft.com/office/drawing/2014/main" id="{AC5F66E4-7788-4CDC-3BF4-2975E30BEF28}"/>
              </a:ext>
            </a:extLst>
          </p:cNvPr>
          <p:cNvSpPr>
            <a:spLocks/>
          </p:cNvSpPr>
          <p:nvPr/>
        </p:nvSpPr>
        <p:spPr bwMode="auto">
          <a:xfrm>
            <a:off x="2362201" y="2408634"/>
            <a:ext cx="5193506" cy="1943100"/>
          </a:xfrm>
          <a:custGeom>
            <a:avLst/>
            <a:gdLst>
              <a:gd name="T0" fmla="*/ 97668 w 6924583"/>
              <a:gd name="T1" fmla="*/ 2143917 h 2590398"/>
              <a:gd name="T2" fmla="*/ 364050 w 6924583"/>
              <a:gd name="T3" fmla="*/ 2330724 h 2590398"/>
              <a:gd name="T4" fmla="*/ 674820 w 6924583"/>
              <a:gd name="T5" fmla="*/ 2446367 h 2590398"/>
              <a:gd name="T6" fmla="*/ 923434 w 6924583"/>
              <a:gd name="T7" fmla="*/ 2553116 h 2590398"/>
              <a:gd name="T8" fmla="*/ 1154292 w 6924583"/>
              <a:gd name="T9" fmla="*/ 2588697 h 2590398"/>
              <a:gd name="T10" fmla="*/ 1482831 w 6924583"/>
              <a:gd name="T11" fmla="*/ 2499742 h 2590398"/>
              <a:gd name="T12" fmla="*/ 1793602 w 6924583"/>
              <a:gd name="T13" fmla="*/ 2312934 h 2590398"/>
              <a:gd name="T14" fmla="*/ 1900147 w 6924583"/>
              <a:gd name="T15" fmla="*/ 2054962 h 2590398"/>
              <a:gd name="T16" fmla="*/ 1935670 w 6924583"/>
              <a:gd name="T17" fmla="*/ 1761406 h 2590398"/>
              <a:gd name="T18" fmla="*/ 2095494 w 6924583"/>
              <a:gd name="T19" fmla="*/ 1405584 h 2590398"/>
              <a:gd name="T20" fmla="*/ 2193162 w 6924583"/>
              <a:gd name="T21" fmla="*/ 1183192 h 2590398"/>
              <a:gd name="T22" fmla="*/ 2228685 w 6924583"/>
              <a:gd name="T23" fmla="*/ 765104 h 2590398"/>
              <a:gd name="T24" fmla="*/ 2326353 w 6924583"/>
              <a:gd name="T25" fmla="*/ 418174 h 2590398"/>
              <a:gd name="T26" fmla="*/ 2468421 w 6924583"/>
              <a:gd name="T27" fmla="*/ 53449 h 2590398"/>
              <a:gd name="T28" fmla="*/ 2752559 w 6924583"/>
              <a:gd name="T29" fmla="*/ 44558 h 2590398"/>
              <a:gd name="T30" fmla="*/ 2832471 w 6924583"/>
              <a:gd name="T31" fmla="*/ 186887 h 2590398"/>
              <a:gd name="T32" fmla="*/ 2956771 w 6924583"/>
              <a:gd name="T33" fmla="*/ 560503 h 2590398"/>
              <a:gd name="T34" fmla="*/ 3072207 w 6924583"/>
              <a:gd name="T35" fmla="*/ 836270 h 2590398"/>
              <a:gd name="T36" fmla="*/ 3196507 w 6924583"/>
              <a:gd name="T37" fmla="*/ 1112025 h 2590398"/>
              <a:gd name="T38" fmla="*/ 3294188 w 6924583"/>
              <a:gd name="T39" fmla="*/ 1378899 h 2590398"/>
              <a:gd name="T40" fmla="*/ 3471767 w 6924583"/>
              <a:gd name="T41" fmla="*/ 1627971 h 2590398"/>
              <a:gd name="T42" fmla="*/ 3711503 w 6924583"/>
              <a:gd name="T43" fmla="*/ 1725825 h 2590398"/>
              <a:gd name="T44" fmla="*/ 3915729 w 6924583"/>
              <a:gd name="T45" fmla="*/ 1681348 h 2590398"/>
              <a:gd name="T46" fmla="*/ 4128832 w 6924583"/>
              <a:gd name="T47" fmla="*/ 1814779 h 2590398"/>
              <a:gd name="T48" fmla="*/ 4412969 w 6924583"/>
              <a:gd name="T49" fmla="*/ 1877050 h 2590398"/>
              <a:gd name="T50" fmla="*/ 4759250 w 6924583"/>
              <a:gd name="T51" fmla="*/ 1859256 h 2590398"/>
              <a:gd name="T52" fmla="*/ 4998986 w 6924583"/>
              <a:gd name="T53" fmla="*/ 1868155 h 2590398"/>
              <a:gd name="T54" fmla="*/ 5238735 w 6924583"/>
              <a:gd name="T55" fmla="*/ 1681348 h 2590398"/>
              <a:gd name="T56" fmla="*/ 5416315 w 6924583"/>
              <a:gd name="T57" fmla="*/ 1361105 h 2590398"/>
              <a:gd name="T58" fmla="*/ 5576139 w 6924583"/>
              <a:gd name="T59" fmla="*/ 1200982 h 2590398"/>
              <a:gd name="T60" fmla="*/ 5851399 w 6924583"/>
              <a:gd name="T61" fmla="*/ 1227667 h 2590398"/>
              <a:gd name="T62" fmla="*/ 6073379 w 6924583"/>
              <a:gd name="T63" fmla="*/ 1583495 h 2590398"/>
              <a:gd name="T64" fmla="*/ 6179924 w 6924583"/>
              <a:gd name="T65" fmla="*/ 1912632 h 2590398"/>
              <a:gd name="T66" fmla="*/ 6375272 w 6924583"/>
              <a:gd name="T67" fmla="*/ 2170604 h 2590398"/>
              <a:gd name="T68" fmla="*/ 6686043 w 6924583"/>
              <a:gd name="T69" fmla="*/ 2152815 h 2590398"/>
              <a:gd name="T70" fmla="*/ 6881377 w 6924583"/>
              <a:gd name="T71" fmla="*/ 2108337 h 259039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24583" h="2590398" extrusionOk="0">
                <a:moveTo>
                  <a:pt x="0" y="2104086"/>
                </a:moveTo>
                <a:cubicBezTo>
                  <a:pt x="27373" y="2112224"/>
                  <a:pt x="54746" y="2120362"/>
                  <a:pt x="97655" y="2139597"/>
                </a:cubicBezTo>
                <a:cubicBezTo>
                  <a:pt x="140564" y="2158832"/>
                  <a:pt x="213065" y="2188424"/>
                  <a:pt x="257453" y="2219496"/>
                </a:cubicBezTo>
                <a:cubicBezTo>
                  <a:pt x="301841" y="2250568"/>
                  <a:pt x="326995" y="2294956"/>
                  <a:pt x="363985" y="2326028"/>
                </a:cubicBezTo>
                <a:cubicBezTo>
                  <a:pt x="400975" y="2357100"/>
                  <a:pt x="427608" y="2386692"/>
                  <a:pt x="479394" y="2405927"/>
                </a:cubicBezTo>
                <a:cubicBezTo>
                  <a:pt x="531180" y="2425162"/>
                  <a:pt x="621437" y="2428122"/>
                  <a:pt x="674703" y="2441438"/>
                </a:cubicBezTo>
                <a:cubicBezTo>
                  <a:pt x="727969" y="2454754"/>
                  <a:pt x="757562" y="2468071"/>
                  <a:pt x="798991" y="2485826"/>
                </a:cubicBezTo>
                <a:cubicBezTo>
                  <a:pt x="840420" y="2503581"/>
                  <a:pt x="880369" y="2533174"/>
                  <a:pt x="923278" y="2547970"/>
                </a:cubicBezTo>
                <a:cubicBezTo>
                  <a:pt x="966187" y="2562766"/>
                  <a:pt x="1017973" y="2568685"/>
                  <a:pt x="1056443" y="2574603"/>
                </a:cubicBezTo>
                <a:cubicBezTo>
                  <a:pt x="1094913" y="2580521"/>
                  <a:pt x="1111188" y="2582001"/>
                  <a:pt x="1154097" y="2583481"/>
                </a:cubicBezTo>
                <a:cubicBezTo>
                  <a:pt x="1197006" y="2584961"/>
                  <a:pt x="1259149" y="2598277"/>
                  <a:pt x="1313895" y="2583481"/>
                </a:cubicBezTo>
                <a:cubicBezTo>
                  <a:pt x="1368641" y="2568685"/>
                  <a:pt x="1423387" y="2524296"/>
                  <a:pt x="1482571" y="2494704"/>
                </a:cubicBezTo>
                <a:cubicBezTo>
                  <a:pt x="1541756" y="2465112"/>
                  <a:pt x="1617216" y="2436999"/>
                  <a:pt x="1669002" y="2405927"/>
                </a:cubicBezTo>
                <a:cubicBezTo>
                  <a:pt x="1720789" y="2374855"/>
                  <a:pt x="1768137" y="2348222"/>
                  <a:pt x="1793290" y="2308273"/>
                </a:cubicBezTo>
                <a:cubicBezTo>
                  <a:pt x="1818443" y="2268324"/>
                  <a:pt x="1802168" y="2209139"/>
                  <a:pt x="1819923" y="2166230"/>
                </a:cubicBezTo>
                <a:cubicBezTo>
                  <a:pt x="1837678" y="2123321"/>
                  <a:pt x="1883546" y="2084851"/>
                  <a:pt x="1899822" y="2050820"/>
                </a:cubicBezTo>
                <a:cubicBezTo>
                  <a:pt x="1916098" y="2016789"/>
                  <a:pt x="1911659" y="2010871"/>
                  <a:pt x="1917577" y="1962044"/>
                </a:cubicBezTo>
                <a:cubicBezTo>
                  <a:pt x="1923495" y="1913217"/>
                  <a:pt x="1911658" y="1820001"/>
                  <a:pt x="1935332" y="1757857"/>
                </a:cubicBezTo>
                <a:cubicBezTo>
                  <a:pt x="1959006" y="1695713"/>
                  <a:pt x="2032987" y="1648365"/>
                  <a:pt x="2059620" y="1589181"/>
                </a:cubicBezTo>
                <a:cubicBezTo>
                  <a:pt x="2086253" y="1529996"/>
                  <a:pt x="2078854" y="1456016"/>
                  <a:pt x="2095130" y="1402750"/>
                </a:cubicBezTo>
                <a:cubicBezTo>
                  <a:pt x="2111406" y="1349484"/>
                  <a:pt x="2140998" y="1306575"/>
                  <a:pt x="2157274" y="1269585"/>
                </a:cubicBezTo>
                <a:cubicBezTo>
                  <a:pt x="2173550" y="1232595"/>
                  <a:pt x="2182428" y="1228156"/>
                  <a:pt x="2192785" y="1180809"/>
                </a:cubicBezTo>
                <a:cubicBezTo>
                  <a:pt x="2203142" y="1133462"/>
                  <a:pt x="2213500" y="1055042"/>
                  <a:pt x="2219418" y="985500"/>
                </a:cubicBezTo>
                <a:cubicBezTo>
                  <a:pt x="2225336" y="915958"/>
                  <a:pt x="2213499" y="834579"/>
                  <a:pt x="2228295" y="763558"/>
                </a:cubicBezTo>
                <a:cubicBezTo>
                  <a:pt x="2243091" y="692537"/>
                  <a:pt x="2291918" y="617077"/>
                  <a:pt x="2308194" y="559372"/>
                </a:cubicBezTo>
                <a:cubicBezTo>
                  <a:pt x="2324470" y="501667"/>
                  <a:pt x="2312634" y="473554"/>
                  <a:pt x="2325950" y="417329"/>
                </a:cubicBezTo>
                <a:cubicBezTo>
                  <a:pt x="2339266" y="361104"/>
                  <a:pt x="2364419" y="282684"/>
                  <a:pt x="2388093" y="222020"/>
                </a:cubicBezTo>
                <a:cubicBezTo>
                  <a:pt x="2411767" y="161356"/>
                  <a:pt x="2438400" y="90335"/>
                  <a:pt x="2467992" y="53345"/>
                </a:cubicBezTo>
                <a:cubicBezTo>
                  <a:pt x="2497584" y="16355"/>
                  <a:pt x="2518299" y="1559"/>
                  <a:pt x="2565647" y="79"/>
                </a:cubicBezTo>
                <a:cubicBezTo>
                  <a:pt x="2612995" y="-1401"/>
                  <a:pt x="2709169" y="17834"/>
                  <a:pt x="2752078" y="44467"/>
                </a:cubicBezTo>
                <a:cubicBezTo>
                  <a:pt x="2794987" y="71100"/>
                  <a:pt x="2809783" y="136203"/>
                  <a:pt x="2823099" y="159877"/>
                </a:cubicBezTo>
                <a:cubicBezTo>
                  <a:pt x="2836415" y="183551"/>
                  <a:pt x="2831977" y="186510"/>
                  <a:pt x="2831977" y="186510"/>
                </a:cubicBezTo>
                <a:lnTo>
                  <a:pt x="2876365" y="319675"/>
                </a:lnTo>
                <a:cubicBezTo>
                  <a:pt x="2897080" y="381819"/>
                  <a:pt x="2935549" y="488351"/>
                  <a:pt x="2956264" y="559372"/>
                </a:cubicBezTo>
                <a:cubicBezTo>
                  <a:pt x="2976979" y="630393"/>
                  <a:pt x="2981418" y="699935"/>
                  <a:pt x="3000653" y="745803"/>
                </a:cubicBezTo>
                <a:cubicBezTo>
                  <a:pt x="3019888" y="791671"/>
                  <a:pt x="3043562" y="796110"/>
                  <a:pt x="3071674" y="834580"/>
                </a:cubicBezTo>
                <a:cubicBezTo>
                  <a:pt x="3099786" y="873050"/>
                  <a:pt x="3148614" y="930754"/>
                  <a:pt x="3169328" y="976622"/>
                </a:cubicBezTo>
                <a:cubicBezTo>
                  <a:pt x="3190042" y="1022490"/>
                  <a:pt x="3185604" y="1065399"/>
                  <a:pt x="3195961" y="1109787"/>
                </a:cubicBezTo>
                <a:cubicBezTo>
                  <a:pt x="3206318" y="1154175"/>
                  <a:pt x="3215196" y="1198564"/>
                  <a:pt x="3231472" y="1242952"/>
                </a:cubicBezTo>
                <a:cubicBezTo>
                  <a:pt x="3247748" y="1287340"/>
                  <a:pt x="3265503" y="1333208"/>
                  <a:pt x="3293616" y="1376117"/>
                </a:cubicBezTo>
                <a:cubicBezTo>
                  <a:pt x="3321729" y="1419026"/>
                  <a:pt x="3370556" y="1458976"/>
                  <a:pt x="3400148" y="1500405"/>
                </a:cubicBezTo>
                <a:cubicBezTo>
                  <a:pt x="3429740" y="1541834"/>
                  <a:pt x="3444536" y="1590661"/>
                  <a:pt x="3471169" y="1624692"/>
                </a:cubicBezTo>
                <a:cubicBezTo>
                  <a:pt x="3497802" y="1658723"/>
                  <a:pt x="3519997" y="1688315"/>
                  <a:pt x="3559946" y="1704591"/>
                </a:cubicBezTo>
                <a:cubicBezTo>
                  <a:pt x="3599895" y="1720867"/>
                  <a:pt x="3670917" y="1723826"/>
                  <a:pt x="3710866" y="1722347"/>
                </a:cubicBezTo>
                <a:cubicBezTo>
                  <a:pt x="3750815" y="1720868"/>
                  <a:pt x="3765612" y="1703112"/>
                  <a:pt x="3799643" y="1695714"/>
                </a:cubicBezTo>
                <a:cubicBezTo>
                  <a:pt x="3833674" y="1688316"/>
                  <a:pt x="3869185" y="1674999"/>
                  <a:pt x="3915053" y="1677958"/>
                </a:cubicBezTo>
                <a:cubicBezTo>
                  <a:pt x="3960921" y="1680917"/>
                  <a:pt x="4039340" y="1691275"/>
                  <a:pt x="4074851" y="1713469"/>
                </a:cubicBezTo>
                <a:cubicBezTo>
                  <a:pt x="4110362" y="1735663"/>
                  <a:pt x="4094086" y="1787449"/>
                  <a:pt x="4128117" y="1811123"/>
                </a:cubicBezTo>
                <a:cubicBezTo>
                  <a:pt x="4162148" y="1834797"/>
                  <a:pt x="4231690" y="1845155"/>
                  <a:pt x="4279037" y="1855512"/>
                </a:cubicBezTo>
                <a:cubicBezTo>
                  <a:pt x="4326384" y="1865869"/>
                  <a:pt x="4364854" y="1873267"/>
                  <a:pt x="4412202" y="1873267"/>
                </a:cubicBezTo>
                <a:cubicBezTo>
                  <a:pt x="4459550" y="1873267"/>
                  <a:pt x="4505418" y="1858471"/>
                  <a:pt x="4563123" y="1855512"/>
                </a:cubicBezTo>
                <a:cubicBezTo>
                  <a:pt x="4620828" y="1852553"/>
                  <a:pt x="4708124" y="1852553"/>
                  <a:pt x="4758431" y="1855512"/>
                </a:cubicBezTo>
                <a:cubicBezTo>
                  <a:pt x="4808738" y="1858471"/>
                  <a:pt x="4825014" y="1871788"/>
                  <a:pt x="4864963" y="1873267"/>
                </a:cubicBezTo>
                <a:cubicBezTo>
                  <a:pt x="4904912" y="1874746"/>
                  <a:pt x="4959658" y="1882144"/>
                  <a:pt x="4998128" y="1864389"/>
                </a:cubicBezTo>
                <a:cubicBezTo>
                  <a:pt x="5036598" y="1846634"/>
                  <a:pt x="5055834" y="1797807"/>
                  <a:pt x="5095783" y="1766735"/>
                </a:cubicBezTo>
                <a:cubicBezTo>
                  <a:pt x="5135732" y="1735663"/>
                  <a:pt x="5203794" y="1722346"/>
                  <a:pt x="5237825" y="1677958"/>
                </a:cubicBezTo>
                <a:cubicBezTo>
                  <a:pt x="5271856" y="1633570"/>
                  <a:pt x="5270377" y="1553671"/>
                  <a:pt x="5299969" y="1500405"/>
                </a:cubicBezTo>
                <a:cubicBezTo>
                  <a:pt x="5329561" y="1447139"/>
                  <a:pt x="5379868" y="1395352"/>
                  <a:pt x="5415379" y="1358362"/>
                </a:cubicBezTo>
                <a:cubicBezTo>
                  <a:pt x="5450890" y="1321372"/>
                  <a:pt x="5486400" y="1305096"/>
                  <a:pt x="5513033" y="1278463"/>
                </a:cubicBezTo>
                <a:cubicBezTo>
                  <a:pt x="5539666" y="1251830"/>
                  <a:pt x="5542626" y="1226677"/>
                  <a:pt x="5575177" y="1198564"/>
                </a:cubicBezTo>
                <a:cubicBezTo>
                  <a:pt x="5607728" y="1170451"/>
                  <a:pt x="5662474" y="1105348"/>
                  <a:pt x="5708342" y="1109787"/>
                </a:cubicBezTo>
                <a:cubicBezTo>
                  <a:pt x="5754210" y="1114226"/>
                  <a:pt x="5807476" y="1180809"/>
                  <a:pt x="5850385" y="1225197"/>
                </a:cubicBezTo>
                <a:cubicBezTo>
                  <a:pt x="5893294" y="1269585"/>
                  <a:pt x="5928804" y="1316932"/>
                  <a:pt x="5965794" y="1376117"/>
                </a:cubicBezTo>
                <a:cubicBezTo>
                  <a:pt x="6002784" y="1435302"/>
                  <a:pt x="6050132" y="1516681"/>
                  <a:pt x="6072326" y="1580304"/>
                </a:cubicBezTo>
                <a:cubicBezTo>
                  <a:pt x="6094520" y="1643927"/>
                  <a:pt x="6081204" y="1703111"/>
                  <a:pt x="6098959" y="1757857"/>
                </a:cubicBezTo>
                <a:cubicBezTo>
                  <a:pt x="6116714" y="1812603"/>
                  <a:pt x="6150745" y="1851073"/>
                  <a:pt x="6178858" y="1908778"/>
                </a:cubicBezTo>
                <a:cubicBezTo>
                  <a:pt x="6206971" y="1966483"/>
                  <a:pt x="6235084" y="2061177"/>
                  <a:pt x="6267635" y="2104086"/>
                </a:cubicBezTo>
                <a:cubicBezTo>
                  <a:pt x="6300186" y="2146995"/>
                  <a:pt x="6334218" y="2155873"/>
                  <a:pt x="6374167" y="2166230"/>
                </a:cubicBezTo>
                <a:cubicBezTo>
                  <a:pt x="6414117" y="2176587"/>
                  <a:pt x="6455546" y="2169189"/>
                  <a:pt x="6507332" y="2166230"/>
                </a:cubicBezTo>
                <a:cubicBezTo>
                  <a:pt x="6559118" y="2163271"/>
                  <a:pt x="6643457" y="2158832"/>
                  <a:pt x="6684886" y="2148475"/>
                </a:cubicBezTo>
                <a:cubicBezTo>
                  <a:pt x="6726315" y="2138118"/>
                  <a:pt x="6723356" y="2111484"/>
                  <a:pt x="6755907" y="2104086"/>
                </a:cubicBezTo>
                <a:cubicBezTo>
                  <a:pt x="6788458" y="2096688"/>
                  <a:pt x="6852081" y="2102606"/>
                  <a:pt x="6880194" y="2104086"/>
                </a:cubicBezTo>
                <a:cubicBezTo>
                  <a:pt x="6908307" y="2105566"/>
                  <a:pt x="6918665" y="2110005"/>
                  <a:pt x="6924583" y="2112964"/>
                </a:cubicBezTo>
              </a:path>
            </a:pathLst>
          </a:custGeom>
          <a:noFill/>
          <a:ln w="12700" cap="flat" cmpd="sng">
            <a:solidFill>
              <a:srgbClr val="31538F"/>
            </a:solidFill>
            <a:prstDash val="solid"/>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nchor="ctr"/>
          <a:lstStyle/>
          <a:p>
            <a:endParaRPr lang="en-US" sz="1350"/>
          </a:p>
        </p:txBody>
      </p:sp>
      <p:grpSp>
        <p:nvGrpSpPr>
          <p:cNvPr id="72710" name="Google Shape;308;p62">
            <a:extLst>
              <a:ext uri="{FF2B5EF4-FFF2-40B4-BE49-F238E27FC236}">
                <a16:creationId xmlns:a16="http://schemas.microsoft.com/office/drawing/2014/main" id="{80EA1D61-E501-31B3-63FF-1276C691A45E}"/>
              </a:ext>
            </a:extLst>
          </p:cNvPr>
          <p:cNvGrpSpPr>
            <a:grpSpLocks/>
          </p:cNvGrpSpPr>
          <p:nvPr/>
        </p:nvGrpSpPr>
        <p:grpSpPr bwMode="auto">
          <a:xfrm>
            <a:off x="3748087" y="3573065"/>
            <a:ext cx="3432572" cy="514350"/>
            <a:chOff x="3347621" y="4038600"/>
            <a:chExt cx="4577179" cy="685800"/>
          </a:xfrm>
        </p:grpSpPr>
        <p:sp>
          <p:nvSpPr>
            <p:cNvPr id="72725" name="Google Shape;309;p62">
              <a:extLst>
                <a:ext uri="{FF2B5EF4-FFF2-40B4-BE49-F238E27FC236}">
                  <a16:creationId xmlns:a16="http://schemas.microsoft.com/office/drawing/2014/main" id="{6B2DFBBD-473A-0258-551D-3721E66A9818}"/>
                </a:ext>
              </a:extLst>
            </p:cNvPr>
            <p:cNvSpPr>
              <a:spLocks noChangeArrowheads="1"/>
            </p:cNvSpPr>
            <p:nvPr/>
          </p:nvSpPr>
          <p:spPr bwMode="auto">
            <a:xfrm>
              <a:off x="3347621" y="44196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6" name="Google Shape;310;p62">
              <a:extLst>
                <a:ext uri="{FF2B5EF4-FFF2-40B4-BE49-F238E27FC236}">
                  <a16:creationId xmlns:a16="http://schemas.microsoft.com/office/drawing/2014/main" id="{3F7B5FB0-6C67-0E08-E008-17AA895A0A99}"/>
                </a:ext>
              </a:extLst>
            </p:cNvPr>
            <p:cNvSpPr>
              <a:spLocks noChangeArrowheads="1"/>
            </p:cNvSpPr>
            <p:nvPr/>
          </p:nvSpPr>
          <p:spPr bwMode="auto">
            <a:xfrm>
              <a:off x="6324600" y="42672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7" name="Google Shape;311;p62">
              <a:extLst>
                <a:ext uri="{FF2B5EF4-FFF2-40B4-BE49-F238E27FC236}">
                  <a16:creationId xmlns:a16="http://schemas.microsoft.com/office/drawing/2014/main" id="{2F8C42C7-68AA-47CA-C4F7-1ED94786FE1A}"/>
                </a:ext>
              </a:extLst>
            </p:cNvPr>
            <p:cNvSpPr>
              <a:spLocks noChangeArrowheads="1"/>
            </p:cNvSpPr>
            <p:nvPr/>
          </p:nvSpPr>
          <p:spPr bwMode="auto">
            <a:xfrm>
              <a:off x="7772400" y="45720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8" name="Google Shape;312;p62">
              <a:extLst>
                <a:ext uri="{FF2B5EF4-FFF2-40B4-BE49-F238E27FC236}">
                  <a16:creationId xmlns:a16="http://schemas.microsoft.com/office/drawing/2014/main" id="{08D15C58-0354-2279-3F86-E28707EADBF0}"/>
                </a:ext>
              </a:extLst>
            </p:cNvPr>
            <p:cNvSpPr>
              <a:spLocks noChangeArrowheads="1"/>
            </p:cNvSpPr>
            <p:nvPr/>
          </p:nvSpPr>
          <p:spPr bwMode="auto">
            <a:xfrm>
              <a:off x="4888266" y="40386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grpSp>
      <p:grpSp>
        <p:nvGrpSpPr>
          <p:cNvPr id="313" name="Google Shape;313;p62">
            <a:extLst>
              <a:ext uri="{FF2B5EF4-FFF2-40B4-BE49-F238E27FC236}">
                <a16:creationId xmlns:a16="http://schemas.microsoft.com/office/drawing/2014/main" id="{95F308C7-290E-B459-B816-5B0FCB27E5AC}"/>
              </a:ext>
            </a:extLst>
          </p:cNvPr>
          <p:cNvGrpSpPr>
            <a:grpSpLocks/>
          </p:cNvGrpSpPr>
          <p:nvPr/>
        </p:nvGrpSpPr>
        <p:grpSpPr bwMode="auto">
          <a:xfrm>
            <a:off x="2015728" y="4143375"/>
            <a:ext cx="5886450" cy="947738"/>
            <a:chOff x="1048023" y="4735794"/>
            <a:chExt cx="7848600" cy="1264291"/>
          </a:xfrm>
        </p:grpSpPr>
        <p:cxnSp>
          <p:nvCxnSpPr>
            <p:cNvPr id="72723" name="Google Shape;314;p62">
              <a:extLst>
                <a:ext uri="{FF2B5EF4-FFF2-40B4-BE49-F238E27FC236}">
                  <a16:creationId xmlns:a16="http://schemas.microsoft.com/office/drawing/2014/main" id="{0891F96F-E935-6DC9-100D-A590B8C2D090}"/>
                </a:ext>
              </a:extLst>
            </p:cNvPr>
            <p:cNvCxnSpPr>
              <a:cxnSpLocks noChangeShapeType="1"/>
            </p:cNvCxnSpPr>
            <p:nvPr/>
          </p:nvCxnSpPr>
          <p:spPr bwMode="auto">
            <a:xfrm>
              <a:off x="1048023" y="4735794"/>
              <a:ext cx="7848600" cy="44463"/>
            </a:xfrm>
            <a:prstGeom prst="straightConnector1">
              <a:avLst/>
            </a:prstGeom>
            <a:noFill/>
            <a:ln w="22225">
              <a:solidFill>
                <a:srgbClr val="FF0000"/>
              </a:solidFill>
              <a:prstDash val="dash"/>
              <a:miter lim="800000"/>
              <a:headEnd type="none" w="sm" len="sm"/>
              <a:tailEnd type="none" w="sm" len="sm"/>
            </a:ln>
            <a:extLst>
              <a:ext uri="{909E8E84-426E-40DD-AFC4-6F175D3DCCD1}">
                <a14:hiddenFill xmlns:a14="http://schemas.microsoft.com/office/drawing/2010/main">
                  <a:noFill/>
                </a14:hiddenFill>
              </a:ext>
            </a:extLst>
          </p:spPr>
        </p:cxnSp>
        <p:sp>
          <p:nvSpPr>
            <p:cNvPr id="72724" name="Google Shape;317;p62">
              <a:extLst>
                <a:ext uri="{FF2B5EF4-FFF2-40B4-BE49-F238E27FC236}">
                  <a16:creationId xmlns:a16="http://schemas.microsoft.com/office/drawing/2014/main" id="{57C83810-C643-975E-3894-FF3401CC1394}"/>
                </a:ext>
              </a:extLst>
            </p:cNvPr>
            <p:cNvSpPr txBox="1">
              <a:spLocks noChangeArrowheads="1"/>
            </p:cNvSpPr>
            <p:nvPr/>
          </p:nvSpPr>
          <p:spPr bwMode="auto">
            <a:xfrm>
              <a:off x="1277524" y="5630643"/>
              <a:ext cx="2819400" cy="369442"/>
            </a:xfrm>
            <a:prstGeom prst="rect">
              <a:avLst/>
            </a:prstGeom>
            <a:noFill/>
            <a:ln w="28575">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350" b="1">
                  <a:solidFill>
                    <a:srgbClr val="000000"/>
                  </a:solidFill>
                  <a:latin typeface="Calibri" panose="020F0502020204030204" pitchFamily="34" charset="0"/>
                  <a:cs typeface="Calibri" panose="020F0502020204030204" pitchFamily="34" charset="0"/>
                  <a:sym typeface="Arial" panose="020B0604020202020204" pitchFamily="34" charset="0"/>
                </a:rPr>
                <a:t>Undetected hypoglycemia</a:t>
              </a:r>
              <a:endParaRPr lang="en-US" altLang="en-US" sz="1350" b="1">
                <a:latin typeface="Calibri" panose="020F0502020204030204" pitchFamily="34" charset="0"/>
                <a:cs typeface="Calibri" panose="020F0502020204030204" pitchFamily="34" charset="0"/>
              </a:endParaRPr>
            </a:p>
          </p:txBody>
        </p:sp>
      </p:grpSp>
      <p:sp>
        <p:nvSpPr>
          <p:cNvPr id="72712" name="Google Shape;318;p62">
            <a:extLst>
              <a:ext uri="{FF2B5EF4-FFF2-40B4-BE49-F238E27FC236}">
                <a16:creationId xmlns:a16="http://schemas.microsoft.com/office/drawing/2014/main" id="{2AE6505F-7AAB-BF43-DCC3-71DBE12AB0B4}"/>
              </a:ext>
            </a:extLst>
          </p:cNvPr>
          <p:cNvSpPr>
            <a:spLocks noChangeArrowheads="1"/>
          </p:cNvSpPr>
          <p:nvPr/>
        </p:nvSpPr>
        <p:spPr bwMode="auto">
          <a:xfrm>
            <a:off x="5597128" y="1783556"/>
            <a:ext cx="114300" cy="1143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13" name="Google Shape;319;p62">
            <a:extLst>
              <a:ext uri="{FF2B5EF4-FFF2-40B4-BE49-F238E27FC236}">
                <a16:creationId xmlns:a16="http://schemas.microsoft.com/office/drawing/2014/main" id="{8DC5A615-902F-4D43-8A57-C74567701C7C}"/>
              </a:ext>
            </a:extLst>
          </p:cNvPr>
          <p:cNvSpPr txBox="1">
            <a:spLocks noChangeArrowheads="1"/>
          </p:cNvSpPr>
          <p:nvPr/>
        </p:nvSpPr>
        <p:spPr bwMode="auto">
          <a:xfrm>
            <a:off x="5694759" y="1709738"/>
            <a:ext cx="1865710"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dirty="0">
                <a:solidFill>
                  <a:srgbClr val="116A9B"/>
                </a:solidFill>
                <a:latin typeface="Calibri" panose="020F0502020204030204" pitchFamily="34" charset="0"/>
                <a:cs typeface="Calibri" panose="020F0502020204030204" pitchFamily="34" charset="0"/>
                <a:sym typeface="Calibri" panose="020F0502020204030204" pitchFamily="34" charset="0"/>
              </a:rPr>
              <a:t>= </a:t>
            </a:r>
            <a:r>
              <a:rPr lang="en-US" altLang="en-US" sz="1400" b="1" dirty="0">
                <a:solidFill>
                  <a:srgbClr val="000000"/>
                </a:solidFill>
                <a:latin typeface="Calibri" panose="020F0502020204030204" pitchFamily="34" charset="0"/>
                <a:cs typeface="Calibri" panose="020F0502020204030204" pitchFamily="34" charset="0"/>
                <a:sym typeface="Calibri" panose="020F0502020204030204" pitchFamily="34" charset="0"/>
              </a:rPr>
              <a:t>glucometer readings</a:t>
            </a:r>
            <a:endParaRPr lang="en-US" altLang="en-US" sz="1400" b="1" dirty="0"/>
          </a:p>
        </p:txBody>
      </p:sp>
      <p:grpSp>
        <p:nvGrpSpPr>
          <p:cNvPr id="320" name="Google Shape;320;p62">
            <a:extLst>
              <a:ext uri="{FF2B5EF4-FFF2-40B4-BE49-F238E27FC236}">
                <a16:creationId xmlns:a16="http://schemas.microsoft.com/office/drawing/2014/main" id="{2878570A-E025-B1A0-449A-48D9C681E753}"/>
              </a:ext>
            </a:extLst>
          </p:cNvPr>
          <p:cNvGrpSpPr>
            <a:grpSpLocks/>
          </p:cNvGrpSpPr>
          <p:nvPr/>
        </p:nvGrpSpPr>
        <p:grpSpPr bwMode="auto">
          <a:xfrm>
            <a:off x="1980009" y="2444353"/>
            <a:ext cx="5763816" cy="878681"/>
            <a:chOff x="1488977" y="2490672"/>
            <a:chExt cx="7178774" cy="1158539"/>
          </a:xfrm>
        </p:grpSpPr>
        <p:cxnSp>
          <p:nvCxnSpPr>
            <p:cNvPr id="72718" name="Google Shape;321;p62">
              <a:extLst>
                <a:ext uri="{FF2B5EF4-FFF2-40B4-BE49-F238E27FC236}">
                  <a16:creationId xmlns:a16="http://schemas.microsoft.com/office/drawing/2014/main" id="{D3D56DAC-930E-D52A-3AB5-B551684CAE34}"/>
                </a:ext>
              </a:extLst>
            </p:cNvPr>
            <p:cNvCxnSpPr>
              <a:cxnSpLocks noChangeShapeType="1"/>
            </p:cNvCxnSpPr>
            <p:nvPr/>
          </p:nvCxnSpPr>
          <p:spPr bwMode="auto">
            <a:xfrm>
              <a:off x="1488977" y="3649211"/>
              <a:ext cx="6928162" cy="0"/>
            </a:xfrm>
            <a:prstGeom prst="straightConnector1">
              <a:avLst/>
            </a:prstGeom>
            <a:noFill/>
            <a:ln w="22225">
              <a:solidFill>
                <a:srgbClr val="FFC000"/>
              </a:solidFill>
              <a:prstDash val="dash"/>
              <a:miter lim="800000"/>
              <a:headEnd type="none" w="sm" len="sm"/>
              <a:tailEnd type="none" w="sm" len="sm"/>
            </a:ln>
            <a:extLst>
              <a:ext uri="{909E8E84-426E-40DD-AFC4-6F175D3DCCD1}">
                <a14:hiddenFill xmlns:a14="http://schemas.microsoft.com/office/drawing/2010/main">
                  <a:noFill/>
                </a14:hiddenFill>
              </a:ext>
            </a:extLst>
          </p:spPr>
        </p:cxnSp>
        <p:grpSp>
          <p:nvGrpSpPr>
            <p:cNvPr id="72719" name="Google Shape;322;p62">
              <a:extLst>
                <a:ext uri="{FF2B5EF4-FFF2-40B4-BE49-F238E27FC236}">
                  <a16:creationId xmlns:a16="http://schemas.microsoft.com/office/drawing/2014/main" id="{C2AF926F-7FBA-7545-8E59-15762B409202}"/>
                </a:ext>
              </a:extLst>
            </p:cNvPr>
            <p:cNvGrpSpPr>
              <a:grpSpLocks/>
            </p:cNvGrpSpPr>
            <p:nvPr/>
          </p:nvGrpSpPr>
          <p:grpSpPr bwMode="auto">
            <a:xfrm>
              <a:off x="4419210" y="2490672"/>
              <a:ext cx="4248541" cy="1094175"/>
              <a:chOff x="4419210" y="2490672"/>
              <a:chExt cx="4248541" cy="1094175"/>
            </a:xfrm>
          </p:grpSpPr>
          <p:sp>
            <p:nvSpPr>
              <p:cNvPr id="72720" name="Google Shape;323;p62">
                <a:extLst>
                  <a:ext uri="{FF2B5EF4-FFF2-40B4-BE49-F238E27FC236}">
                    <a16:creationId xmlns:a16="http://schemas.microsoft.com/office/drawing/2014/main" id="{3794B2DB-A90E-6E92-C410-486B8A414FD8}"/>
                  </a:ext>
                </a:extLst>
              </p:cNvPr>
              <p:cNvSpPr>
                <a:spLocks noChangeArrowheads="1"/>
              </p:cNvSpPr>
              <p:nvPr/>
            </p:nvSpPr>
            <p:spPr bwMode="auto">
              <a:xfrm rot="5400000">
                <a:off x="4998954" y="2027096"/>
                <a:ext cx="136576" cy="1296065"/>
              </a:xfrm>
              <a:prstGeom prst="downArrow">
                <a:avLst>
                  <a:gd name="adj1" fmla="val 50000"/>
                  <a:gd name="adj2" fmla="val 49997"/>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1" name="Google Shape;324;p62">
                <a:extLst>
                  <a:ext uri="{FF2B5EF4-FFF2-40B4-BE49-F238E27FC236}">
                    <a16:creationId xmlns:a16="http://schemas.microsoft.com/office/drawing/2014/main" id="{EBCB7986-6B8D-87B0-9C82-7F21E6088E38}"/>
                  </a:ext>
                </a:extLst>
              </p:cNvPr>
              <p:cNvSpPr>
                <a:spLocks noChangeArrowheads="1"/>
              </p:cNvSpPr>
              <p:nvPr/>
            </p:nvSpPr>
            <p:spPr bwMode="auto">
              <a:xfrm>
                <a:off x="7128489" y="2862723"/>
                <a:ext cx="152739" cy="722124"/>
              </a:xfrm>
              <a:prstGeom prst="downArrow">
                <a:avLst>
                  <a:gd name="adj1" fmla="val 50000"/>
                  <a:gd name="adj2" fmla="val 49992"/>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2" name="Google Shape;325;p62">
                <a:extLst>
                  <a:ext uri="{FF2B5EF4-FFF2-40B4-BE49-F238E27FC236}">
                    <a16:creationId xmlns:a16="http://schemas.microsoft.com/office/drawing/2014/main" id="{7BBEDB51-6D50-EE5C-BDB6-55518D6615B0}"/>
                  </a:ext>
                </a:extLst>
              </p:cNvPr>
              <p:cNvSpPr txBox="1">
                <a:spLocks noChangeArrowheads="1"/>
              </p:cNvSpPr>
              <p:nvPr/>
            </p:nvSpPr>
            <p:spPr bwMode="auto">
              <a:xfrm>
                <a:off x="5707416" y="2490672"/>
                <a:ext cx="2960335" cy="365222"/>
              </a:xfrm>
              <a:prstGeom prst="rect">
                <a:avLst/>
              </a:prstGeom>
              <a:noFill/>
              <a:ln w="28575">
                <a:solidFill>
                  <a:srgbClr val="FFC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350" b="1" dirty="0">
                    <a:solidFill>
                      <a:srgbClr val="000000"/>
                    </a:solidFill>
                    <a:latin typeface="Calibri" panose="020F0502020204030204" pitchFamily="34" charset="0"/>
                    <a:cs typeface="Calibri" panose="020F0502020204030204" pitchFamily="34" charset="0"/>
                    <a:sym typeface="Arial" panose="020B0604020202020204" pitchFamily="34" charset="0"/>
                  </a:rPr>
                  <a:t>Undetected hyperglycemia</a:t>
                </a:r>
                <a:endParaRPr lang="en-US" altLang="en-US" sz="1350" b="1" dirty="0">
                  <a:latin typeface="Calibri" panose="020F0502020204030204" pitchFamily="34" charset="0"/>
                  <a:cs typeface="Calibri" panose="020F0502020204030204" pitchFamily="34" charset="0"/>
                </a:endParaRPr>
              </a:p>
            </p:txBody>
          </p:sp>
        </p:grpSp>
      </p:grpSp>
      <p:sp>
        <p:nvSpPr>
          <p:cNvPr id="72715" name="Google Shape;326;p62">
            <a:extLst>
              <a:ext uri="{FF2B5EF4-FFF2-40B4-BE49-F238E27FC236}">
                <a16:creationId xmlns:a16="http://schemas.microsoft.com/office/drawing/2014/main" id="{88C3DF64-C3ED-547E-3A4B-8250F37F3487}"/>
              </a:ext>
            </a:extLst>
          </p:cNvPr>
          <p:cNvSpPr txBox="1">
            <a:spLocks noChangeArrowheads="1"/>
          </p:cNvSpPr>
          <p:nvPr/>
        </p:nvSpPr>
        <p:spPr bwMode="auto">
          <a:xfrm>
            <a:off x="5711428" y="5194697"/>
            <a:ext cx="2381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SMBG, self-monitoring of blood glucose.</a:t>
            </a:r>
          </a:p>
        </p:txBody>
      </p:sp>
      <p:sp>
        <p:nvSpPr>
          <p:cNvPr id="72716" name="Rectangle 1">
            <a:extLst>
              <a:ext uri="{FF2B5EF4-FFF2-40B4-BE49-F238E27FC236}">
                <a16:creationId xmlns:a16="http://schemas.microsoft.com/office/drawing/2014/main" id="{EA6F5A58-8738-CE7C-32D2-BE229EFC7211}"/>
              </a:ext>
            </a:extLst>
          </p:cNvPr>
          <p:cNvSpPr>
            <a:spLocks noChangeArrowheads="1"/>
          </p:cNvSpPr>
          <p:nvPr/>
        </p:nvSpPr>
        <p:spPr bwMode="auto">
          <a:xfrm>
            <a:off x="693824" y="5294970"/>
            <a:ext cx="36503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dirty="0">
                <a:latin typeface="Calibri" panose="020F0502020204030204" pitchFamily="34" charset="0"/>
              </a:rPr>
              <a:t>Image created and permission to use granted by John Moorman, PharmD.</a:t>
            </a:r>
          </a:p>
        </p:txBody>
      </p:sp>
      <p:pic>
        <p:nvPicPr>
          <p:cNvPr id="72717" name="Picture 2">
            <a:extLst>
              <a:ext uri="{FF2B5EF4-FFF2-40B4-BE49-F238E27FC236}">
                <a16:creationId xmlns:a16="http://schemas.microsoft.com/office/drawing/2014/main" id="{A5645B8B-7842-151E-E3FA-709BBF648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875" y="4374357"/>
            <a:ext cx="109538" cy="43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3000"/>
                                        <p:tgtEl>
                                          <p:spTgt spid="3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20"/>
                                        </p:tgtEl>
                                        <p:attrNameLst>
                                          <p:attrName>style.visibility</p:attrName>
                                        </p:attrNameLst>
                                      </p:cBhvr>
                                      <p:to>
                                        <p:strVal val="visible"/>
                                      </p:to>
                                    </p:set>
                                    <p:animEffect transition="in" filter="fade">
                                      <p:cBhvr>
                                        <p:cTn id="12" dur="250"/>
                                        <p:tgtEl>
                                          <p:spTgt spid="3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13"/>
                                        </p:tgtEl>
                                        <p:attrNameLst>
                                          <p:attrName>style.visibility</p:attrName>
                                        </p:attrNameLst>
                                      </p:cBhvr>
                                      <p:to>
                                        <p:strVal val="visible"/>
                                      </p:to>
                                    </p:set>
                                    <p:animEffect transition="in" filter="fade">
                                      <p:cBhvr>
                                        <p:cTn id="17" dur="25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s://diatribe.org/sites/default/files/images/THE%20MANY%20FACES%20OF%20A%207%20%25%20A1C%20(2).jpg">
            <a:extLst>
              <a:ext uri="{FF2B5EF4-FFF2-40B4-BE49-F238E27FC236}">
                <a16:creationId xmlns:a16="http://schemas.microsoft.com/office/drawing/2014/main" id="{00984A62-9019-5832-86A0-B4A2EC0EB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64" y="1295400"/>
            <a:ext cx="8229599" cy="4623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Box 3">
            <a:extLst>
              <a:ext uri="{FF2B5EF4-FFF2-40B4-BE49-F238E27FC236}">
                <a16:creationId xmlns:a16="http://schemas.microsoft.com/office/drawing/2014/main" id="{94C5B918-424A-DD7D-7D7E-356D1CA4930C}"/>
              </a:ext>
            </a:extLst>
          </p:cNvPr>
          <p:cNvSpPr txBox="1">
            <a:spLocks noChangeArrowheads="1"/>
          </p:cNvSpPr>
          <p:nvPr/>
        </p:nvSpPr>
        <p:spPr bwMode="auto">
          <a:xfrm>
            <a:off x="3429000" y="6223702"/>
            <a:ext cx="411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dirty="0"/>
              <a:t>https://diatribe.org/time-range. </a:t>
            </a:r>
          </a:p>
        </p:txBody>
      </p:sp>
      <p:sp>
        <p:nvSpPr>
          <p:cNvPr id="74756" name="Google Shape;340;p64">
            <a:extLst>
              <a:ext uri="{FF2B5EF4-FFF2-40B4-BE49-F238E27FC236}">
                <a16:creationId xmlns:a16="http://schemas.microsoft.com/office/drawing/2014/main" id="{D59A6876-61C3-AE92-67CE-295A31ADA5F0}"/>
              </a:ext>
            </a:extLst>
          </p:cNvPr>
          <p:cNvSpPr>
            <a:spLocks noGrp="1"/>
          </p:cNvSpPr>
          <p:nvPr>
            <p:ph type="title"/>
          </p:nvPr>
        </p:nvSpPr>
        <p:spPr/>
        <p:txBody>
          <a:bodyPr vert="horz" lIns="68569" tIns="34275" rIns="68569" bIns="34275" anchor="b" anchorCtr="0">
            <a:normAutofit/>
          </a:bodyPr>
          <a:lstStyle/>
          <a:p>
            <a:pPr algn="ctr">
              <a:buClr>
                <a:srgbClr val="000000"/>
              </a:buClr>
              <a:buSzPts val="4400"/>
              <a:buFont typeface="Calibri" panose="020F0502020204030204" pitchFamily="34" charset="0"/>
              <a:buNone/>
            </a:pPr>
            <a:r>
              <a:rPr lang="en-US" altLang="en-US" sz="4400" dirty="0"/>
              <a:t>A1C Alone is Not Enough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ABDC7-115A-AD6D-B913-40A83B57E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42583E-BFA8-225A-1329-64C4616D3E2B}"/>
              </a:ext>
            </a:extLst>
          </p:cNvPr>
          <p:cNvSpPr>
            <a:spLocks noGrp="1"/>
          </p:cNvSpPr>
          <p:nvPr>
            <p:ph type="title"/>
          </p:nvPr>
        </p:nvSpPr>
        <p:spPr>
          <a:xfrm>
            <a:off x="457200" y="228600"/>
            <a:ext cx="8229600" cy="914400"/>
          </a:xfrm>
        </p:spPr>
        <p:txBody>
          <a:bodyPr anchor="b">
            <a:normAutofit/>
          </a:bodyPr>
          <a:lstStyle/>
          <a:p>
            <a:r>
              <a:rPr lang="en-US" sz="4100"/>
              <a:t>Coach Bev has no Conflict of Interest</a:t>
            </a:r>
          </a:p>
        </p:txBody>
      </p:sp>
      <p:sp>
        <p:nvSpPr>
          <p:cNvPr id="3" name="Content Placeholder 2">
            <a:extLst>
              <a:ext uri="{FF2B5EF4-FFF2-40B4-BE49-F238E27FC236}">
                <a16:creationId xmlns:a16="http://schemas.microsoft.com/office/drawing/2014/main" id="{B849B694-1C9B-E90C-4F8F-AC8428E6E561}"/>
              </a:ext>
            </a:extLst>
          </p:cNvPr>
          <p:cNvSpPr>
            <a:spLocks noGrp="1"/>
          </p:cNvSpPr>
          <p:nvPr>
            <p:ph sz="quarter" idx="1"/>
          </p:nvPr>
        </p:nvSpPr>
        <p:spPr>
          <a:xfrm>
            <a:off x="457200" y="1219200"/>
            <a:ext cx="8229600" cy="4937760"/>
          </a:xfrm>
        </p:spPr>
        <p:txBody>
          <a:bodyPr>
            <a:normAutofit/>
          </a:bodyPr>
          <a:lstStyle/>
          <a:p>
            <a:pPr>
              <a:lnSpc>
                <a:spcPct val="90000"/>
              </a:lnSpc>
            </a:pPr>
            <a:r>
              <a:rPr lang="en-US" sz="2500" dirty="0"/>
              <a:t>She’s not on any speaker's bureau</a:t>
            </a:r>
          </a:p>
          <a:p>
            <a:pPr>
              <a:lnSpc>
                <a:spcPct val="90000"/>
              </a:lnSpc>
            </a:pPr>
            <a:r>
              <a:rPr lang="en-US" sz="2500" dirty="0"/>
              <a:t>Does not invest or have any financial relationships with diabetes related companies.</a:t>
            </a:r>
          </a:p>
          <a:p>
            <a:pPr>
              <a:lnSpc>
                <a:spcPct val="90000"/>
              </a:lnSpc>
            </a:pPr>
            <a:r>
              <a:rPr lang="en-US" sz="2500" dirty="0"/>
              <a:t>Gathers information from reading package inserts, research and articles</a:t>
            </a:r>
          </a:p>
          <a:p>
            <a:pPr>
              <a:lnSpc>
                <a:spcPct val="90000"/>
              </a:lnSpc>
            </a:pPr>
            <a:r>
              <a:rPr lang="en-US" sz="2500" dirty="0"/>
              <a:t>The ADA Standards of Medical Care is main resource for course content</a:t>
            </a:r>
          </a:p>
          <a:p>
            <a:pPr>
              <a:lnSpc>
                <a:spcPct val="90000"/>
              </a:lnSpc>
            </a:pPr>
            <a:endParaRPr lang="en-US" sz="2500" dirty="0"/>
          </a:p>
        </p:txBody>
      </p:sp>
    </p:spTree>
    <p:extLst>
      <p:ext uri="{BB962C8B-B14F-4D97-AF65-F5344CB8AC3E}">
        <p14:creationId xmlns:p14="http://schemas.microsoft.com/office/powerpoint/2010/main" val="31617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33FB-7744-4C53-8DFD-56868AD4BB94}"/>
              </a:ext>
            </a:extLst>
          </p:cNvPr>
          <p:cNvSpPr>
            <a:spLocks noGrp="1"/>
          </p:cNvSpPr>
          <p:nvPr>
            <p:ph type="title"/>
          </p:nvPr>
        </p:nvSpPr>
        <p:spPr>
          <a:solidFill>
            <a:srgbClr val="B1D45A"/>
          </a:solidFill>
        </p:spPr>
        <p:txBody>
          <a:bodyPr/>
          <a:lstStyle/>
          <a:p>
            <a:r>
              <a:rPr lang="en-US" dirty="0">
                <a:solidFill>
                  <a:schemeClr val="tx1"/>
                </a:solidFill>
              </a:rPr>
              <a:t>Ambulatory Glucose Profile </a:t>
            </a:r>
          </a:p>
        </p:txBody>
      </p:sp>
      <p:sp>
        <p:nvSpPr>
          <p:cNvPr id="3" name="Content Placeholder 2">
            <a:extLst>
              <a:ext uri="{FF2B5EF4-FFF2-40B4-BE49-F238E27FC236}">
                <a16:creationId xmlns:a16="http://schemas.microsoft.com/office/drawing/2014/main" id="{694BFA55-9C26-454A-8751-63EA2130D094}"/>
              </a:ext>
            </a:extLst>
          </p:cNvPr>
          <p:cNvSpPr>
            <a:spLocks noGrp="1"/>
          </p:cNvSpPr>
          <p:nvPr>
            <p:ph sz="quarter" idx="1"/>
          </p:nvPr>
        </p:nvSpPr>
        <p:spPr/>
        <p:txBody>
          <a:bodyPr/>
          <a:lstStyle/>
          <a:p>
            <a:r>
              <a:rPr lang="en-US" dirty="0"/>
              <a:t>Standardized report with visual cues for those on CGM devices; time in range</a:t>
            </a:r>
          </a:p>
          <a:p>
            <a:r>
              <a:rPr lang="en-US" dirty="0"/>
              <a:t>Evaluate Time in Range (TIR)</a:t>
            </a:r>
          </a:p>
          <a:p>
            <a:pPr lvl="1"/>
            <a:r>
              <a:rPr lang="en-US" dirty="0"/>
              <a:t>Target 70-180 mg/dl (70% of time)</a:t>
            </a:r>
          </a:p>
          <a:p>
            <a:pPr lvl="1"/>
            <a:r>
              <a:rPr lang="en-US" dirty="0"/>
              <a:t>Eval % time below goal</a:t>
            </a:r>
          </a:p>
          <a:p>
            <a:pPr lvl="2"/>
            <a:r>
              <a:rPr lang="en-US" dirty="0"/>
              <a:t>&lt; 70 (less than 4% of time)</a:t>
            </a:r>
          </a:p>
          <a:p>
            <a:pPr lvl="2"/>
            <a:r>
              <a:rPr lang="en-US" dirty="0"/>
              <a:t>&lt;54 (less than 1% of time)</a:t>
            </a:r>
          </a:p>
          <a:p>
            <a:pPr lvl="1"/>
            <a:r>
              <a:rPr lang="en-US" dirty="0"/>
              <a:t>Eval % time above &gt; 180 (less than 25% of time)</a:t>
            </a:r>
          </a:p>
          <a:p>
            <a:pPr lvl="1"/>
            <a:r>
              <a:rPr lang="en-US" dirty="0"/>
              <a:t>Eval % time above &gt; 250 (less than 5% of time)</a:t>
            </a:r>
          </a:p>
          <a:p>
            <a:pPr lvl="1"/>
            <a:endParaRPr lang="en-US" dirty="0"/>
          </a:p>
          <a:p>
            <a:pPr lvl="1"/>
            <a:endParaRPr lang="en-US" dirty="0"/>
          </a:p>
        </p:txBody>
      </p:sp>
      <p:pic>
        <p:nvPicPr>
          <p:cNvPr id="5" name="Picture 4">
            <a:extLst>
              <a:ext uri="{FF2B5EF4-FFF2-40B4-BE49-F238E27FC236}">
                <a16:creationId xmlns:a16="http://schemas.microsoft.com/office/drawing/2014/main" id="{3A66EC6F-9845-4AEA-8A9B-5EA7998F2BEB}"/>
              </a:ext>
            </a:extLst>
          </p:cNvPr>
          <p:cNvPicPr>
            <a:picLocks noChangeAspect="1"/>
          </p:cNvPicPr>
          <p:nvPr/>
        </p:nvPicPr>
        <p:blipFill>
          <a:blip r:embed="rId3"/>
          <a:stretch>
            <a:fillRect/>
          </a:stretch>
        </p:blipFill>
        <p:spPr>
          <a:xfrm>
            <a:off x="466859" y="2362200"/>
            <a:ext cx="8280782" cy="4019550"/>
          </a:xfrm>
          <a:prstGeom prst="rect">
            <a:avLst/>
          </a:prstGeom>
        </p:spPr>
      </p:pic>
      <p:sp>
        <p:nvSpPr>
          <p:cNvPr id="4" name="TextBox 3">
            <a:extLst>
              <a:ext uri="{FF2B5EF4-FFF2-40B4-BE49-F238E27FC236}">
                <a16:creationId xmlns:a16="http://schemas.microsoft.com/office/drawing/2014/main" id="{B376BB8A-E177-E3E7-4370-20AC6C58CB16}"/>
              </a:ext>
            </a:extLst>
          </p:cNvPr>
          <p:cNvSpPr txBox="1"/>
          <p:nvPr/>
        </p:nvSpPr>
        <p:spPr>
          <a:xfrm>
            <a:off x="478536" y="5458420"/>
            <a:ext cx="8280782"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Gill Sans MT"/>
                <a:ea typeface="+mn-ea"/>
                <a:cs typeface="+mn-cs"/>
              </a:rPr>
              <a:t>For those with frailty or at high risk of hypoglycemia recommend: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 Target of 50% time in range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 Less than1% time below range</a:t>
            </a:r>
            <a:endParaRPr kumimoji="0" lang="en-US" sz="20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8" name="Picture 7">
            <a:extLst>
              <a:ext uri="{FF2B5EF4-FFF2-40B4-BE49-F238E27FC236}">
                <a16:creationId xmlns:a16="http://schemas.microsoft.com/office/drawing/2014/main" id="{254B7385-70BC-E3F8-123E-9FCE926D08ED}"/>
              </a:ext>
            </a:extLst>
          </p:cNvPr>
          <p:cNvPicPr>
            <a:picLocks noChangeAspect="1"/>
          </p:cNvPicPr>
          <p:nvPr/>
        </p:nvPicPr>
        <p:blipFill>
          <a:blip r:embed="rId4"/>
          <a:stretch>
            <a:fillRect/>
          </a:stretch>
        </p:blipFill>
        <p:spPr>
          <a:xfrm>
            <a:off x="4953000" y="5952140"/>
            <a:ext cx="3924869" cy="753460"/>
          </a:xfrm>
          <a:prstGeom prst="rect">
            <a:avLst/>
          </a:prstGeom>
        </p:spPr>
      </p:pic>
    </p:spTree>
    <p:extLst>
      <p:ext uri="{BB962C8B-B14F-4D97-AF65-F5344CB8AC3E}">
        <p14:creationId xmlns:p14="http://schemas.microsoft.com/office/powerpoint/2010/main" val="256431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33FB-7744-4C53-8DFD-56868AD4BB94}"/>
              </a:ext>
            </a:extLst>
          </p:cNvPr>
          <p:cNvSpPr>
            <a:spLocks noGrp="1"/>
          </p:cNvSpPr>
          <p:nvPr>
            <p:ph type="title"/>
          </p:nvPr>
        </p:nvSpPr>
        <p:spPr/>
        <p:txBody>
          <a:bodyPr>
            <a:normAutofit/>
          </a:bodyPr>
          <a:lstStyle/>
          <a:p>
            <a:r>
              <a:rPr lang="en-US" sz="4000" dirty="0"/>
              <a:t>Time in Range</a:t>
            </a:r>
          </a:p>
        </p:txBody>
      </p:sp>
      <p:sp>
        <p:nvSpPr>
          <p:cNvPr id="4" name="TextBox 3">
            <a:extLst>
              <a:ext uri="{FF2B5EF4-FFF2-40B4-BE49-F238E27FC236}">
                <a16:creationId xmlns:a16="http://schemas.microsoft.com/office/drawing/2014/main" id="{B376BB8A-E177-E3E7-4370-20AC6C58CB16}"/>
              </a:ext>
            </a:extLst>
          </p:cNvPr>
          <p:cNvSpPr txBox="1"/>
          <p:nvPr/>
        </p:nvSpPr>
        <p:spPr>
          <a:xfrm>
            <a:off x="433754" y="4648200"/>
            <a:ext cx="8229600" cy="3231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BED0CF78-5701-8560-FA3C-86CDFE0E78BB}"/>
              </a:ext>
            </a:extLst>
          </p:cNvPr>
          <p:cNvPicPr>
            <a:picLocks noChangeAspect="1"/>
          </p:cNvPicPr>
          <p:nvPr/>
        </p:nvPicPr>
        <p:blipFill>
          <a:blip r:embed="rId3"/>
          <a:stretch>
            <a:fillRect/>
          </a:stretch>
        </p:blipFill>
        <p:spPr>
          <a:xfrm>
            <a:off x="304800" y="1295400"/>
            <a:ext cx="5305645" cy="4968013"/>
          </a:xfrm>
          <a:prstGeom prst="rect">
            <a:avLst/>
          </a:prstGeom>
        </p:spPr>
      </p:pic>
      <p:sp>
        <p:nvSpPr>
          <p:cNvPr id="9" name="Google Shape;486;p79">
            <a:extLst>
              <a:ext uri="{FF2B5EF4-FFF2-40B4-BE49-F238E27FC236}">
                <a16:creationId xmlns:a16="http://schemas.microsoft.com/office/drawing/2014/main" id="{7221912A-232B-7705-BA6C-D9B06CEE83C3}"/>
              </a:ext>
            </a:extLst>
          </p:cNvPr>
          <p:cNvSpPr txBox="1">
            <a:spLocks noChangeArrowheads="1"/>
          </p:cNvSpPr>
          <p:nvPr/>
        </p:nvSpPr>
        <p:spPr bwMode="auto">
          <a:xfrm>
            <a:off x="433754" y="6426735"/>
            <a:ext cx="3223846" cy="17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31" tIns="34256" rIns="68531" bIns="3425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en-US" sz="900" dirty="0" err="1">
                <a:solidFill>
                  <a:srgbClr val="000000"/>
                </a:solidFill>
                <a:latin typeface="Calibri" panose="020F0502020204030204" pitchFamily="34" charset="0"/>
                <a:cs typeface="Calibri" panose="020F0502020204030204" pitchFamily="34" charset="0"/>
                <a:sym typeface="Calibri" panose="020F0502020204030204" pitchFamily="34" charset="0"/>
              </a:rPr>
              <a:t>Battelino</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T, et al. </a:t>
            </a:r>
            <a:r>
              <a:rPr lang="fr-FR" altLang="en-US" sz="900" i="1" dirty="0" err="1">
                <a:solidFill>
                  <a:srgbClr val="000000"/>
                </a:solidFill>
                <a:latin typeface="Calibri" panose="020F0502020204030204" pitchFamily="34" charset="0"/>
                <a:cs typeface="Calibri" panose="020F0502020204030204" pitchFamily="34" charset="0"/>
                <a:sym typeface="Calibri" panose="020F0502020204030204" pitchFamily="34" charset="0"/>
              </a:rPr>
              <a:t>Diabetes</a:t>
            </a:r>
            <a:r>
              <a:rPr lang="fr-FR" altLang="en-US" sz="900" i="1" dirty="0">
                <a:solidFill>
                  <a:srgbClr val="000000"/>
                </a:solidFill>
                <a:latin typeface="Calibri" panose="020F0502020204030204" pitchFamily="34" charset="0"/>
                <a:cs typeface="Calibri" panose="020F0502020204030204" pitchFamily="34" charset="0"/>
                <a:sym typeface="Calibri" panose="020F0502020204030204" pitchFamily="34" charset="0"/>
              </a:rPr>
              <a:t> Care</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2019;42(8):1593-1603.</a:t>
            </a:r>
            <a:endParaRPr lang="fr-FR" altLang="en-US" sz="900" dirty="0">
              <a:solidFill>
                <a:srgbClr val="000000"/>
              </a:solidFill>
              <a:latin typeface="Calibri" panose="020F0502020204030204" pitchFamily="34" charset="0"/>
            </a:endParaRPr>
          </a:p>
        </p:txBody>
      </p:sp>
      <p:sp>
        <p:nvSpPr>
          <p:cNvPr id="10" name="TextBox 9">
            <a:extLst>
              <a:ext uri="{FF2B5EF4-FFF2-40B4-BE49-F238E27FC236}">
                <a16:creationId xmlns:a16="http://schemas.microsoft.com/office/drawing/2014/main" id="{CBED24C5-1F78-4596-DC7F-B076AAD59451}"/>
              </a:ext>
            </a:extLst>
          </p:cNvPr>
          <p:cNvSpPr txBox="1"/>
          <p:nvPr/>
        </p:nvSpPr>
        <p:spPr>
          <a:xfrm>
            <a:off x="5933090" y="3286734"/>
            <a:ext cx="2848708" cy="2800767"/>
          </a:xfrm>
          <a:prstGeom prst="rect">
            <a:avLst/>
          </a:prstGeom>
          <a:noFill/>
        </p:spPr>
        <p:txBody>
          <a:bodyPr wrap="square" rtlCol="0">
            <a:spAutoFit/>
          </a:bodyPr>
          <a:lstStyle/>
          <a:p>
            <a:pPr algn="ctr"/>
            <a:endParaRPr lang="en-US" sz="2800" dirty="0"/>
          </a:p>
          <a:p>
            <a:pPr algn="ctr"/>
            <a:r>
              <a:rPr lang="en-US" sz="2400" dirty="0">
                <a:solidFill>
                  <a:srgbClr val="383636"/>
                </a:solidFill>
                <a:ea typeface="Calibri" panose="020F0502020204030204" pitchFamily="34" charset="0"/>
                <a:cs typeface="Calibri" panose="020F0502020204030204" pitchFamily="34" charset="0"/>
              </a:rPr>
              <a:t>S</a:t>
            </a:r>
            <a:r>
              <a:rPr lang="en-US" sz="2400" b="0" i="0" dirty="0">
                <a:solidFill>
                  <a:srgbClr val="383636"/>
                </a:solidFill>
                <a:effectLst/>
                <a:ea typeface="Calibri" panose="020F0502020204030204" pitchFamily="34" charset="0"/>
                <a:cs typeface="Calibri" panose="020F0502020204030204" pitchFamily="34" charset="0"/>
              </a:rPr>
              <a:t>trong correlation between TIR and A1C, with a goal of 70% TIR aligning with an A1C of ∼7% </a:t>
            </a:r>
          </a:p>
          <a:p>
            <a:pPr algn="ctr"/>
            <a:endParaRPr lang="en-US" sz="2800" dirty="0"/>
          </a:p>
        </p:txBody>
      </p:sp>
      <p:pic>
        <p:nvPicPr>
          <p:cNvPr id="3" name="Picture 1">
            <a:extLst>
              <a:ext uri="{FF2B5EF4-FFF2-40B4-BE49-F238E27FC236}">
                <a16:creationId xmlns:a16="http://schemas.microsoft.com/office/drawing/2014/main" id="{BF93587A-E757-F2FC-8F56-472F9FD52E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543" y="1388609"/>
            <a:ext cx="2827657" cy="118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9216D8AD-2831-27E0-FA32-D898D25219C3}"/>
              </a:ext>
            </a:extLst>
          </p:cNvPr>
          <p:cNvPicPr>
            <a:picLocks noChangeAspect="1"/>
          </p:cNvPicPr>
          <p:nvPr/>
        </p:nvPicPr>
        <p:blipFill>
          <a:blip r:embed="rId5"/>
          <a:stretch>
            <a:fillRect/>
          </a:stretch>
        </p:blipFill>
        <p:spPr>
          <a:xfrm>
            <a:off x="4380931" y="6087501"/>
            <a:ext cx="4458269" cy="753460"/>
          </a:xfrm>
          <a:prstGeom prst="rect">
            <a:avLst/>
          </a:prstGeom>
        </p:spPr>
      </p:pic>
    </p:spTree>
    <p:extLst>
      <p:ext uri="{BB962C8B-B14F-4D97-AF65-F5344CB8AC3E}">
        <p14:creationId xmlns:p14="http://schemas.microsoft.com/office/powerpoint/2010/main" val="252957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2BE2B-12A8-4FD4-8257-1C8B699A1A12}"/>
              </a:ext>
            </a:extLst>
          </p:cNvPr>
          <p:cNvSpPr>
            <a:spLocks noGrp="1"/>
          </p:cNvSpPr>
          <p:nvPr>
            <p:ph type="title"/>
          </p:nvPr>
        </p:nvSpPr>
        <p:spPr/>
        <p:txBody>
          <a:bodyPr>
            <a:normAutofit/>
          </a:bodyPr>
          <a:lstStyle/>
          <a:p>
            <a:r>
              <a:rPr lang="en-US" sz="4400" dirty="0"/>
              <a:t>Ambulatory Glucose Profile Report</a:t>
            </a:r>
          </a:p>
        </p:txBody>
      </p:sp>
      <p:sp>
        <p:nvSpPr>
          <p:cNvPr id="4" name="Content Placeholder 3">
            <a:extLst>
              <a:ext uri="{FF2B5EF4-FFF2-40B4-BE49-F238E27FC236}">
                <a16:creationId xmlns:a16="http://schemas.microsoft.com/office/drawing/2014/main" id="{E65202E3-1994-5D67-FEEC-8BF05D974347}"/>
              </a:ext>
            </a:extLst>
          </p:cNvPr>
          <p:cNvSpPr>
            <a:spLocks noGrp="1"/>
          </p:cNvSpPr>
          <p:nvPr>
            <p:ph sz="quarter" idx="1"/>
          </p:nvPr>
        </p:nvSpPr>
        <p:spPr>
          <a:xfrm>
            <a:off x="457200" y="1219200"/>
            <a:ext cx="2590800" cy="5486400"/>
          </a:xfrm>
        </p:spPr>
        <p:txBody>
          <a:bodyPr>
            <a:normAutofit lnSpcReduction="10000"/>
          </a:bodyPr>
          <a:lstStyle/>
          <a:p>
            <a:pPr marL="457200" indent="-457200">
              <a:buFont typeface="+mj-lt"/>
              <a:buAutoNum type="arabicPeriod"/>
            </a:pPr>
            <a:endParaRPr lang="en-US" dirty="0"/>
          </a:p>
          <a:p>
            <a:pPr marL="457200" indent="-457200">
              <a:buFont typeface="+mj-lt"/>
              <a:buAutoNum type="arabicPeriod"/>
            </a:pPr>
            <a:r>
              <a:rPr lang="en-US" dirty="0"/>
              <a:t>CGM key metrics</a:t>
            </a:r>
          </a:p>
          <a:p>
            <a:pPr marL="457200" indent="-457200">
              <a:buFont typeface="+mj-lt"/>
              <a:buAutoNum type="arabicPeriod"/>
            </a:pPr>
            <a:endParaRPr lang="en-US" dirty="0"/>
          </a:p>
          <a:p>
            <a:pPr marL="457200" indent="-457200">
              <a:buFont typeface="+mj-lt"/>
              <a:buAutoNum type="arabicPeriod"/>
            </a:pPr>
            <a:endParaRPr lang="en-US" dirty="0"/>
          </a:p>
          <a:p>
            <a:pPr marL="0" indent="0">
              <a:buNone/>
            </a:pPr>
            <a:endParaRPr lang="en-US" dirty="0"/>
          </a:p>
          <a:p>
            <a:pPr marL="457200" indent="-457200">
              <a:buFont typeface="+mj-lt"/>
              <a:buAutoNum type="arabicPeriod"/>
            </a:pPr>
            <a:r>
              <a:rPr lang="en-US" dirty="0"/>
              <a:t>AGP</a:t>
            </a:r>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r>
              <a:rPr lang="en-US" dirty="0"/>
              <a:t>Daily tracings</a:t>
            </a:r>
          </a:p>
        </p:txBody>
      </p:sp>
      <p:pic>
        <p:nvPicPr>
          <p:cNvPr id="6" name="New picture">
            <a:extLst>
              <a:ext uri="{FF2B5EF4-FFF2-40B4-BE49-F238E27FC236}">
                <a16:creationId xmlns:a16="http://schemas.microsoft.com/office/drawing/2014/main" id="{A6C5FE50-BC72-D1FE-1F67-95DB3399B1C4}"/>
              </a:ext>
            </a:extLst>
          </p:cNvPr>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1213338"/>
            <a:ext cx="5410200" cy="5626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spTree>
    <p:extLst>
      <p:ext uri="{BB962C8B-B14F-4D97-AF65-F5344CB8AC3E}">
        <p14:creationId xmlns:p14="http://schemas.microsoft.com/office/powerpoint/2010/main" val="78675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05893-89DF-4FA8-AAE6-A106752BB39E}"/>
              </a:ext>
            </a:extLst>
          </p:cNvPr>
          <p:cNvSpPr>
            <a:spLocks noGrp="1"/>
          </p:cNvSpPr>
          <p:nvPr>
            <p:ph type="title"/>
          </p:nvPr>
        </p:nvSpPr>
        <p:spPr>
          <a:xfrm>
            <a:off x="457200" y="152400"/>
            <a:ext cx="8229600" cy="1066800"/>
          </a:xfrm>
        </p:spPr>
        <p:txBody>
          <a:bodyPr>
            <a:normAutofit/>
          </a:bodyPr>
          <a:lstStyle/>
          <a:p>
            <a:r>
              <a:rPr lang="en-US" dirty="0"/>
              <a:t>Glucose Monitoring in Pregnancy</a:t>
            </a:r>
          </a:p>
        </p:txBody>
      </p:sp>
      <p:sp>
        <p:nvSpPr>
          <p:cNvPr id="3" name="Content Placeholder 2">
            <a:extLst>
              <a:ext uri="{FF2B5EF4-FFF2-40B4-BE49-F238E27FC236}">
                <a16:creationId xmlns:a16="http://schemas.microsoft.com/office/drawing/2014/main" id="{D67B81E5-1AA6-47CF-89D6-18DEDAC05350}"/>
              </a:ext>
            </a:extLst>
          </p:cNvPr>
          <p:cNvSpPr>
            <a:spLocks noGrp="1"/>
          </p:cNvSpPr>
          <p:nvPr>
            <p:ph sz="quarter" idx="1"/>
          </p:nvPr>
        </p:nvSpPr>
        <p:spPr>
          <a:xfrm>
            <a:off x="457200" y="1245577"/>
            <a:ext cx="6705600" cy="5127331"/>
          </a:xfrm>
        </p:spPr>
        <p:txBody>
          <a:bodyPr vert="horz" lIns="91440" tIns="45720" rIns="91440" bIns="45720" anchor="t">
            <a:noAutofit/>
          </a:bodyPr>
          <a:lstStyle/>
          <a:p>
            <a:r>
              <a:rPr lang="en-US" sz="2800" dirty="0"/>
              <a:t>Check FBG and 1 or 2 hour PPG</a:t>
            </a:r>
          </a:p>
          <a:p>
            <a:r>
              <a:rPr lang="en-US" sz="2800" dirty="0"/>
              <a:t>Pre-existing type 1, need to also check premeal BG</a:t>
            </a:r>
          </a:p>
          <a:p>
            <a:r>
              <a:rPr lang="en-US" sz="2800" dirty="0"/>
              <a:t>CGM can help to achieve A1C targets when used in addition to pre- and postprandial glucose monitoring</a:t>
            </a:r>
          </a:p>
          <a:p>
            <a:r>
              <a:rPr lang="en-US" sz="2800" dirty="0"/>
              <a:t>Recommended for T1D and may be beneficial for other types of diabetes in pregnancy</a:t>
            </a:r>
          </a:p>
          <a:p>
            <a:pPr lvl="1"/>
            <a:r>
              <a:rPr lang="en-US" sz="2800" dirty="0">
                <a:latin typeface="Calibri"/>
                <a:ea typeface="Calibri"/>
                <a:cs typeface="Calibri"/>
              </a:rPr>
              <a:t>Can reduce macrosomia and neonatal hypoglycemia in pregnancy complicated by type 1 diabetes.  </a:t>
            </a:r>
          </a:p>
        </p:txBody>
      </p:sp>
      <p:pic>
        <p:nvPicPr>
          <p:cNvPr id="6" name="Picture 5" descr="A picture containing person, holding, hand&#10;&#10;Description automatically generated">
            <a:extLst>
              <a:ext uri="{FF2B5EF4-FFF2-40B4-BE49-F238E27FC236}">
                <a16:creationId xmlns:a16="http://schemas.microsoft.com/office/drawing/2014/main" id="{D4E6FD28-690A-4B67-8A88-9A2C3D7E1C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1452562"/>
            <a:ext cx="1685925" cy="1685925"/>
          </a:xfrm>
          <a:prstGeom prst="rect">
            <a:avLst/>
          </a:prstGeom>
        </p:spPr>
      </p:pic>
      <p:sp>
        <p:nvSpPr>
          <p:cNvPr id="4" name="TextBox 3">
            <a:extLst>
              <a:ext uri="{FF2B5EF4-FFF2-40B4-BE49-F238E27FC236}">
                <a16:creationId xmlns:a16="http://schemas.microsoft.com/office/drawing/2014/main" id="{25B49D32-77D6-09AC-C656-97AB47A1206C}"/>
              </a:ext>
            </a:extLst>
          </p:cNvPr>
          <p:cNvSpPr txBox="1"/>
          <p:nvPr/>
        </p:nvSpPr>
        <p:spPr>
          <a:xfrm>
            <a:off x="4191000" y="6294079"/>
            <a:ext cx="5029200" cy="461665"/>
          </a:xfrm>
          <a:prstGeom prst="rect">
            <a:avLst/>
          </a:prstGeom>
          <a:noFill/>
        </p:spPr>
        <p:txBody>
          <a:bodyPr wrap="square" lIns="91440" tIns="45720" rIns="91440" bIns="45720" anchor="t">
            <a:spAutoFit/>
          </a:bodyPr>
          <a:lstStyle/>
          <a:p>
            <a:r>
              <a:rPr lang="en-US" sz="1200" dirty="0"/>
              <a:t>15. Management of Diabetes in Pregnancy: Standards of Care in Diabetes—2026 Diabetes Care 2026;49(Suppl. 1):S321–S338</a:t>
            </a:r>
          </a:p>
        </p:txBody>
      </p:sp>
    </p:spTree>
    <p:extLst>
      <p:ext uri="{BB962C8B-B14F-4D97-AF65-F5344CB8AC3E}">
        <p14:creationId xmlns:p14="http://schemas.microsoft.com/office/powerpoint/2010/main" val="2993954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A05E0-B1BB-BD35-79C9-5509FC207CA8}"/>
              </a:ext>
            </a:extLst>
          </p:cNvPr>
          <p:cNvSpPr>
            <a:spLocks noGrp="1"/>
          </p:cNvSpPr>
          <p:nvPr>
            <p:ph type="title"/>
          </p:nvPr>
        </p:nvSpPr>
        <p:spPr>
          <a:solidFill>
            <a:srgbClr val="B1D45A"/>
          </a:solidFill>
        </p:spPr>
        <p:txBody>
          <a:bodyPr/>
          <a:lstStyle/>
          <a:p>
            <a:r>
              <a:rPr lang="en-US" dirty="0">
                <a:solidFill>
                  <a:schemeClr val="tx1"/>
                </a:solidFill>
              </a:rPr>
              <a:t>Glucose Targets in Pregnancy</a:t>
            </a:r>
          </a:p>
        </p:txBody>
      </p:sp>
      <p:graphicFrame>
        <p:nvGraphicFramePr>
          <p:cNvPr id="7" name="Content Placeholder 6">
            <a:extLst>
              <a:ext uri="{FF2B5EF4-FFF2-40B4-BE49-F238E27FC236}">
                <a16:creationId xmlns:a16="http://schemas.microsoft.com/office/drawing/2014/main" id="{650566EE-AC66-7BDA-B9A0-A9F5EAD10948}"/>
              </a:ext>
            </a:extLst>
          </p:cNvPr>
          <p:cNvGraphicFramePr>
            <a:graphicFrameLocks noGrp="1"/>
          </p:cNvGraphicFramePr>
          <p:nvPr>
            <p:ph idx="4294967295"/>
          </p:nvPr>
        </p:nvGraphicFramePr>
        <p:xfrm>
          <a:off x="304800" y="2144488"/>
          <a:ext cx="8607972" cy="2839927"/>
        </p:xfrm>
        <a:graphic>
          <a:graphicData uri="http://schemas.openxmlformats.org/drawingml/2006/table">
            <a:tbl>
              <a:tblPr firstRow="1" bandRow="1">
                <a:tableStyleId>{5C22544A-7EE6-4342-B048-85BDC9FD1C3A}</a:tableStyleId>
              </a:tblPr>
              <a:tblGrid>
                <a:gridCol w="2151993">
                  <a:extLst>
                    <a:ext uri="{9D8B030D-6E8A-4147-A177-3AD203B41FA5}">
                      <a16:colId xmlns:a16="http://schemas.microsoft.com/office/drawing/2014/main" val="13382682"/>
                    </a:ext>
                  </a:extLst>
                </a:gridCol>
                <a:gridCol w="2151993">
                  <a:extLst>
                    <a:ext uri="{9D8B030D-6E8A-4147-A177-3AD203B41FA5}">
                      <a16:colId xmlns:a16="http://schemas.microsoft.com/office/drawing/2014/main" val="3864684476"/>
                    </a:ext>
                  </a:extLst>
                </a:gridCol>
                <a:gridCol w="2151993">
                  <a:extLst>
                    <a:ext uri="{9D8B030D-6E8A-4147-A177-3AD203B41FA5}">
                      <a16:colId xmlns:a16="http://schemas.microsoft.com/office/drawing/2014/main" val="1688058734"/>
                    </a:ext>
                  </a:extLst>
                </a:gridCol>
                <a:gridCol w="2151993">
                  <a:extLst>
                    <a:ext uri="{9D8B030D-6E8A-4147-A177-3AD203B41FA5}">
                      <a16:colId xmlns:a16="http://schemas.microsoft.com/office/drawing/2014/main" val="234259679"/>
                    </a:ext>
                  </a:extLst>
                </a:gridCol>
              </a:tblGrid>
              <a:tr h="395639">
                <a:tc>
                  <a:txBody>
                    <a:bodyPr/>
                    <a:lstStyle/>
                    <a:p>
                      <a:endParaRPr lang="en-US" sz="2000" dirty="0"/>
                    </a:p>
                  </a:txBody>
                  <a:tcPr marL="68580" marR="68580" marT="34290" marB="34290">
                    <a:solidFill>
                      <a:schemeClr val="bg2"/>
                    </a:solidFill>
                  </a:tcPr>
                </a:tc>
                <a:tc gridSpan="3">
                  <a:txBody>
                    <a:bodyPr/>
                    <a:lstStyle/>
                    <a:p>
                      <a:pPr algn="ctr"/>
                      <a:r>
                        <a:rPr lang="en-US" sz="2000" dirty="0"/>
                        <a:t>Blood Glucose Goal</a:t>
                      </a:r>
                    </a:p>
                  </a:txBody>
                  <a:tcPr marL="68580" marR="68580" marT="34290" marB="3429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35491516"/>
                  </a:ext>
                </a:extLst>
              </a:tr>
              <a:tr h="682883">
                <a:tc>
                  <a:txBody>
                    <a:bodyPr/>
                    <a:lstStyle/>
                    <a:p>
                      <a:r>
                        <a:rPr lang="en-US" sz="2000" b="1"/>
                        <a:t>Glucose measurement</a:t>
                      </a:r>
                    </a:p>
                  </a:txBody>
                  <a:tcPr marL="68580" marR="68580" marT="34290" marB="34290"/>
                </a:tc>
                <a:tc>
                  <a:txBody>
                    <a:bodyPr/>
                    <a:lstStyle/>
                    <a:p>
                      <a:r>
                        <a:rPr lang="en-US" sz="2000" dirty="0"/>
                        <a:t>T1D or T2D </a:t>
                      </a:r>
                    </a:p>
                  </a:txBody>
                  <a:tcPr marL="68580" marR="68580" marT="34290" marB="34290"/>
                </a:tc>
                <a:tc>
                  <a:txBody>
                    <a:bodyPr/>
                    <a:lstStyle/>
                    <a:p>
                      <a:r>
                        <a:rPr lang="en-US" sz="2000" dirty="0"/>
                        <a:t>GD treated with insulin </a:t>
                      </a:r>
                    </a:p>
                  </a:txBody>
                  <a:tcPr marL="68580" marR="68580" marT="34290" marB="34290"/>
                </a:tc>
                <a:tc>
                  <a:txBody>
                    <a:bodyPr/>
                    <a:lstStyle/>
                    <a:p>
                      <a:r>
                        <a:rPr lang="en-US" sz="2000" dirty="0"/>
                        <a:t>GD not treated with insulin</a:t>
                      </a:r>
                    </a:p>
                  </a:txBody>
                  <a:tcPr marL="68580" marR="68580" marT="34290" marB="34290"/>
                </a:tc>
                <a:extLst>
                  <a:ext uri="{0D108BD9-81ED-4DB2-BD59-A6C34878D82A}">
                    <a16:rowId xmlns:a16="http://schemas.microsoft.com/office/drawing/2014/main" val="882328806"/>
                  </a:ext>
                </a:extLst>
              </a:tr>
              <a:tr h="395639">
                <a:tc>
                  <a:txBody>
                    <a:bodyPr/>
                    <a:lstStyle/>
                    <a:p>
                      <a:r>
                        <a:rPr lang="en-US" sz="2000"/>
                        <a:t>Fasting glucose</a:t>
                      </a:r>
                    </a:p>
                  </a:txBody>
                  <a:tcPr marL="68580" marR="68580" marT="34290" marB="34290"/>
                </a:tc>
                <a:tc>
                  <a:txBody>
                    <a:bodyPr/>
                    <a:lstStyle/>
                    <a:p>
                      <a:r>
                        <a:rPr lang="en-US" sz="2000" dirty="0"/>
                        <a:t>70-95 mg/dL</a:t>
                      </a:r>
                    </a:p>
                  </a:txBody>
                  <a:tcPr marL="68580" marR="68580" marT="34290" marB="34290"/>
                </a:tc>
                <a:tc>
                  <a:txBody>
                    <a:bodyPr/>
                    <a:lstStyle/>
                    <a:p>
                      <a:r>
                        <a:rPr lang="en-US" sz="2000"/>
                        <a:t>70-95 mg/dL</a:t>
                      </a:r>
                    </a:p>
                  </a:txBody>
                  <a:tcPr marL="68580" marR="68580" marT="34290" marB="34290"/>
                </a:tc>
                <a:tc>
                  <a:txBody>
                    <a:bodyPr/>
                    <a:lstStyle/>
                    <a:p>
                      <a:r>
                        <a:rPr lang="en-US" sz="2000"/>
                        <a:t>&lt;95 mg/dL </a:t>
                      </a:r>
                    </a:p>
                  </a:txBody>
                  <a:tcPr marL="68580" marR="68580" marT="34290" marB="34290"/>
                </a:tc>
                <a:extLst>
                  <a:ext uri="{0D108BD9-81ED-4DB2-BD59-A6C34878D82A}">
                    <a16:rowId xmlns:a16="http://schemas.microsoft.com/office/drawing/2014/main" val="698890975"/>
                  </a:ext>
                </a:extLst>
              </a:tr>
              <a:tr h="682883">
                <a:tc>
                  <a:txBody>
                    <a:bodyPr/>
                    <a:lstStyle/>
                    <a:p>
                      <a:r>
                        <a:rPr lang="en-US" sz="2000" dirty="0"/>
                        <a:t>1 </a:t>
                      </a:r>
                      <a:r>
                        <a:rPr lang="en-US" sz="2000" dirty="0" err="1"/>
                        <a:t>hr</a:t>
                      </a:r>
                      <a:r>
                        <a:rPr lang="en-US" sz="2000" dirty="0"/>
                        <a:t> post-prandial</a:t>
                      </a:r>
                    </a:p>
                    <a:p>
                      <a:r>
                        <a:rPr lang="en-US" sz="2000" dirty="0"/>
                        <a:t>glucose</a:t>
                      </a:r>
                    </a:p>
                  </a:txBody>
                  <a:tcPr marL="68580" marR="68580" marT="34290" marB="34290"/>
                </a:tc>
                <a:tc>
                  <a:txBody>
                    <a:bodyPr/>
                    <a:lstStyle/>
                    <a:p>
                      <a:r>
                        <a:rPr lang="en-US" sz="2000"/>
                        <a:t>110-140 mg/dL</a:t>
                      </a:r>
                    </a:p>
                  </a:txBody>
                  <a:tcPr marL="68580" marR="68580" marT="34290" marB="34290"/>
                </a:tc>
                <a:tc>
                  <a:txBody>
                    <a:bodyPr/>
                    <a:lstStyle/>
                    <a:p>
                      <a:r>
                        <a:rPr lang="en-US" sz="2000" dirty="0"/>
                        <a:t>110-140 mg/dL</a:t>
                      </a:r>
                    </a:p>
                  </a:txBody>
                  <a:tcPr marL="68580" marR="68580" marT="34290" marB="34290"/>
                </a:tc>
                <a:tc>
                  <a:txBody>
                    <a:bodyPr/>
                    <a:lstStyle/>
                    <a:p>
                      <a:r>
                        <a:rPr lang="en-US" sz="2000"/>
                        <a:t>&lt;140 mg/dL </a:t>
                      </a:r>
                    </a:p>
                  </a:txBody>
                  <a:tcPr marL="68580" marR="68580" marT="34290" marB="34290"/>
                </a:tc>
                <a:extLst>
                  <a:ext uri="{0D108BD9-81ED-4DB2-BD59-A6C34878D82A}">
                    <a16:rowId xmlns:a16="http://schemas.microsoft.com/office/drawing/2014/main" val="1979945099"/>
                  </a:ext>
                </a:extLst>
              </a:tr>
              <a:tr h="682883">
                <a:tc>
                  <a:txBody>
                    <a:bodyPr/>
                    <a:lstStyle/>
                    <a:p>
                      <a:r>
                        <a:rPr lang="en-US" sz="2000"/>
                        <a:t>2 </a:t>
                      </a:r>
                      <a:r>
                        <a:rPr lang="en-US" sz="2000" err="1"/>
                        <a:t>hr</a:t>
                      </a:r>
                      <a:r>
                        <a:rPr lang="en-US" sz="2000"/>
                        <a:t> post-prandial glucose</a:t>
                      </a:r>
                    </a:p>
                  </a:txBody>
                  <a:tcPr marL="68580" marR="68580" marT="34290" marB="34290"/>
                </a:tc>
                <a:tc>
                  <a:txBody>
                    <a:bodyPr/>
                    <a:lstStyle/>
                    <a:p>
                      <a:r>
                        <a:rPr lang="en-US" sz="2000"/>
                        <a:t>100-120 mg/dL </a:t>
                      </a:r>
                    </a:p>
                  </a:txBody>
                  <a:tcPr marL="68580" marR="68580" marT="34290" marB="34290"/>
                </a:tc>
                <a:tc>
                  <a:txBody>
                    <a:bodyPr/>
                    <a:lstStyle/>
                    <a:p>
                      <a:r>
                        <a:rPr lang="en-US" sz="2000"/>
                        <a:t>100-120 mg/dL</a:t>
                      </a:r>
                    </a:p>
                  </a:txBody>
                  <a:tcPr marL="68580" marR="68580" marT="34290" marB="34290"/>
                </a:tc>
                <a:tc>
                  <a:txBody>
                    <a:bodyPr/>
                    <a:lstStyle/>
                    <a:p>
                      <a:r>
                        <a:rPr lang="en-US" sz="2000" dirty="0"/>
                        <a:t>&lt;120 mg/dL</a:t>
                      </a:r>
                    </a:p>
                  </a:txBody>
                  <a:tcPr marL="68580" marR="68580" marT="34290" marB="34290"/>
                </a:tc>
                <a:extLst>
                  <a:ext uri="{0D108BD9-81ED-4DB2-BD59-A6C34878D82A}">
                    <a16:rowId xmlns:a16="http://schemas.microsoft.com/office/drawing/2014/main" val="3299447586"/>
                  </a:ext>
                </a:extLst>
              </a:tr>
            </a:tbl>
          </a:graphicData>
        </a:graphic>
      </p:graphicFrame>
      <p:sp>
        <p:nvSpPr>
          <p:cNvPr id="8" name="TextBox 7">
            <a:extLst>
              <a:ext uri="{FF2B5EF4-FFF2-40B4-BE49-F238E27FC236}">
                <a16:creationId xmlns:a16="http://schemas.microsoft.com/office/drawing/2014/main" id="{042403A9-52DB-49EA-BCF9-F1E3DA4B00AF}"/>
              </a:ext>
            </a:extLst>
          </p:cNvPr>
          <p:cNvSpPr txBox="1"/>
          <p:nvPr/>
        </p:nvSpPr>
        <p:spPr>
          <a:xfrm>
            <a:off x="518809" y="6383179"/>
            <a:ext cx="5542510" cy="246221"/>
          </a:xfrm>
          <a:prstGeom prst="rect">
            <a:avLst/>
          </a:prstGeom>
          <a:noFill/>
        </p:spPr>
        <p:txBody>
          <a:bodyPr wrap="square" rtlCol="0">
            <a:spAutoFit/>
          </a:bodyPr>
          <a:lstStyle/>
          <a:p>
            <a:r>
              <a:rPr lang="en-US" sz="1000" dirty="0"/>
              <a:t>ADA. Diabetes Care. 2026; 49(Suppl 1): S27-49</a:t>
            </a:r>
          </a:p>
        </p:txBody>
      </p:sp>
      <p:sp>
        <p:nvSpPr>
          <p:cNvPr id="3" name="TextBox 2">
            <a:extLst>
              <a:ext uri="{FF2B5EF4-FFF2-40B4-BE49-F238E27FC236}">
                <a16:creationId xmlns:a16="http://schemas.microsoft.com/office/drawing/2014/main" id="{3B81CD54-3432-5467-B585-9BB7E19ADD02}"/>
              </a:ext>
            </a:extLst>
          </p:cNvPr>
          <p:cNvSpPr txBox="1"/>
          <p:nvPr/>
        </p:nvSpPr>
        <p:spPr>
          <a:xfrm>
            <a:off x="518808" y="5130824"/>
            <a:ext cx="6643991" cy="338554"/>
          </a:xfrm>
          <a:prstGeom prst="rect">
            <a:avLst/>
          </a:prstGeom>
          <a:noFill/>
        </p:spPr>
        <p:txBody>
          <a:bodyPr wrap="square" rtlCol="0">
            <a:spAutoFit/>
          </a:bodyPr>
          <a:lstStyle/>
          <a:p>
            <a:r>
              <a:rPr lang="en-US" sz="1600" dirty="0"/>
              <a:t>Monitor at least 4 times daily (FBG, PPG after each meal) or use CGM)</a:t>
            </a:r>
          </a:p>
        </p:txBody>
      </p:sp>
    </p:spTree>
    <p:extLst>
      <p:ext uri="{BB962C8B-B14F-4D97-AF65-F5344CB8AC3E}">
        <p14:creationId xmlns:p14="http://schemas.microsoft.com/office/powerpoint/2010/main" val="138054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9A7E8-6A83-0697-5D7C-7F62870FB181}"/>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D9F76BA1-EB83-2335-9F99-32CB06B6A96B}"/>
              </a:ext>
            </a:extLst>
          </p:cNvPr>
          <p:cNvSpPr>
            <a:spLocks noGrp="1"/>
          </p:cNvSpPr>
          <p:nvPr>
            <p:ph type="title"/>
          </p:nvPr>
        </p:nvSpPr>
        <p:spPr>
          <a:xfrm>
            <a:off x="345185" y="460694"/>
            <a:ext cx="8455914" cy="820742"/>
          </a:xfrm>
        </p:spPr>
        <p:txBody>
          <a:bodyPr>
            <a:normAutofit/>
          </a:bodyPr>
          <a:lstStyle/>
          <a:p>
            <a:r>
              <a:rPr lang="en-US" dirty="0">
                <a:latin typeface="Arial" panose="020B0604020202020204" pitchFamily="34" charset="0"/>
                <a:cs typeface="Arial" panose="020B0604020202020204" pitchFamily="34" charset="0"/>
              </a:rPr>
              <a:t>CGM </a:t>
            </a:r>
            <a:r>
              <a:rPr lang="en-US" dirty="0"/>
              <a:t>t</a:t>
            </a:r>
            <a:r>
              <a:rPr lang="en-US" dirty="0">
                <a:latin typeface="Arial" panose="020B0604020202020204" pitchFamily="34" charset="0"/>
                <a:cs typeface="Arial" panose="020B0604020202020204" pitchFamily="34" charset="0"/>
              </a:rPr>
              <a:t>argets in Pregnancy</a:t>
            </a:r>
            <a:endParaRPr lang="en-US" baseline="30000" dirty="0"/>
          </a:p>
        </p:txBody>
      </p:sp>
      <p:sp>
        <p:nvSpPr>
          <p:cNvPr id="4" name="Text Placeholder 3">
            <a:extLst>
              <a:ext uri="{FF2B5EF4-FFF2-40B4-BE49-F238E27FC236}">
                <a16:creationId xmlns:a16="http://schemas.microsoft.com/office/drawing/2014/main" id="{25F1C820-FD19-E2AC-E2BB-AA983D8FB194}"/>
              </a:ext>
            </a:extLst>
          </p:cNvPr>
          <p:cNvSpPr>
            <a:spLocks noGrp="1"/>
          </p:cNvSpPr>
          <p:nvPr>
            <p:ph type="body" sz="quarter" idx="16"/>
          </p:nvPr>
        </p:nvSpPr>
        <p:spPr>
          <a:xfrm>
            <a:off x="379429" y="5860875"/>
            <a:ext cx="8455914" cy="592957"/>
          </a:xfrm>
        </p:spPr>
        <p:txBody>
          <a:bodyPr>
            <a:noAutofit/>
          </a:bodyPr>
          <a:lstStyle/>
          <a:p>
            <a:pPr marL="0" indent="0">
              <a:buNone/>
            </a:pPr>
            <a:r>
              <a:rPr lang="en-US" sz="800" dirty="0">
                <a:latin typeface="+mj-lt"/>
              </a:rPr>
              <a:t>.</a:t>
            </a:r>
            <a:endParaRPr lang="en-US" sz="1200" dirty="0">
              <a:solidFill>
                <a:schemeClr val="tx1"/>
              </a:solidFill>
              <a:latin typeface="Arial" panose="020B0604020202020204" pitchFamily="34" charset="0"/>
              <a:cs typeface="Arial" panose="020B0604020202020204" pitchFamily="34" charset="0"/>
            </a:endParaRPr>
          </a:p>
          <a:p>
            <a:pPr marL="0" indent="0">
              <a:buNone/>
            </a:pPr>
            <a:r>
              <a:rPr lang="en-US" sz="1200" dirty="0" err="1">
                <a:solidFill>
                  <a:schemeClr val="tx1"/>
                </a:solidFill>
                <a:latin typeface="Arial" panose="020B0604020202020204" pitchFamily="34" charset="0"/>
                <a:cs typeface="Arial" panose="020B0604020202020204" pitchFamily="34" charset="0"/>
              </a:rPr>
              <a:t>Battelino</a:t>
            </a:r>
            <a:r>
              <a:rPr lang="en-US" sz="1200" dirty="0">
                <a:solidFill>
                  <a:schemeClr val="tx1"/>
                </a:solidFill>
                <a:latin typeface="Arial" panose="020B0604020202020204" pitchFamily="34" charset="0"/>
                <a:cs typeface="Arial" panose="020B0604020202020204" pitchFamily="34" charset="0"/>
              </a:rPr>
              <a:t> T, et al. </a:t>
            </a:r>
            <a:r>
              <a:rPr lang="en-US" sz="1200" i="1" dirty="0">
                <a:solidFill>
                  <a:schemeClr val="tx1"/>
                </a:solidFill>
                <a:latin typeface="Arial" panose="020B0604020202020204" pitchFamily="34" charset="0"/>
                <a:cs typeface="Arial" panose="020B0604020202020204" pitchFamily="34" charset="0"/>
              </a:rPr>
              <a:t>Diabetes Care. </a:t>
            </a:r>
            <a:r>
              <a:rPr lang="en-US" sz="1200" dirty="0">
                <a:solidFill>
                  <a:schemeClr val="tx1"/>
                </a:solidFill>
                <a:latin typeface="Arial" panose="020B0604020202020204" pitchFamily="34" charset="0"/>
                <a:cs typeface="Arial" panose="020B0604020202020204" pitchFamily="34" charset="0"/>
              </a:rPr>
              <a:t>2019;42(8):1593-1603. </a:t>
            </a:r>
          </a:p>
          <a:p>
            <a:pPr marL="0" indent="0">
              <a:buNone/>
            </a:pPr>
            <a:r>
              <a:rPr lang="en-US" sz="1200" dirty="0">
                <a:solidFill>
                  <a:schemeClr val="tx1"/>
                </a:solidFill>
                <a:latin typeface="Arial" panose="020B0604020202020204" pitchFamily="34" charset="0"/>
                <a:cs typeface="Arial" panose="020B0604020202020204" pitchFamily="34" charset="0"/>
              </a:rPr>
              <a:t>Benhalima K, et al. </a:t>
            </a:r>
            <a:r>
              <a:rPr lang="en-US" sz="1200" i="1" dirty="0" err="1">
                <a:solidFill>
                  <a:schemeClr val="tx1"/>
                </a:solidFill>
                <a:latin typeface="Arial" panose="020B0604020202020204" pitchFamily="34" charset="0"/>
                <a:cs typeface="Arial" panose="020B0604020202020204" pitchFamily="34" charset="0"/>
              </a:rPr>
              <a:t>Lancel</a:t>
            </a:r>
            <a:r>
              <a:rPr lang="en-US" sz="1200" i="1" dirty="0">
                <a:solidFill>
                  <a:schemeClr val="tx1"/>
                </a:solidFill>
                <a:latin typeface="Arial" panose="020B0604020202020204" pitchFamily="34" charset="0"/>
                <a:cs typeface="Arial" panose="020B0604020202020204" pitchFamily="34" charset="0"/>
              </a:rPr>
              <a:t> Diab</a:t>
            </a:r>
            <a:r>
              <a:rPr lang="en-US" sz="1200" dirty="0">
                <a:solidFill>
                  <a:schemeClr val="tx1"/>
                </a:solidFill>
                <a:latin typeface="Arial" panose="020B0604020202020204" pitchFamily="34" charset="0"/>
                <a:cs typeface="Arial" panose="020B0604020202020204" pitchFamily="34" charset="0"/>
              </a:rPr>
              <a:t>, 2025. </a:t>
            </a:r>
            <a:r>
              <a:rPr lang="en-US" sz="1200" dirty="0" err="1">
                <a:solidFill>
                  <a:schemeClr val="tx1"/>
                </a:solidFill>
                <a:latin typeface="Arial" panose="020B0604020202020204" pitchFamily="34" charset="0"/>
                <a:cs typeface="Arial" panose="020B0604020202020204" pitchFamily="34" charset="0"/>
              </a:rPr>
              <a:t>doi</a:t>
            </a:r>
            <a:r>
              <a:rPr lang="en-US" sz="1200" dirty="0">
                <a:solidFill>
                  <a:schemeClr val="tx1"/>
                </a:solidFill>
                <a:latin typeface="Arial" panose="020B0604020202020204" pitchFamily="34" charset="0"/>
                <a:cs typeface="Arial" panose="020B0604020202020204" pitchFamily="34" charset="0"/>
              </a:rPr>
              <a:t>: 10.1016/S2213-8587(25)00335-3</a:t>
            </a:r>
            <a:r>
              <a:rPr lang="en-US" dirty="0">
                <a:latin typeface="+mj-lt"/>
              </a:rPr>
              <a:t>.</a:t>
            </a:r>
          </a:p>
        </p:txBody>
      </p:sp>
      <p:sp>
        <p:nvSpPr>
          <p:cNvPr id="2" name="Footer Placeholder 1">
            <a:extLst>
              <a:ext uri="{FF2B5EF4-FFF2-40B4-BE49-F238E27FC236}">
                <a16:creationId xmlns:a16="http://schemas.microsoft.com/office/drawing/2014/main" id="{451DD33F-2EC2-3B32-7788-58FD0DCE6BC9}"/>
              </a:ext>
            </a:extLst>
          </p:cNvPr>
          <p:cNvSpPr>
            <a:spLocks noGrp="1"/>
          </p:cNvSpPr>
          <p:nvPr>
            <p:ph type="ftr" sz="quarter" idx="18"/>
          </p:nvPr>
        </p:nvSpPr>
        <p:spPr/>
        <p:txBody>
          <a:bodyPr/>
          <a:lstStyle/>
          <a:p>
            <a:endParaRPr lang="en-US" dirty="0"/>
          </a:p>
        </p:txBody>
      </p:sp>
      <p:grpSp>
        <p:nvGrpSpPr>
          <p:cNvPr id="35" name="Group 34">
            <a:extLst>
              <a:ext uri="{FF2B5EF4-FFF2-40B4-BE49-F238E27FC236}">
                <a16:creationId xmlns:a16="http://schemas.microsoft.com/office/drawing/2014/main" id="{C8D33DEF-8F01-23B0-D610-2F7B2986AABF}"/>
              </a:ext>
            </a:extLst>
          </p:cNvPr>
          <p:cNvGrpSpPr/>
          <p:nvPr/>
        </p:nvGrpSpPr>
        <p:grpSpPr>
          <a:xfrm>
            <a:off x="78630" y="2034298"/>
            <a:ext cx="2498344" cy="3234393"/>
            <a:chOff x="7990039" y="1219334"/>
            <a:chExt cx="3744759" cy="4548952"/>
          </a:xfrm>
        </p:grpSpPr>
        <p:sp>
          <p:nvSpPr>
            <p:cNvPr id="36" name="Rectangle: Rounded Corners 35">
              <a:extLst>
                <a:ext uri="{FF2B5EF4-FFF2-40B4-BE49-F238E27FC236}">
                  <a16:creationId xmlns:a16="http://schemas.microsoft.com/office/drawing/2014/main" id="{6AF617CA-1418-A7D5-A0C7-1B29B37B20E1}"/>
                </a:ext>
              </a:extLst>
            </p:cNvPr>
            <p:cNvSpPr/>
            <p:nvPr/>
          </p:nvSpPr>
          <p:spPr>
            <a:xfrm>
              <a:off x="8361036" y="1221544"/>
              <a:ext cx="3373762" cy="4546742"/>
            </a:xfrm>
            <a:prstGeom prst="roundRect">
              <a:avLst>
                <a:gd name="adj" fmla="val 3232"/>
              </a:avLst>
            </a:prstGeom>
            <a:solidFill>
              <a:srgbClr val="FFFFFF"/>
            </a:solidFill>
            <a:ln w="12700" cap="flat" cmpd="sng" algn="ctr">
              <a:noFill/>
              <a:prstDash val="solid"/>
              <a:miter lim="800000"/>
            </a:ln>
            <a:effectLst>
              <a:outerShdw blurRad="127000" dist="38100" dir="2700000" algn="tl" rotWithShape="0">
                <a:prstClr val="black">
                  <a:alpha val="15000"/>
                </a:prstClr>
              </a:outerShdw>
            </a:effectLst>
          </p:spPr>
          <p:txBody>
            <a:bodyPr rtlCol="0" anchor="ctr"/>
            <a:lstStyle/>
            <a:p>
              <a:pPr algn="ctr" eaLnBrk="1" fontAlgn="auto" hangingPunct="1">
                <a:spcBef>
                  <a:spcPts val="0"/>
                </a:spcBef>
                <a:spcAft>
                  <a:spcPts val="0"/>
                </a:spcAft>
                <a:defRPr/>
              </a:pPr>
              <a:endParaRPr lang="en-US" kern="0">
                <a:solidFill>
                  <a:srgbClr val="FFFFFF"/>
                </a:solidFill>
                <a:latin typeface="Arial" panose="020B0604020202020204"/>
              </a:endParaRPr>
            </a:p>
          </p:txBody>
        </p:sp>
        <p:sp>
          <p:nvSpPr>
            <p:cNvPr id="37" name="Rectangle: Top Corners Rounded 36">
              <a:extLst>
                <a:ext uri="{FF2B5EF4-FFF2-40B4-BE49-F238E27FC236}">
                  <a16:creationId xmlns:a16="http://schemas.microsoft.com/office/drawing/2014/main" id="{770F65A2-2EDB-81C3-D6BF-4EA1E5158B7E}"/>
                </a:ext>
              </a:extLst>
            </p:cNvPr>
            <p:cNvSpPr/>
            <p:nvPr/>
          </p:nvSpPr>
          <p:spPr>
            <a:xfrm flipH="1">
              <a:off x="8361035" y="1219334"/>
              <a:ext cx="3373762" cy="611360"/>
            </a:xfrm>
            <a:prstGeom prst="round2SameRect">
              <a:avLst>
                <a:gd name="adj1" fmla="val 23102"/>
                <a:gd name="adj2" fmla="val 0"/>
              </a:avLst>
            </a:prstGeom>
            <a:solidFill>
              <a:srgbClr val="30AB0D"/>
            </a:solidFill>
            <a:ln w="12700" cap="flat" cmpd="sng" algn="ctr">
              <a:noFill/>
              <a:prstDash val="solid"/>
              <a:miter lim="800000"/>
            </a:ln>
            <a:effectLst/>
          </p:spPr>
          <p:txBody>
            <a:bodyPr lIns="0" tIns="0" rIns="0" bIns="0" rtlCol="0" anchor="ctr"/>
            <a:lstStyle/>
            <a:p>
              <a:pPr algn="ctr" eaLnBrk="1" fontAlgn="auto" hangingPunct="1">
                <a:spcBef>
                  <a:spcPts val="0"/>
                </a:spcBef>
                <a:spcAft>
                  <a:spcPts val="0"/>
                </a:spcAft>
                <a:defRPr/>
              </a:pPr>
              <a:endParaRPr lang="en-US" b="1" kern="0">
                <a:solidFill>
                  <a:srgbClr val="FFFFFF"/>
                </a:solidFill>
                <a:latin typeface="Arial"/>
              </a:endParaRPr>
            </a:p>
          </p:txBody>
        </p:sp>
        <p:sp>
          <p:nvSpPr>
            <p:cNvPr id="38" name="TextBox 37">
              <a:extLst>
                <a:ext uri="{FF2B5EF4-FFF2-40B4-BE49-F238E27FC236}">
                  <a16:creationId xmlns:a16="http://schemas.microsoft.com/office/drawing/2014/main" id="{C2A99C3B-10EB-BC8D-0B73-5A458F6D75D3}"/>
                </a:ext>
              </a:extLst>
            </p:cNvPr>
            <p:cNvSpPr txBox="1"/>
            <p:nvPr/>
          </p:nvSpPr>
          <p:spPr>
            <a:xfrm>
              <a:off x="8361034" y="1286273"/>
              <a:ext cx="3373762" cy="477484"/>
            </a:xfrm>
            <a:prstGeom prst="rect">
              <a:avLst/>
            </a:prstGeom>
            <a:noFill/>
            <a:ln w="12700" cap="flat" cmpd="sng" algn="ctr">
              <a:noFill/>
              <a:prstDash val="solid"/>
              <a:miter lim="800000"/>
            </a:ln>
            <a:effectLst/>
          </p:spPr>
          <p:txBody>
            <a:bodyPr rtlCol="0" anchor="ctr"/>
            <a:lstStyle>
              <a:defPPr>
                <a:defRPr lang="en-US"/>
              </a:defPPr>
              <a:lvl1pPr lvl="0" algn="ctr" defTabSz="914400">
                <a:defRPr kumimoji="0" sz="1600" i="0" u="none" strike="noStrike" kern="0" cap="none" spc="0" normalizeH="0" baseline="0">
                  <a:ln>
                    <a:noFill/>
                  </a:ln>
                  <a:solidFill>
                    <a:srgbClr val="4D4D4F"/>
                  </a:solidFill>
                  <a:effectLst/>
                  <a:uLnTx/>
                  <a:uFillTx/>
                  <a:latin typeface="Arial" panose="020B0604020202020204"/>
                  <a:cs typeface="Arial"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eaLnBrk="1" fontAlgn="auto" hangingPunct="1">
                <a:spcBef>
                  <a:spcPts val="0"/>
                </a:spcBef>
                <a:spcAft>
                  <a:spcPts val="0"/>
                </a:spcAft>
                <a:defRPr/>
              </a:pPr>
              <a:r>
                <a:rPr lang="en-US" b="1" dirty="0">
                  <a:solidFill>
                    <a:srgbClr val="FFFFFF"/>
                  </a:solidFill>
                </a:rPr>
                <a:t>Pregnancy:</a:t>
              </a:r>
            </a:p>
            <a:p>
              <a:pPr eaLnBrk="1" fontAlgn="auto" hangingPunct="1">
                <a:spcBef>
                  <a:spcPts val="0"/>
                </a:spcBef>
                <a:spcAft>
                  <a:spcPts val="0"/>
                </a:spcAft>
                <a:defRPr/>
              </a:pPr>
              <a:r>
                <a:rPr lang="en-US" b="1" dirty="0">
                  <a:solidFill>
                    <a:srgbClr val="FFFFFF"/>
                  </a:solidFill>
                </a:rPr>
                <a:t>T1D</a:t>
              </a:r>
            </a:p>
          </p:txBody>
        </p:sp>
        <p:grpSp>
          <p:nvGrpSpPr>
            <p:cNvPr id="39" name="Group 38">
              <a:extLst>
                <a:ext uri="{FF2B5EF4-FFF2-40B4-BE49-F238E27FC236}">
                  <a16:creationId xmlns:a16="http://schemas.microsoft.com/office/drawing/2014/main" id="{7193D4E5-A8F0-6951-629B-594BC582BD41}"/>
                </a:ext>
              </a:extLst>
            </p:cNvPr>
            <p:cNvGrpSpPr/>
            <p:nvPr/>
          </p:nvGrpSpPr>
          <p:grpSpPr>
            <a:xfrm>
              <a:off x="7990039" y="2097417"/>
              <a:ext cx="3491578" cy="3454718"/>
              <a:chOff x="7900965" y="2217487"/>
              <a:chExt cx="3491578" cy="3454718"/>
            </a:xfrm>
          </p:grpSpPr>
          <p:sp>
            <p:nvSpPr>
              <p:cNvPr id="40" name="Rectangle 39">
                <a:extLst>
                  <a:ext uri="{FF2B5EF4-FFF2-40B4-BE49-F238E27FC236}">
                    <a16:creationId xmlns:a16="http://schemas.microsoft.com/office/drawing/2014/main" id="{E9DC3731-4A81-EB08-F296-8B66F08CAF4F}"/>
                  </a:ext>
                </a:extLst>
              </p:cNvPr>
              <p:cNvSpPr/>
              <p:nvPr/>
            </p:nvSpPr>
            <p:spPr>
              <a:xfrm>
                <a:off x="10597237" y="3910791"/>
                <a:ext cx="795306" cy="346293"/>
              </a:xfrm>
              <a:prstGeom prst="rect">
                <a:avLst/>
              </a:prstGeom>
              <a:noFill/>
              <a:ln w="12700" cap="flat" cmpd="sng" algn="ctr">
                <a:noFill/>
                <a:prstDash val="solid"/>
                <a:miter lim="800000"/>
              </a:ln>
              <a:effectLst/>
            </p:spPr>
            <p:txBody>
              <a:bodyPr wrap="none" lIns="0" tIns="0" rIns="0" bIns="0" rtlCol="0" anchor="ctr">
                <a:spAutoFit/>
              </a:bodyPr>
              <a:lstStyle/>
              <a:p>
                <a:pPr defTabSz="914377" eaLnBrk="1" fontAlgn="auto" hangingPunct="1">
                  <a:spcBef>
                    <a:spcPts val="0"/>
                  </a:spcBef>
                  <a:spcAft>
                    <a:spcPts val="0"/>
                  </a:spcAft>
                  <a:defRPr/>
                </a:pPr>
                <a:r>
                  <a:rPr lang="en-US" sz="1600" b="1" kern="0">
                    <a:solidFill>
                      <a:srgbClr val="32AD10"/>
                    </a:solidFill>
                    <a:cs typeface="Arial" panose="020B0604020202020204" pitchFamily="34" charset="0"/>
                  </a:rPr>
                  <a:t>&gt;70%</a:t>
                </a:r>
              </a:p>
            </p:txBody>
          </p:sp>
          <p:graphicFrame>
            <p:nvGraphicFramePr>
              <p:cNvPr id="52" name="Chart 51">
                <a:extLst>
                  <a:ext uri="{FF2B5EF4-FFF2-40B4-BE49-F238E27FC236}">
                    <a16:creationId xmlns:a16="http://schemas.microsoft.com/office/drawing/2014/main" id="{E4E96B29-36F7-CA3A-A81E-9837E2671396}"/>
                  </a:ext>
                </a:extLst>
              </p:cNvPr>
              <p:cNvGraphicFramePr/>
              <p:nvPr/>
            </p:nvGraphicFramePr>
            <p:xfrm>
              <a:off x="9202330" y="2217487"/>
              <a:ext cx="1833983" cy="3252111"/>
            </p:xfrm>
            <a:graphic>
              <a:graphicData uri="http://schemas.openxmlformats.org/drawingml/2006/chart">
                <c:chart xmlns:c="http://schemas.openxmlformats.org/drawingml/2006/chart" xmlns:r="http://schemas.openxmlformats.org/officeDocument/2006/relationships" r:id="rId5"/>
              </a:graphicData>
            </a:graphic>
          </p:graphicFrame>
          <p:sp>
            <p:nvSpPr>
              <p:cNvPr id="53" name="Rectangle 52">
                <a:extLst>
                  <a:ext uri="{FF2B5EF4-FFF2-40B4-BE49-F238E27FC236}">
                    <a16:creationId xmlns:a16="http://schemas.microsoft.com/office/drawing/2014/main" id="{EF8989A3-56B0-6E47-50BB-522096BB384E}"/>
                  </a:ext>
                </a:extLst>
              </p:cNvPr>
              <p:cNvSpPr/>
              <p:nvPr/>
            </p:nvSpPr>
            <p:spPr>
              <a:xfrm>
                <a:off x="8340666" y="5142360"/>
                <a:ext cx="1273452" cy="303007"/>
              </a:xfrm>
              <a:prstGeom prst="rect">
                <a:avLst/>
              </a:prstGeom>
              <a:noFill/>
              <a:ln w="12700" cap="flat" cmpd="sng" algn="ctr">
                <a:noFill/>
                <a:prstDash val="solid"/>
                <a:miter lim="800000"/>
              </a:ln>
              <a:effectLst/>
            </p:spPr>
            <p:txBody>
              <a:bodyPr wrap="none" lIns="0" tIns="0" rIns="0" bIns="0" rtlCol="0" anchor="ctr">
                <a:spAutoFit/>
              </a:bodyPr>
              <a:lstStyle/>
              <a:p>
                <a:pPr algn="r" defTabSz="914377" eaLnBrk="1" fontAlgn="auto" hangingPunct="1">
                  <a:spcBef>
                    <a:spcPts val="0"/>
                  </a:spcBef>
                  <a:spcAft>
                    <a:spcPts val="0"/>
                  </a:spcAft>
                  <a:defRPr/>
                </a:pPr>
                <a:r>
                  <a:rPr lang="en-US" sz="1400" kern="0">
                    <a:solidFill>
                      <a:srgbClr val="434141"/>
                    </a:solidFill>
                    <a:cs typeface="Arial" panose="020B0604020202020204" pitchFamily="34" charset="0"/>
                  </a:rPr>
                  <a:t>&lt;63 mg/dL</a:t>
                </a:r>
              </a:p>
            </p:txBody>
          </p:sp>
          <p:sp>
            <p:nvSpPr>
              <p:cNvPr id="54" name="Rectangle 53">
                <a:extLst>
                  <a:ext uri="{FF2B5EF4-FFF2-40B4-BE49-F238E27FC236}">
                    <a16:creationId xmlns:a16="http://schemas.microsoft.com/office/drawing/2014/main" id="{4F9F0747-DA26-6E0A-BB49-86A9DBC2FBB7}"/>
                  </a:ext>
                </a:extLst>
              </p:cNvPr>
              <p:cNvSpPr/>
              <p:nvPr/>
            </p:nvSpPr>
            <p:spPr>
              <a:xfrm>
                <a:off x="8340666" y="5369198"/>
                <a:ext cx="1273452" cy="303007"/>
              </a:xfrm>
              <a:prstGeom prst="rect">
                <a:avLst/>
              </a:prstGeom>
              <a:noFill/>
              <a:ln w="12700" cap="flat" cmpd="sng" algn="ctr">
                <a:noFill/>
                <a:prstDash val="solid"/>
                <a:miter lim="800000"/>
              </a:ln>
              <a:effectLst/>
            </p:spPr>
            <p:txBody>
              <a:bodyPr wrap="none" lIns="0" tIns="0" rIns="0" bIns="0" rtlCol="0" anchor="ctr">
                <a:spAutoFit/>
              </a:bodyPr>
              <a:lstStyle/>
              <a:p>
                <a:pPr algn="r" defTabSz="914377" eaLnBrk="1" fontAlgn="auto" hangingPunct="1">
                  <a:spcBef>
                    <a:spcPts val="0"/>
                  </a:spcBef>
                  <a:spcAft>
                    <a:spcPts val="0"/>
                  </a:spcAft>
                  <a:defRPr/>
                </a:pPr>
                <a:r>
                  <a:rPr lang="en-US" sz="1400" kern="0">
                    <a:solidFill>
                      <a:srgbClr val="434141"/>
                    </a:solidFill>
                    <a:cs typeface="Arial" panose="020B0604020202020204" pitchFamily="34" charset="0"/>
                  </a:rPr>
                  <a:t>&lt;54 mg/dL</a:t>
                </a:r>
              </a:p>
            </p:txBody>
          </p:sp>
          <p:sp>
            <p:nvSpPr>
              <p:cNvPr id="55" name="Rectangle 54">
                <a:extLst>
                  <a:ext uri="{FF2B5EF4-FFF2-40B4-BE49-F238E27FC236}">
                    <a16:creationId xmlns:a16="http://schemas.microsoft.com/office/drawing/2014/main" id="{667123D9-E13E-C36B-38B0-ECEFD849EA21}"/>
                  </a:ext>
                </a:extLst>
              </p:cNvPr>
              <p:cNvSpPr/>
              <p:nvPr/>
            </p:nvSpPr>
            <p:spPr>
              <a:xfrm>
                <a:off x="10597238" y="5177261"/>
                <a:ext cx="545421" cy="303007"/>
              </a:xfrm>
              <a:prstGeom prst="rect">
                <a:avLst/>
              </a:prstGeom>
              <a:noFill/>
              <a:ln w="12700" cap="flat" cmpd="sng" algn="ctr">
                <a:noFill/>
                <a:prstDash val="solid"/>
                <a:miter lim="800000"/>
              </a:ln>
              <a:effectLst/>
            </p:spPr>
            <p:txBody>
              <a:bodyPr wrap="none" lIns="0" tIns="0" rIns="0" bIns="0" rtlCol="0" anchor="ctr">
                <a:spAutoFit/>
              </a:bodyPr>
              <a:lstStyle/>
              <a:p>
                <a:pPr defTabSz="914377" eaLnBrk="1" fontAlgn="auto" hangingPunct="1">
                  <a:spcBef>
                    <a:spcPts val="0"/>
                  </a:spcBef>
                  <a:spcAft>
                    <a:spcPts val="0"/>
                  </a:spcAft>
                  <a:defRPr/>
                </a:pPr>
                <a:r>
                  <a:rPr lang="en-US" sz="1400" b="1" kern="0" dirty="0">
                    <a:solidFill>
                      <a:srgbClr val="D52B1E"/>
                    </a:solidFill>
                    <a:cs typeface="Arial" panose="020B0604020202020204" pitchFamily="34" charset="0"/>
                  </a:rPr>
                  <a:t>&lt;4%</a:t>
                </a:r>
                <a:endParaRPr lang="en-US" sz="1400" b="1" kern="0" baseline="30000" dirty="0">
                  <a:solidFill>
                    <a:srgbClr val="D52B1E"/>
                  </a:solidFill>
                  <a:cs typeface="Arial" panose="020B0604020202020204" pitchFamily="34" charset="0"/>
                </a:endParaRPr>
              </a:p>
            </p:txBody>
          </p:sp>
          <p:sp>
            <p:nvSpPr>
              <p:cNvPr id="56" name="Rectangle 55">
                <a:extLst>
                  <a:ext uri="{FF2B5EF4-FFF2-40B4-BE49-F238E27FC236}">
                    <a16:creationId xmlns:a16="http://schemas.microsoft.com/office/drawing/2014/main" id="{0F66BC66-8951-93DC-CD61-ACDD8C52DEDB}"/>
                  </a:ext>
                </a:extLst>
              </p:cNvPr>
              <p:cNvSpPr/>
              <p:nvPr/>
            </p:nvSpPr>
            <p:spPr>
              <a:xfrm>
                <a:off x="10597238" y="5347190"/>
                <a:ext cx="545421" cy="303007"/>
              </a:xfrm>
              <a:prstGeom prst="rect">
                <a:avLst/>
              </a:prstGeom>
              <a:noFill/>
              <a:ln w="12700" cap="flat" cmpd="sng" algn="ctr">
                <a:noFill/>
                <a:prstDash val="solid"/>
                <a:miter lim="800000"/>
              </a:ln>
              <a:effectLst/>
            </p:spPr>
            <p:txBody>
              <a:bodyPr wrap="none" lIns="0" tIns="0" rIns="0" bIns="0" rtlCol="0" anchor="ctr">
                <a:spAutoFit/>
              </a:bodyPr>
              <a:lstStyle/>
              <a:p>
                <a:pPr defTabSz="914377" eaLnBrk="1" fontAlgn="auto" hangingPunct="1">
                  <a:spcBef>
                    <a:spcPts val="0"/>
                  </a:spcBef>
                  <a:spcAft>
                    <a:spcPts val="0"/>
                  </a:spcAft>
                  <a:defRPr/>
                </a:pPr>
                <a:r>
                  <a:rPr lang="en-US" sz="1400" b="1" kern="0">
                    <a:solidFill>
                      <a:srgbClr val="A02016"/>
                    </a:solidFill>
                    <a:cs typeface="Arial" panose="020B0604020202020204" pitchFamily="34" charset="0"/>
                  </a:rPr>
                  <a:t>&lt;1%</a:t>
                </a:r>
              </a:p>
            </p:txBody>
          </p:sp>
          <p:sp>
            <p:nvSpPr>
              <p:cNvPr id="57" name="Rectangle 56">
                <a:extLst>
                  <a:ext uri="{FF2B5EF4-FFF2-40B4-BE49-F238E27FC236}">
                    <a16:creationId xmlns:a16="http://schemas.microsoft.com/office/drawing/2014/main" id="{318B6880-63E6-2162-912F-15431449FBBF}"/>
                  </a:ext>
                </a:extLst>
              </p:cNvPr>
              <p:cNvSpPr/>
              <p:nvPr/>
            </p:nvSpPr>
            <p:spPr>
              <a:xfrm>
                <a:off x="7900965" y="3767960"/>
                <a:ext cx="1713151" cy="606013"/>
              </a:xfrm>
              <a:prstGeom prst="rect">
                <a:avLst/>
              </a:prstGeom>
              <a:noFill/>
              <a:ln w="12700" cap="flat" cmpd="sng" algn="ctr">
                <a:noFill/>
                <a:prstDash val="solid"/>
                <a:miter lim="800000"/>
              </a:ln>
              <a:effectLst/>
            </p:spPr>
            <p:txBody>
              <a:bodyPr wrap="none" lIns="0" tIns="0" rIns="0" bIns="0" rtlCol="0" anchor="ctr">
                <a:spAutoFit/>
              </a:bodyPr>
              <a:lstStyle/>
              <a:p>
                <a:pPr algn="r" defTabSz="914377" eaLnBrk="1" fontAlgn="auto" hangingPunct="1">
                  <a:spcBef>
                    <a:spcPts val="0"/>
                  </a:spcBef>
                  <a:spcAft>
                    <a:spcPts val="0"/>
                  </a:spcAft>
                  <a:defRPr/>
                </a:pPr>
                <a:r>
                  <a:rPr lang="en-US" sz="1400" kern="0">
                    <a:solidFill>
                      <a:srgbClr val="434141"/>
                    </a:solidFill>
                    <a:cs typeface="Arial" panose="020B0604020202020204" pitchFamily="34" charset="0"/>
                  </a:rPr>
                  <a:t>Target range:</a:t>
                </a:r>
              </a:p>
              <a:p>
                <a:pPr algn="r" defTabSz="914377" eaLnBrk="1" fontAlgn="auto" hangingPunct="1">
                  <a:spcBef>
                    <a:spcPts val="0"/>
                  </a:spcBef>
                  <a:spcAft>
                    <a:spcPts val="0"/>
                  </a:spcAft>
                  <a:defRPr/>
                </a:pPr>
                <a:r>
                  <a:rPr lang="en-US" sz="1400" b="1" kern="0">
                    <a:solidFill>
                      <a:srgbClr val="434141"/>
                    </a:solidFill>
                    <a:cs typeface="Arial" panose="020B0604020202020204" pitchFamily="34" charset="0"/>
                  </a:rPr>
                  <a:t>63-140 mg/dL</a:t>
                </a:r>
              </a:p>
            </p:txBody>
          </p:sp>
          <p:sp>
            <p:nvSpPr>
              <p:cNvPr id="58" name="Rectangle 57">
                <a:extLst>
                  <a:ext uri="{FF2B5EF4-FFF2-40B4-BE49-F238E27FC236}">
                    <a16:creationId xmlns:a16="http://schemas.microsoft.com/office/drawing/2014/main" id="{A975E943-624B-6A7F-835C-6EC52F7A858E}"/>
                  </a:ext>
                </a:extLst>
              </p:cNvPr>
              <p:cNvSpPr/>
              <p:nvPr/>
            </p:nvSpPr>
            <p:spPr>
              <a:xfrm>
                <a:off x="8191697" y="2545695"/>
                <a:ext cx="1422420" cy="303007"/>
              </a:xfrm>
              <a:prstGeom prst="rect">
                <a:avLst/>
              </a:prstGeom>
              <a:noFill/>
              <a:ln w="12700" cap="flat" cmpd="sng" algn="ctr">
                <a:noFill/>
                <a:prstDash val="solid"/>
                <a:miter lim="800000"/>
              </a:ln>
              <a:effectLst/>
            </p:spPr>
            <p:txBody>
              <a:bodyPr wrap="none" lIns="0" tIns="0" rIns="0" bIns="0" rtlCol="0" anchor="ctr">
                <a:spAutoFit/>
              </a:bodyPr>
              <a:lstStyle/>
              <a:p>
                <a:pPr algn="r" defTabSz="914377" eaLnBrk="1" fontAlgn="auto" hangingPunct="1">
                  <a:spcBef>
                    <a:spcPts val="0"/>
                  </a:spcBef>
                  <a:spcAft>
                    <a:spcPts val="0"/>
                  </a:spcAft>
                  <a:defRPr/>
                </a:pPr>
                <a:r>
                  <a:rPr lang="en-US" sz="1400" kern="0" dirty="0">
                    <a:solidFill>
                      <a:srgbClr val="434141"/>
                    </a:solidFill>
                    <a:cs typeface="Arial" panose="020B0604020202020204" pitchFamily="34" charset="0"/>
                  </a:rPr>
                  <a:t>&gt;140 mg/dL</a:t>
                </a:r>
              </a:p>
            </p:txBody>
          </p:sp>
          <p:sp>
            <p:nvSpPr>
              <p:cNvPr id="60" name="Rectangle 59">
                <a:extLst>
                  <a:ext uri="{FF2B5EF4-FFF2-40B4-BE49-F238E27FC236}">
                    <a16:creationId xmlns:a16="http://schemas.microsoft.com/office/drawing/2014/main" id="{2BB5CCB7-62D1-D1EA-15A2-DD40A27467D8}"/>
                  </a:ext>
                </a:extLst>
              </p:cNvPr>
              <p:cNvSpPr/>
              <p:nvPr/>
            </p:nvSpPr>
            <p:spPr>
              <a:xfrm>
                <a:off x="10597237" y="2548937"/>
                <a:ext cx="694391" cy="303007"/>
              </a:xfrm>
              <a:prstGeom prst="rect">
                <a:avLst/>
              </a:prstGeom>
              <a:noFill/>
              <a:ln w="12700" cap="flat" cmpd="sng" algn="ctr">
                <a:noFill/>
                <a:prstDash val="solid"/>
                <a:miter lim="800000"/>
              </a:ln>
              <a:effectLst/>
            </p:spPr>
            <p:txBody>
              <a:bodyPr wrap="none" lIns="0" tIns="0" rIns="0" bIns="0" rtlCol="0" anchor="ctr">
                <a:spAutoFit/>
              </a:bodyPr>
              <a:lstStyle/>
              <a:p>
                <a:pPr defTabSz="914377" eaLnBrk="1" fontAlgn="auto" hangingPunct="1">
                  <a:spcBef>
                    <a:spcPts val="0"/>
                  </a:spcBef>
                  <a:spcAft>
                    <a:spcPts val="0"/>
                  </a:spcAft>
                  <a:defRPr/>
                </a:pPr>
                <a:r>
                  <a:rPr lang="en-US" sz="1400" b="1" kern="0" dirty="0">
                    <a:solidFill>
                      <a:srgbClr val="FFC000"/>
                    </a:solidFill>
                    <a:cs typeface="Arial" panose="020B0604020202020204" pitchFamily="34" charset="0"/>
                  </a:rPr>
                  <a:t>&lt;25%</a:t>
                </a:r>
              </a:p>
            </p:txBody>
          </p:sp>
        </p:grpSp>
      </p:grpSp>
      <p:grpSp>
        <p:nvGrpSpPr>
          <p:cNvPr id="75" name="Group 74">
            <a:extLst>
              <a:ext uri="{FF2B5EF4-FFF2-40B4-BE49-F238E27FC236}">
                <a16:creationId xmlns:a16="http://schemas.microsoft.com/office/drawing/2014/main" id="{3435DD7B-CD13-4823-6FFE-5F208BA16022}"/>
              </a:ext>
            </a:extLst>
          </p:cNvPr>
          <p:cNvGrpSpPr/>
          <p:nvPr/>
        </p:nvGrpSpPr>
        <p:grpSpPr>
          <a:xfrm>
            <a:off x="2838227" y="2034298"/>
            <a:ext cx="2437013" cy="3305369"/>
            <a:chOff x="7908847" y="1219334"/>
            <a:chExt cx="3825951" cy="4548952"/>
          </a:xfrm>
        </p:grpSpPr>
        <p:sp>
          <p:nvSpPr>
            <p:cNvPr id="76" name="Rectangle: Rounded Corners 75">
              <a:extLst>
                <a:ext uri="{FF2B5EF4-FFF2-40B4-BE49-F238E27FC236}">
                  <a16:creationId xmlns:a16="http://schemas.microsoft.com/office/drawing/2014/main" id="{86FA136E-9C3B-B403-204A-459D32F80A16}"/>
                </a:ext>
              </a:extLst>
            </p:cNvPr>
            <p:cNvSpPr/>
            <p:nvPr/>
          </p:nvSpPr>
          <p:spPr>
            <a:xfrm>
              <a:off x="8361036" y="1221544"/>
              <a:ext cx="3373762" cy="4546742"/>
            </a:xfrm>
            <a:prstGeom prst="roundRect">
              <a:avLst>
                <a:gd name="adj" fmla="val 3232"/>
              </a:avLst>
            </a:prstGeom>
            <a:solidFill>
              <a:srgbClr val="FFFFFF"/>
            </a:solidFill>
            <a:ln w="12700" cap="flat" cmpd="sng" algn="ctr">
              <a:noFill/>
              <a:prstDash val="solid"/>
              <a:miter lim="800000"/>
            </a:ln>
            <a:effectLst>
              <a:outerShdw blurRad="127000" dist="38100" dir="2700000" algn="tl" rotWithShape="0">
                <a:prstClr val="black">
                  <a:alpha val="15000"/>
                </a:prstClr>
              </a:outerShdw>
            </a:effectLst>
          </p:spPr>
          <p:txBody>
            <a:bodyPr rtlCol="0" anchor="ctr"/>
            <a:lstStyle/>
            <a:p>
              <a:pPr algn="ctr" eaLnBrk="1" fontAlgn="auto" hangingPunct="1">
                <a:spcBef>
                  <a:spcPts val="0"/>
                </a:spcBef>
                <a:spcAft>
                  <a:spcPts val="0"/>
                </a:spcAft>
                <a:defRPr/>
              </a:pPr>
              <a:endParaRPr lang="en-US" kern="0">
                <a:solidFill>
                  <a:srgbClr val="FFFFFF"/>
                </a:solidFill>
                <a:latin typeface="Arial" panose="020B0604020202020204"/>
              </a:endParaRPr>
            </a:p>
          </p:txBody>
        </p:sp>
        <p:sp>
          <p:nvSpPr>
            <p:cNvPr id="77" name="Rectangle: Top Corners Rounded 76">
              <a:extLst>
                <a:ext uri="{FF2B5EF4-FFF2-40B4-BE49-F238E27FC236}">
                  <a16:creationId xmlns:a16="http://schemas.microsoft.com/office/drawing/2014/main" id="{EFDF95D8-19C4-666A-4AB6-4803DB94F9FF}"/>
                </a:ext>
              </a:extLst>
            </p:cNvPr>
            <p:cNvSpPr/>
            <p:nvPr/>
          </p:nvSpPr>
          <p:spPr>
            <a:xfrm flipH="1">
              <a:off x="8361035" y="1219334"/>
              <a:ext cx="3373762" cy="611360"/>
            </a:xfrm>
            <a:prstGeom prst="round2SameRect">
              <a:avLst>
                <a:gd name="adj1" fmla="val 23102"/>
                <a:gd name="adj2" fmla="val 0"/>
              </a:avLst>
            </a:prstGeom>
            <a:solidFill>
              <a:srgbClr val="30AB0D"/>
            </a:solidFill>
            <a:ln w="12700" cap="flat" cmpd="sng" algn="ctr">
              <a:noFill/>
              <a:prstDash val="solid"/>
              <a:miter lim="800000"/>
            </a:ln>
            <a:effectLst/>
          </p:spPr>
          <p:txBody>
            <a:bodyPr lIns="0" tIns="0" rIns="0" bIns="0" rtlCol="0" anchor="ctr"/>
            <a:lstStyle/>
            <a:p>
              <a:pPr algn="ctr" eaLnBrk="1" fontAlgn="auto" hangingPunct="1">
                <a:spcBef>
                  <a:spcPts val="0"/>
                </a:spcBef>
                <a:spcAft>
                  <a:spcPts val="0"/>
                </a:spcAft>
                <a:defRPr/>
              </a:pPr>
              <a:endParaRPr lang="en-US" b="1" kern="0">
                <a:solidFill>
                  <a:srgbClr val="FFFFFF"/>
                </a:solidFill>
                <a:latin typeface="Arial"/>
              </a:endParaRPr>
            </a:p>
          </p:txBody>
        </p:sp>
        <p:sp>
          <p:nvSpPr>
            <p:cNvPr id="78" name="TextBox 77">
              <a:extLst>
                <a:ext uri="{FF2B5EF4-FFF2-40B4-BE49-F238E27FC236}">
                  <a16:creationId xmlns:a16="http://schemas.microsoft.com/office/drawing/2014/main" id="{24C1EF91-C6A2-590B-D902-1C45AE2D6974}"/>
                </a:ext>
              </a:extLst>
            </p:cNvPr>
            <p:cNvSpPr txBox="1"/>
            <p:nvPr/>
          </p:nvSpPr>
          <p:spPr>
            <a:xfrm>
              <a:off x="8361034" y="1286273"/>
              <a:ext cx="3373762" cy="477484"/>
            </a:xfrm>
            <a:prstGeom prst="rect">
              <a:avLst/>
            </a:prstGeom>
            <a:noFill/>
            <a:ln w="12700" cap="flat" cmpd="sng" algn="ctr">
              <a:noFill/>
              <a:prstDash val="solid"/>
              <a:miter lim="800000"/>
            </a:ln>
            <a:effectLst/>
          </p:spPr>
          <p:txBody>
            <a:bodyPr rtlCol="0" anchor="ctr"/>
            <a:lstStyle>
              <a:defPPr>
                <a:defRPr lang="en-US"/>
              </a:defPPr>
              <a:lvl1pPr lvl="0" algn="ctr" defTabSz="914400">
                <a:defRPr kumimoji="0" sz="1600" i="0" u="none" strike="noStrike" kern="0" cap="none" spc="0" normalizeH="0" baseline="0">
                  <a:ln>
                    <a:noFill/>
                  </a:ln>
                  <a:solidFill>
                    <a:srgbClr val="4D4D4F"/>
                  </a:solidFill>
                  <a:effectLst/>
                  <a:uLnTx/>
                  <a:uFillTx/>
                  <a:latin typeface="Arial" panose="020B0604020202020204"/>
                  <a:cs typeface="Arial"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eaLnBrk="1" fontAlgn="auto" hangingPunct="1">
                <a:spcBef>
                  <a:spcPts val="0"/>
                </a:spcBef>
                <a:spcAft>
                  <a:spcPts val="0"/>
                </a:spcAft>
                <a:defRPr/>
              </a:pPr>
              <a:r>
                <a:rPr lang="en-US" b="1" dirty="0">
                  <a:solidFill>
                    <a:srgbClr val="FFFFFF"/>
                  </a:solidFill>
                </a:rPr>
                <a:t>Pregnancy:</a:t>
              </a:r>
            </a:p>
            <a:p>
              <a:pPr eaLnBrk="1" fontAlgn="auto" hangingPunct="1">
                <a:spcBef>
                  <a:spcPts val="0"/>
                </a:spcBef>
                <a:spcAft>
                  <a:spcPts val="0"/>
                </a:spcAft>
                <a:defRPr/>
              </a:pPr>
              <a:r>
                <a:rPr lang="en-US" b="1" dirty="0">
                  <a:solidFill>
                    <a:srgbClr val="FFFFFF"/>
                  </a:solidFill>
                </a:rPr>
                <a:t>T2D</a:t>
              </a:r>
            </a:p>
          </p:txBody>
        </p:sp>
        <p:grpSp>
          <p:nvGrpSpPr>
            <p:cNvPr id="79" name="Group 78">
              <a:extLst>
                <a:ext uri="{FF2B5EF4-FFF2-40B4-BE49-F238E27FC236}">
                  <a16:creationId xmlns:a16="http://schemas.microsoft.com/office/drawing/2014/main" id="{35262C6C-DF16-9E7D-D828-608A445781AE}"/>
                </a:ext>
              </a:extLst>
            </p:cNvPr>
            <p:cNvGrpSpPr/>
            <p:nvPr/>
          </p:nvGrpSpPr>
          <p:grpSpPr>
            <a:xfrm>
              <a:off x="7908847" y="2097417"/>
              <a:ext cx="3610462" cy="3451465"/>
              <a:chOff x="7819773" y="2217487"/>
              <a:chExt cx="3610462" cy="3451465"/>
            </a:xfrm>
          </p:grpSpPr>
          <p:sp>
            <p:nvSpPr>
              <p:cNvPr id="80" name="Rectangle 79">
                <a:extLst>
                  <a:ext uri="{FF2B5EF4-FFF2-40B4-BE49-F238E27FC236}">
                    <a16:creationId xmlns:a16="http://schemas.microsoft.com/office/drawing/2014/main" id="{3F243633-7874-DCD1-9ADC-557B143DF632}"/>
                  </a:ext>
                </a:extLst>
              </p:cNvPr>
              <p:cNvSpPr/>
              <p:nvPr/>
            </p:nvSpPr>
            <p:spPr>
              <a:xfrm>
                <a:off x="10597237" y="3914508"/>
                <a:ext cx="832998" cy="338857"/>
              </a:xfrm>
              <a:prstGeom prst="rect">
                <a:avLst/>
              </a:prstGeom>
              <a:noFill/>
              <a:ln w="12700" cap="flat" cmpd="sng" algn="ctr">
                <a:noFill/>
                <a:prstDash val="solid"/>
                <a:miter lim="800000"/>
              </a:ln>
              <a:effectLst/>
            </p:spPr>
            <p:txBody>
              <a:bodyPr wrap="none" lIns="0" tIns="0" rIns="0" bIns="0" rtlCol="0" anchor="ctr">
                <a:spAutoFit/>
              </a:bodyPr>
              <a:lstStyle/>
              <a:p>
                <a:pPr defTabSz="914377" eaLnBrk="1" fontAlgn="auto" hangingPunct="1">
                  <a:spcBef>
                    <a:spcPts val="0"/>
                  </a:spcBef>
                  <a:spcAft>
                    <a:spcPts val="0"/>
                  </a:spcAft>
                  <a:defRPr/>
                </a:pPr>
                <a:r>
                  <a:rPr lang="en-US" sz="1600" b="1" kern="0" dirty="0">
                    <a:solidFill>
                      <a:srgbClr val="32AD10"/>
                    </a:solidFill>
                    <a:cs typeface="Arial" panose="020B0604020202020204" pitchFamily="34" charset="0"/>
                  </a:rPr>
                  <a:t>&gt;80%</a:t>
                </a:r>
              </a:p>
            </p:txBody>
          </p:sp>
          <p:graphicFrame>
            <p:nvGraphicFramePr>
              <p:cNvPr id="81" name="Chart 80">
                <a:extLst>
                  <a:ext uri="{FF2B5EF4-FFF2-40B4-BE49-F238E27FC236}">
                    <a16:creationId xmlns:a16="http://schemas.microsoft.com/office/drawing/2014/main" id="{FE1BB0E5-4B2C-30EC-F062-2F25B10DF371}"/>
                  </a:ext>
                </a:extLst>
              </p:cNvPr>
              <p:cNvGraphicFramePr/>
              <p:nvPr/>
            </p:nvGraphicFramePr>
            <p:xfrm>
              <a:off x="9202330" y="2217487"/>
              <a:ext cx="1833983" cy="3252111"/>
            </p:xfrm>
            <a:graphic>
              <a:graphicData uri="http://schemas.openxmlformats.org/drawingml/2006/chart">
                <c:chart xmlns:c="http://schemas.openxmlformats.org/drawingml/2006/chart" xmlns:r="http://schemas.openxmlformats.org/officeDocument/2006/relationships" r:id="rId6"/>
              </a:graphicData>
            </a:graphic>
          </p:graphicFrame>
          <p:sp>
            <p:nvSpPr>
              <p:cNvPr id="82" name="Rectangle 81">
                <a:extLst>
                  <a:ext uri="{FF2B5EF4-FFF2-40B4-BE49-F238E27FC236}">
                    <a16:creationId xmlns:a16="http://schemas.microsoft.com/office/drawing/2014/main" id="{75B4100F-A3BC-A93C-708F-1664441FCB03}"/>
                  </a:ext>
                </a:extLst>
              </p:cNvPr>
              <p:cNvSpPr/>
              <p:nvPr/>
            </p:nvSpPr>
            <p:spPr>
              <a:xfrm>
                <a:off x="8280313" y="5145612"/>
                <a:ext cx="1333804" cy="296501"/>
              </a:xfrm>
              <a:prstGeom prst="rect">
                <a:avLst/>
              </a:prstGeom>
              <a:noFill/>
              <a:ln w="12700" cap="flat" cmpd="sng" algn="ctr">
                <a:noFill/>
                <a:prstDash val="solid"/>
                <a:miter lim="800000"/>
              </a:ln>
              <a:effectLst/>
            </p:spPr>
            <p:txBody>
              <a:bodyPr wrap="none" lIns="0" tIns="0" rIns="0" bIns="0" rtlCol="0" anchor="ctr">
                <a:spAutoFit/>
              </a:bodyPr>
              <a:lstStyle/>
              <a:p>
                <a:pPr algn="r" defTabSz="914377" eaLnBrk="1" fontAlgn="auto" hangingPunct="1">
                  <a:spcBef>
                    <a:spcPts val="0"/>
                  </a:spcBef>
                  <a:spcAft>
                    <a:spcPts val="0"/>
                  </a:spcAft>
                  <a:defRPr/>
                </a:pPr>
                <a:r>
                  <a:rPr lang="en-US" sz="1400" kern="0">
                    <a:solidFill>
                      <a:srgbClr val="434141"/>
                    </a:solidFill>
                    <a:cs typeface="Arial" panose="020B0604020202020204" pitchFamily="34" charset="0"/>
                  </a:rPr>
                  <a:t>&lt;63 mg/dL</a:t>
                </a:r>
              </a:p>
            </p:txBody>
          </p:sp>
          <p:sp>
            <p:nvSpPr>
              <p:cNvPr id="83" name="Rectangle 82">
                <a:extLst>
                  <a:ext uri="{FF2B5EF4-FFF2-40B4-BE49-F238E27FC236}">
                    <a16:creationId xmlns:a16="http://schemas.microsoft.com/office/drawing/2014/main" id="{1C79858D-80B2-0E41-6B3E-181F6F1973BB}"/>
                  </a:ext>
                </a:extLst>
              </p:cNvPr>
              <p:cNvSpPr/>
              <p:nvPr/>
            </p:nvSpPr>
            <p:spPr>
              <a:xfrm>
                <a:off x="8280313" y="5372451"/>
                <a:ext cx="1333803" cy="296501"/>
              </a:xfrm>
              <a:prstGeom prst="rect">
                <a:avLst/>
              </a:prstGeom>
              <a:noFill/>
              <a:ln w="12700" cap="flat" cmpd="sng" algn="ctr">
                <a:noFill/>
                <a:prstDash val="solid"/>
                <a:miter lim="800000"/>
              </a:ln>
              <a:effectLst/>
            </p:spPr>
            <p:txBody>
              <a:bodyPr wrap="none" lIns="0" tIns="0" rIns="0" bIns="0" rtlCol="0" anchor="ctr">
                <a:spAutoFit/>
              </a:bodyPr>
              <a:lstStyle/>
              <a:p>
                <a:pPr algn="r" defTabSz="914377" eaLnBrk="1" fontAlgn="auto" hangingPunct="1">
                  <a:spcBef>
                    <a:spcPts val="0"/>
                  </a:spcBef>
                  <a:spcAft>
                    <a:spcPts val="0"/>
                  </a:spcAft>
                  <a:defRPr/>
                </a:pPr>
                <a:r>
                  <a:rPr lang="en-US" sz="1400" kern="0">
                    <a:solidFill>
                      <a:srgbClr val="434141"/>
                    </a:solidFill>
                    <a:cs typeface="Arial" panose="020B0604020202020204" pitchFamily="34" charset="0"/>
                  </a:rPr>
                  <a:t>&lt;54 mg/dL</a:t>
                </a:r>
              </a:p>
            </p:txBody>
          </p:sp>
          <p:sp>
            <p:nvSpPr>
              <p:cNvPr id="84" name="Rectangle 83">
                <a:extLst>
                  <a:ext uri="{FF2B5EF4-FFF2-40B4-BE49-F238E27FC236}">
                    <a16:creationId xmlns:a16="http://schemas.microsoft.com/office/drawing/2014/main" id="{72A9AE6B-3510-D933-B90C-4D30CFCC6BFB}"/>
                  </a:ext>
                </a:extLst>
              </p:cNvPr>
              <p:cNvSpPr/>
              <p:nvPr/>
            </p:nvSpPr>
            <p:spPr>
              <a:xfrm>
                <a:off x="10597237" y="5180514"/>
                <a:ext cx="571271" cy="296501"/>
              </a:xfrm>
              <a:prstGeom prst="rect">
                <a:avLst/>
              </a:prstGeom>
              <a:noFill/>
              <a:ln w="12700" cap="flat" cmpd="sng" algn="ctr">
                <a:noFill/>
                <a:prstDash val="solid"/>
                <a:miter lim="800000"/>
              </a:ln>
              <a:effectLst/>
            </p:spPr>
            <p:txBody>
              <a:bodyPr wrap="none" lIns="0" tIns="0" rIns="0" bIns="0" rtlCol="0" anchor="ctr">
                <a:spAutoFit/>
              </a:bodyPr>
              <a:lstStyle/>
              <a:p>
                <a:pPr defTabSz="914377" eaLnBrk="1" fontAlgn="auto" hangingPunct="1">
                  <a:spcBef>
                    <a:spcPts val="0"/>
                  </a:spcBef>
                  <a:spcAft>
                    <a:spcPts val="0"/>
                  </a:spcAft>
                  <a:defRPr/>
                </a:pPr>
                <a:r>
                  <a:rPr lang="en-US" sz="1400" b="1" kern="0" dirty="0">
                    <a:solidFill>
                      <a:srgbClr val="D52B1E"/>
                    </a:solidFill>
                    <a:cs typeface="Arial" panose="020B0604020202020204" pitchFamily="34" charset="0"/>
                  </a:rPr>
                  <a:t>&lt;4%</a:t>
                </a:r>
                <a:endParaRPr lang="en-US" sz="1400" b="1" kern="0" baseline="30000" dirty="0">
                  <a:solidFill>
                    <a:srgbClr val="D52B1E"/>
                  </a:solidFill>
                  <a:cs typeface="Arial" panose="020B0604020202020204" pitchFamily="34" charset="0"/>
                </a:endParaRPr>
              </a:p>
            </p:txBody>
          </p:sp>
          <p:sp>
            <p:nvSpPr>
              <p:cNvPr id="85" name="Rectangle 84">
                <a:extLst>
                  <a:ext uri="{FF2B5EF4-FFF2-40B4-BE49-F238E27FC236}">
                    <a16:creationId xmlns:a16="http://schemas.microsoft.com/office/drawing/2014/main" id="{798CFC56-ADC0-C121-F8E8-71C0550D93F0}"/>
                  </a:ext>
                </a:extLst>
              </p:cNvPr>
              <p:cNvSpPr/>
              <p:nvPr/>
            </p:nvSpPr>
            <p:spPr>
              <a:xfrm>
                <a:off x="10597237" y="5350441"/>
                <a:ext cx="571271" cy="296501"/>
              </a:xfrm>
              <a:prstGeom prst="rect">
                <a:avLst/>
              </a:prstGeom>
              <a:noFill/>
              <a:ln w="12700" cap="flat" cmpd="sng" algn="ctr">
                <a:noFill/>
                <a:prstDash val="solid"/>
                <a:miter lim="800000"/>
              </a:ln>
              <a:effectLst/>
            </p:spPr>
            <p:txBody>
              <a:bodyPr wrap="none" lIns="0" tIns="0" rIns="0" bIns="0" rtlCol="0" anchor="ctr">
                <a:spAutoFit/>
              </a:bodyPr>
              <a:lstStyle/>
              <a:p>
                <a:pPr defTabSz="914377" eaLnBrk="1" fontAlgn="auto" hangingPunct="1">
                  <a:spcBef>
                    <a:spcPts val="0"/>
                  </a:spcBef>
                  <a:spcAft>
                    <a:spcPts val="0"/>
                  </a:spcAft>
                  <a:defRPr/>
                </a:pPr>
                <a:r>
                  <a:rPr lang="en-US" sz="1400" b="1" kern="0">
                    <a:solidFill>
                      <a:srgbClr val="A02016"/>
                    </a:solidFill>
                    <a:cs typeface="Arial" panose="020B0604020202020204" pitchFamily="34" charset="0"/>
                  </a:rPr>
                  <a:t>&lt;1%</a:t>
                </a:r>
              </a:p>
            </p:txBody>
          </p:sp>
          <p:sp>
            <p:nvSpPr>
              <p:cNvPr id="86" name="Rectangle 85">
                <a:extLst>
                  <a:ext uri="{FF2B5EF4-FFF2-40B4-BE49-F238E27FC236}">
                    <a16:creationId xmlns:a16="http://schemas.microsoft.com/office/drawing/2014/main" id="{197C9E80-68EE-D8BE-00BC-026414614CAF}"/>
                  </a:ext>
                </a:extLst>
              </p:cNvPr>
              <p:cNvSpPr/>
              <p:nvPr/>
            </p:nvSpPr>
            <p:spPr>
              <a:xfrm>
                <a:off x="7819773" y="3774467"/>
                <a:ext cx="1794344" cy="593000"/>
              </a:xfrm>
              <a:prstGeom prst="rect">
                <a:avLst/>
              </a:prstGeom>
              <a:noFill/>
              <a:ln w="12700" cap="flat" cmpd="sng" algn="ctr">
                <a:noFill/>
                <a:prstDash val="solid"/>
                <a:miter lim="800000"/>
              </a:ln>
              <a:effectLst/>
            </p:spPr>
            <p:txBody>
              <a:bodyPr wrap="none" lIns="0" tIns="0" rIns="0" bIns="0" rtlCol="0" anchor="ctr">
                <a:spAutoFit/>
              </a:bodyPr>
              <a:lstStyle/>
              <a:p>
                <a:pPr algn="r" defTabSz="914377" eaLnBrk="1" fontAlgn="auto" hangingPunct="1">
                  <a:spcBef>
                    <a:spcPts val="0"/>
                  </a:spcBef>
                  <a:spcAft>
                    <a:spcPts val="0"/>
                  </a:spcAft>
                  <a:defRPr/>
                </a:pPr>
                <a:r>
                  <a:rPr lang="en-US" sz="1400" kern="0" dirty="0">
                    <a:solidFill>
                      <a:srgbClr val="434141"/>
                    </a:solidFill>
                    <a:cs typeface="Arial" panose="020B0604020202020204" pitchFamily="34" charset="0"/>
                  </a:rPr>
                  <a:t>Target range:</a:t>
                </a:r>
              </a:p>
              <a:p>
                <a:pPr algn="r" defTabSz="914377" eaLnBrk="1" fontAlgn="auto" hangingPunct="1">
                  <a:spcBef>
                    <a:spcPts val="0"/>
                  </a:spcBef>
                  <a:spcAft>
                    <a:spcPts val="0"/>
                  </a:spcAft>
                  <a:defRPr/>
                </a:pPr>
                <a:r>
                  <a:rPr lang="en-US" sz="1400" b="1" kern="0" dirty="0">
                    <a:solidFill>
                      <a:srgbClr val="434141"/>
                    </a:solidFill>
                    <a:cs typeface="Arial" panose="020B0604020202020204" pitchFamily="34" charset="0"/>
                  </a:rPr>
                  <a:t>63-140 mg/dL</a:t>
                </a:r>
              </a:p>
            </p:txBody>
          </p:sp>
          <p:sp>
            <p:nvSpPr>
              <p:cNvPr id="87" name="Rectangle 86">
                <a:extLst>
                  <a:ext uri="{FF2B5EF4-FFF2-40B4-BE49-F238E27FC236}">
                    <a16:creationId xmlns:a16="http://schemas.microsoft.com/office/drawing/2014/main" id="{A4F8E7BD-E5AF-F87A-4F97-F9A6D7B1088E}"/>
                  </a:ext>
                </a:extLst>
              </p:cNvPr>
              <p:cNvSpPr/>
              <p:nvPr/>
            </p:nvSpPr>
            <p:spPr>
              <a:xfrm>
                <a:off x="8124284" y="2548947"/>
                <a:ext cx="1489833" cy="296501"/>
              </a:xfrm>
              <a:prstGeom prst="rect">
                <a:avLst/>
              </a:prstGeom>
              <a:noFill/>
              <a:ln w="12700" cap="flat" cmpd="sng" algn="ctr">
                <a:noFill/>
                <a:prstDash val="solid"/>
                <a:miter lim="800000"/>
              </a:ln>
              <a:effectLst/>
            </p:spPr>
            <p:txBody>
              <a:bodyPr wrap="none" lIns="0" tIns="0" rIns="0" bIns="0" rtlCol="0" anchor="ctr">
                <a:spAutoFit/>
              </a:bodyPr>
              <a:lstStyle/>
              <a:p>
                <a:pPr algn="r" defTabSz="914377" eaLnBrk="1" fontAlgn="auto" hangingPunct="1">
                  <a:spcBef>
                    <a:spcPts val="0"/>
                  </a:spcBef>
                  <a:spcAft>
                    <a:spcPts val="0"/>
                  </a:spcAft>
                  <a:defRPr/>
                </a:pPr>
                <a:r>
                  <a:rPr lang="en-US" sz="1400" kern="0">
                    <a:solidFill>
                      <a:srgbClr val="434141"/>
                    </a:solidFill>
                    <a:cs typeface="Arial" panose="020B0604020202020204" pitchFamily="34" charset="0"/>
                  </a:rPr>
                  <a:t>&gt;140 mg/dL</a:t>
                </a:r>
              </a:p>
            </p:txBody>
          </p:sp>
          <p:sp>
            <p:nvSpPr>
              <p:cNvPr id="88" name="Rectangle 87">
                <a:extLst>
                  <a:ext uri="{FF2B5EF4-FFF2-40B4-BE49-F238E27FC236}">
                    <a16:creationId xmlns:a16="http://schemas.microsoft.com/office/drawing/2014/main" id="{343F560F-5032-281B-EBA5-C5E0DE2527B4}"/>
                  </a:ext>
                </a:extLst>
              </p:cNvPr>
              <p:cNvSpPr/>
              <p:nvPr/>
            </p:nvSpPr>
            <p:spPr>
              <a:xfrm>
                <a:off x="10597237" y="2552191"/>
                <a:ext cx="727301" cy="296501"/>
              </a:xfrm>
              <a:prstGeom prst="rect">
                <a:avLst/>
              </a:prstGeom>
              <a:noFill/>
              <a:ln w="12700" cap="flat" cmpd="sng" algn="ctr">
                <a:noFill/>
                <a:prstDash val="solid"/>
                <a:miter lim="800000"/>
              </a:ln>
              <a:effectLst/>
            </p:spPr>
            <p:txBody>
              <a:bodyPr wrap="none" lIns="0" tIns="0" rIns="0" bIns="0" rtlCol="0" anchor="ctr">
                <a:spAutoFit/>
              </a:bodyPr>
              <a:lstStyle/>
              <a:p>
                <a:pPr defTabSz="914377" eaLnBrk="1" fontAlgn="auto" hangingPunct="1">
                  <a:spcBef>
                    <a:spcPts val="0"/>
                  </a:spcBef>
                  <a:spcAft>
                    <a:spcPts val="0"/>
                  </a:spcAft>
                  <a:defRPr/>
                </a:pPr>
                <a:r>
                  <a:rPr lang="en-US" sz="1400" b="1" kern="0" dirty="0">
                    <a:solidFill>
                      <a:srgbClr val="FFC000"/>
                    </a:solidFill>
                    <a:cs typeface="Arial" panose="020B0604020202020204" pitchFamily="34" charset="0"/>
                  </a:rPr>
                  <a:t>&lt;15%</a:t>
                </a:r>
              </a:p>
            </p:txBody>
          </p:sp>
        </p:grpSp>
      </p:grpSp>
      <p:grpSp>
        <p:nvGrpSpPr>
          <p:cNvPr id="103" name="Group 102">
            <a:extLst>
              <a:ext uri="{FF2B5EF4-FFF2-40B4-BE49-F238E27FC236}">
                <a16:creationId xmlns:a16="http://schemas.microsoft.com/office/drawing/2014/main" id="{1951FDB8-E6D5-399F-1922-E1929962F80A}"/>
              </a:ext>
            </a:extLst>
          </p:cNvPr>
          <p:cNvGrpSpPr/>
          <p:nvPr/>
        </p:nvGrpSpPr>
        <p:grpSpPr>
          <a:xfrm>
            <a:off x="5396261" y="2034297"/>
            <a:ext cx="2337231" cy="3313396"/>
            <a:chOff x="7758930" y="1219334"/>
            <a:chExt cx="3975868" cy="4548952"/>
          </a:xfrm>
        </p:grpSpPr>
        <p:sp>
          <p:nvSpPr>
            <p:cNvPr id="104" name="Rectangle: Rounded Corners 103">
              <a:extLst>
                <a:ext uri="{FF2B5EF4-FFF2-40B4-BE49-F238E27FC236}">
                  <a16:creationId xmlns:a16="http://schemas.microsoft.com/office/drawing/2014/main" id="{F621D4F8-32D4-9D4A-92FA-D4598CD368C6}"/>
                </a:ext>
              </a:extLst>
            </p:cNvPr>
            <p:cNvSpPr/>
            <p:nvPr/>
          </p:nvSpPr>
          <p:spPr>
            <a:xfrm>
              <a:off x="8361036" y="1221544"/>
              <a:ext cx="3373762" cy="4546742"/>
            </a:xfrm>
            <a:prstGeom prst="roundRect">
              <a:avLst>
                <a:gd name="adj" fmla="val 3232"/>
              </a:avLst>
            </a:prstGeom>
            <a:solidFill>
              <a:srgbClr val="FFFFFF"/>
            </a:solidFill>
            <a:ln w="12700" cap="flat" cmpd="sng" algn="ctr">
              <a:noFill/>
              <a:prstDash val="solid"/>
              <a:miter lim="800000"/>
            </a:ln>
            <a:effectLst>
              <a:outerShdw blurRad="127000" dist="38100" dir="2700000" algn="tl" rotWithShape="0">
                <a:prstClr val="black">
                  <a:alpha val="15000"/>
                </a:prstClr>
              </a:outerShdw>
            </a:effectLst>
          </p:spPr>
          <p:txBody>
            <a:bodyPr rtlCol="0" anchor="ctr"/>
            <a:lstStyle/>
            <a:p>
              <a:pPr algn="ctr" eaLnBrk="1" fontAlgn="auto" hangingPunct="1">
                <a:spcBef>
                  <a:spcPts val="0"/>
                </a:spcBef>
                <a:spcAft>
                  <a:spcPts val="0"/>
                </a:spcAft>
                <a:defRPr/>
              </a:pPr>
              <a:endParaRPr lang="en-US" kern="0">
                <a:solidFill>
                  <a:srgbClr val="FFFFFF"/>
                </a:solidFill>
                <a:latin typeface="Arial" panose="020B0604020202020204"/>
              </a:endParaRPr>
            </a:p>
          </p:txBody>
        </p:sp>
        <p:sp>
          <p:nvSpPr>
            <p:cNvPr id="105" name="Rectangle: Top Corners Rounded 104">
              <a:extLst>
                <a:ext uri="{FF2B5EF4-FFF2-40B4-BE49-F238E27FC236}">
                  <a16:creationId xmlns:a16="http://schemas.microsoft.com/office/drawing/2014/main" id="{244F8924-99EF-E10B-FEFC-65AD127EE212}"/>
                </a:ext>
              </a:extLst>
            </p:cNvPr>
            <p:cNvSpPr/>
            <p:nvPr/>
          </p:nvSpPr>
          <p:spPr>
            <a:xfrm flipH="1">
              <a:off x="8361035" y="1219334"/>
              <a:ext cx="3373762" cy="611360"/>
            </a:xfrm>
            <a:prstGeom prst="round2SameRect">
              <a:avLst>
                <a:gd name="adj1" fmla="val 23102"/>
                <a:gd name="adj2" fmla="val 0"/>
              </a:avLst>
            </a:prstGeom>
            <a:solidFill>
              <a:srgbClr val="30AB0D"/>
            </a:solidFill>
            <a:ln w="12700" cap="flat" cmpd="sng" algn="ctr">
              <a:noFill/>
              <a:prstDash val="solid"/>
              <a:miter lim="800000"/>
            </a:ln>
            <a:effectLst/>
          </p:spPr>
          <p:txBody>
            <a:bodyPr lIns="0" tIns="0" rIns="0" bIns="0" rtlCol="0" anchor="ctr"/>
            <a:lstStyle/>
            <a:p>
              <a:pPr algn="ctr" eaLnBrk="1" fontAlgn="auto" hangingPunct="1">
                <a:spcBef>
                  <a:spcPts val="0"/>
                </a:spcBef>
                <a:spcAft>
                  <a:spcPts val="0"/>
                </a:spcAft>
                <a:defRPr/>
              </a:pPr>
              <a:endParaRPr lang="en-US" b="1" kern="0">
                <a:solidFill>
                  <a:srgbClr val="FFFFFF"/>
                </a:solidFill>
                <a:latin typeface="Arial"/>
              </a:endParaRPr>
            </a:p>
          </p:txBody>
        </p:sp>
        <p:sp>
          <p:nvSpPr>
            <p:cNvPr id="106" name="TextBox 105">
              <a:extLst>
                <a:ext uri="{FF2B5EF4-FFF2-40B4-BE49-F238E27FC236}">
                  <a16:creationId xmlns:a16="http://schemas.microsoft.com/office/drawing/2014/main" id="{96B4AE98-2BAC-3B01-FCEF-B794FB2B2BE6}"/>
                </a:ext>
              </a:extLst>
            </p:cNvPr>
            <p:cNvSpPr txBox="1"/>
            <p:nvPr/>
          </p:nvSpPr>
          <p:spPr>
            <a:xfrm>
              <a:off x="8361034" y="1286273"/>
              <a:ext cx="3373762" cy="477484"/>
            </a:xfrm>
            <a:prstGeom prst="rect">
              <a:avLst/>
            </a:prstGeom>
            <a:noFill/>
            <a:ln w="12700" cap="flat" cmpd="sng" algn="ctr">
              <a:noFill/>
              <a:prstDash val="solid"/>
              <a:miter lim="800000"/>
            </a:ln>
            <a:effectLst/>
          </p:spPr>
          <p:txBody>
            <a:bodyPr rtlCol="0" anchor="ctr"/>
            <a:lstStyle>
              <a:defPPr>
                <a:defRPr lang="en-US"/>
              </a:defPPr>
              <a:lvl1pPr lvl="0" algn="ctr" defTabSz="914400">
                <a:defRPr kumimoji="0" sz="1600" i="0" u="none" strike="noStrike" kern="0" cap="none" spc="0" normalizeH="0" baseline="0">
                  <a:ln>
                    <a:noFill/>
                  </a:ln>
                  <a:solidFill>
                    <a:srgbClr val="4D4D4F"/>
                  </a:solidFill>
                  <a:effectLst/>
                  <a:uLnTx/>
                  <a:uFillTx/>
                  <a:latin typeface="Arial" panose="020B0604020202020204"/>
                  <a:cs typeface="Arial"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eaLnBrk="1" fontAlgn="auto" hangingPunct="1">
                <a:spcBef>
                  <a:spcPts val="0"/>
                </a:spcBef>
                <a:spcAft>
                  <a:spcPts val="0"/>
                </a:spcAft>
                <a:defRPr/>
              </a:pPr>
              <a:r>
                <a:rPr lang="en-US" b="1" dirty="0">
                  <a:solidFill>
                    <a:srgbClr val="FFFFFF"/>
                  </a:solidFill>
                </a:rPr>
                <a:t>Pregnancy: GD</a:t>
              </a:r>
            </a:p>
          </p:txBody>
        </p:sp>
        <p:grpSp>
          <p:nvGrpSpPr>
            <p:cNvPr id="107" name="Group 106">
              <a:extLst>
                <a:ext uri="{FF2B5EF4-FFF2-40B4-BE49-F238E27FC236}">
                  <a16:creationId xmlns:a16="http://schemas.microsoft.com/office/drawing/2014/main" id="{75B44818-0EFC-4A78-4E84-EC3F77D964C1}"/>
                </a:ext>
              </a:extLst>
            </p:cNvPr>
            <p:cNvGrpSpPr/>
            <p:nvPr/>
          </p:nvGrpSpPr>
          <p:grpSpPr>
            <a:xfrm>
              <a:off x="7758930" y="2097417"/>
              <a:ext cx="3829977" cy="3451105"/>
              <a:chOff x="7669856" y="2217487"/>
              <a:chExt cx="3829977" cy="3451105"/>
            </a:xfrm>
          </p:grpSpPr>
          <p:sp>
            <p:nvSpPr>
              <p:cNvPr id="108" name="Rectangle 107">
                <a:extLst>
                  <a:ext uri="{FF2B5EF4-FFF2-40B4-BE49-F238E27FC236}">
                    <a16:creationId xmlns:a16="http://schemas.microsoft.com/office/drawing/2014/main" id="{BAF149AC-3894-76D6-A434-79854A1D5C94}"/>
                  </a:ext>
                </a:extLst>
              </p:cNvPr>
              <p:cNvSpPr/>
              <p:nvPr/>
            </p:nvSpPr>
            <p:spPr>
              <a:xfrm>
                <a:off x="10597238" y="3914919"/>
                <a:ext cx="902595" cy="338036"/>
              </a:xfrm>
              <a:prstGeom prst="rect">
                <a:avLst/>
              </a:prstGeom>
              <a:noFill/>
              <a:ln w="12700" cap="flat" cmpd="sng" algn="ctr">
                <a:noFill/>
                <a:prstDash val="solid"/>
                <a:miter lim="800000"/>
              </a:ln>
              <a:effectLst/>
            </p:spPr>
            <p:txBody>
              <a:bodyPr wrap="none" lIns="0" tIns="0" rIns="0" bIns="0" rtlCol="0" anchor="ctr">
                <a:spAutoFit/>
              </a:bodyPr>
              <a:lstStyle/>
              <a:p>
                <a:pPr defTabSz="914377" eaLnBrk="1" fontAlgn="auto" hangingPunct="1">
                  <a:spcBef>
                    <a:spcPts val="0"/>
                  </a:spcBef>
                  <a:spcAft>
                    <a:spcPts val="0"/>
                  </a:spcAft>
                  <a:defRPr/>
                </a:pPr>
                <a:r>
                  <a:rPr lang="en-US" sz="1600" b="1" kern="0" dirty="0">
                    <a:solidFill>
                      <a:srgbClr val="32AD10"/>
                    </a:solidFill>
                    <a:cs typeface="Arial" panose="020B0604020202020204" pitchFamily="34" charset="0"/>
                  </a:rPr>
                  <a:t>&gt;90%</a:t>
                </a:r>
              </a:p>
            </p:txBody>
          </p:sp>
          <p:graphicFrame>
            <p:nvGraphicFramePr>
              <p:cNvPr id="110" name="Chart 109">
                <a:extLst>
                  <a:ext uri="{FF2B5EF4-FFF2-40B4-BE49-F238E27FC236}">
                    <a16:creationId xmlns:a16="http://schemas.microsoft.com/office/drawing/2014/main" id="{961F7C05-FCEC-5C96-06EA-F51D0D20D699}"/>
                  </a:ext>
                </a:extLst>
              </p:cNvPr>
              <p:cNvGraphicFramePr/>
              <p:nvPr/>
            </p:nvGraphicFramePr>
            <p:xfrm>
              <a:off x="9202330" y="2217487"/>
              <a:ext cx="1833983" cy="3252111"/>
            </p:xfrm>
            <a:graphic>
              <a:graphicData uri="http://schemas.openxmlformats.org/drawingml/2006/chart">
                <c:chart xmlns:c="http://schemas.openxmlformats.org/drawingml/2006/chart" xmlns:r="http://schemas.openxmlformats.org/officeDocument/2006/relationships" r:id="rId7"/>
              </a:graphicData>
            </a:graphic>
          </p:graphicFrame>
          <p:sp>
            <p:nvSpPr>
              <p:cNvPr id="113" name="Rectangle 112">
                <a:extLst>
                  <a:ext uri="{FF2B5EF4-FFF2-40B4-BE49-F238E27FC236}">
                    <a16:creationId xmlns:a16="http://schemas.microsoft.com/office/drawing/2014/main" id="{559B8344-0F73-7E71-83D3-9EECB1379746}"/>
                  </a:ext>
                </a:extLst>
              </p:cNvPr>
              <p:cNvSpPr/>
              <p:nvPr/>
            </p:nvSpPr>
            <p:spPr>
              <a:xfrm>
                <a:off x="8168874" y="5145973"/>
                <a:ext cx="1445243" cy="295782"/>
              </a:xfrm>
              <a:prstGeom prst="rect">
                <a:avLst/>
              </a:prstGeom>
              <a:noFill/>
              <a:ln w="12700" cap="flat" cmpd="sng" algn="ctr">
                <a:noFill/>
                <a:prstDash val="solid"/>
                <a:miter lim="800000"/>
              </a:ln>
              <a:effectLst/>
            </p:spPr>
            <p:txBody>
              <a:bodyPr wrap="none" lIns="0" tIns="0" rIns="0" bIns="0" rtlCol="0" anchor="ctr">
                <a:spAutoFit/>
              </a:bodyPr>
              <a:lstStyle/>
              <a:p>
                <a:pPr algn="r" defTabSz="914377" eaLnBrk="1" fontAlgn="auto" hangingPunct="1">
                  <a:spcBef>
                    <a:spcPts val="0"/>
                  </a:spcBef>
                  <a:spcAft>
                    <a:spcPts val="0"/>
                  </a:spcAft>
                  <a:defRPr/>
                </a:pPr>
                <a:r>
                  <a:rPr lang="en-US" sz="1400" kern="0">
                    <a:solidFill>
                      <a:srgbClr val="434141"/>
                    </a:solidFill>
                    <a:cs typeface="Arial" panose="020B0604020202020204" pitchFamily="34" charset="0"/>
                  </a:rPr>
                  <a:t>&lt;63 mg/dL</a:t>
                </a:r>
              </a:p>
            </p:txBody>
          </p:sp>
          <p:sp>
            <p:nvSpPr>
              <p:cNvPr id="114" name="Rectangle 113">
                <a:extLst>
                  <a:ext uri="{FF2B5EF4-FFF2-40B4-BE49-F238E27FC236}">
                    <a16:creationId xmlns:a16="http://schemas.microsoft.com/office/drawing/2014/main" id="{DA97B8DC-4935-0820-1F88-0395DFF53E7A}"/>
                  </a:ext>
                </a:extLst>
              </p:cNvPr>
              <p:cNvSpPr/>
              <p:nvPr/>
            </p:nvSpPr>
            <p:spPr>
              <a:xfrm>
                <a:off x="8168874" y="5372810"/>
                <a:ext cx="1445243" cy="295782"/>
              </a:xfrm>
              <a:prstGeom prst="rect">
                <a:avLst/>
              </a:prstGeom>
              <a:noFill/>
              <a:ln w="12700" cap="flat" cmpd="sng" algn="ctr">
                <a:noFill/>
                <a:prstDash val="solid"/>
                <a:miter lim="800000"/>
              </a:ln>
              <a:effectLst/>
            </p:spPr>
            <p:txBody>
              <a:bodyPr wrap="none" lIns="0" tIns="0" rIns="0" bIns="0" rtlCol="0" anchor="ctr">
                <a:spAutoFit/>
              </a:bodyPr>
              <a:lstStyle/>
              <a:p>
                <a:pPr algn="r" defTabSz="914377" eaLnBrk="1" fontAlgn="auto" hangingPunct="1">
                  <a:spcBef>
                    <a:spcPts val="0"/>
                  </a:spcBef>
                  <a:spcAft>
                    <a:spcPts val="0"/>
                  </a:spcAft>
                  <a:defRPr/>
                </a:pPr>
                <a:r>
                  <a:rPr lang="en-US" sz="1400" kern="0">
                    <a:solidFill>
                      <a:srgbClr val="434141"/>
                    </a:solidFill>
                    <a:cs typeface="Arial" panose="020B0604020202020204" pitchFamily="34" charset="0"/>
                  </a:rPr>
                  <a:t>&lt;54 mg/dL</a:t>
                </a:r>
              </a:p>
            </p:txBody>
          </p:sp>
          <p:sp>
            <p:nvSpPr>
              <p:cNvPr id="116" name="Rectangle 115">
                <a:extLst>
                  <a:ext uri="{FF2B5EF4-FFF2-40B4-BE49-F238E27FC236}">
                    <a16:creationId xmlns:a16="http://schemas.microsoft.com/office/drawing/2014/main" id="{CEB2D578-E87B-F674-36D4-3A5816361FAD}"/>
                  </a:ext>
                </a:extLst>
              </p:cNvPr>
              <p:cNvSpPr/>
              <p:nvPr/>
            </p:nvSpPr>
            <p:spPr>
              <a:xfrm>
                <a:off x="10597238" y="5180872"/>
                <a:ext cx="619001" cy="295782"/>
              </a:xfrm>
              <a:prstGeom prst="rect">
                <a:avLst/>
              </a:prstGeom>
              <a:noFill/>
              <a:ln w="12700" cap="flat" cmpd="sng" algn="ctr">
                <a:noFill/>
                <a:prstDash val="solid"/>
                <a:miter lim="800000"/>
              </a:ln>
              <a:effectLst/>
            </p:spPr>
            <p:txBody>
              <a:bodyPr wrap="none" lIns="0" tIns="0" rIns="0" bIns="0" rtlCol="0" anchor="ctr">
                <a:spAutoFit/>
              </a:bodyPr>
              <a:lstStyle/>
              <a:p>
                <a:pPr defTabSz="914377" eaLnBrk="1" fontAlgn="auto" hangingPunct="1">
                  <a:spcBef>
                    <a:spcPts val="0"/>
                  </a:spcBef>
                  <a:spcAft>
                    <a:spcPts val="0"/>
                  </a:spcAft>
                  <a:defRPr/>
                </a:pPr>
                <a:r>
                  <a:rPr lang="en-US" sz="1400" b="1" kern="0" dirty="0">
                    <a:solidFill>
                      <a:srgbClr val="D52B1E"/>
                    </a:solidFill>
                    <a:cs typeface="Arial" panose="020B0604020202020204" pitchFamily="34" charset="0"/>
                  </a:rPr>
                  <a:t>&lt;4%</a:t>
                </a:r>
                <a:endParaRPr lang="en-US" sz="1400" b="1" kern="0" baseline="30000" dirty="0">
                  <a:solidFill>
                    <a:srgbClr val="D52B1E"/>
                  </a:solidFill>
                  <a:cs typeface="Arial" panose="020B0604020202020204" pitchFamily="34" charset="0"/>
                </a:endParaRPr>
              </a:p>
            </p:txBody>
          </p:sp>
          <p:sp>
            <p:nvSpPr>
              <p:cNvPr id="122" name="Rectangle 121">
                <a:extLst>
                  <a:ext uri="{FF2B5EF4-FFF2-40B4-BE49-F238E27FC236}">
                    <a16:creationId xmlns:a16="http://schemas.microsoft.com/office/drawing/2014/main" id="{6ABE2C68-D0EE-FA2E-CF8F-4F2ECFFC6E1A}"/>
                  </a:ext>
                </a:extLst>
              </p:cNvPr>
              <p:cNvSpPr/>
              <p:nvPr/>
            </p:nvSpPr>
            <p:spPr>
              <a:xfrm>
                <a:off x="10597237" y="5350802"/>
                <a:ext cx="619001" cy="295782"/>
              </a:xfrm>
              <a:prstGeom prst="rect">
                <a:avLst/>
              </a:prstGeom>
              <a:noFill/>
              <a:ln w="12700" cap="flat" cmpd="sng" algn="ctr">
                <a:noFill/>
                <a:prstDash val="solid"/>
                <a:miter lim="800000"/>
              </a:ln>
              <a:effectLst/>
            </p:spPr>
            <p:txBody>
              <a:bodyPr wrap="none" lIns="0" tIns="0" rIns="0" bIns="0" rtlCol="0" anchor="ctr">
                <a:spAutoFit/>
              </a:bodyPr>
              <a:lstStyle/>
              <a:p>
                <a:pPr defTabSz="914377" eaLnBrk="1" fontAlgn="auto" hangingPunct="1">
                  <a:spcBef>
                    <a:spcPts val="0"/>
                  </a:spcBef>
                  <a:spcAft>
                    <a:spcPts val="0"/>
                  </a:spcAft>
                  <a:defRPr/>
                </a:pPr>
                <a:r>
                  <a:rPr lang="en-US" sz="1400" b="1" kern="0">
                    <a:solidFill>
                      <a:srgbClr val="A02016"/>
                    </a:solidFill>
                    <a:cs typeface="Arial" panose="020B0604020202020204" pitchFamily="34" charset="0"/>
                  </a:rPr>
                  <a:t>&lt;1%</a:t>
                </a:r>
              </a:p>
            </p:txBody>
          </p:sp>
          <p:sp>
            <p:nvSpPr>
              <p:cNvPr id="128" name="Rectangle 127">
                <a:extLst>
                  <a:ext uri="{FF2B5EF4-FFF2-40B4-BE49-F238E27FC236}">
                    <a16:creationId xmlns:a16="http://schemas.microsoft.com/office/drawing/2014/main" id="{BC857443-6EEA-D0A0-2AD8-CD75C9FF0D7F}"/>
                  </a:ext>
                </a:extLst>
              </p:cNvPr>
              <p:cNvSpPr/>
              <p:nvPr/>
            </p:nvSpPr>
            <p:spPr>
              <a:xfrm>
                <a:off x="7669856" y="3775186"/>
                <a:ext cx="1944261" cy="591564"/>
              </a:xfrm>
              <a:prstGeom prst="rect">
                <a:avLst/>
              </a:prstGeom>
              <a:noFill/>
              <a:ln w="12700" cap="flat" cmpd="sng" algn="ctr">
                <a:noFill/>
                <a:prstDash val="solid"/>
                <a:miter lim="800000"/>
              </a:ln>
              <a:effectLst/>
            </p:spPr>
            <p:txBody>
              <a:bodyPr wrap="none" lIns="0" tIns="0" rIns="0" bIns="0" rtlCol="0" anchor="ctr">
                <a:spAutoFit/>
              </a:bodyPr>
              <a:lstStyle/>
              <a:p>
                <a:pPr algn="r" defTabSz="914377" eaLnBrk="1" fontAlgn="auto" hangingPunct="1">
                  <a:spcBef>
                    <a:spcPts val="0"/>
                  </a:spcBef>
                  <a:spcAft>
                    <a:spcPts val="0"/>
                  </a:spcAft>
                  <a:defRPr/>
                </a:pPr>
                <a:r>
                  <a:rPr lang="en-US" sz="1400" kern="0">
                    <a:solidFill>
                      <a:srgbClr val="434141"/>
                    </a:solidFill>
                    <a:cs typeface="Arial" panose="020B0604020202020204" pitchFamily="34" charset="0"/>
                  </a:rPr>
                  <a:t>Target range:</a:t>
                </a:r>
              </a:p>
              <a:p>
                <a:pPr algn="r" defTabSz="914377" eaLnBrk="1" fontAlgn="auto" hangingPunct="1">
                  <a:spcBef>
                    <a:spcPts val="0"/>
                  </a:spcBef>
                  <a:spcAft>
                    <a:spcPts val="0"/>
                  </a:spcAft>
                  <a:defRPr/>
                </a:pPr>
                <a:r>
                  <a:rPr lang="en-US" sz="1400" b="1" kern="0">
                    <a:solidFill>
                      <a:srgbClr val="434141"/>
                    </a:solidFill>
                    <a:cs typeface="Arial" panose="020B0604020202020204" pitchFamily="34" charset="0"/>
                  </a:rPr>
                  <a:t>63-140 mg/dL</a:t>
                </a:r>
              </a:p>
            </p:txBody>
          </p:sp>
          <p:sp>
            <p:nvSpPr>
              <p:cNvPr id="129" name="Rectangle 128">
                <a:extLst>
                  <a:ext uri="{FF2B5EF4-FFF2-40B4-BE49-F238E27FC236}">
                    <a16:creationId xmlns:a16="http://schemas.microsoft.com/office/drawing/2014/main" id="{5AE31C53-936C-4C7D-B577-994301ED9866}"/>
                  </a:ext>
                </a:extLst>
              </p:cNvPr>
              <p:cNvSpPr/>
              <p:nvPr/>
            </p:nvSpPr>
            <p:spPr>
              <a:xfrm>
                <a:off x="7999807" y="2549307"/>
                <a:ext cx="1614310" cy="295782"/>
              </a:xfrm>
              <a:prstGeom prst="rect">
                <a:avLst/>
              </a:prstGeom>
              <a:noFill/>
              <a:ln w="12700" cap="flat" cmpd="sng" algn="ctr">
                <a:noFill/>
                <a:prstDash val="solid"/>
                <a:miter lim="800000"/>
              </a:ln>
              <a:effectLst/>
            </p:spPr>
            <p:txBody>
              <a:bodyPr wrap="none" lIns="0" tIns="0" rIns="0" bIns="0" rtlCol="0" anchor="ctr">
                <a:spAutoFit/>
              </a:bodyPr>
              <a:lstStyle/>
              <a:p>
                <a:pPr algn="r" defTabSz="914377" eaLnBrk="1" fontAlgn="auto" hangingPunct="1">
                  <a:spcBef>
                    <a:spcPts val="0"/>
                  </a:spcBef>
                  <a:spcAft>
                    <a:spcPts val="0"/>
                  </a:spcAft>
                  <a:defRPr/>
                </a:pPr>
                <a:r>
                  <a:rPr lang="en-US" sz="1400" kern="0">
                    <a:solidFill>
                      <a:srgbClr val="434141"/>
                    </a:solidFill>
                    <a:cs typeface="Arial" panose="020B0604020202020204" pitchFamily="34" charset="0"/>
                  </a:rPr>
                  <a:t>&gt;140 mg/dL</a:t>
                </a:r>
              </a:p>
            </p:txBody>
          </p:sp>
          <p:sp>
            <p:nvSpPr>
              <p:cNvPr id="130" name="Rectangle 129">
                <a:extLst>
                  <a:ext uri="{FF2B5EF4-FFF2-40B4-BE49-F238E27FC236}">
                    <a16:creationId xmlns:a16="http://schemas.microsoft.com/office/drawing/2014/main" id="{194A469D-B238-54B9-2ECE-44598E540635}"/>
                  </a:ext>
                </a:extLst>
              </p:cNvPr>
              <p:cNvSpPr/>
              <p:nvPr/>
            </p:nvSpPr>
            <p:spPr>
              <a:xfrm>
                <a:off x="10597238" y="2552548"/>
                <a:ext cx="788066" cy="295782"/>
              </a:xfrm>
              <a:prstGeom prst="rect">
                <a:avLst/>
              </a:prstGeom>
              <a:noFill/>
              <a:ln w="12700" cap="flat" cmpd="sng" algn="ctr">
                <a:noFill/>
                <a:prstDash val="solid"/>
                <a:miter lim="800000"/>
              </a:ln>
              <a:effectLst/>
            </p:spPr>
            <p:txBody>
              <a:bodyPr wrap="none" lIns="0" tIns="0" rIns="0" bIns="0" rtlCol="0" anchor="ctr">
                <a:spAutoFit/>
              </a:bodyPr>
              <a:lstStyle/>
              <a:p>
                <a:pPr defTabSz="914377" eaLnBrk="1" fontAlgn="auto" hangingPunct="1">
                  <a:spcBef>
                    <a:spcPts val="0"/>
                  </a:spcBef>
                  <a:spcAft>
                    <a:spcPts val="0"/>
                  </a:spcAft>
                  <a:defRPr/>
                </a:pPr>
                <a:r>
                  <a:rPr lang="en-US" sz="1400" b="1" kern="0" dirty="0">
                    <a:solidFill>
                      <a:srgbClr val="FFC000"/>
                    </a:solidFill>
                    <a:cs typeface="Arial" panose="020B0604020202020204" pitchFamily="34" charset="0"/>
                  </a:rPr>
                  <a:t>&lt;15%</a:t>
                </a:r>
              </a:p>
            </p:txBody>
          </p:sp>
        </p:grpSp>
      </p:grpSp>
    </p:spTree>
    <p:custDataLst>
      <p:tags r:id="rId1"/>
    </p:custDataLst>
    <p:extLst>
      <p:ext uri="{BB962C8B-B14F-4D97-AF65-F5344CB8AC3E}">
        <p14:creationId xmlns:p14="http://schemas.microsoft.com/office/powerpoint/2010/main" val="92119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750" fill="hold"/>
                                        <p:tgtEl>
                                          <p:spTgt spid="35"/>
                                        </p:tgtEl>
                                        <p:attrNameLst>
                                          <p:attrName>ppt_x</p:attrName>
                                        </p:attrNameLst>
                                      </p:cBhvr>
                                      <p:tavLst>
                                        <p:tav tm="0">
                                          <p:val>
                                            <p:strVal val="0-#ppt_w/2"/>
                                          </p:val>
                                        </p:tav>
                                        <p:tav tm="100000">
                                          <p:val>
                                            <p:strVal val="#ppt_x"/>
                                          </p:val>
                                        </p:tav>
                                      </p:tavLst>
                                    </p:anim>
                                    <p:anim calcmode="lin" valueType="num">
                                      <p:cBhvr additive="base">
                                        <p:cTn id="8" dur="75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750" fill="hold"/>
                                        <p:tgtEl>
                                          <p:spTgt spid="75"/>
                                        </p:tgtEl>
                                        <p:attrNameLst>
                                          <p:attrName>ppt_x</p:attrName>
                                        </p:attrNameLst>
                                      </p:cBhvr>
                                      <p:tavLst>
                                        <p:tav tm="0">
                                          <p:val>
                                            <p:strVal val="0-#ppt_w/2"/>
                                          </p:val>
                                        </p:tav>
                                        <p:tav tm="100000">
                                          <p:val>
                                            <p:strVal val="#ppt_x"/>
                                          </p:val>
                                        </p:tav>
                                      </p:tavLst>
                                    </p:anim>
                                    <p:anim calcmode="lin" valueType="num">
                                      <p:cBhvr additive="base">
                                        <p:cTn id="12" dur="750" fill="hold"/>
                                        <p:tgtEl>
                                          <p:spTgt spid="75"/>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103"/>
                                        </p:tgtEl>
                                        <p:attrNameLst>
                                          <p:attrName>style.visibility</p:attrName>
                                        </p:attrNameLst>
                                      </p:cBhvr>
                                      <p:to>
                                        <p:strVal val="visible"/>
                                      </p:to>
                                    </p:set>
                                    <p:anim calcmode="lin" valueType="num">
                                      <p:cBhvr additive="base">
                                        <p:cTn id="15" dur="750" fill="hold"/>
                                        <p:tgtEl>
                                          <p:spTgt spid="103"/>
                                        </p:tgtEl>
                                        <p:attrNameLst>
                                          <p:attrName>ppt_x</p:attrName>
                                        </p:attrNameLst>
                                      </p:cBhvr>
                                      <p:tavLst>
                                        <p:tav tm="0">
                                          <p:val>
                                            <p:strVal val="0-#ppt_w/2"/>
                                          </p:val>
                                        </p:tav>
                                        <p:tav tm="100000">
                                          <p:val>
                                            <p:strVal val="#ppt_x"/>
                                          </p:val>
                                        </p:tav>
                                      </p:tavLst>
                                    </p:anim>
                                    <p:anim calcmode="lin" valueType="num">
                                      <p:cBhvr additive="base">
                                        <p:cTn id="16" dur="750" fill="hold"/>
                                        <p:tgtEl>
                                          <p:spTgt spid="1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4"/>
    </p:ext>
  </p:extLs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Pharmacologic Treatment during Pregnancy</a:t>
            </a:r>
          </a:p>
        </p:txBody>
      </p:sp>
      <p:sp>
        <p:nvSpPr>
          <p:cNvPr id="3" name="Content Placeholder 2"/>
          <p:cNvSpPr>
            <a:spLocks noGrp="1"/>
          </p:cNvSpPr>
          <p:nvPr>
            <p:ph sz="quarter" idx="1"/>
          </p:nvPr>
        </p:nvSpPr>
        <p:spPr>
          <a:xfrm>
            <a:off x="304800" y="1447800"/>
            <a:ext cx="6915150" cy="5486400"/>
          </a:xfrm>
        </p:spPr>
        <p:txBody>
          <a:bodyPr>
            <a:normAutofit lnSpcReduction="10000"/>
          </a:bodyPr>
          <a:lstStyle/>
          <a:p>
            <a:r>
              <a:rPr lang="en-US" sz="2800" dirty="0"/>
              <a:t>Insulin is preferred therapy for all forms of diabetes in pregnancy</a:t>
            </a:r>
          </a:p>
          <a:p>
            <a:pPr lvl="1"/>
            <a:r>
              <a:rPr lang="en-US" sz="2400" dirty="0"/>
              <a:t>Does not cross placenta</a:t>
            </a:r>
          </a:p>
          <a:p>
            <a:pPr lvl="1"/>
            <a:r>
              <a:rPr lang="en-US" sz="2400" dirty="0"/>
              <a:t>Can overcome insulin resistance </a:t>
            </a:r>
            <a:r>
              <a:rPr lang="en-US" sz="2400" dirty="0" err="1"/>
              <a:t>assoc</a:t>
            </a:r>
            <a:r>
              <a:rPr lang="en-US" sz="2400" dirty="0"/>
              <a:t> w/ type 2</a:t>
            </a:r>
          </a:p>
          <a:p>
            <a:r>
              <a:rPr lang="en-US" sz="2800" dirty="0"/>
              <a:t>Sulfonylureas pass through placenta / associated with neonatal hypo (glyburide)</a:t>
            </a:r>
          </a:p>
          <a:p>
            <a:pPr>
              <a:lnSpc>
                <a:spcPct val="120000"/>
              </a:lnSpc>
            </a:pPr>
            <a:r>
              <a:rPr lang="en-US" sz="2800" dirty="0"/>
              <a:t>Metformin – lower risk of hypo and maternal </a:t>
            </a:r>
            <a:r>
              <a:rPr lang="en-US" sz="2800" dirty="0" err="1"/>
              <a:t>wt</a:t>
            </a:r>
            <a:r>
              <a:rPr lang="en-US" sz="2800" dirty="0"/>
              <a:t> gain but may increase prematurity rate/childhood obesity </a:t>
            </a:r>
          </a:p>
          <a:p>
            <a:pPr lvl="1">
              <a:lnSpc>
                <a:spcPct val="120000"/>
              </a:lnSpc>
            </a:pPr>
            <a:r>
              <a:rPr lang="en-US" sz="2400" dirty="0"/>
              <a:t>Passes through placenta</a:t>
            </a:r>
          </a:p>
          <a:p>
            <a:pPr lvl="1">
              <a:lnSpc>
                <a:spcPct val="120000"/>
              </a:lnSpc>
            </a:pPr>
            <a:r>
              <a:rPr lang="en-US" sz="2400" dirty="0"/>
              <a:t>If using for PCOS, stop by end of first trimester</a:t>
            </a:r>
          </a:p>
          <a:p>
            <a:r>
              <a:rPr lang="en-US" sz="2800" dirty="0"/>
              <a:t>Refer to specialized center</a:t>
            </a:r>
          </a:p>
          <a:p>
            <a:endParaRPr lang="en-US" dirty="0"/>
          </a:p>
        </p:txBody>
      </p:sp>
      <p:pic>
        <p:nvPicPr>
          <p:cNvPr id="4" name="Picture 3"/>
          <p:cNvPicPr>
            <a:picLocks noChangeAspect="1"/>
          </p:cNvPicPr>
          <p:nvPr/>
        </p:nvPicPr>
        <p:blipFill>
          <a:blip r:embed="rId3"/>
          <a:stretch>
            <a:fillRect/>
          </a:stretch>
        </p:blipFill>
        <p:spPr>
          <a:xfrm>
            <a:off x="7204710" y="1447800"/>
            <a:ext cx="1924050" cy="2813665"/>
          </a:xfrm>
          <a:prstGeom prst="rect">
            <a:avLst/>
          </a:prstGeom>
        </p:spPr>
      </p:pic>
    </p:spTree>
    <p:extLst>
      <p:ext uri="{BB962C8B-B14F-4D97-AF65-F5344CB8AC3E}">
        <p14:creationId xmlns:p14="http://schemas.microsoft.com/office/powerpoint/2010/main" val="280319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03BF0-8DB4-4281-865C-15F726270641}"/>
              </a:ext>
            </a:extLst>
          </p:cNvPr>
          <p:cNvSpPr>
            <a:spLocks noGrp="1"/>
          </p:cNvSpPr>
          <p:nvPr>
            <p:ph type="title"/>
          </p:nvPr>
        </p:nvSpPr>
        <p:spPr/>
        <p:txBody>
          <a:bodyPr>
            <a:normAutofit/>
          </a:bodyPr>
          <a:lstStyle/>
          <a:p>
            <a:r>
              <a:rPr lang="en-US" sz="4400" dirty="0"/>
              <a:t>Pregnancy and Hypertension</a:t>
            </a:r>
          </a:p>
        </p:txBody>
      </p:sp>
      <p:sp>
        <p:nvSpPr>
          <p:cNvPr id="3" name="Content Placeholder 2">
            <a:extLst>
              <a:ext uri="{FF2B5EF4-FFF2-40B4-BE49-F238E27FC236}">
                <a16:creationId xmlns:a16="http://schemas.microsoft.com/office/drawing/2014/main" id="{A08FAF9E-0730-43A1-B841-0C1406F5BD70}"/>
              </a:ext>
            </a:extLst>
          </p:cNvPr>
          <p:cNvSpPr>
            <a:spLocks noGrp="1"/>
          </p:cNvSpPr>
          <p:nvPr>
            <p:ph sz="quarter" idx="1"/>
          </p:nvPr>
        </p:nvSpPr>
        <p:spPr>
          <a:xfrm>
            <a:off x="234042" y="1052141"/>
            <a:ext cx="6629400" cy="5486400"/>
          </a:xfrm>
        </p:spPr>
        <p:txBody>
          <a:bodyPr>
            <a:normAutofit fontScale="92500"/>
          </a:bodyPr>
          <a:lstStyle/>
          <a:p>
            <a:r>
              <a:rPr lang="en-US" sz="3600" dirty="0">
                <a:latin typeface="AdvOT7b515deb"/>
              </a:rPr>
              <a:t>If pregnant with diabetes and hypertension</a:t>
            </a:r>
          </a:p>
          <a:p>
            <a:pPr lvl="1"/>
            <a:r>
              <a:rPr lang="en-US" sz="2800" dirty="0">
                <a:latin typeface="AdvOT7b515deb"/>
              </a:rPr>
              <a:t> Blood pressure target of 110–135/85 mmHg</a:t>
            </a:r>
          </a:p>
          <a:p>
            <a:pPr lvl="2"/>
            <a:r>
              <a:rPr lang="en-US" sz="2400" dirty="0">
                <a:latin typeface="AdvOT7b515deb"/>
              </a:rPr>
              <a:t>Reduces risk for accelerated maternal hypertension</a:t>
            </a:r>
          </a:p>
          <a:p>
            <a:pPr lvl="2"/>
            <a:r>
              <a:rPr lang="en-US" sz="2400" dirty="0">
                <a:latin typeface="AdvOT7b515deb"/>
              </a:rPr>
              <a:t>Minimizes impaired fetal growth</a:t>
            </a:r>
            <a:endParaRPr lang="en-US" sz="2400" dirty="0">
              <a:solidFill>
                <a:srgbClr val="A6192E"/>
              </a:solidFill>
              <a:latin typeface="AdvOT8eb9eec2.B"/>
            </a:endParaRPr>
          </a:p>
          <a:p>
            <a:pPr lvl="1"/>
            <a:r>
              <a:rPr lang="en-US" sz="2800" dirty="0">
                <a:latin typeface="AdvOT7b515deb"/>
              </a:rPr>
              <a:t>Stop potentially harmful medications in prep for pregnancy </a:t>
            </a:r>
          </a:p>
          <a:p>
            <a:pPr lvl="2"/>
            <a:r>
              <a:rPr lang="en-US" sz="2400" dirty="0">
                <a:latin typeface="AdvOT7b515deb"/>
              </a:rPr>
              <a:t>Avoid ACE inhibitors, angiotensin receptor blockers (ARBs), statins in sexually active women of childbearing age if not using reliable contraception </a:t>
            </a:r>
          </a:p>
          <a:p>
            <a:pPr lvl="2"/>
            <a:r>
              <a:rPr lang="en-US" sz="2400" dirty="0">
                <a:latin typeface="AdvOT7b515deb"/>
              </a:rPr>
              <a:t>Preferred HTN meds: </a:t>
            </a:r>
            <a:r>
              <a:rPr lang="en-US" sz="2400" dirty="0" err="1">
                <a:latin typeface="AdvOT7b515deb"/>
              </a:rPr>
              <a:t>labetolol</a:t>
            </a:r>
            <a:r>
              <a:rPr lang="en-US" sz="2400" dirty="0">
                <a:latin typeface="AdvOT7b515deb"/>
              </a:rPr>
              <a:t>, nifedipine , clonidine, methyldopa</a:t>
            </a:r>
          </a:p>
          <a:p>
            <a:pPr lvl="2"/>
            <a:r>
              <a:rPr lang="en-US" sz="2400" dirty="0">
                <a:latin typeface="AdvOT7b515deb"/>
              </a:rPr>
              <a:t>Other beta blockers except atenolol can be used</a:t>
            </a:r>
            <a:endParaRPr lang="en-US" dirty="0"/>
          </a:p>
        </p:txBody>
      </p:sp>
      <p:pic>
        <p:nvPicPr>
          <p:cNvPr id="5" name="Picture 4" descr="A picture containing toy&#10;&#10;Description automatically generated">
            <a:extLst>
              <a:ext uri="{FF2B5EF4-FFF2-40B4-BE49-F238E27FC236}">
                <a16:creationId xmlns:a16="http://schemas.microsoft.com/office/drawing/2014/main" id="{CDBF610D-36F4-4CAD-A5DD-B8534F91AB17}"/>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097210" y="1593756"/>
            <a:ext cx="1943805" cy="2331991"/>
          </a:xfrm>
          <a:prstGeom prst="rect">
            <a:avLst/>
          </a:prstGeom>
        </p:spPr>
      </p:pic>
      <p:sp>
        <p:nvSpPr>
          <p:cNvPr id="4" name="TextBox 3">
            <a:extLst>
              <a:ext uri="{FF2B5EF4-FFF2-40B4-BE49-F238E27FC236}">
                <a16:creationId xmlns:a16="http://schemas.microsoft.com/office/drawing/2014/main" id="{C6F5AE90-4AF5-AEB7-6E39-5C1067139552}"/>
              </a:ext>
            </a:extLst>
          </p:cNvPr>
          <p:cNvSpPr txBox="1"/>
          <p:nvPr/>
        </p:nvSpPr>
        <p:spPr>
          <a:xfrm>
            <a:off x="4572000" y="6396335"/>
            <a:ext cx="458288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15. Management of Diabetes in Pregnancy: Standards of Care in Diabetes—2026 Diabetes Care 2026;49(Suppl. 1):S321–S338</a:t>
            </a:r>
          </a:p>
        </p:txBody>
      </p:sp>
    </p:spTree>
    <p:extLst>
      <p:ext uri="{BB962C8B-B14F-4D97-AF65-F5344CB8AC3E}">
        <p14:creationId xmlns:p14="http://schemas.microsoft.com/office/powerpoint/2010/main" val="62273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7CB715D5-235B-4993-A377-DF699F6FCFAB}"/>
              </a:ext>
            </a:extLst>
          </p:cNvPr>
          <p:cNvSpPr>
            <a:spLocks noGrp="1" noChangeArrowheads="1"/>
          </p:cNvSpPr>
          <p:nvPr>
            <p:ph type="title"/>
          </p:nvPr>
        </p:nvSpPr>
        <p:spPr>
          <a:xfrm>
            <a:off x="457200" y="152400"/>
            <a:ext cx="8229600" cy="838200"/>
          </a:xfrm>
        </p:spPr>
        <p:txBody>
          <a:bodyPr/>
          <a:lstStyle/>
          <a:p>
            <a:pPr eaLnBrk="1" hangingPunct="1"/>
            <a:r>
              <a:rPr lang="en-US" altLang="en-US" dirty="0"/>
              <a:t> Case Study - Janet</a:t>
            </a:r>
          </a:p>
        </p:txBody>
      </p:sp>
      <p:sp>
        <p:nvSpPr>
          <p:cNvPr id="3" name="Content Placeholder 2">
            <a:extLst>
              <a:ext uri="{FF2B5EF4-FFF2-40B4-BE49-F238E27FC236}">
                <a16:creationId xmlns:a16="http://schemas.microsoft.com/office/drawing/2014/main" id="{97339650-BC23-44D7-9A9A-8297B6B405B4}"/>
              </a:ext>
            </a:extLst>
          </p:cNvPr>
          <p:cNvSpPr>
            <a:spLocks noGrp="1"/>
          </p:cNvSpPr>
          <p:nvPr>
            <p:ph sz="quarter" idx="1"/>
          </p:nvPr>
        </p:nvSpPr>
        <p:spPr>
          <a:xfrm>
            <a:off x="429567" y="1057314"/>
            <a:ext cx="4828233" cy="5648286"/>
          </a:xfrm>
        </p:spPr>
        <p:txBody>
          <a:bodyPr rtlCol="0">
            <a:normAutofit fontScale="77500" lnSpcReduction="20000"/>
          </a:bodyPr>
          <a:lstStyle/>
          <a:p>
            <a:pPr marL="0" indent="0">
              <a:lnSpc>
                <a:spcPct val="120000"/>
              </a:lnSpc>
              <a:buNone/>
              <a:defRPr/>
            </a:pPr>
            <a:r>
              <a:rPr lang="en-US" sz="3153" dirty="0"/>
              <a:t>Janet is a 36yoF with a history of GDM and newly diagnosed with type 2 diabetes. A1C=7.4%.   Normal kidney function.  Past medical history includes hypertension for which she takes HCTZ 25mg daily. </a:t>
            </a:r>
          </a:p>
          <a:p>
            <a:pPr marL="0" indent="0">
              <a:lnSpc>
                <a:spcPct val="120000"/>
              </a:lnSpc>
              <a:buNone/>
              <a:defRPr/>
            </a:pPr>
            <a:r>
              <a:rPr lang="en-US" sz="3153" dirty="0"/>
              <a:t>Weight: 140lbs, BMI=26kg/m</a:t>
            </a:r>
            <a:r>
              <a:rPr lang="en-US" sz="3153" baseline="30000" dirty="0"/>
              <a:t>2</a:t>
            </a:r>
          </a:p>
          <a:p>
            <a:pPr marL="0" indent="0">
              <a:lnSpc>
                <a:spcPct val="120000"/>
              </a:lnSpc>
              <a:buNone/>
              <a:defRPr/>
            </a:pPr>
            <a:r>
              <a:rPr lang="en-US" sz="3153" dirty="0"/>
              <a:t>Social history</a:t>
            </a:r>
          </a:p>
          <a:p>
            <a:pPr lvl="1">
              <a:lnSpc>
                <a:spcPct val="120000"/>
              </a:lnSpc>
              <a:defRPr/>
            </a:pPr>
            <a:r>
              <a:rPr lang="en-US" sz="2702" dirty="0"/>
              <a:t>Works full time as an accountant</a:t>
            </a:r>
          </a:p>
          <a:p>
            <a:pPr lvl="1">
              <a:lnSpc>
                <a:spcPct val="120000"/>
              </a:lnSpc>
              <a:defRPr/>
            </a:pPr>
            <a:r>
              <a:rPr lang="en-US" sz="2702" dirty="0"/>
              <a:t>Skips breakfast, eats a small lunch, eats a large dinner, snacks in evening</a:t>
            </a:r>
          </a:p>
          <a:p>
            <a:pPr lvl="1">
              <a:lnSpc>
                <a:spcPct val="120000"/>
              </a:lnSpc>
              <a:defRPr/>
            </a:pPr>
            <a:r>
              <a:rPr lang="en-US" sz="2702" dirty="0"/>
              <a:t>No Exercise</a:t>
            </a:r>
          </a:p>
          <a:p>
            <a:pPr lvl="1">
              <a:lnSpc>
                <a:spcPct val="120000"/>
              </a:lnSpc>
              <a:defRPr/>
            </a:pPr>
            <a:r>
              <a:rPr lang="en-US" sz="2702" dirty="0"/>
              <a:t>Loves Starbucks Frappuccino's</a:t>
            </a:r>
          </a:p>
          <a:p>
            <a:pPr marL="0" indent="0">
              <a:buNone/>
              <a:defRPr/>
            </a:pPr>
            <a:endParaRPr lang="en-US" dirty="0"/>
          </a:p>
          <a:p>
            <a:pPr>
              <a:defRPr/>
            </a:pPr>
            <a:endParaRPr lang="en-US" dirty="0"/>
          </a:p>
        </p:txBody>
      </p:sp>
      <p:pic>
        <p:nvPicPr>
          <p:cNvPr id="6" name="Picture 5" descr="Woman in shades and denim jacket">
            <a:extLst>
              <a:ext uri="{FF2B5EF4-FFF2-40B4-BE49-F238E27FC236}">
                <a16:creationId xmlns:a16="http://schemas.microsoft.com/office/drawing/2014/main" id="{551F7FA2-3059-C3B6-385C-2C01F7D333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816" y="1219200"/>
            <a:ext cx="3451849" cy="2348173"/>
          </a:xfrm>
          <a:prstGeom prst="rect">
            <a:avLst/>
          </a:prstGeom>
        </p:spPr>
      </p:pic>
    </p:spTree>
    <p:extLst>
      <p:ext uri="{BB962C8B-B14F-4D97-AF65-F5344CB8AC3E}">
        <p14:creationId xmlns:p14="http://schemas.microsoft.com/office/powerpoint/2010/main" val="377721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C9443C60-8C98-4A71-980E-279E7065B6A2}"/>
              </a:ext>
            </a:extLst>
          </p:cNvPr>
          <p:cNvSpPr>
            <a:spLocks noGrp="1" noChangeArrowheads="1"/>
          </p:cNvSpPr>
          <p:nvPr>
            <p:ph type="title"/>
          </p:nvPr>
        </p:nvSpPr>
        <p:spPr>
          <a:xfrm>
            <a:off x="457200" y="152400"/>
            <a:ext cx="8229600" cy="1285914"/>
          </a:xfrm>
        </p:spPr>
        <p:txBody>
          <a:bodyPr>
            <a:noAutofit/>
          </a:bodyPr>
          <a:lstStyle/>
          <a:p>
            <a:r>
              <a:rPr lang="en-US" altLang="en-US" sz="3600" dirty="0"/>
              <a:t>Poll 11. What Treatment Should Janet Be Started On?  </a:t>
            </a:r>
          </a:p>
        </p:txBody>
      </p:sp>
      <p:sp>
        <p:nvSpPr>
          <p:cNvPr id="52227" name="TextBox 1">
            <a:extLst>
              <a:ext uri="{FF2B5EF4-FFF2-40B4-BE49-F238E27FC236}">
                <a16:creationId xmlns:a16="http://schemas.microsoft.com/office/drawing/2014/main" id="{84515727-D54B-4AFD-9A65-14AAC2C5306B}"/>
              </a:ext>
            </a:extLst>
          </p:cNvPr>
          <p:cNvSpPr>
            <a:spLocks noGrp="1" noChangeArrowheads="1"/>
          </p:cNvSpPr>
          <p:nvPr>
            <p:ph sz="quarter" idx="1"/>
          </p:nvPr>
        </p:nvSpPr>
        <p:spPr>
          <a:xfrm>
            <a:off x="457630" y="1438314"/>
            <a:ext cx="8228742" cy="3669274"/>
          </a:xfrm>
        </p:spPr>
        <p:txBody>
          <a:bodyPr>
            <a:spAutoFit/>
          </a:bodyPr>
          <a:lstStyle/>
          <a:p>
            <a:pPr eaLnBrk="1" hangingPunct="1">
              <a:spcBef>
                <a:spcPct val="0"/>
              </a:spcBef>
              <a:buFont typeface="Arial" panose="020B0604020202020204" pitchFamily="34" charset="0"/>
              <a:buNone/>
            </a:pPr>
            <a:r>
              <a:rPr lang="en-US" altLang="en-US" sz="1802" dirty="0"/>
              <a:t> </a:t>
            </a:r>
          </a:p>
          <a:p>
            <a:pPr marL="360365" lvl="1">
              <a:spcBef>
                <a:spcPct val="0"/>
              </a:spcBef>
              <a:buNone/>
            </a:pPr>
            <a:r>
              <a:rPr lang="en-US" altLang="en-US" sz="3964" dirty="0"/>
              <a:t>A. Semaglutide (GLP-1 inhibitor)</a:t>
            </a:r>
          </a:p>
          <a:p>
            <a:pPr marL="360365" lvl="1">
              <a:spcBef>
                <a:spcPct val="0"/>
              </a:spcBef>
              <a:buNone/>
            </a:pPr>
            <a:r>
              <a:rPr lang="en-US" altLang="en-US" sz="3964" dirty="0"/>
              <a:t>B. Linagliptin (DPP-4 inhibitor) </a:t>
            </a:r>
          </a:p>
          <a:p>
            <a:pPr marL="360365" lvl="1">
              <a:spcBef>
                <a:spcPct val="0"/>
              </a:spcBef>
              <a:buNone/>
            </a:pPr>
            <a:r>
              <a:rPr lang="en-US" altLang="en-US" sz="3964" dirty="0"/>
              <a:t>C. Empagliflozin (SGLT-2 inhibitor)</a:t>
            </a:r>
          </a:p>
          <a:p>
            <a:pPr marL="360365" lvl="1">
              <a:spcBef>
                <a:spcPct val="0"/>
              </a:spcBef>
              <a:buNone/>
            </a:pPr>
            <a:r>
              <a:rPr lang="en-US" altLang="en-US" sz="3964" dirty="0"/>
              <a:t>D. Metformin (Biguanide)</a:t>
            </a:r>
          </a:p>
          <a:p>
            <a:pPr marL="360365" lvl="1">
              <a:spcBef>
                <a:spcPct val="0"/>
              </a:spcBef>
              <a:buNone/>
            </a:pPr>
            <a:r>
              <a:rPr lang="en-US" altLang="en-US" sz="3964" dirty="0"/>
              <a:t>E. Lifestyle modifications only</a:t>
            </a:r>
          </a:p>
          <a:p>
            <a:pPr eaLnBrk="1" hangingPunct="1">
              <a:spcBef>
                <a:spcPct val="0"/>
              </a:spcBef>
              <a:buFontTx/>
              <a:buNone/>
            </a:pPr>
            <a:endParaRPr lang="en-US" altLang="en-US" sz="1621" dirty="0"/>
          </a:p>
        </p:txBody>
      </p:sp>
      <p:sp>
        <p:nvSpPr>
          <p:cNvPr id="2" name="Oval 1">
            <a:extLst>
              <a:ext uri="{FF2B5EF4-FFF2-40B4-BE49-F238E27FC236}">
                <a16:creationId xmlns:a16="http://schemas.microsoft.com/office/drawing/2014/main" id="{5D46DD7B-7E79-0E3D-5A32-436CF6E6F52B}"/>
              </a:ext>
            </a:extLst>
          </p:cNvPr>
          <p:cNvSpPr/>
          <p:nvPr/>
        </p:nvSpPr>
        <p:spPr>
          <a:xfrm>
            <a:off x="228600" y="3272951"/>
            <a:ext cx="7620000" cy="1085928"/>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333441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FCAA4-64D4-402F-8C68-1286B7660766}"/>
              </a:ext>
            </a:extLst>
          </p:cNvPr>
          <p:cNvSpPr>
            <a:spLocks noGrp="1"/>
          </p:cNvSpPr>
          <p:nvPr>
            <p:ph type="title"/>
          </p:nvPr>
        </p:nvSpPr>
        <p:spPr>
          <a:xfrm>
            <a:off x="419100" y="152400"/>
            <a:ext cx="8305800" cy="1066800"/>
          </a:xfrm>
        </p:spPr>
        <p:txBody>
          <a:bodyPr anchor="b">
            <a:noAutofit/>
          </a:bodyPr>
          <a:lstStyle/>
          <a:p>
            <a:r>
              <a:rPr lang="en-US" sz="3200" dirty="0">
                <a:ea typeface="Calibri" panose="020F0502020204030204" pitchFamily="34" charset="0"/>
                <a:cs typeface="Calibri" panose="020F0502020204030204" pitchFamily="34" charset="0"/>
              </a:rPr>
              <a:t>Diana Isaacs, PharmD, BCPS, BCACP, </a:t>
            </a:r>
            <a:br>
              <a:rPr lang="en-US" sz="3200" dirty="0">
                <a:ea typeface="Calibri" panose="020F0502020204030204" pitchFamily="34" charset="0"/>
                <a:cs typeface="Calibri" panose="020F0502020204030204" pitchFamily="34" charset="0"/>
              </a:rPr>
            </a:br>
            <a:r>
              <a:rPr lang="en-US" sz="3200" dirty="0">
                <a:ea typeface="Calibri" panose="020F0502020204030204" pitchFamily="34" charset="0"/>
                <a:cs typeface="Calibri" panose="020F0502020204030204" pitchFamily="34" charset="0"/>
              </a:rPr>
              <a:t>BC-ADM, CDCES, FADCES, FCCP</a:t>
            </a:r>
            <a:endParaRPr lang="en-US" sz="2800" dirty="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EF529BF1-C443-46DA-B32D-B24BE233CBE0}"/>
              </a:ext>
            </a:extLst>
          </p:cNvPr>
          <p:cNvSpPr>
            <a:spLocks noGrp="1"/>
          </p:cNvSpPr>
          <p:nvPr>
            <p:ph sz="quarter" idx="1"/>
          </p:nvPr>
        </p:nvSpPr>
        <p:spPr>
          <a:xfrm>
            <a:off x="4822352" y="1327047"/>
            <a:ext cx="4169248" cy="3854554"/>
          </a:xfrm>
        </p:spPr>
        <p:txBody>
          <a:bodyPr>
            <a:normAutofit fontScale="70000" lnSpcReduction="20000"/>
          </a:bodyPr>
          <a:lstStyle/>
          <a:p>
            <a:pPr>
              <a:lnSpc>
                <a:spcPct val="120000"/>
              </a:lnSpc>
            </a:pPr>
            <a:r>
              <a:rPr lang="en-US" sz="3200" dirty="0"/>
              <a:t>Provides diabetes care to diverse population including T1D, T2D, transplant, pregnancy and other high-risk individuals</a:t>
            </a:r>
          </a:p>
          <a:p>
            <a:pPr>
              <a:lnSpc>
                <a:spcPct val="120000"/>
              </a:lnSpc>
            </a:pPr>
            <a:r>
              <a:rPr lang="en-US" sz="3200" dirty="0"/>
              <a:t>Engaged in clinical research and diabetes advocacy</a:t>
            </a:r>
          </a:p>
          <a:p>
            <a:pPr>
              <a:lnSpc>
                <a:spcPct val="120000"/>
              </a:lnSpc>
            </a:pPr>
            <a:r>
              <a:rPr lang="en-US" sz="3200" dirty="0"/>
              <a:t>Usually sees about 10 clients a day – Constantly mentoring</a:t>
            </a:r>
          </a:p>
          <a:p>
            <a:pPr>
              <a:lnSpc>
                <a:spcPct val="120000"/>
              </a:lnSpc>
            </a:pPr>
            <a:r>
              <a:rPr lang="en-US" sz="3200" dirty="0"/>
              <a:t>Author, Researcher, Podcaster, Thought Leader</a:t>
            </a:r>
          </a:p>
        </p:txBody>
      </p:sp>
      <p:pic>
        <p:nvPicPr>
          <p:cNvPr id="12" name="Content Placeholder 11">
            <a:extLst>
              <a:ext uri="{FF2B5EF4-FFF2-40B4-BE49-F238E27FC236}">
                <a16:creationId xmlns:a16="http://schemas.microsoft.com/office/drawing/2014/main" id="{D91EABD7-3326-4824-AA1B-3700E9C416CC}"/>
              </a:ext>
            </a:extLst>
          </p:cNvPr>
          <p:cNvPicPr>
            <a:picLocks noGrp="1" noChangeAspect="1"/>
          </p:cNvPicPr>
          <p:nvPr>
            <p:ph sz="quarter" idx="2"/>
          </p:nvPr>
        </p:nvPicPr>
        <p:blipFill rotWithShape="1">
          <a:blip r:embed="rId3"/>
          <a:srcRect r="1" b="15302"/>
          <a:stretch/>
        </p:blipFill>
        <p:spPr>
          <a:xfrm>
            <a:off x="544286" y="1327046"/>
            <a:ext cx="4027714" cy="3690553"/>
          </a:xfrm>
          <a:prstGeom prst="rect">
            <a:avLst/>
          </a:prstGeom>
          <a:noFill/>
        </p:spPr>
      </p:pic>
      <p:sp>
        <p:nvSpPr>
          <p:cNvPr id="13" name="Rectangle 12">
            <a:extLst>
              <a:ext uri="{FF2B5EF4-FFF2-40B4-BE49-F238E27FC236}">
                <a16:creationId xmlns:a16="http://schemas.microsoft.com/office/drawing/2014/main" id="{5A3FC968-1824-4746-8D0B-B710985DFF31}"/>
              </a:ext>
            </a:extLst>
          </p:cNvPr>
          <p:cNvSpPr/>
          <p:nvPr/>
        </p:nvSpPr>
        <p:spPr>
          <a:xfrm>
            <a:off x="0" y="5179158"/>
            <a:ext cx="8839200" cy="1762021"/>
          </a:xfrm>
          <a:prstGeom prst="rect">
            <a:avLst/>
          </a:prstGeom>
        </p:spPr>
        <p:txBody>
          <a:bodyPr wrap="square">
            <a:spAutoFit/>
          </a:bodyPr>
          <a:lstStyle/>
          <a:p>
            <a:pPr marL="342900"/>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Endocrine Clinical Pharmacy Specialist </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342900"/>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Director, Education &amp; Training in Diabetes Technology </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342900"/>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Co-Director Center for Endocrine Disorders in Pregnancy</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342900"/>
            <a:r>
              <a:rPr lang="en-US" sz="2000" dirty="0">
                <a:latin typeface="Calibri" panose="020F0502020204030204" pitchFamily="34" charset="0"/>
                <a:ea typeface="Calibri" panose="020F0502020204030204" pitchFamily="34" charset="0"/>
                <a:cs typeface="Calibri" panose="020F0502020204030204" pitchFamily="34" charset="0"/>
              </a:rPr>
              <a:t>Cleveland Clinic Endocrinology and Metabolism Institute</a:t>
            </a:r>
          </a:p>
          <a:p>
            <a:pPr marL="342900"/>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ADCES Educator of the Year in 2020  ADA Diabetes Educator of Year 2026</a:t>
            </a:r>
          </a:p>
          <a:p>
            <a:pPr marL="342900"/>
            <a:endParaRPr lang="en-US" sz="1050" dirty="0">
              <a:latin typeface="Calibri" panose="020F0502020204030204" pitchFamily="34" charset="0"/>
              <a:ea typeface="Calibri" panose="020F0502020204030204" pitchFamily="34" charset="0"/>
            </a:endParaRPr>
          </a:p>
        </p:txBody>
      </p:sp>
      <p:cxnSp>
        <p:nvCxnSpPr>
          <p:cNvPr id="5" name="Straight Connector 4">
            <a:extLst>
              <a:ext uri="{FF2B5EF4-FFF2-40B4-BE49-F238E27FC236}">
                <a16:creationId xmlns:a16="http://schemas.microsoft.com/office/drawing/2014/main" id="{C5F3C5BC-5824-4FF4-86C5-4E2560205453}"/>
              </a:ext>
            </a:extLst>
          </p:cNvPr>
          <p:cNvCxnSpPr/>
          <p:nvPr/>
        </p:nvCxnSpPr>
        <p:spPr>
          <a:xfrm>
            <a:off x="419100" y="5165830"/>
            <a:ext cx="85725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7B0B6AA-82E5-E8D6-0900-70384F42435F}"/>
              </a:ext>
            </a:extLst>
          </p:cNvPr>
          <p:cNvPicPr>
            <a:picLocks noChangeAspect="1"/>
          </p:cNvPicPr>
          <p:nvPr/>
        </p:nvPicPr>
        <p:blipFill>
          <a:blip r:embed="rId4"/>
          <a:stretch>
            <a:fillRect/>
          </a:stretch>
        </p:blipFill>
        <p:spPr>
          <a:xfrm>
            <a:off x="584584" y="1327046"/>
            <a:ext cx="3835016" cy="3915470"/>
          </a:xfrm>
          <a:prstGeom prst="rect">
            <a:avLst/>
          </a:prstGeom>
        </p:spPr>
      </p:pic>
    </p:spTree>
    <p:extLst>
      <p:ext uri="{BB962C8B-B14F-4D97-AF65-F5344CB8AC3E}">
        <p14:creationId xmlns:p14="http://schemas.microsoft.com/office/powerpoint/2010/main" val="415399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AB9CB-DFB0-4765-8123-6C89E367CD03}"/>
              </a:ext>
            </a:extLst>
          </p:cNvPr>
          <p:cNvSpPr>
            <a:spLocks noGrp="1"/>
          </p:cNvSpPr>
          <p:nvPr>
            <p:ph type="title"/>
          </p:nvPr>
        </p:nvSpPr>
        <p:spPr/>
        <p:txBody>
          <a:bodyPr>
            <a:normAutofit/>
          </a:bodyPr>
          <a:lstStyle/>
          <a:p>
            <a:r>
              <a:rPr lang="en-US" dirty="0"/>
              <a:t>Enjoy Lunch Break 12:00 to 1:00 PM</a:t>
            </a:r>
          </a:p>
        </p:txBody>
      </p:sp>
      <p:pic>
        <p:nvPicPr>
          <p:cNvPr id="5" name="Content Placeholder 4" descr="Two people working and having lunch together">
            <a:extLst>
              <a:ext uri="{FF2B5EF4-FFF2-40B4-BE49-F238E27FC236}">
                <a16:creationId xmlns:a16="http://schemas.microsoft.com/office/drawing/2014/main" id="{B5125CA5-A223-44A1-B118-1DE13EAE9892}"/>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143000" y="1295400"/>
            <a:ext cx="6858000" cy="4577581"/>
          </a:xfrm>
        </p:spPr>
      </p:pic>
      <p:sp>
        <p:nvSpPr>
          <p:cNvPr id="4" name="TextBox 3">
            <a:extLst>
              <a:ext uri="{FF2B5EF4-FFF2-40B4-BE49-F238E27FC236}">
                <a16:creationId xmlns:a16="http://schemas.microsoft.com/office/drawing/2014/main" id="{01F746CD-9AEE-EEA6-5AA2-E2619B9BE1CF}"/>
              </a:ext>
            </a:extLst>
          </p:cNvPr>
          <p:cNvSpPr txBox="1"/>
          <p:nvPr/>
        </p:nvSpPr>
        <p:spPr>
          <a:xfrm>
            <a:off x="6629400" y="3276600"/>
            <a:ext cx="2209800" cy="461665"/>
          </a:xfrm>
          <a:prstGeom prst="rect">
            <a:avLst/>
          </a:prstGeom>
          <a:noFill/>
        </p:spPr>
        <p:txBody>
          <a:bodyPr wrap="square" rtlCol="0">
            <a:spAutoFit/>
          </a:bodyPr>
          <a:lstStyle/>
          <a:p>
            <a:r>
              <a:rPr lang="en-US" sz="2400" dirty="0">
                <a:solidFill>
                  <a:srgbClr val="0070C0"/>
                </a:solidFill>
              </a:rPr>
              <a:t> </a:t>
            </a:r>
          </a:p>
        </p:txBody>
      </p:sp>
    </p:spTree>
    <p:extLst>
      <p:ext uri="{BB962C8B-B14F-4D97-AF65-F5344CB8AC3E}">
        <p14:creationId xmlns:p14="http://schemas.microsoft.com/office/powerpoint/2010/main" val="211102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0DE5CB78-86CA-4D2A-BED8-72EC9ACA67D5}"/>
              </a:ext>
            </a:extLst>
          </p:cNvPr>
          <p:cNvSpPr>
            <a:spLocks noGrp="1" noChangeArrowheads="1"/>
          </p:cNvSpPr>
          <p:nvPr>
            <p:ph type="title"/>
          </p:nvPr>
        </p:nvSpPr>
        <p:spPr>
          <a:xfrm>
            <a:off x="457200" y="104718"/>
            <a:ext cx="8229600" cy="962082"/>
          </a:xfrm>
        </p:spPr>
        <p:txBody>
          <a:bodyPr>
            <a:noAutofit/>
          </a:bodyPr>
          <a:lstStyle/>
          <a:p>
            <a:pPr eaLnBrk="1" hangingPunct="1"/>
            <a:r>
              <a:rPr lang="en-US" altLang="en-US" sz="4000" dirty="0"/>
              <a:t>Why Metformin?</a:t>
            </a:r>
          </a:p>
        </p:txBody>
      </p:sp>
      <p:sp>
        <p:nvSpPr>
          <p:cNvPr id="3" name="Content Placeholder 2">
            <a:extLst>
              <a:ext uri="{FF2B5EF4-FFF2-40B4-BE49-F238E27FC236}">
                <a16:creationId xmlns:a16="http://schemas.microsoft.com/office/drawing/2014/main" id="{1E80BAD8-8F9F-41A3-92CA-5A44AC7A4BE0}"/>
              </a:ext>
            </a:extLst>
          </p:cNvPr>
          <p:cNvSpPr>
            <a:spLocks noGrp="1"/>
          </p:cNvSpPr>
          <p:nvPr>
            <p:ph sz="quarter" idx="1"/>
          </p:nvPr>
        </p:nvSpPr>
        <p:spPr>
          <a:xfrm>
            <a:off x="3733800" y="1600200"/>
            <a:ext cx="5273980" cy="4920342"/>
          </a:xfrm>
        </p:spPr>
        <p:txBody>
          <a:bodyPr rtlCol="0">
            <a:normAutofit/>
          </a:bodyPr>
          <a:lstStyle/>
          <a:p>
            <a:pPr>
              <a:buFont typeface="Arial"/>
              <a:buChar char="–"/>
              <a:defRPr/>
            </a:pPr>
            <a:r>
              <a:rPr lang="en-US" sz="2850" dirty="0"/>
              <a:t>Longstanding evidence</a:t>
            </a:r>
          </a:p>
          <a:p>
            <a:pPr>
              <a:buFont typeface="Arial"/>
              <a:buChar char="–"/>
              <a:defRPr/>
            </a:pPr>
            <a:r>
              <a:rPr lang="en-US" sz="2850" dirty="0"/>
              <a:t>High efficacy and safety</a:t>
            </a:r>
          </a:p>
          <a:p>
            <a:pPr>
              <a:buFont typeface="Arial"/>
              <a:buChar char="–"/>
              <a:defRPr/>
            </a:pPr>
            <a:r>
              <a:rPr lang="en-US" sz="2850" dirty="0"/>
              <a:t> Inexpensive - 3 months for $12</a:t>
            </a:r>
          </a:p>
          <a:p>
            <a:pPr>
              <a:buFont typeface="Arial"/>
              <a:buChar char="–"/>
              <a:defRPr/>
            </a:pPr>
            <a:r>
              <a:rPr lang="en-US" sz="2850" dirty="0"/>
              <a:t>Weight neutral</a:t>
            </a:r>
          </a:p>
          <a:p>
            <a:pPr marL="205735" lvl="1" indent="0">
              <a:buNone/>
              <a:defRPr/>
            </a:pPr>
            <a:endParaRPr lang="en-US" sz="2400" dirty="0">
              <a:solidFill>
                <a:srgbClr val="0070C0"/>
              </a:solidFill>
            </a:endParaRPr>
          </a:p>
          <a:p>
            <a:pPr>
              <a:buFont typeface="Arial"/>
              <a:buChar char="•"/>
              <a:defRPr/>
            </a:pPr>
            <a:r>
              <a:rPr lang="en-US" sz="2400" dirty="0"/>
              <a:t>Reduces risk of microvascular complications, cardiovascular events, and death</a:t>
            </a:r>
          </a:p>
        </p:txBody>
      </p:sp>
      <p:pic>
        <p:nvPicPr>
          <p:cNvPr id="7" name="Picture 6">
            <a:extLst>
              <a:ext uri="{FF2B5EF4-FFF2-40B4-BE49-F238E27FC236}">
                <a16:creationId xmlns:a16="http://schemas.microsoft.com/office/drawing/2014/main" id="{E8FA15D1-F78E-E57E-4B9E-4C4799DD5307}"/>
              </a:ext>
            </a:extLst>
          </p:cNvPr>
          <p:cNvPicPr>
            <a:picLocks noChangeAspect="1"/>
          </p:cNvPicPr>
          <p:nvPr/>
        </p:nvPicPr>
        <p:blipFill>
          <a:blip r:embed="rId4"/>
          <a:stretch>
            <a:fillRect/>
          </a:stretch>
        </p:blipFill>
        <p:spPr>
          <a:xfrm>
            <a:off x="457200" y="1295400"/>
            <a:ext cx="2819400" cy="4582164"/>
          </a:xfrm>
          <a:prstGeom prst="rect">
            <a:avLst/>
          </a:prstGeom>
        </p:spPr>
      </p:pic>
      <p:sp>
        <p:nvSpPr>
          <p:cNvPr id="12" name="Oval 11">
            <a:extLst>
              <a:ext uri="{FF2B5EF4-FFF2-40B4-BE49-F238E27FC236}">
                <a16:creationId xmlns:a16="http://schemas.microsoft.com/office/drawing/2014/main" id="{61E90929-7E55-DA17-4F1C-B3AA4D65557B}"/>
              </a:ext>
            </a:extLst>
          </p:cNvPr>
          <p:cNvSpPr/>
          <p:nvPr/>
        </p:nvSpPr>
        <p:spPr>
          <a:xfrm>
            <a:off x="1295400" y="2590800"/>
            <a:ext cx="2133600" cy="1219201"/>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FC0E5086-B66B-6882-D05D-24678AAB5C0E}"/>
              </a:ext>
            </a:extLst>
          </p:cNvPr>
          <p:cNvSpPr/>
          <p:nvPr/>
        </p:nvSpPr>
        <p:spPr>
          <a:xfrm>
            <a:off x="304800" y="4495800"/>
            <a:ext cx="990600" cy="609601"/>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428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Lst>
  </p:timing>
  <p:extLst>
    <p:ext uri="{6950BFC3-D8DA-4A85-94F7-54DA5524770B}">
      <p188:commentRel xmlns:p188="http://schemas.microsoft.com/office/powerpoint/2018/8/main" r:id="rId3"/>
    </p:ext>
  </p:extLs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0DE5CB78-86CA-4D2A-BED8-72EC9ACA67D5}"/>
              </a:ext>
            </a:extLst>
          </p:cNvPr>
          <p:cNvSpPr>
            <a:spLocks noGrp="1" noChangeArrowheads="1"/>
          </p:cNvSpPr>
          <p:nvPr>
            <p:ph type="title"/>
          </p:nvPr>
        </p:nvSpPr>
        <p:spPr>
          <a:xfrm>
            <a:off x="457200" y="152400"/>
            <a:ext cx="8229600" cy="1219200"/>
          </a:xfrm>
        </p:spPr>
        <p:txBody>
          <a:bodyPr>
            <a:noAutofit/>
          </a:bodyPr>
          <a:lstStyle/>
          <a:p>
            <a:pPr eaLnBrk="1" hangingPunct="1"/>
            <a:r>
              <a:rPr lang="en-US" altLang="en-US" sz="4000" dirty="0"/>
              <a:t>Metformin Dosing and Mechanism</a:t>
            </a:r>
          </a:p>
        </p:txBody>
      </p:sp>
      <p:sp>
        <p:nvSpPr>
          <p:cNvPr id="3" name="Content Placeholder 2">
            <a:extLst>
              <a:ext uri="{FF2B5EF4-FFF2-40B4-BE49-F238E27FC236}">
                <a16:creationId xmlns:a16="http://schemas.microsoft.com/office/drawing/2014/main" id="{1E80BAD8-8F9F-41A3-92CA-5A44AC7A4BE0}"/>
              </a:ext>
            </a:extLst>
          </p:cNvPr>
          <p:cNvSpPr>
            <a:spLocks noGrp="1"/>
          </p:cNvSpPr>
          <p:nvPr>
            <p:ph sz="quarter" idx="1"/>
          </p:nvPr>
        </p:nvSpPr>
        <p:spPr>
          <a:xfrm>
            <a:off x="457200" y="1371600"/>
            <a:ext cx="8229600" cy="5334000"/>
          </a:xfrm>
        </p:spPr>
        <p:txBody>
          <a:bodyPr rtlCol="0">
            <a:normAutofit/>
          </a:bodyPr>
          <a:lstStyle/>
          <a:p>
            <a:pPr>
              <a:buFont typeface="Arial"/>
              <a:buChar char="•"/>
              <a:defRPr/>
            </a:pPr>
            <a:r>
              <a:rPr lang="en-US" sz="3200" dirty="0"/>
              <a:t>Mechanism: decreases hepatic glucose production</a:t>
            </a:r>
          </a:p>
          <a:p>
            <a:pPr>
              <a:buFont typeface="Arial"/>
              <a:buChar char="–"/>
              <a:defRPr/>
            </a:pPr>
            <a:r>
              <a:rPr lang="en-US" sz="3200" dirty="0"/>
              <a:t>Do not </a:t>
            </a:r>
            <a:r>
              <a:rPr lang="en-US" sz="3200" u="sng" dirty="0"/>
              <a:t>initiate</a:t>
            </a:r>
            <a:r>
              <a:rPr lang="en-US" sz="3200" dirty="0"/>
              <a:t> when eGFR &lt; 45</a:t>
            </a:r>
          </a:p>
          <a:p>
            <a:pPr>
              <a:buFont typeface="Arial"/>
              <a:buChar char="–"/>
              <a:defRPr/>
            </a:pPr>
            <a:r>
              <a:rPr lang="en-US" sz="3200" dirty="0"/>
              <a:t>May be safely continued with eGFR of 30-45 mL/min/1.73m</a:t>
            </a:r>
            <a:r>
              <a:rPr lang="en-US" sz="3200" baseline="30000" dirty="0"/>
              <a:t>2</a:t>
            </a:r>
            <a:r>
              <a:rPr lang="en-US" sz="3200" dirty="0"/>
              <a:t> with dose reductions </a:t>
            </a:r>
          </a:p>
          <a:p>
            <a:pPr>
              <a:buFont typeface="Arial"/>
              <a:buChar char="–"/>
              <a:defRPr/>
            </a:pPr>
            <a:r>
              <a:rPr lang="en-US" sz="3200" dirty="0"/>
              <a:t>Max effective dose: 2000mg/day, max dose 2550mg/day</a:t>
            </a:r>
          </a:p>
          <a:p>
            <a:pPr>
              <a:buFont typeface="Arial"/>
              <a:buChar char="•"/>
              <a:defRPr/>
            </a:pPr>
            <a:r>
              <a:rPr lang="en-US" sz="3200" dirty="0"/>
              <a:t>Monitor vitamin B12 levels and renal function</a:t>
            </a:r>
          </a:p>
          <a:p>
            <a:pPr>
              <a:buFont typeface="Arial"/>
              <a:buChar char="•"/>
              <a:defRPr/>
            </a:pPr>
            <a:r>
              <a:rPr lang="en-US" sz="3200" dirty="0"/>
              <a:t>GI issues: nausea, vomiting, diarrhea</a:t>
            </a:r>
          </a:p>
          <a:p>
            <a:pPr lvl="1">
              <a:buFont typeface="Arial"/>
              <a:buChar char="•"/>
              <a:defRPr/>
            </a:pPr>
            <a:r>
              <a:rPr lang="en-US" sz="2400" dirty="0"/>
              <a:t>Consider long-acting formulation, dose reduction</a:t>
            </a:r>
          </a:p>
          <a:p>
            <a:pPr>
              <a:defRPr/>
            </a:pPr>
            <a:endParaRPr lang="en-US" dirty="0"/>
          </a:p>
        </p:txBody>
      </p:sp>
    </p:spTree>
    <p:extLst>
      <p:ext uri="{BB962C8B-B14F-4D97-AF65-F5344CB8AC3E}">
        <p14:creationId xmlns:p14="http://schemas.microsoft.com/office/powerpoint/2010/main" val="263604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2BBD0F-6DA6-C91B-521E-C5A75AFCE21E}"/>
              </a:ext>
            </a:extLst>
          </p:cNvPr>
          <p:cNvSpPr/>
          <p:nvPr/>
        </p:nvSpPr>
        <p:spPr>
          <a:xfrm>
            <a:off x="2859157" y="116231"/>
            <a:ext cx="6019800" cy="76445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8D1EA8B2-FB87-C37A-8FA9-43352C244409}"/>
              </a:ext>
            </a:extLst>
          </p:cNvPr>
          <p:cNvPicPr>
            <a:picLocks noChangeAspect="1"/>
          </p:cNvPicPr>
          <p:nvPr/>
        </p:nvPicPr>
        <p:blipFill>
          <a:blip r:embed="rId3"/>
          <a:stretch>
            <a:fillRect/>
          </a:stretch>
        </p:blipFill>
        <p:spPr>
          <a:xfrm>
            <a:off x="265043" y="1179169"/>
            <a:ext cx="8758693" cy="5343750"/>
          </a:xfrm>
          <a:prstGeom prst="rect">
            <a:avLst/>
          </a:prstGeom>
        </p:spPr>
      </p:pic>
      <p:sp>
        <p:nvSpPr>
          <p:cNvPr id="7" name="Title 6">
            <a:extLst>
              <a:ext uri="{FF2B5EF4-FFF2-40B4-BE49-F238E27FC236}">
                <a16:creationId xmlns:a16="http://schemas.microsoft.com/office/drawing/2014/main" id="{CDB305A5-2585-8021-9108-8210A187406A}"/>
              </a:ext>
            </a:extLst>
          </p:cNvPr>
          <p:cNvSpPr>
            <a:spLocks noGrp="1"/>
          </p:cNvSpPr>
          <p:nvPr>
            <p:ph type="title"/>
          </p:nvPr>
        </p:nvSpPr>
        <p:spPr/>
        <p:txBody>
          <a:bodyPr/>
          <a:lstStyle/>
          <a:p>
            <a:r>
              <a:rPr lang="en-US" dirty="0"/>
              <a:t>Metformin </a:t>
            </a:r>
          </a:p>
        </p:txBody>
      </p:sp>
    </p:spTree>
    <p:extLst>
      <p:ext uri="{BB962C8B-B14F-4D97-AF65-F5344CB8AC3E}">
        <p14:creationId xmlns:p14="http://schemas.microsoft.com/office/powerpoint/2010/main" val="3646224569"/>
      </p:ext>
    </p:extLst>
  </p:cSld>
  <p:clrMapOvr>
    <a:masterClrMapping/>
  </p:clrMapOvr>
  <p:transition spd="med">
    <p:fad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E8A49-8A8B-0F1E-598D-2ED4B2E95EAF}"/>
            </a:ext>
          </a:extLst>
        </p:cNvPr>
        <p:cNvGrpSpPr/>
        <p:nvPr/>
      </p:nvGrpSpPr>
      <p:grpSpPr>
        <a:xfrm>
          <a:off x="0" y="0"/>
          <a:ext cx="0" cy="0"/>
          <a:chOff x="0" y="0"/>
          <a:chExt cx="0" cy="0"/>
        </a:xfrm>
      </p:grpSpPr>
      <p:sp>
        <p:nvSpPr>
          <p:cNvPr id="46082" name="Title 1">
            <a:extLst>
              <a:ext uri="{FF2B5EF4-FFF2-40B4-BE49-F238E27FC236}">
                <a16:creationId xmlns:a16="http://schemas.microsoft.com/office/drawing/2014/main" id="{F98415B0-DA98-C0D5-E889-A0294C38762A}"/>
              </a:ext>
            </a:extLst>
          </p:cNvPr>
          <p:cNvSpPr>
            <a:spLocks noGrp="1"/>
          </p:cNvSpPr>
          <p:nvPr>
            <p:ph type="title"/>
          </p:nvPr>
        </p:nvSpPr>
        <p:spPr/>
        <p:txBody>
          <a:bodyPr/>
          <a:lstStyle/>
          <a:p>
            <a:r>
              <a:rPr lang="en-US" altLang="en-US" dirty="0"/>
              <a:t>AACE Glucose-Centric Algorithm</a:t>
            </a:r>
          </a:p>
        </p:txBody>
      </p:sp>
      <p:sp>
        <p:nvSpPr>
          <p:cNvPr id="46083" name="Content Placeholder 2">
            <a:extLst>
              <a:ext uri="{FF2B5EF4-FFF2-40B4-BE49-F238E27FC236}">
                <a16:creationId xmlns:a16="http://schemas.microsoft.com/office/drawing/2014/main" id="{6D03E370-226A-4587-987C-E6A0EB846498}"/>
              </a:ext>
            </a:extLst>
          </p:cNvPr>
          <p:cNvSpPr>
            <a:spLocks noGrp="1"/>
          </p:cNvSpPr>
          <p:nvPr>
            <p:ph sz="quarter" idx="1"/>
          </p:nvPr>
        </p:nvSpPr>
        <p:spPr/>
        <p:txBody>
          <a:bodyPr/>
          <a:lstStyle/>
          <a:p>
            <a:endParaRPr lang="en-US" altLang="en-US"/>
          </a:p>
        </p:txBody>
      </p:sp>
      <p:pic>
        <p:nvPicPr>
          <p:cNvPr id="3" name="Picture 2">
            <a:extLst>
              <a:ext uri="{FF2B5EF4-FFF2-40B4-BE49-F238E27FC236}">
                <a16:creationId xmlns:a16="http://schemas.microsoft.com/office/drawing/2014/main" id="{01F3A592-FE3C-5BF0-EC87-36D9C955E874}"/>
              </a:ext>
            </a:extLst>
          </p:cNvPr>
          <p:cNvPicPr>
            <a:picLocks noChangeAspect="1"/>
          </p:cNvPicPr>
          <p:nvPr/>
        </p:nvPicPr>
        <p:blipFill>
          <a:blip r:embed="rId3"/>
          <a:stretch>
            <a:fillRect/>
          </a:stretch>
        </p:blipFill>
        <p:spPr>
          <a:xfrm>
            <a:off x="228600" y="152400"/>
            <a:ext cx="8563564" cy="6681952"/>
          </a:xfrm>
          <a:prstGeom prst="rect">
            <a:avLst/>
          </a:prstGeom>
        </p:spPr>
      </p:pic>
      <p:sp>
        <p:nvSpPr>
          <p:cNvPr id="2" name="Arrow: Right 1">
            <a:extLst>
              <a:ext uri="{FF2B5EF4-FFF2-40B4-BE49-F238E27FC236}">
                <a16:creationId xmlns:a16="http://schemas.microsoft.com/office/drawing/2014/main" id="{DE2BA09D-A6F4-5D8E-FA7C-5DB4BEED86AE}"/>
              </a:ext>
            </a:extLst>
          </p:cNvPr>
          <p:cNvSpPr/>
          <p:nvPr/>
        </p:nvSpPr>
        <p:spPr>
          <a:xfrm>
            <a:off x="1905000" y="823748"/>
            <a:ext cx="1371600" cy="533400"/>
          </a:xfrm>
          <a:prstGeom prst="right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644218"/>
      </p:ext>
    </p:extLst>
  </p:cSld>
  <p:clrMapOvr>
    <a:masterClrMapping/>
  </p:clrMapOvr>
  <p:transition spd="med">
    <p:fad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Poll Question 12</a:t>
            </a:r>
          </a:p>
        </p:txBody>
      </p:sp>
      <p:sp>
        <p:nvSpPr>
          <p:cNvPr id="3" name="Content Placeholder 2"/>
          <p:cNvSpPr>
            <a:spLocks noGrp="1"/>
          </p:cNvSpPr>
          <p:nvPr>
            <p:ph sz="quarter" idx="1"/>
          </p:nvPr>
        </p:nvSpPr>
        <p:spPr>
          <a:xfrm>
            <a:off x="457200" y="1219200"/>
            <a:ext cx="7391400" cy="5486400"/>
          </a:xfrm>
        </p:spPr>
        <p:txBody>
          <a:bodyPr>
            <a:normAutofit/>
          </a:bodyPr>
          <a:lstStyle/>
          <a:p>
            <a:pPr lvl="0"/>
            <a:r>
              <a:rPr lang="en-US" sz="3200" dirty="0"/>
              <a:t>Ricki is started on Metformin 500mg BID. Which of the following is true?</a:t>
            </a:r>
          </a:p>
          <a:p>
            <a:pPr marL="385763" indent="-385763">
              <a:buFont typeface="+mj-lt"/>
              <a:buAutoNum type="alphaLcPeriod"/>
            </a:pPr>
            <a:r>
              <a:rPr lang="en-US" sz="3200" dirty="0"/>
              <a:t>Hold metformin if blood glucose is below 80 mg/dL</a:t>
            </a:r>
          </a:p>
          <a:p>
            <a:pPr marL="385763" indent="-385763">
              <a:buFont typeface="+mj-lt"/>
              <a:buAutoNum type="alphaLcPeriod"/>
            </a:pPr>
            <a:r>
              <a:rPr lang="en-US" sz="3200" dirty="0"/>
              <a:t>Alcohol is contraindicated when taking metformin.</a:t>
            </a:r>
          </a:p>
          <a:p>
            <a:pPr marL="385763" indent="-385763">
              <a:buFont typeface="+mj-lt"/>
              <a:buAutoNum type="alphaLcPeriod"/>
            </a:pPr>
            <a:r>
              <a:rPr lang="en-US" sz="3200" dirty="0"/>
              <a:t>Metformin is weight neutral.</a:t>
            </a:r>
          </a:p>
          <a:p>
            <a:pPr marL="385763" indent="-385763">
              <a:buFont typeface="+mj-lt"/>
              <a:buAutoNum type="alphaLcPeriod"/>
            </a:pPr>
            <a:r>
              <a:rPr lang="en-US" sz="3200" dirty="0"/>
              <a:t>Metformin can cause kidney damage.</a:t>
            </a:r>
          </a:p>
          <a:p>
            <a:pPr marL="385763" indent="-385763">
              <a:buFont typeface="+mj-lt"/>
              <a:buAutoNum type="alphaLcPeriod"/>
            </a:pPr>
            <a:endParaRPr lang="en-US" sz="3200" dirty="0"/>
          </a:p>
          <a:p>
            <a:pPr marL="0" indent="0">
              <a:buNone/>
            </a:pPr>
            <a:endParaRPr lang="en-US" dirty="0"/>
          </a:p>
          <a:p>
            <a:endParaRPr lang="en-US" dirty="0"/>
          </a:p>
        </p:txBody>
      </p:sp>
      <p:pic>
        <p:nvPicPr>
          <p:cNvPr id="4" name="Picture 3"/>
          <p:cNvPicPr>
            <a:picLocks noChangeAspect="1"/>
          </p:cNvPicPr>
          <p:nvPr/>
        </p:nvPicPr>
        <p:blipFill>
          <a:blip r:embed="rId4"/>
          <a:stretch>
            <a:fillRect/>
          </a:stretch>
        </p:blipFill>
        <p:spPr>
          <a:xfrm>
            <a:off x="7696200" y="1524000"/>
            <a:ext cx="1156344" cy="1712357"/>
          </a:xfrm>
          <a:prstGeom prst="rect">
            <a:avLst/>
          </a:prstGeom>
        </p:spPr>
      </p:pic>
      <p:sp>
        <p:nvSpPr>
          <p:cNvPr id="5" name="Oval 4">
            <a:extLst>
              <a:ext uri="{FF2B5EF4-FFF2-40B4-BE49-F238E27FC236}">
                <a16:creationId xmlns:a16="http://schemas.microsoft.com/office/drawing/2014/main" id="{09362ADD-4E94-783C-EE85-DD61892D1460}"/>
              </a:ext>
            </a:extLst>
          </p:cNvPr>
          <p:cNvSpPr/>
          <p:nvPr/>
        </p:nvSpPr>
        <p:spPr>
          <a:xfrm>
            <a:off x="178862" y="4191000"/>
            <a:ext cx="6069538" cy="762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335138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400" dirty="0"/>
              <a:t>Metformin – How Does it Rate?  </a:t>
            </a:r>
          </a:p>
        </p:txBody>
      </p:sp>
      <p:sp>
        <p:nvSpPr>
          <p:cNvPr id="3" name="Content Placeholder 2"/>
          <p:cNvSpPr>
            <a:spLocks noGrp="1"/>
          </p:cNvSpPr>
          <p:nvPr>
            <p:ph sz="quarter" idx="1"/>
          </p:nvPr>
        </p:nvSpPr>
        <p:spPr>
          <a:xfrm>
            <a:off x="457200" y="2057400"/>
            <a:ext cx="8229600" cy="4648200"/>
          </a:xfrm>
        </p:spPr>
        <p:txBody>
          <a:bodyPr>
            <a:normAutofit/>
          </a:bodyPr>
          <a:lstStyle/>
          <a:p>
            <a:pPr marL="0" indent="0">
              <a:buNone/>
              <a:defRPr/>
            </a:pPr>
            <a:r>
              <a:rPr lang="en-US" sz="3000" u="sng" dirty="0"/>
              <a:t>Question					Answer</a:t>
            </a:r>
          </a:p>
          <a:p>
            <a:pPr>
              <a:defRPr/>
            </a:pPr>
            <a:r>
              <a:rPr lang="en-US" dirty="0"/>
              <a:t>Cause hypoglycemia?		</a:t>
            </a:r>
          </a:p>
          <a:p>
            <a:pPr>
              <a:defRPr/>
            </a:pPr>
            <a:r>
              <a:rPr lang="en-US" dirty="0"/>
              <a:t>Cause weight gain?		</a:t>
            </a:r>
          </a:p>
          <a:p>
            <a:pPr>
              <a:defRPr/>
            </a:pPr>
            <a:r>
              <a:rPr lang="en-US" dirty="0"/>
              <a:t>Affordable?				</a:t>
            </a:r>
          </a:p>
          <a:p>
            <a:pPr>
              <a:defRPr/>
            </a:pPr>
            <a:r>
              <a:rPr lang="en-US" dirty="0"/>
              <a:t>Lowers CV risk?			</a:t>
            </a:r>
          </a:p>
          <a:p>
            <a:pPr>
              <a:defRPr/>
            </a:pPr>
            <a:r>
              <a:rPr lang="en-US" dirty="0"/>
              <a:t>Can most tolerate /use?	   </a:t>
            </a:r>
          </a:p>
          <a:p>
            <a:pPr marL="0" indent="0">
              <a:buNone/>
              <a:defRPr/>
            </a:pPr>
            <a:r>
              <a:rPr lang="en-US" dirty="0"/>
              <a:t>						(GI, CKD)</a:t>
            </a:r>
          </a:p>
        </p:txBody>
      </p:sp>
      <p:sp>
        <p:nvSpPr>
          <p:cNvPr id="5" name="Rectangle 284"/>
          <p:cNvSpPr>
            <a:spLocks noChangeArrowheads="1"/>
          </p:cNvSpPr>
          <p:nvPr/>
        </p:nvSpPr>
        <p:spPr bwMode="auto">
          <a:xfrm>
            <a:off x="5861448" y="2572208"/>
            <a:ext cx="634603" cy="39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100" dirty="0">
                <a:solidFill>
                  <a:prstClr val="black"/>
                </a:solidFill>
                <a:latin typeface="Helvetica" pitchFamily="34" charset="0"/>
              </a:rPr>
              <a:t>No</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6" name="Rectangle 284"/>
          <p:cNvSpPr>
            <a:spLocks noChangeArrowheads="1"/>
          </p:cNvSpPr>
          <p:nvPr/>
        </p:nvSpPr>
        <p:spPr bwMode="auto">
          <a:xfrm>
            <a:off x="5861446" y="3315991"/>
            <a:ext cx="634604"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400" dirty="0">
                <a:solidFill>
                  <a:prstClr val="black"/>
                </a:solidFill>
                <a:latin typeface="Helvetica" pitchFamily="34" charset="0"/>
              </a:rPr>
              <a:t>Yes</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7" name="Rectangle 284"/>
          <p:cNvSpPr>
            <a:spLocks noChangeArrowheads="1"/>
          </p:cNvSpPr>
          <p:nvPr/>
        </p:nvSpPr>
        <p:spPr bwMode="auto">
          <a:xfrm>
            <a:off x="5866804" y="2935869"/>
            <a:ext cx="634604" cy="39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100" dirty="0">
                <a:solidFill>
                  <a:prstClr val="black"/>
                </a:solidFill>
                <a:latin typeface="Helvetica" pitchFamily="34" charset="0"/>
              </a:rPr>
              <a:t>No</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8" name="Rectangle 284"/>
          <p:cNvSpPr>
            <a:spLocks noChangeArrowheads="1"/>
          </p:cNvSpPr>
          <p:nvPr/>
        </p:nvSpPr>
        <p:spPr bwMode="auto">
          <a:xfrm>
            <a:off x="5861446" y="3839949"/>
            <a:ext cx="634604"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400" dirty="0">
                <a:solidFill>
                  <a:prstClr val="black"/>
                </a:solidFill>
                <a:latin typeface="Helvetica" pitchFamily="34" charset="0"/>
              </a:rPr>
              <a:t>Yes</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9" name="Rectangle 284"/>
          <p:cNvSpPr>
            <a:spLocks noChangeArrowheads="1"/>
          </p:cNvSpPr>
          <p:nvPr/>
        </p:nvSpPr>
        <p:spPr bwMode="auto">
          <a:xfrm>
            <a:off x="5715000" y="4341999"/>
            <a:ext cx="1262063" cy="39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dirty="0">
                <a:solidFill>
                  <a:prstClr val="black"/>
                </a:solidFill>
                <a:latin typeface="Helvetica" pitchFamily="34" charset="0"/>
              </a:rPr>
              <a:t>Yes/No</a:t>
            </a:r>
            <a:r>
              <a:rPr lang="en-US" b="1" dirty="0">
                <a:solidFill>
                  <a:prstClr val="black"/>
                </a:solidFill>
                <a:latin typeface="Helvetica" pitchFamily="34" charset="0"/>
              </a:rPr>
              <a:t> </a:t>
            </a:r>
            <a:endParaRPr lang="en-US" sz="1050" b="1" dirty="0">
              <a:solidFill>
                <a:prstClr val="black"/>
              </a:solidFill>
              <a:latin typeface="Helvetica" pitchFamily="34" charset="0"/>
            </a:endParaRPr>
          </a:p>
        </p:txBody>
      </p:sp>
    </p:spTree>
    <p:custDataLst>
      <p:tags r:id="rId1"/>
    </p:custDataLst>
    <p:extLst>
      <p:ext uri="{BB962C8B-B14F-4D97-AF65-F5344CB8AC3E}">
        <p14:creationId xmlns:p14="http://schemas.microsoft.com/office/powerpoint/2010/main" val="390145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BED2D0-678C-BB55-6ECE-C87E30A3F6A1}"/>
              </a:ext>
            </a:extLst>
          </p:cNvPr>
          <p:cNvSpPr>
            <a:spLocks noGrp="1"/>
          </p:cNvSpPr>
          <p:nvPr>
            <p:ph type="title"/>
          </p:nvPr>
        </p:nvSpPr>
        <p:spPr/>
        <p:txBody>
          <a:bodyPr>
            <a:normAutofit fontScale="90000"/>
          </a:bodyPr>
          <a:lstStyle/>
          <a:p>
            <a:r>
              <a:rPr lang="en-US" dirty="0"/>
              <a:t>Peds, Older Adults &amp; Med Assess</a:t>
            </a:r>
          </a:p>
        </p:txBody>
      </p:sp>
      <p:sp>
        <p:nvSpPr>
          <p:cNvPr id="5" name="Content Placeholder 4">
            <a:extLst>
              <a:ext uri="{FF2B5EF4-FFF2-40B4-BE49-F238E27FC236}">
                <a16:creationId xmlns:a16="http://schemas.microsoft.com/office/drawing/2014/main" id="{95250063-1885-58B1-9B09-C9D7BE25CB8B}"/>
              </a:ext>
            </a:extLst>
          </p:cNvPr>
          <p:cNvSpPr>
            <a:spLocks noGrp="1"/>
          </p:cNvSpPr>
          <p:nvPr>
            <p:ph sz="quarter" idx="1"/>
          </p:nvPr>
        </p:nvSpPr>
        <p:spPr>
          <a:xfrm>
            <a:off x="457200" y="1219200"/>
            <a:ext cx="4953000" cy="4937760"/>
          </a:xfrm>
        </p:spPr>
        <p:txBody>
          <a:bodyPr/>
          <a:lstStyle/>
          <a:p>
            <a:r>
              <a:rPr lang="en-US" dirty="0"/>
              <a:t>The next 20 slides (that were originally parked here), will be discussed at the end of the day today!</a:t>
            </a:r>
          </a:p>
          <a:p>
            <a:endParaRPr lang="en-US" dirty="0"/>
          </a:p>
          <a:p>
            <a:r>
              <a:rPr lang="en-US" dirty="0"/>
              <a:t>Thank You</a:t>
            </a:r>
          </a:p>
        </p:txBody>
      </p:sp>
      <p:pic>
        <p:nvPicPr>
          <p:cNvPr id="7" name="Picture 6" descr="Construction workers celebrating">
            <a:extLst>
              <a:ext uri="{FF2B5EF4-FFF2-40B4-BE49-F238E27FC236}">
                <a16:creationId xmlns:a16="http://schemas.microsoft.com/office/drawing/2014/main" id="{4B5DBCAD-0095-B539-6E30-0FDCAE893E77}"/>
              </a:ext>
            </a:extLst>
          </p:cNvPr>
          <p:cNvPicPr>
            <a:picLocks noChangeAspect="1"/>
          </p:cNvPicPr>
          <p:nvPr/>
        </p:nvPicPr>
        <p:blipFill>
          <a:blip r:embed="rId2" cstate="print">
            <a:extLst>
              <a:ext uri="{28A0092B-C50C-407E-A947-70E740481C1C}">
                <a14:useLocalDpi xmlns:a14="http://schemas.microsoft.com/office/drawing/2010/main" val="0"/>
              </a:ext>
            </a:extLst>
          </a:blip>
          <a:srcRect r="31667"/>
          <a:stretch>
            <a:fillRect/>
          </a:stretch>
        </p:blipFill>
        <p:spPr>
          <a:xfrm>
            <a:off x="5334000" y="1295400"/>
            <a:ext cx="3352800" cy="3271322"/>
          </a:xfrm>
          <a:prstGeom prst="rect">
            <a:avLst/>
          </a:prstGeom>
        </p:spPr>
      </p:pic>
    </p:spTree>
    <p:extLst>
      <p:ext uri="{BB962C8B-B14F-4D97-AF65-F5344CB8AC3E}">
        <p14:creationId xmlns:p14="http://schemas.microsoft.com/office/powerpoint/2010/main" val="2876837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405" y="179149"/>
            <a:ext cx="8455879" cy="824651"/>
          </a:xfrm>
          <a:solidFill>
            <a:srgbClr val="B1D45A"/>
          </a:solidFill>
        </p:spPr>
        <p:txBody>
          <a:bodyPr>
            <a:noAutofit/>
          </a:bodyPr>
          <a:lstStyle/>
          <a:p>
            <a:pPr algn="ctr"/>
            <a:r>
              <a:rPr lang="en-US" sz="3800" dirty="0">
                <a:solidFill>
                  <a:schemeClr val="tx1"/>
                </a:solidFill>
              </a:rPr>
              <a:t>Immunization Schedule for Diabetes 2026</a:t>
            </a:r>
          </a:p>
        </p:txBody>
      </p:sp>
      <p:graphicFrame>
        <p:nvGraphicFramePr>
          <p:cNvPr id="7" name="Table 7">
            <a:extLst>
              <a:ext uri="{FF2B5EF4-FFF2-40B4-BE49-F238E27FC236}">
                <a16:creationId xmlns:a16="http://schemas.microsoft.com/office/drawing/2014/main" id="{734A0020-C9C0-4633-B647-BE23C08DB2D3}"/>
              </a:ext>
            </a:extLst>
          </p:cNvPr>
          <p:cNvGraphicFramePr>
            <a:graphicFrameLocks noGrp="1"/>
          </p:cNvGraphicFramePr>
          <p:nvPr>
            <p:ph sz="quarter" idx="1"/>
          </p:nvPr>
        </p:nvGraphicFramePr>
        <p:xfrm>
          <a:off x="322139" y="1013458"/>
          <a:ext cx="8451911" cy="4947723"/>
        </p:xfrm>
        <a:graphic>
          <a:graphicData uri="http://schemas.openxmlformats.org/drawingml/2006/table">
            <a:tbl>
              <a:tblPr firstRow="1" bandRow="1">
                <a:tableStyleId>{5C22544A-7EE6-4342-B048-85BDC9FD1C3A}</a:tableStyleId>
              </a:tblPr>
              <a:tblGrid>
                <a:gridCol w="2736911">
                  <a:extLst>
                    <a:ext uri="{9D8B030D-6E8A-4147-A177-3AD203B41FA5}">
                      <a16:colId xmlns:a16="http://schemas.microsoft.com/office/drawing/2014/main" val="1638372707"/>
                    </a:ext>
                  </a:extLst>
                </a:gridCol>
                <a:gridCol w="2427350">
                  <a:extLst>
                    <a:ext uri="{9D8B030D-6E8A-4147-A177-3AD203B41FA5}">
                      <a16:colId xmlns:a16="http://schemas.microsoft.com/office/drawing/2014/main" val="3873670827"/>
                    </a:ext>
                  </a:extLst>
                </a:gridCol>
                <a:gridCol w="3287650">
                  <a:extLst>
                    <a:ext uri="{9D8B030D-6E8A-4147-A177-3AD203B41FA5}">
                      <a16:colId xmlns:a16="http://schemas.microsoft.com/office/drawing/2014/main" val="2909905123"/>
                    </a:ext>
                  </a:extLst>
                </a:gridCol>
              </a:tblGrid>
              <a:tr h="404586">
                <a:tc>
                  <a:txBody>
                    <a:bodyPr/>
                    <a:lstStyle/>
                    <a:p>
                      <a:r>
                        <a:rPr lang="en-US" dirty="0"/>
                        <a:t>Vaccine</a:t>
                      </a:r>
                    </a:p>
                  </a:txBody>
                  <a:tcPr/>
                </a:tc>
                <a:tc>
                  <a:txBody>
                    <a:bodyPr/>
                    <a:lstStyle/>
                    <a:p>
                      <a:r>
                        <a:rPr lang="en-US" dirty="0"/>
                        <a:t>Who by Age</a:t>
                      </a:r>
                    </a:p>
                  </a:txBody>
                  <a:tcPr/>
                </a:tc>
                <a:tc>
                  <a:txBody>
                    <a:bodyPr/>
                    <a:lstStyle/>
                    <a:p>
                      <a:r>
                        <a:rPr lang="en-US" dirty="0"/>
                        <a:t>Series and Frequency</a:t>
                      </a:r>
                    </a:p>
                  </a:txBody>
                  <a:tcPr/>
                </a:tc>
                <a:extLst>
                  <a:ext uri="{0D108BD9-81ED-4DB2-BD59-A6C34878D82A}">
                    <a16:rowId xmlns:a16="http://schemas.microsoft.com/office/drawing/2014/main" val="3775142443"/>
                  </a:ext>
                </a:extLst>
              </a:tr>
              <a:tr h="404586">
                <a:tc>
                  <a:txBody>
                    <a:bodyPr/>
                    <a:lstStyle/>
                    <a:p>
                      <a:r>
                        <a:rPr lang="en-US" dirty="0"/>
                        <a:t>Hepatitis B Vaccine</a:t>
                      </a:r>
                    </a:p>
                  </a:txBody>
                  <a:tcPr/>
                </a:tc>
                <a:tc>
                  <a:txBody>
                    <a:bodyPr/>
                    <a:lstStyle/>
                    <a:p>
                      <a:r>
                        <a:rPr lang="en-US" dirty="0"/>
                        <a:t>Adults ≤ 60 years*</a:t>
                      </a:r>
                    </a:p>
                  </a:txBody>
                  <a:tcPr/>
                </a:tc>
                <a:tc>
                  <a:txBody>
                    <a:bodyPr/>
                    <a:lstStyle/>
                    <a:p>
                      <a:r>
                        <a:rPr lang="en-US" dirty="0"/>
                        <a:t>2-3 dose series</a:t>
                      </a:r>
                    </a:p>
                  </a:txBody>
                  <a:tcPr/>
                </a:tc>
                <a:extLst>
                  <a:ext uri="{0D108BD9-81ED-4DB2-BD59-A6C34878D82A}">
                    <a16:rowId xmlns:a16="http://schemas.microsoft.com/office/drawing/2014/main" val="3774187941"/>
                  </a:ext>
                </a:extLst>
              </a:tr>
              <a:tr h="387170">
                <a:tc>
                  <a:txBody>
                    <a:bodyPr/>
                    <a:lstStyle/>
                    <a:p>
                      <a:r>
                        <a:rPr lang="en-US" dirty="0"/>
                        <a:t>RSV</a:t>
                      </a:r>
                    </a:p>
                  </a:txBody>
                  <a:tcPr/>
                </a:tc>
                <a:tc>
                  <a:txBody>
                    <a:bodyPr/>
                    <a:lstStyle/>
                    <a:p>
                      <a:r>
                        <a:rPr lang="en-US" dirty="0"/>
                        <a:t>Adults ≥ 60 years</a:t>
                      </a:r>
                    </a:p>
                  </a:txBody>
                  <a:tcPr/>
                </a:tc>
                <a:tc>
                  <a:txBody>
                    <a:bodyPr/>
                    <a:lstStyle/>
                    <a:p>
                      <a:r>
                        <a:rPr lang="en-US" dirty="0"/>
                        <a:t>Single dose</a:t>
                      </a:r>
                    </a:p>
                  </a:txBody>
                  <a:tcPr/>
                </a:tc>
                <a:extLst>
                  <a:ext uri="{0D108BD9-81ED-4DB2-BD59-A6C34878D82A}">
                    <a16:rowId xmlns:a16="http://schemas.microsoft.com/office/drawing/2014/main" val="75512951"/>
                  </a:ext>
                </a:extLst>
              </a:tr>
              <a:tr h="679704">
                <a:tc>
                  <a:txBody>
                    <a:bodyPr/>
                    <a:lstStyle/>
                    <a:p>
                      <a:r>
                        <a:rPr lang="en-US" dirty="0"/>
                        <a:t>Influenza (avoid live attenuated vaccine)</a:t>
                      </a:r>
                    </a:p>
                  </a:txBody>
                  <a:tcPr/>
                </a:tc>
                <a:tc>
                  <a:txBody>
                    <a:bodyPr/>
                    <a:lstStyle/>
                    <a:p>
                      <a:r>
                        <a:rPr lang="en-US" dirty="0"/>
                        <a:t>All </a:t>
                      </a:r>
                    </a:p>
                  </a:txBody>
                  <a:tcPr/>
                </a:tc>
                <a:tc>
                  <a:txBody>
                    <a:bodyPr/>
                    <a:lstStyle/>
                    <a:p>
                      <a:r>
                        <a:rPr lang="en-US" dirty="0"/>
                        <a:t>Annually</a:t>
                      </a:r>
                    </a:p>
                  </a:txBody>
                  <a:tcPr/>
                </a:tc>
                <a:extLst>
                  <a:ext uri="{0D108BD9-81ED-4DB2-BD59-A6C34878D82A}">
                    <a16:rowId xmlns:a16="http://schemas.microsoft.com/office/drawing/2014/main" val="667752589"/>
                  </a:ext>
                </a:extLst>
              </a:tr>
              <a:tr h="708025">
                <a:tc>
                  <a:txBody>
                    <a:bodyPr/>
                    <a:lstStyle/>
                    <a:p>
                      <a:r>
                        <a:rPr lang="en-US" dirty="0"/>
                        <a:t>Tetanus, diphtheria, pertussis (Tdap)</a:t>
                      </a:r>
                    </a:p>
                  </a:txBody>
                  <a:tcPr/>
                </a:tc>
                <a:tc>
                  <a:txBody>
                    <a:bodyPr/>
                    <a:lstStyle/>
                    <a:p>
                      <a:r>
                        <a:rPr lang="en-US" dirty="0"/>
                        <a:t>All adults; extra dose during pregnancy</a:t>
                      </a:r>
                    </a:p>
                  </a:txBody>
                  <a:tcPr/>
                </a:tc>
                <a:tc>
                  <a:txBody>
                    <a:bodyPr/>
                    <a:lstStyle/>
                    <a:p>
                      <a:r>
                        <a:rPr lang="en-US" dirty="0"/>
                        <a:t>Booster every 10 years.</a:t>
                      </a:r>
                    </a:p>
                  </a:txBody>
                  <a:tcPr/>
                </a:tc>
                <a:extLst>
                  <a:ext uri="{0D108BD9-81ED-4DB2-BD59-A6C34878D82A}">
                    <a16:rowId xmlns:a16="http://schemas.microsoft.com/office/drawing/2014/main" val="2260875630"/>
                  </a:ext>
                </a:extLst>
              </a:tr>
              <a:tr h="404586">
                <a:tc>
                  <a:txBody>
                    <a:bodyPr/>
                    <a:lstStyle/>
                    <a:p>
                      <a:r>
                        <a:rPr lang="en-US" dirty="0"/>
                        <a:t>Zoster</a:t>
                      </a:r>
                    </a:p>
                  </a:txBody>
                  <a:tcPr/>
                </a:tc>
                <a:tc>
                  <a:txBody>
                    <a:bodyPr/>
                    <a:lstStyle/>
                    <a:p>
                      <a:r>
                        <a:rPr lang="en-US" dirty="0"/>
                        <a:t>Adults ≥ 50 years</a:t>
                      </a:r>
                    </a:p>
                  </a:txBody>
                  <a:tcPr/>
                </a:tc>
                <a:tc>
                  <a:txBody>
                    <a:bodyPr/>
                    <a:lstStyle/>
                    <a:p>
                      <a:r>
                        <a:rPr lang="en-US" dirty="0"/>
                        <a:t>2 dose Shingrix</a:t>
                      </a:r>
                    </a:p>
                  </a:txBody>
                  <a:tcPr/>
                </a:tc>
                <a:extLst>
                  <a:ext uri="{0D108BD9-81ED-4DB2-BD59-A6C34878D82A}">
                    <a16:rowId xmlns:a16="http://schemas.microsoft.com/office/drawing/2014/main" val="87948547"/>
                  </a:ext>
                </a:extLst>
              </a:tr>
              <a:tr h="404586">
                <a:tc>
                  <a:txBody>
                    <a:bodyPr/>
                    <a:lstStyle/>
                    <a:p>
                      <a:r>
                        <a:rPr lang="en-US" dirty="0"/>
                        <a:t>COVID-19</a:t>
                      </a:r>
                    </a:p>
                  </a:txBody>
                  <a:tcPr/>
                </a:tc>
                <a:tc>
                  <a:txBody>
                    <a:bodyPr/>
                    <a:lstStyle/>
                    <a:p>
                      <a:r>
                        <a:rPr lang="en-US" dirty="0"/>
                        <a:t>Starting at age 6 mo’s</a:t>
                      </a:r>
                    </a:p>
                  </a:txBody>
                  <a:tcPr/>
                </a:tc>
                <a:tc>
                  <a:txBody>
                    <a:bodyPr/>
                    <a:lstStyle/>
                    <a:p>
                      <a:r>
                        <a:rPr lang="en-US" dirty="0"/>
                        <a:t>Initial vaccination and boosters </a:t>
                      </a:r>
                    </a:p>
                  </a:txBody>
                  <a:tcPr/>
                </a:tc>
                <a:extLst>
                  <a:ext uri="{0D108BD9-81ED-4DB2-BD59-A6C34878D82A}">
                    <a16:rowId xmlns:a16="http://schemas.microsoft.com/office/drawing/2014/main" val="3692049608"/>
                  </a:ext>
                </a:extLst>
              </a:tr>
              <a:tr h="404586">
                <a:tc>
                  <a:txBody>
                    <a:bodyPr/>
                    <a:lstStyle/>
                    <a:p>
                      <a:r>
                        <a:rPr lang="en-US" dirty="0"/>
                        <a:t>Pneumonia (PPSV23) Pneumovax</a:t>
                      </a:r>
                    </a:p>
                  </a:txBody>
                  <a:tcPr/>
                </a:tc>
                <a:tc>
                  <a:txBody>
                    <a:bodyPr/>
                    <a:lstStyle/>
                    <a:p>
                      <a:r>
                        <a:rPr kumimoji="0" lang="en-US" b="0" i="0" kern="1200" dirty="0">
                          <a:solidFill>
                            <a:schemeClr val="dk1"/>
                          </a:solidFill>
                          <a:effectLst/>
                          <a:latin typeface="+mn-lt"/>
                          <a:ea typeface="+mn-ea"/>
                          <a:cs typeface="+mn-cs"/>
                        </a:rPr>
                        <a:t>Adults19-64*</a:t>
                      </a:r>
                    </a:p>
                  </a:txBody>
                  <a:tcPr/>
                </a:tc>
                <a:tc>
                  <a:txBody>
                    <a:bodyPr/>
                    <a:lstStyle/>
                    <a:p>
                      <a:r>
                        <a:rPr lang="en-US" dirty="0"/>
                        <a:t>See Standards for schedule and details and for those 65 or older.</a:t>
                      </a:r>
                    </a:p>
                  </a:txBody>
                  <a:tcPr/>
                </a:tc>
                <a:extLst>
                  <a:ext uri="{0D108BD9-81ED-4DB2-BD59-A6C34878D82A}">
                    <a16:rowId xmlns:a16="http://schemas.microsoft.com/office/drawing/2014/main" val="3992556154"/>
                  </a:ext>
                </a:extLst>
              </a:tr>
              <a:tr h="404586">
                <a:tc>
                  <a:txBody>
                    <a:bodyPr/>
                    <a:lstStyle/>
                    <a:p>
                      <a:r>
                        <a:rPr lang="en-US" dirty="0"/>
                        <a:t>*Pneumococcal Conjugate Vaccine</a:t>
                      </a:r>
                      <a:br>
                        <a:rPr lang="en-US" dirty="0"/>
                      </a:br>
                      <a:r>
                        <a:rPr lang="en-US" dirty="0"/>
                        <a:t>(PCV15, PCV20)    </a:t>
                      </a:r>
                    </a:p>
                  </a:txBody>
                  <a:tcPr/>
                </a:tc>
                <a:tc>
                  <a:txBody>
                    <a:bodyPr/>
                    <a:lstStyle/>
                    <a:p>
                      <a:r>
                        <a:rPr lang="en-US" sz="1700" dirty="0"/>
                        <a:t>Adults 19-64 with underlying risk factors or no previous vaccination*</a:t>
                      </a:r>
                    </a:p>
                  </a:txBody>
                  <a:tcPr/>
                </a:tc>
                <a:tc>
                  <a:txBody>
                    <a:bodyPr/>
                    <a:lstStyle/>
                    <a:p>
                      <a:r>
                        <a:rPr kumimoji="0" lang="en-US" b="0" i="0" kern="1200" dirty="0">
                          <a:solidFill>
                            <a:schemeClr val="dk1"/>
                          </a:solidFill>
                          <a:effectLst/>
                          <a:latin typeface="+mn-lt"/>
                          <a:ea typeface="+mn-ea"/>
                          <a:cs typeface="+mn-cs"/>
                        </a:rPr>
                        <a:t>May need PPSV23 follow-up vaccine ≥1 year.*</a:t>
                      </a:r>
                      <a:br>
                        <a:rPr kumimoji="0" lang="en-US" b="0" i="0" kern="1200" dirty="0">
                          <a:solidFill>
                            <a:schemeClr val="dk1"/>
                          </a:solidFill>
                          <a:effectLst/>
                          <a:latin typeface="+mn-lt"/>
                          <a:ea typeface="+mn-ea"/>
                          <a:cs typeface="+mn-cs"/>
                        </a:rPr>
                      </a:br>
                      <a:r>
                        <a:rPr kumimoji="0" lang="en-US" b="0" i="0" kern="1200" dirty="0">
                          <a:solidFill>
                            <a:schemeClr val="dk1"/>
                          </a:solidFill>
                          <a:effectLst/>
                          <a:latin typeface="+mn-lt"/>
                          <a:ea typeface="+mn-ea"/>
                          <a:cs typeface="+mn-cs"/>
                        </a:rPr>
                        <a:t>If 65+, discuss with provider.</a:t>
                      </a:r>
                      <a:endParaRPr lang="en-US" dirty="0"/>
                    </a:p>
                  </a:txBody>
                  <a:tcPr/>
                </a:tc>
                <a:extLst>
                  <a:ext uri="{0D108BD9-81ED-4DB2-BD59-A6C34878D82A}">
                    <a16:rowId xmlns:a16="http://schemas.microsoft.com/office/drawing/2014/main" val="952874586"/>
                  </a:ext>
                </a:extLst>
              </a:tr>
            </a:tbl>
          </a:graphicData>
        </a:graphic>
      </p:graphicFrame>
      <p:pic>
        <p:nvPicPr>
          <p:cNvPr id="34818" name="Picture 2" descr="C:\Users\Beverly\AppData\Local\Microsoft\Windows\Temporary Internet Files\Content.IE5\DJWH7WCO\MC900280753[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31747">
            <a:off x="7508266" y="1611016"/>
            <a:ext cx="1066699" cy="10493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CAC6B5F-5C49-4081-8A2C-2243F942973F}"/>
              </a:ext>
            </a:extLst>
          </p:cNvPr>
          <p:cNvSpPr txBox="1"/>
          <p:nvPr/>
        </p:nvSpPr>
        <p:spPr>
          <a:xfrm>
            <a:off x="-15815" y="6207917"/>
            <a:ext cx="4360094" cy="738664"/>
          </a:xfrm>
          <a:prstGeom prst="rect">
            <a:avLst/>
          </a:prstGeom>
          <a:noFill/>
        </p:spPr>
        <p:txBody>
          <a:bodyPr wrap="square" rtlCol="0">
            <a:spAutoFit/>
          </a:bodyPr>
          <a:lstStyle/>
          <a:p>
            <a:pPr algn="ctr"/>
            <a:r>
              <a:rPr lang="en-US" sz="1200" dirty="0">
                <a:solidFill>
                  <a:schemeClr val="bg1">
                    <a:lumMod val="50000"/>
                  </a:schemeClr>
                </a:solidFill>
              </a:rPr>
              <a:t>.</a:t>
            </a:r>
            <a:br>
              <a:rPr lang="en-US" sz="1200" dirty="0">
                <a:solidFill>
                  <a:schemeClr val="bg1">
                    <a:lumMod val="50000"/>
                  </a:schemeClr>
                </a:solidFill>
              </a:rPr>
            </a:br>
            <a:br>
              <a:rPr lang="en-US" sz="1200" dirty="0">
                <a:solidFill>
                  <a:schemeClr val="bg1">
                    <a:lumMod val="50000"/>
                  </a:schemeClr>
                </a:solidFill>
              </a:rPr>
            </a:br>
            <a:endParaRPr lang="en-US" dirty="0"/>
          </a:p>
        </p:txBody>
      </p:sp>
      <p:sp>
        <p:nvSpPr>
          <p:cNvPr id="4" name="TextBox 3">
            <a:extLst>
              <a:ext uri="{FF2B5EF4-FFF2-40B4-BE49-F238E27FC236}">
                <a16:creationId xmlns:a16="http://schemas.microsoft.com/office/drawing/2014/main" id="{DBE9718F-B0FF-DCA4-BD2E-C3165776869F}"/>
              </a:ext>
            </a:extLst>
          </p:cNvPr>
          <p:cNvSpPr txBox="1"/>
          <p:nvPr/>
        </p:nvSpPr>
        <p:spPr>
          <a:xfrm>
            <a:off x="292024" y="5984043"/>
            <a:ext cx="4572000" cy="492443"/>
          </a:xfrm>
          <a:prstGeom prst="rect">
            <a:avLst/>
          </a:prstGeom>
          <a:noFill/>
        </p:spPr>
        <p:txBody>
          <a:bodyPr wrap="square">
            <a:spAutoFit/>
          </a:bodyPr>
          <a:lstStyle/>
          <a:p>
            <a:r>
              <a:rPr lang="nl-NL" sz="1300" b="0" i="0"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2026 ADA Standards, Vol.49, s67 – s68</a:t>
            </a:r>
            <a:br>
              <a:rPr lang="nl-NL" sz="130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br>
            <a:r>
              <a:rPr lang="nl-NL" sz="1300" b="0" i="0"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30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*See Table 4.3 for detailed info/considerations</a:t>
            </a:r>
          </a:p>
        </p:txBody>
      </p:sp>
      <p:sp>
        <p:nvSpPr>
          <p:cNvPr id="8" name="TextBox 7">
            <a:extLst>
              <a:ext uri="{FF2B5EF4-FFF2-40B4-BE49-F238E27FC236}">
                <a16:creationId xmlns:a16="http://schemas.microsoft.com/office/drawing/2014/main" id="{3EDA7A8D-DC19-E106-2CBB-78565CBDAD71}"/>
              </a:ext>
            </a:extLst>
          </p:cNvPr>
          <p:cNvSpPr txBox="1"/>
          <p:nvPr/>
        </p:nvSpPr>
        <p:spPr>
          <a:xfrm>
            <a:off x="1828800" y="6558044"/>
            <a:ext cx="5005294" cy="292388"/>
          </a:xfrm>
          <a:prstGeom prst="rect">
            <a:avLst/>
          </a:prstGeom>
          <a:noFill/>
        </p:spPr>
        <p:txBody>
          <a:bodyPr wrap="square">
            <a:spAutoFit/>
          </a:bodyPr>
          <a:lstStyle/>
          <a:p>
            <a:pPr algn="ctr"/>
            <a:r>
              <a:rPr lang="en-US" sz="130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For education purposes only.  Compliments of www.DiabetesEd.net</a:t>
            </a:r>
          </a:p>
        </p:txBody>
      </p:sp>
      <p:pic>
        <p:nvPicPr>
          <p:cNvPr id="9" name="Picture 8">
            <a:extLst>
              <a:ext uri="{FF2B5EF4-FFF2-40B4-BE49-F238E27FC236}">
                <a16:creationId xmlns:a16="http://schemas.microsoft.com/office/drawing/2014/main" id="{C31BB2D1-D813-512F-B1FF-922BEBE64958}"/>
              </a:ext>
            </a:extLst>
          </p:cNvPr>
          <p:cNvPicPr>
            <a:picLocks noChangeAspect="1"/>
          </p:cNvPicPr>
          <p:nvPr/>
        </p:nvPicPr>
        <p:blipFill>
          <a:blip r:embed="rId6"/>
          <a:stretch>
            <a:fillRect/>
          </a:stretch>
        </p:blipFill>
        <p:spPr>
          <a:xfrm>
            <a:off x="5613560" y="6049897"/>
            <a:ext cx="3185071" cy="434174"/>
          </a:xfrm>
          <a:prstGeom prst="rect">
            <a:avLst/>
          </a:prstGeom>
        </p:spPr>
      </p:pic>
    </p:spTree>
    <p:custDataLst>
      <p:tags r:id="rId1"/>
    </p:custDataLst>
    <p:extLst>
      <p:ext uri="{BB962C8B-B14F-4D97-AF65-F5344CB8AC3E}">
        <p14:creationId xmlns:p14="http://schemas.microsoft.com/office/powerpoint/2010/main" val="139578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32A6-63F1-EB60-044B-488AD44A406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A32009-A0C7-E773-9CC7-9CC68732C44F}"/>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64E92390-29AB-DA0B-7689-324B4479EB1C}"/>
              </a:ext>
            </a:extLst>
          </p:cNvPr>
          <p:cNvPicPr>
            <a:picLocks noChangeAspect="1"/>
          </p:cNvPicPr>
          <p:nvPr/>
        </p:nvPicPr>
        <p:blipFill>
          <a:blip r:embed="rId3"/>
          <a:stretch>
            <a:fillRect/>
          </a:stretch>
        </p:blipFill>
        <p:spPr>
          <a:xfrm>
            <a:off x="53796" y="152400"/>
            <a:ext cx="8695500" cy="6305973"/>
          </a:xfrm>
          <a:prstGeom prst="rect">
            <a:avLst/>
          </a:prstGeom>
        </p:spPr>
      </p:pic>
      <p:sp>
        <p:nvSpPr>
          <p:cNvPr id="9" name="Rectangle 1">
            <a:extLst>
              <a:ext uri="{FF2B5EF4-FFF2-40B4-BE49-F238E27FC236}">
                <a16:creationId xmlns:a16="http://schemas.microsoft.com/office/drawing/2014/main" id="{9544AEFC-A0D9-B46B-72AF-26BEA3AFBA8C}"/>
              </a:ext>
            </a:extLst>
          </p:cNvPr>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12121"/>
                </a:solidFill>
                <a:effectLst/>
                <a:latin typeface="BlinkMacSystemFont"/>
              </a:rPr>
              <a:t>Samson SL, Vellanki P, Blonde L, Hirsch IB, Hoang TD, Isaacs SD, </a:t>
            </a:r>
            <a:r>
              <a:rPr kumimoji="0" lang="en-US" altLang="en-US" sz="1200" b="0" i="0" u="none" strike="noStrike" cap="none" normalizeH="0" baseline="0" dirty="0" err="1">
                <a:ln>
                  <a:noFill/>
                </a:ln>
                <a:solidFill>
                  <a:srgbClr val="212121"/>
                </a:solidFill>
                <a:effectLst/>
                <a:latin typeface="BlinkMacSystemFont"/>
              </a:rPr>
              <a:t>Izuora</a:t>
            </a:r>
            <a:r>
              <a:rPr kumimoji="0" lang="en-US" altLang="en-US" sz="1200" b="0" i="0" u="none" strike="noStrike" cap="none" normalizeH="0" baseline="0" dirty="0">
                <a:ln>
                  <a:noFill/>
                </a:ln>
                <a:solidFill>
                  <a:srgbClr val="212121"/>
                </a:solidFill>
                <a:effectLst/>
                <a:latin typeface="BlinkMacSystemFont"/>
              </a:rPr>
              <a:t> KE, Low Wang CC, Ooi CP, Padilla BI, Schulman-Rosenbaum R, Twining CL, Umpierrez GE, Valencia WM. American Association of Clinical Endocrinology Consensus Statement: Algorithm for Management of Adults With Type 2 Diabetes - 2026 Update. </a:t>
            </a:r>
            <a:r>
              <a:rPr kumimoji="0" lang="en-US" altLang="en-US" sz="1200" b="0" i="0" u="none" strike="noStrike" cap="none" normalizeH="0" baseline="0" dirty="0" err="1">
                <a:ln>
                  <a:noFill/>
                </a:ln>
                <a:solidFill>
                  <a:srgbClr val="212121"/>
                </a:solidFill>
                <a:effectLst/>
                <a:latin typeface="BlinkMacSystemFont"/>
              </a:rPr>
              <a:t>Endocr</a:t>
            </a:r>
            <a:r>
              <a:rPr kumimoji="0" lang="en-US" altLang="en-US" sz="1200" b="0" i="0" u="none" strike="noStrike" cap="none" normalizeH="0" baseline="0" dirty="0">
                <a:ln>
                  <a:noFill/>
                </a:ln>
                <a:solidFill>
                  <a:srgbClr val="212121"/>
                </a:solidFill>
                <a:effectLst/>
                <a:latin typeface="BlinkMacSystemFont"/>
              </a:rPr>
              <a:t> </a:t>
            </a:r>
            <a:r>
              <a:rPr kumimoji="0" lang="en-US" altLang="en-US" sz="1200" b="0" i="0" u="none" strike="noStrike" cap="none" normalizeH="0" baseline="0" dirty="0" err="1">
                <a:ln>
                  <a:noFill/>
                </a:ln>
                <a:solidFill>
                  <a:srgbClr val="212121"/>
                </a:solidFill>
                <a:effectLst/>
                <a:latin typeface="BlinkMacSystemFont"/>
              </a:rPr>
              <a:t>Pract</a:t>
            </a:r>
            <a:r>
              <a:rPr kumimoji="0" lang="en-US" altLang="en-US" sz="1200" b="0" i="0" u="none" strike="noStrike" cap="none" normalizeH="0" baseline="0" dirty="0">
                <a:ln>
                  <a:noFill/>
                </a:ln>
                <a:solidFill>
                  <a:srgbClr val="212121"/>
                </a:solidFill>
                <a:effectLst/>
                <a:latin typeface="BlinkMacSystemFont"/>
              </a:rPr>
              <a:t>. 2026 Mar 17:S1530-891X(26)00022-4. </a:t>
            </a:r>
            <a:r>
              <a:rPr kumimoji="0" lang="en-US" altLang="en-US" sz="1200" b="0" i="0" u="none" strike="noStrike" cap="none" normalizeH="0" baseline="0" dirty="0" err="1">
                <a:ln>
                  <a:noFill/>
                </a:ln>
                <a:solidFill>
                  <a:srgbClr val="212121"/>
                </a:solidFill>
                <a:effectLst/>
                <a:latin typeface="BlinkMacSystemFont"/>
              </a:rPr>
              <a:t>doi</a:t>
            </a:r>
            <a:r>
              <a:rPr kumimoji="0" lang="en-US" altLang="en-US" sz="1200" b="0" i="0" u="none" strike="noStrike" cap="none" normalizeH="0" baseline="0" dirty="0">
                <a:ln>
                  <a:noFill/>
                </a:ln>
                <a:solidFill>
                  <a:srgbClr val="212121"/>
                </a:solidFill>
                <a:effectLst/>
                <a:latin typeface="BlinkMacSystemFont"/>
              </a:rPr>
              <a:t>: 10.1016/j.eprac.2026.01.006. </a:t>
            </a:r>
            <a:r>
              <a:rPr kumimoji="0" lang="en-US" altLang="en-US" sz="1200" b="0" i="0" u="none" strike="noStrike" cap="none" normalizeH="0" baseline="0" dirty="0" err="1">
                <a:ln>
                  <a:noFill/>
                </a:ln>
                <a:solidFill>
                  <a:srgbClr val="212121"/>
                </a:solidFill>
                <a:effectLst/>
                <a:latin typeface="BlinkMacSystemFont"/>
              </a:rPr>
              <a:t>Epub</a:t>
            </a:r>
            <a:r>
              <a:rPr kumimoji="0" lang="en-US" altLang="en-US" sz="1200" b="0" i="0" u="none" strike="noStrike" cap="none" normalizeH="0" baseline="0" dirty="0">
                <a:ln>
                  <a:noFill/>
                </a:ln>
                <a:solidFill>
                  <a:srgbClr val="212121"/>
                </a:solidFill>
                <a:effectLst/>
                <a:latin typeface="BlinkMacSystemFont"/>
              </a:rPr>
              <a:t> ahead of print. PMID: 41842862.</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3621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97AB2-FD9D-3CB2-E342-4E2A6F5D419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1492169-FFE9-0C99-4FA5-F9956BC074ED}"/>
              </a:ext>
            </a:extLst>
          </p:cNvPr>
          <p:cNvSpPr txBox="1"/>
          <p:nvPr/>
        </p:nvSpPr>
        <p:spPr>
          <a:xfrm>
            <a:off x="586394" y="2245209"/>
            <a:ext cx="7166950" cy="232679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lnSpc>
                <a:spcPct val="114999"/>
              </a:lnSpc>
            </a:pPr>
            <a:r>
              <a:rPr lang="en-US" b="1" u="sng" dirty="0">
                <a:solidFill>
                  <a:prstClr val="black"/>
                </a:solidFill>
                <a:latin typeface="Arial"/>
                <a:cs typeface="Arial"/>
              </a:rPr>
              <a:t>Faculty and Disclosure of Conflicts of Interest</a:t>
            </a:r>
            <a:endParaRPr lang="en-US" b="1" dirty="0">
              <a:solidFill>
                <a:prstClr val="black"/>
              </a:solidFill>
              <a:latin typeface="Aptos" panose="020B0004020202020204"/>
            </a:endParaRPr>
          </a:p>
          <a:p>
            <a:pPr defTabSz="685800"/>
            <a:r>
              <a:rPr lang="en-US" sz="1400" dirty="0">
                <a:solidFill>
                  <a:prstClr val="black"/>
                </a:solidFill>
                <a:latin typeface="Arial"/>
                <a:cs typeface="Arial"/>
              </a:rPr>
              <a:t>Partners requires every individual in a position to control educational content to disclose all financial relationships with ineligible companies that have occurred within the past 24 months. Ineligible companies are organizations whose primary business is producing, marketing, selling, re-selling, or distributing healthcare products used by or on patients. </a:t>
            </a:r>
          </a:p>
          <a:p>
            <a:pPr defTabSz="685800"/>
            <a:endParaRPr lang="en-US" sz="1400" dirty="0">
              <a:solidFill>
                <a:prstClr val="black"/>
              </a:solidFill>
              <a:latin typeface="Arial"/>
              <a:cs typeface="Arial"/>
            </a:endParaRPr>
          </a:p>
          <a:p>
            <a:pPr defTabSz="685800"/>
            <a:r>
              <a:rPr lang="en-US" sz="1400" dirty="0">
                <a:solidFill>
                  <a:prstClr val="black"/>
                </a:solidFill>
                <a:latin typeface="Arial"/>
                <a:cs typeface="Arial"/>
              </a:rPr>
              <a:t>All relevant financial relationships for anyone with the ability to control the content of this educational activity are listed below and have been mitigated according to Partners policies. Others involved in the planning of this activity have no relevant financial relationships.</a:t>
            </a:r>
          </a:p>
        </p:txBody>
      </p:sp>
      <p:graphicFrame>
        <p:nvGraphicFramePr>
          <p:cNvPr id="14" name="Table 13">
            <a:extLst>
              <a:ext uri="{FF2B5EF4-FFF2-40B4-BE49-F238E27FC236}">
                <a16:creationId xmlns:a16="http://schemas.microsoft.com/office/drawing/2014/main" id="{5E4C5FF5-4CAE-533B-1220-87DE1AE54B19}"/>
              </a:ext>
            </a:extLst>
          </p:cNvPr>
          <p:cNvGraphicFramePr>
            <a:graphicFrameLocks noGrp="1"/>
          </p:cNvGraphicFramePr>
          <p:nvPr>
            <p:extLst>
              <p:ext uri="{D42A27DB-BD31-4B8C-83A1-F6EECF244321}">
                <p14:modId xmlns:p14="http://schemas.microsoft.com/office/powerpoint/2010/main" val="4145149765"/>
              </p:ext>
            </p:extLst>
          </p:nvPr>
        </p:nvGraphicFramePr>
        <p:xfrm>
          <a:off x="624283" y="4572000"/>
          <a:ext cx="7091172" cy="1560128"/>
        </p:xfrm>
        <a:graphic>
          <a:graphicData uri="http://schemas.openxmlformats.org/drawingml/2006/table">
            <a:tbl>
              <a:tblPr firstRow="1" bandRow="1">
                <a:tableStyleId>{5C22544A-7EE6-4342-B048-85BDC9FD1C3A}</a:tableStyleId>
              </a:tblPr>
              <a:tblGrid>
                <a:gridCol w="2323603">
                  <a:extLst>
                    <a:ext uri="{9D8B030D-6E8A-4147-A177-3AD203B41FA5}">
                      <a16:colId xmlns:a16="http://schemas.microsoft.com/office/drawing/2014/main" val="3289923576"/>
                    </a:ext>
                  </a:extLst>
                </a:gridCol>
                <a:gridCol w="4767569">
                  <a:extLst>
                    <a:ext uri="{9D8B030D-6E8A-4147-A177-3AD203B41FA5}">
                      <a16:colId xmlns:a16="http://schemas.microsoft.com/office/drawing/2014/main" val="3427993234"/>
                    </a:ext>
                  </a:extLst>
                </a:gridCol>
              </a:tblGrid>
              <a:tr h="351167">
                <a:tc>
                  <a:txBody>
                    <a:bodyPr/>
                    <a:lstStyle/>
                    <a:p>
                      <a:r>
                        <a:rPr lang="en-US" sz="900" b="1" kern="1200" dirty="0">
                          <a:solidFill>
                            <a:schemeClr val="lt1"/>
                          </a:solidFill>
                          <a:effectLst/>
                          <a:latin typeface="Arial" panose="020B0604020202020204" pitchFamily="34" charset="0"/>
                          <a:ea typeface="+mn-ea"/>
                          <a:cs typeface="Arial" panose="020B0604020202020204" pitchFamily="34" charset="0"/>
                        </a:rPr>
                        <a:t>Faculty</a:t>
                      </a:r>
                      <a:endParaRPr lang="en-US" sz="900" dirty="0">
                        <a:latin typeface="Arial" panose="020B0604020202020204" pitchFamily="34" charset="0"/>
                        <a:cs typeface="Arial" panose="020B0604020202020204" pitchFamily="34" charset="0"/>
                      </a:endParaRPr>
                    </a:p>
                  </a:txBody>
                  <a:tcPr marL="68580" marR="68580" marT="34290" marB="34290"/>
                </a:tc>
                <a:tc>
                  <a:txBody>
                    <a:bodyPr/>
                    <a:lstStyle/>
                    <a:p>
                      <a:r>
                        <a:rPr lang="en-US" sz="900" b="1" kern="1200" dirty="0">
                          <a:solidFill>
                            <a:schemeClr val="lt1"/>
                          </a:solidFill>
                          <a:effectLst/>
                          <a:latin typeface="Arial" panose="020B0604020202020204" pitchFamily="34" charset="0"/>
                          <a:ea typeface="+mn-ea"/>
                          <a:cs typeface="Arial" panose="020B0604020202020204" pitchFamily="34" charset="0"/>
                        </a:rPr>
                        <a:t>Financial Relationships</a:t>
                      </a:r>
                      <a:endParaRPr lang="en-US"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828617477"/>
                  </a:ext>
                </a:extLst>
              </a:tr>
              <a:tr h="289354">
                <a:tc>
                  <a:txBody>
                    <a:bodyPr/>
                    <a:lstStyle/>
                    <a:p>
                      <a:pPr marL="0" marR="0">
                        <a:lnSpc>
                          <a:spcPct val="115000"/>
                        </a:lnSpc>
                        <a:spcBef>
                          <a:spcPts val="0"/>
                        </a:spcBef>
                        <a:spcAft>
                          <a:spcPts val="0"/>
                        </a:spcAft>
                      </a:pPr>
                      <a:r>
                        <a:rPr lang="es-ES" sz="1800" dirty="0">
                          <a:effectLst/>
                          <a:latin typeface="Arial" panose="020B0604020202020204" pitchFamily="34" charset="0"/>
                          <a:ea typeface="Calibri" panose="020F0502020204030204" pitchFamily="34" charset="0"/>
                          <a:cs typeface="Arial" panose="020B0604020202020204" pitchFamily="34" charset="0"/>
                        </a:rPr>
                        <a:t>Beverly Thomassian</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800" dirty="0">
                          <a:solidFill>
                            <a:srgbClr val="000000"/>
                          </a:solidFill>
                          <a:effectLst/>
                          <a:latin typeface="Arial" panose="020B0604020202020204" pitchFamily="34" charset="0"/>
                          <a:ea typeface="Times" panose="02020603050405020304" pitchFamily="18" charset="0"/>
                          <a:cs typeface="Arial" panose="020B0604020202020204" pitchFamily="34" charset="0"/>
                        </a:rPr>
                        <a:t>Has no relevant financial relationships.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extLst>
                  <a:ext uri="{0D108BD9-81ED-4DB2-BD59-A6C34878D82A}">
                    <a16:rowId xmlns:a16="http://schemas.microsoft.com/office/drawing/2014/main" val="1265589118"/>
                  </a:ext>
                </a:extLst>
              </a:tr>
              <a:tr h="499457">
                <a:tc>
                  <a:txBody>
                    <a:bodyPr/>
                    <a:lstStyle/>
                    <a:p>
                      <a:pPr marL="0" marR="0">
                        <a:lnSpc>
                          <a:spcPct val="115000"/>
                        </a:lnSpc>
                        <a:spcBef>
                          <a:spcPts val="0"/>
                        </a:spcBef>
                        <a:spcAft>
                          <a:spcPts val="0"/>
                        </a:spcAft>
                      </a:pPr>
                      <a:r>
                        <a:rPr lang="fi-FI" sz="1800" dirty="0">
                          <a:effectLst/>
                          <a:latin typeface="Arial" panose="020B0604020202020204" pitchFamily="34" charset="0"/>
                          <a:ea typeface="Calibri" panose="020F0502020204030204" pitchFamily="34" charset="0"/>
                          <a:cs typeface="Arial" panose="020B0604020202020204" pitchFamily="34" charset="0"/>
                        </a:rPr>
                        <a:t>​Diana Isaacs ​</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800" dirty="0">
                          <a:solidFill>
                            <a:srgbClr val="000000"/>
                          </a:solidFill>
                          <a:effectLst/>
                          <a:latin typeface="Arial" panose="020B0604020202020204" pitchFamily="34" charset="0"/>
                          <a:ea typeface="Times" panose="02020603050405020304" pitchFamily="18" charset="0"/>
                          <a:cs typeface="Arial" panose="020B0604020202020204" pitchFamily="34" charset="0"/>
                        </a:rPr>
                        <a:t>Consultant, Advisor, Speaker: Abbott, Dexcom, </a:t>
                      </a:r>
                      <a:r>
                        <a:rPr lang="en-US" sz="1800" dirty="0" err="1">
                          <a:solidFill>
                            <a:srgbClr val="000000"/>
                          </a:solidFill>
                          <a:effectLst/>
                          <a:latin typeface="Arial" panose="020B0604020202020204" pitchFamily="34" charset="0"/>
                          <a:ea typeface="Times" panose="02020603050405020304" pitchFamily="18" charset="0"/>
                          <a:cs typeface="Arial" panose="020B0604020202020204" pitchFamily="34" charset="0"/>
                        </a:rPr>
                        <a:t>MiniMed</a:t>
                      </a:r>
                      <a:r>
                        <a:rPr lang="en-US" sz="1800" dirty="0">
                          <a:solidFill>
                            <a:srgbClr val="000000"/>
                          </a:solidFill>
                          <a:effectLst/>
                          <a:latin typeface="Arial" panose="020B0604020202020204" pitchFamily="34" charset="0"/>
                          <a:ea typeface="Times" panose="02020603050405020304" pitchFamily="18" charset="0"/>
                          <a:cs typeface="Arial" panose="020B0604020202020204" pitchFamily="34" charset="0"/>
                        </a:rPr>
                        <a:t>, Novo Nordisk, </a:t>
                      </a:r>
                      <a:r>
                        <a:rPr lang="en-US" sz="1800" dirty="0" err="1">
                          <a:solidFill>
                            <a:srgbClr val="000000"/>
                          </a:solidFill>
                          <a:effectLst/>
                          <a:latin typeface="Arial" panose="020B0604020202020204" pitchFamily="34" charset="0"/>
                          <a:ea typeface="Times" panose="02020603050405020304" pitchFamily="18" charset="0"/>
                          <a:cs typeface="Arial" panose="020B0604020202020204" pitchFamily="34" charset="0"/>
                        </a:rPr>
                        <a:t>Insulet</a:t>
                      </a:r>
                      <a:r>
                        <a:rPr lang="en-US" sz="1800" dirty="0">
                          <a:solidFill>
                            <a:srgbClr val="000000"/>
                          </a:solidFill>
                          <a:effectLst/>
                          <a:latin typeface="Arial" panose="020B0604020202020204" pitchFamily="34" charset="0"/>
                          <a:ea typeface="Times" panose="02020603050405020304" pitchFamily="18" charset="0"/>
                          <a:cs typeface="Arial" panose="020B0604020202020204" pitchFamily="34" charset="0"/>
                        </a:rPr>
                        <a:t>, Lilly, </a:t>
                      </a:r>
                      <a:r>
                        <a:rPr lang="en-US" sz="1800" dirty="0" err="1">
                          <a:solidFill>
                            <a:srgbClr val="000000"/>
                          </a:solidFill>
                          <a:effectLst/>
                          <a:latin typeface="Arial" panose="020B0604020202020204" pitchFamily="34" charset="0"/>
                          <a:ea typeface="Times" panose="02020603050405020304" pitchFamily="18" charset="0"/>
                          <a:cs typeface="Arial" panose="020B0604020202020204" pitchFamily="34" charset="0"/>
                        </a:rPr>
                        <a:t>Cequr</a:t>
                      </a:r>
                      <a:r>
                        <a:rPr lang="en-US" sz="1800" dirty="0">
                          <a:solidFill>
                            <a:srgbClr val="000000"/>
                          </a:solidFill>
                          <a:effectLst/>
                          <a:latin typeface="Arial" panose="020B0604020202020204" pitchFamily="34" charset="0"/>
                          <a:ea typeface="Times" panose="02020603050405020304" pitchFamily="18" charset="0"/>
                          <a:cs typeface="Arial" panose="020B0604020202020204" pitchFamily="34" charset="0"/>
                        </a:rPr>
                        <a:t>, Sanofi, Beta Bionics, and ​Sequel</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extLst>
                  <a:ext uri="{0D108BD9-81ED-4DB2-BD59-A6C34878D82A}">
                    <a16:rowId xmlns:a16="http://schemas.microsoft.com/office/drawing/2014/main" val="3305126029"/>
                  </a:ext>
                </a:extLst>
              </a:tr>
            </a:tbl>
          </a:graphicData>
        </a:graphic>
      </p:graphicFrame>
      <p:pic>
        <p:nvPicPr>
          <p:cNvPr id="3" name="Picture 2" descr="A black background with white text&#10;&#10;AI-generated content may be incorrect.">
            <a:extLst>
              <a:ext uri="{FF2B5EF4-FFF2-40B4-BE49-F238E27FC236}">
                <a16:creationId xmlns:a16="http://schemas.microsoft.com/office/drawing/2014/main" id="{0EE37FC9-952B-2A63-3981-FB0A849128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84908"/>
            <a:ext cx="3014939" cy="620403"/>
          </a:xfrm>
          <a:prstGeom prst="rect">
            <a:avLst/>
          </a:prstGeom>
        </p:spPr>
      </p:pic>
      <p:pic>
        <p:nvPicPr>
          <p:cNvPr id="2" name="Picture 1">
            <a:extLst>
              <a:ext uri="{FF2B5EF4-FFF2-40B4-BE49-F238E27FC236}">
                <a16:creationId xmlns:a16="http://schemas.microsoft.com/office/drawing/2014/main" id="{AE4AFBA0-4310-2988-854B-3C16DEF51D53}"/>
              </a:ext>
            </a:extLst>
          </p:cNvPr>
          <p:cNvPicPr>
            <a:picLocks noChangeAspect="1"/>
          </p:cNvPicPr>
          <p:nvPr/>
        </p:nvPicPr>
        <p:blipFill>
          <a:blip r:embed="rId4"/>
          <a:stretch>
            <a:fillRect/>
          </a:stretch>
        </p:blipFill>
        <p:spPr>
          <a:xfrm>
            <a:off x="4876800" y="1194016"/>
            <a:ext cx="3519668" cy="1000177"/>
          </a:xfrm>
          <a:prstGeom prst="rect">
            <a:avLst/>
          </a:prstGeom>
        </p:spPr>
      </p:pic>
      <p:sp>
        <p:nvSpPr>
          <p:cNvPr id="4" name="Title 3">
            <a:extLst>
              <a:ext uri="{FF2B5EF4-FFF2-40B4-BE49-F238E27FC236}">
                <a16:creationId xmlns:a16="http://schemas.microsoft.com/office/drawing/2014/main" id="{F20E0F9A-7218-3880-FB4A-C8CDE9F376F3}"/>
              </a:ext>
            </a:extLst>
          </p:cNvPr>
          <p:cNvSpPr>
            <a:spLocks noGrp="1"/>
          </p:cNvSpPr>
          <p:nvPr>
            <p:ph type="title"/>
          </p:nvPr>
        </p:nvSpPr>
        <p:spPr/>
        <p:txBody>
          <a:bodyPr/>
          <a:lstStyle/>
          <a:p>
            <a:r>
              <a:rPr lang="en-US" dirty="0"/>
              <a:t>Conflict of Interest</a:t>
            </a:r>
          </a:p>
        </p:txBody>
      </p:sp>
    </p:spTree>
    <p:extLst>
      <p:ext uri="{BB962C8B-B14F-4D97-AF65-F5344CB8AC3E}">
        <p14:creationId xmlns:p14="http://schemas.microsoft.com/office/powerpoint/2010/main" val="174125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6833F-22AC-E00D-280F-0DD6B38054C3}"/>
              </a:ext>
            </a:extLst>
          </p:cNvPr>
          <p:cNvSpPr>
            <a:spLocks noGrp="1"/>
          </p:cNvSpPr>
          <p:nvPr>
            <p:ph type="title"/>
          </p:nvPr>
        </p:nvSpPr>
        <p:spPr/>
        <p:txBody>
          <a:bodyPr/>
          <a:lstStyle/>
          <a:p>
            <a:r>
              <a:rPr lang="en-US" dirty="0"/>
              <a:t>Herbal Supplements</a:t>
            </a:r>
          </a:p>
        </p:txBody>
      </p:sp>
      <p:sp>
        <p:nvSpPr>
          <p:cNvPr id="4" name="Content Placeholder 3">
            <a:extLst>
              <a:ext uri="{FF2B5EF4-FFF2-40B4-BE49-F238E27FC236}">
                <a16:creationId xmlns:a16="http://schemas.microsoft.com/office/drawing/2014/main" id="{98BB7DAC-947D-C8D2-288D-B001E83726B3}"/>
              </a:ext>
            </a:extLst>
          </p:cNvPr>
          <p:cNvSpPr>
            <a:spLocks noGrp="1"/>
          </p:cNvSpPr>
          <p:nvPr>
            <p:ph sz="quarter" idx="1"/>
          </p:nvPr>
        </p:nvSpPr>
        <p:spPr/>
        <p:txBody>
          <a:bodyPr>
            <a:normAutofit/>
          </a:bodyPr>
          <a:lstStyle/>
          <a:p>
            <a:r>
              <a:rPr lang="en-US" dirty="0"/>
              <a:t>Berberine</a:t>
            </a:r>
          </a:p>
          <a:p>
            <a:r>
              <a:rPr lang="en-US" dirty="0"/>
              <a:t>Zinc</a:t>
            </a:r>
          </a:p>
          <a:p>
            <a:r>
              <a:rPr lang="en-US" dirty="0"/>
              <a:t>Vitamin D</a:t>
            </a:r>
          </a:p>
          <a:p>
            <a:r>
              <a:rPr lang="en-US" dirty="0"/>
              <a:t>Cinnamon </a:t>
            </a:r>
          </a:p>
          <a:p>
            <a:r>
              <a:rPr lang="en-US" dirty="0"/>
              <a:t>Ginseng</a:t>
            </a:r>
          </a:p>
        </p:txBody>
      </p:sp>
      <p:sp>
        <p:nvSpPr>
          <p:cNvPr id="5" name="Content Placeholder 4">
            <a:extLst>
              <a:ext uri="{FF2B5EF4-FFF2-40B4-BE49-F238E27FC236}">
                <a16:creationId xmlns:a16="http://schemas.microsoft.com/office/drawing/2014/main" id="{39A44A64-423A-E22A-FEEE-660AE0CAC1FB}"/>
              </a:ext>
            </a:extLst>
          </p:cNvPr>
          <p:cNvSpPr>
            <a:spLocks noGrp="1"/>
          </p:cNvSpPr>
          <p:nvPr>
            <p:ph sz="quarter" idx="2"/>
          </p:nvPr>
        </p:nvSpPr>
        <p:spPr/>
        <p:txBody>
          <a:bodyPr>
            <a:normAutofit/>
          </a:bodyPr>
          <a:lstStyle/>
          <a:p>
            <a:r>
              <a:rPr lang="en-US" dirty="0"/>
              <a:t>Aloe Vera</a:t>
            </a:r>
          </a:p>
          <a:p>
            <a:r>
              <a:rPr lang="en-US" dirty="0"/>
              <a:t>Chromium</a:t>
            </a:r>
          </a:p>
          <a:p>
            <a:r>
              <a:rPr lang="en-US" dirty="0"/>
              <a:t>Alpha lipoic acid</a:t>
            </a:r>
          </a:p>
          <a:p>
            <a:r>
              <a:rPr lang="en-US" dirty="0"/>
              <a:t>Magnesium</a:t>
            </a:r>
          </a:p>
          <a:p>
            <a:r>
              <a:rPr lang="en-US" dirty="0" err="1"/>
              <a:t>Gymnema</a:t>
            </a:r>
            <a:endParaRPr lang="en-US" dirty="0"/>
          </a:p>
        </p:txBody>
      </p:sp>
      <p:pic>
        <p:nvPicPr>
          <p:cNvPr id="7" name="Picture 6">
            <a:extLst>
              <a:ext uri="{FF2B5EF4-FFF2-40B4-BE49-F238E27FC236}">
                <a16:creationId xmlns:a16="http://schemas.microsoft.com/office/drawing/2014/main" id="{D3C1532F-141D-544C-DD41-9183AFA18871}"/>
              </a:ext>
            </a:extLst>
          </p:cNvPr>
          <p:cNvPicPr>
            <a:picLocks noChangeAspect="1"/>
          </p:cNvPicPr>
          <p:nvPr/>
        </p:nvPicPr>
        <p:blipFill>
          <a:blip r:embed="rId3"/>
          <a:srcRect t="33046"/>
          <a:stretch/>
        </p:blipFill>
        <p:spPr>
          <a:xfrm>
            <a:off x="453887" y="4048059"/>
            <a:ext cx="8074152" cy="2105853"/>
          </a:xfrm>
          <a:prstGeom prst="rect">
            <a:avLst/>
          </a:prstGeom>
        </p:spPr>
      </p:pic>
    </p:spTree>
    <p:extLst>
      <p:ext uri="{BB962C8B-B14F-4D97-AF65-F5344CB8AC3E}">
        <p14:creationId xmlns:p14="http://schemas.microsoft.com/office/powerpoint/2010/main" val="84680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98E78-04EA-698D-90C8-D6BD38DF626B}"/>
              </a:ext>
            </a:extLst>
          </p:cNvPr>
          <p:cNvSpPr>
            <a:spLocks noGrp="1"/>
          </p:cNvSpPr>
          <p:nvPr>
            <p:ph type="title"/>
          </p:nvPr>
        </p:nvSpPr>
        <p:spPr/>
        <p:txBody>
          <a:bodyPr/>
          <a:lstStyle/>
          <a:p>
            <a:r>
              <a:rPr lang="en-US" dirty="0"/>
              <a:t>Deciding to Take Herbal Supplements</a:t>
            </a:r>
          </a:p>
        </p:txBody>
      </p:sp>
      <p:sp>
        <p:nvSpPr>
          <p:cNvPr id="3" name="Content Placeholder 2">
            <a:extLst>
              <a:ext uri="{FF2B5EF4-FFF2-40B4-BE49-F238E27FC236}">
                <a16:creationId xmlns:a16="http://schemas.microsoft.com/office/drawing/2014/main" id="{542EB326-1AFF-2AF0-6DC7-F5A906637859}"/>
              </a:ext>
            </a:extLst>
          </p:cNvPr>
          <p:cNvSpPr>
            <a:spLocks noGrp="1"/>
          </p:cNvSpPr>
          <p:nvPr>
            <p:ph sz="quarter" idx="1"/>
          </p:nvPr>
        </p:nvSpPr>
        <p:spPr>
          <a:xfrm>
            <a:off x="457200" y="1219200"/>
            <a:ext cx="8229600" cy="4937760"/>
          </a:xfrm>
        </p:spPr>
        <p:txBody>
          <a:bodyPr/>
          <a:lstStyle/>
          <a:p>
            <a:r>
              <a:rPr lang="en-US" dirty="0"/>
              <a:t>Lack of regulation with herbal supplements</a:t>
            </a:r>
          </a:p>
          <a:p>
            <a:r>
              <a:rPr lang="en-US" dirty="0"/>
              <a:t>Provide reliable education on costs/benefits/risks</a:t>
            </a:r>
          </a:p>
          <a:p>
            <a:r>
              <a:rPr lang="en-US" dirty="0"/>
              <a:t>Empower patients to make informed decisions</a:t>
            </a:r>
          </a:p>
        </p:txBody>
      </p:sp>
      <p:pic>
        <p:nvPicPr>
          <p:cNvPr id="6" name="Picture 5">
            <a:extLst>
              <a:ext uri="{FF2B5EF4-FFF2-40B4-BE49-F238E27FC236}">
                <a16:creationId xmlns:a16="http://schemas.microsoft.com/office/drawing/2014/main" id="{39336980-8EA9-AB62-0E90-BC4AD42A320A}"/>
              </a:ext>
            </a:extLst>
          </p:cNvPr>
          <p:cNvPicPr>
            <a:picLocks noChangeAspect="1"/>
          </p:cNvPicPr>
          <p:nvPr/>
        </p:nvPicPr>
        <p:blipFill>
          <a:blip r:embed="rId3"/>
          <a:srcRect t="9526"/>
          <a:stretch/>
        </p:blipFill>
        <p:spPr>
          <a:xfrm>
            <a:off x="19878" y="2743200"/>
            <a:ext cx="9144000" cy="3962400"/>
          </a:xfrm>
          <a:prstGeom prst="rect">
            <a:avLst/>
          </a:prstGeom>
        </p:spPr>
      </p:pic>
    </p:spTree>
    <p:extLst>
      <p:ext uri="{BB962C8B-B14F-4D97-AF65-F5344CB8AC3E}">
        <p14:creationId xmlns:p14="http://schemas.microsoft.com/office/powerpoint/2010/main" val="3993694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Hypoglycemia (Glucose) Alert Values</a:t>
            </a:r>
          </a:p>
        </p:txBody>
      </p:sp>
      <p:sp>
        <p:nvSpPr>
          <p:cNvPr id="3" name="Content Placeholder 2"/>
          <p:cNvSpPr>
            <a:spLocks noGrp="1"/>
          </p:cNvSpPr>
          <p:nvPr>
            <p:ph sz="quarter" idx="1"/>
          </p:nvPr>
        </p:nvSpPr>
        <p:spPr>
          <a:xfrm>
            <a:off x="457200" y="1219200"/>
            <a:ext cx="6629400" cy="5257800"/>
          </a:xfrm>
        </p:spPr>
        <p:txBody>
          <a:bodyPr>
            <a:normAutofit/>
          </a:bodyPr>
          <a:lstStyle/>
          <a:p>
            <a:r>
              <a:rPr lang="en-US" sz="3100" b="1" dirty="0"/>
              <a:t>BG &lt;70mg/dl – Level 1 </a:t>
            </a:r>
          </a:p>
          <a:p>
            <a:r>
              <a:rPr lang="en-US" sz="2800" dirty="0"/>
              <a:t>Follow 15/15 rule and contact provider to make needed changes</a:t>
            </a:r>
            <a:br>
              <a:rPr lang="en-US" sz="3100" dirty="0"/>
            </a:br>
            <a:endParaRPr lang="en-US" sz="3100" dirty="0"/>
          </a:p>
          <a:p>
            <a:r>
              <a:rPr lang="en-US" b="1" dirty="0"/>
              <a:t>BG &lt; 54mg/dl – Level 2</a:t>
            </a:r>
          </a:p>
          <a:p>
            <a:r>
              <a:rPr lang="en-US" sz="2800" dirty="0"/>
              <a:t>Indicates serious hypo. Contact provider for med change. </a:t>
            </a:r>
            <a:r>
              <a:rPr lang="en-US" sz="2900" dirty="0"/>
              <a:t>Glucagon Emergency Kit</a:t>
            </a:r>
            <a:br>
              <a:rPr lang="en-US" sz="2900" dirty="0"/>
            </a:br>
            <a:endParaRPr lang="en-US" sz="2900" dirty="0"/>
          </a:p>
          <a:p>
            <a:r>
              <a:rPr lang="en-US" b="1" dirty="0"/>
              <a:t>Severe Hypoglycemia – Level 3</a:t>
            </a:r>
          </a:p>
          <a:p>
            <a:r>
              <a:rPr lang="en-US" sz="2900" dirty="0"/>
              <a:t>Requires external assistance – no threshold</a:t>
            </a:r>
          </a:p>
        </p:txBody>
      </p:sp>
      <p:pic>
        <p:nvPicPr>
          <p:cNvPr id="4" name="Picture 3"/>
          <p:cNvPicPr>
            <a:picLocks noChangeAspect="1"/>
          </p:cNvPicPr>
          <p:nvPr/>
        </p:nvPicPr>
        <p:blipFill>
          <a:blip r:embed="rId2"/>
          <a:stretch>
            <a:fillRect/>
          </a:stretch>
        </p:blipFill>
        <p:spPr>
          <a:xfrm>
            <a:off x="6456218" y="1371600"/>
            <a:ext cx="2230582" cy="2313475"/>
          </a:xfrm>
          <a:prstGeom prst="rect">
            <a:avLst/>
          </a:prstGeom>
        </p:spPr>
      </p:pic>
      <p:pic>
        <p:nvPicPr>
          <p:cNvPr id="5" name="Picture 4">
            <a:extLst>
              <a:ext uri="{FF2B5EF4-FFF2-40B4-BE49-F238E27FC236}">
                <a16:creationId xmlns:a16="http://schemas.microsoft.com/office/drawing/2014/main" id="{3B5262D8-58F1-449C-97A1-966EE711A0A9}"/>
              </a:ext>
            </a:extLst>
          </p:cNvPr>
          <p:cNvPicPr>
            <a:picLocks noChangeAspect="1"/>
          </p:cNvPicPr>
          <p:nvPr/>
        </p:nvPicPr>
        <p:blipFill>
          <a:blip r:embed="rId3"/>
          <a:stretch>
            <a:fillRect/>
          </a:stretch>
        </p:blipFill>
        <p:spPr>
          <a:xfrm>
            <a:off x="4836842" y="6261859"/>
            <a:ext cx="3849958" cy="492436"/>
          </a:xfrm>
          <a:prstGeom prst="rect">
            <a:avLst/>
          </a:prstGeom>
        </p:spPr>
      </p:pic>
    </p:spTree>
    <p:extLst>
      <p:ext uri="{BB962C8B-B14F-4D97-AF65-F5344CB8AC3E}">
        <p14:creationId xmlns:p14="http://schemas.microsoft.com/office/powerpoint/2010/main" val="370460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74D4C-1945-4071-8878-49DAF0ECB7C2}"/>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1A11A42E-A316-BE55-3300-D9A52F982AAD}"/>
              </a:ext>
            </a:extLst>
          </p:cNvPr>
          <p:cNvPicPr>
            <a:picLocks noGrp="1" noChangeAspect="1"/>
          </p:cNvPicPr>
          <p:nvPr>
            <p:ph sz="quarter" idx="1"/>
          </p:nvPr>
        </p:nvPicPr>
        <p:blipFill>
          <a:blip r:embed="rId3"/>
          <a:stretch>
            <a:fillRect/>
          </a:stretch>
        </p:blipFill>
        <p:spPr>
          <a:xfrm>
            <a:off x="76200" y="167640"/>
            <a:ext cx="8798723" cy="6156325"/>
          </a:xfrm>
        </p:spPr>
      </p:pic>
      <p:pic>
        <p:nvPicPr>
          <p:cNvPr id="4" name="Picture 3">
            <a:extLst>
              <a:ext uri="{FF2B5EF4-FFF2-40B4-BE49-F238E27FC236}">
                <a16:creationId xmlns:a16="http://schemas.microsoft.com/office/drawing/2014/main" id="{26C40987-B261-B77B-3D1C-CE6D42254AA5}"/>
              </a:ext>
            </a:extLst>
          </p:cNvPr>
          <p:cNvPicPr>
            <a:picLocks noChangeAspect="1"/>
          </p:cNvPicPr>
          <p:nvPr/>
        </p:nvPicPr>
        <p:blipFill>
          <a:blip r:embed="rId4"/>
          <a:stretch>
            <a:fillRect/>
          </a:stretch>
        </p:blipFill>
        <p:spPr>
          <a:xfrm>
            <a:off x="91273" y="49794"/>
            <a:ext cx="8915400" cy="6392015"/>
          </a:xfrm>
          <a:prstGeom prst="rect">
            <a:avLst/>
          </a:prstGeom>
        </p:spPr>
      </p:pic>
      <p:sp>
        <p:nvSpPr>
          <p:cNvPr id="3" name="TextBox 2">
            <a:extLst>
              <a:ext uri="{FF2B5EF4-FFF2-40B4-BE49-F238E27FC236}">
                <a16:creationId xmlns:a16="http://schemas.microsoft.com/office/drawing/2014/main" id="{397978B9-DB3D-19E1-7643-FC84F96C5EC0}"/>
              </a:ext>
            </a:extLst>
          </p:cNvPr>
          <p:cNvSpPr txBox="1"/>
          <p:nvPr/>
        </p:nvSpPr>
        <p:spPr>
          <a:xfrm>
            <a:off x="8280642" y="6072477"/>
            <a:ext cx="772085" cy="369332"/>
          </a:xfrm>
          <a:prstGeom prst="rect">
            <a:avLst/>
          </a:prstGeom>
          <a:solidFill>
            <a:schemeClr val="bg1"/>
          </a:solidFill>
        </p:spPr>
        <p:txBody>
          <a:bodyPr wrap="square" rtlCol="0">
            <a:spAutoFit/>
          </a:bodyPr>
          <a:lstStyle/>
          <a:p>
            <a:endParaRPr lang="en-US" dirty="0"/>
          </a:p>
        </p:txBody>
      </p:sp>
      <p:sp>
        <p:nvSpPr>
          <p:cNvPr id="5" name="Rectangle 4">
            <a:extLst>
              <a:ext uri="{FF2B5EF4-FFF2-40B4-BE49-F238E27FC236}">
                <a16:creationId xmlns:a16="http://schemas.microsoft.com/office/drawing/2014/main" id="{B1E55404-FF80-72D2-8CB1-23C15C1D0E4E}"/>
              </a:ext>
            </a:extLst>
          </p:cNvPr>
          <p:cNvSpPr/>
          <p:nvPr/>
        </p:nvSpPr>
        <p:spPr>
          <a:xfrm>
            <a:off x="4495800" y="49794"/>
            <a:ext cx="4394196" cy="9408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861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1D2F8-A95F-196B-CE23-A926023033EA}"/>
              </a:ext>
            </a:extLst>
          </p:cNvPr>
          <p:cNvSpPr>
            <a:spLocks noGrp="1"/>
          </p:cNvSpPr>
          <p:nvPr>
            <p:ph type="title"/>
          </p:nvPr>
        </p:nvSpPr>
        <p:spPr/>
        <p:txBody>
          <a:bodyPr>
            <a:normAutofit fontScale="90000"/>
          </a:bodyPr>
          <a:lstStyle/>
          <a:p>
            <a:r>
              <a:rPr lang="en-US" dirty="0"/>
              <a:t>Hypo Marker of CV Events &amp; Mortality</a:t>
            </a:r>
          </a:p>
        </p:txBody>
      </p:sp>
      <p:graphicFrame>
        <p:nvGraphicFramePr>
          <p:cNvPr id="5" name="Content Placeholder 2">
            <a:extLst>
              <a:ext uri="{FF2B5EF4-FFF2-40B4-BE49-F238E27FC236}">
                <a16:creationId xmlns:a16="http://schemas.microsoft.com/office/drawing/2014/main" id="{B2B04BBA-12F9-0F81-73B6-81F6011A66AF}"/>
              </a:ext>
            </a:extLst>
          </p:cNvPr>
          <p:cNvGraphicFramePr>
            <a:graphicFrameLocks noGrp="1"/>
          </p:cNvGraphicFramePr>
          <p:nvPr>
            <p:ph sz="quarter" idx="1"/>
          </p:nvPr>
        </p:nvGraphicFramePr>
        <p:xfrm>
          <a:off x="457200" y="1219200"/>
          <a:ext cx="6019800"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B1AE3ECC-09B8-8870-2AE4-B22B02420706}"/>
              </a:ext>
            </a:extLst>
          </p:cNvPr>
          <p:cNvPicPr>
            <a:picLocks noChangeAspect="1"/>
          </p:cNvPicPr>
          <p:nvPr/>
        </p:nvPicPr>
        <p:blipFill>
          <a:blip r:embed="rId7"/>
          <a:stretch>
            <a:fillRect/>
          </a:stretch>
        </p:blipFill>
        <p:spPr>
          <a:xfrm>
            <a:off x="4836842" y="6261859"/>
            <a:ext cx="3849958" cy="492436"/>
          </a:xfrm>
          <a:prstGeom prst="rect">
            <a:avLst/>
          </a:prstGeom>
        </p:spPr>
      </p:pic>
    </p:spTree>
    <p:extLst>
      <p:ext uri="{BB962C8B-B14F-4D97-AF65-F5344CB8AC3E}">
        <p14:creationId xmlns:p14="http://schemas.microsoft.com/office/powerpoint/2010/main" val="290502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4788-4419-770C-F0E0-A2FA9A4FC1D7}"/>
              </a:ext>
            </a:extLst>
          </p:cNvPr>
          <p:cNvSpPr>
            <a:spLocks noGrp="1"/>
          </p:cNvSpPr>
          <p:nvPr>
            <p:ph type="title"/>
          </p:nvPr>
        </p:nvSpPr>
        <p:spPr>
          <a:solidFill>
            <a:srgbClr val="5E3886"/>
          </a:solidFill>
        </p:spPr>
        <p:txBody>
          <a:bodyPr/>
          <a:lstStyle/>
          <a:p>
            <a:r>
              <a:rPr lang="en-US" dirty="0">
                <a:solidFill>
                  <a:schemeClr val="bg1"/>
                </a:solidFill>
              </a:rPr>
              <a:t>SDOH and Hypoglycemia</a:t>
            </a:r>
          </a:p>
        </p:txBody>
      </p:sp>
      <p:graphicFrame>
        <p:nvGraphicFramePr>
          <p:cNvPr id="7" name="Content Placeholder 2">
            <a:extLst>
              <a:ext uri="{FF2B5EF4-FFF2-40B4-BE49-F238E27FC236}">
                <a16:creationId xmlns:a16="http://schemas.microsoft.com/office/drawing/2014/main" id="{26A20415-5700-9E22-5EAE-B67124885336}"/>
              </a:ext>
            </a:extLst>
          </p:cNvPr>
          <p:cNvGraphicFramePr>
            <a:graphicFrameLocks noGrp="1"/>
          </p:cNvGraphicFramePr>
          <p:nvPr>
            <p:ph sz="quarter" idx="1"/>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C35F796B-D71F-3AFE-5E13-BDEB57985053}"/>
              </a:ext>
            </a:extLst>
          </p:cNvPr>
          <p:cNvPicPr>
            <a:picLocks noChangeAspect="1"/>
          </p:cNvPicPr>
          <p:nvPr/>
        </p:nvPicPr>
        <p:blipFill>
          <a:blip r:embed="rId7"/>
          <a:stretch>
            <a:fillRect/>
          </a:stretch>
        </p:blipFill>
        <p:spPr>
          <a:xfrm>
            <a:off x="4836842" y="6261859"/>
            <a:ext cx="3849958" cy="492436"/>
          </a:xfrm>
          <a:prstGeom prst="rect">
            <a:avLst/>
          </a:prstGeom>
        </p:spPr>
      </p:pic>
    </p:spTree>
    <p:extLst>
      <p:ext uri="{BB962C8B-B14F-4D97-AF65-F5344CB8AC3E}">
        <p14:creationId xmlns:p14="http://schemas.microsoft.com/office/powerpoint/2010/main" val="1148306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3DFF9-519D-E93E-E08D-6F23B0AD9F4F}"/>
              </a:ext>
            </a:extLst>
          </p:cNvPr>
          <p:cNvSpPr>
            <a:spLocks noGrp="1"/>
          </p:cNvSpPr>
          <p:nvPr>
            <p:ph type="title"/>
          </p:nvPr>
        </p:nvSpPr>
        <p:spPr>
          <a:xfrm>
            <a:off x="457200" y="274638"/>
            <a:ext cx="8229600" cy="1020762"/>
          </a:xfrm>
        </p:spPr>
        <p:txBody>
          <a:bodyPr/>
          <a:lstStyle/>
          <a:p>
            <a:r>
              <a:rPr lang="en-US" dirty="0"/>
              <a:t>Assess for Hypo</a:t>
            </a:r>
          </a:p>
        </p:txBody>
      </p:sp>
      <p:sp>
        <p:nvSpPr>
          <p:cNvPr id="3" name="Online Image Placeholder 2">
            <a:extLst>
              <a:ext uri="{FF2B5EF4-FFF2-40B4-BE49-F238E27FC236}">
                <a16:creationId xmlns:a16="http://schemas.microsoft.com/office/drawing/2014/main" id="{E7A3B9BE-B5F5-21CD-0D30-012BF57679FB}"/>
              </a:ext>
            </a:extLst>
          </p:cNvPr>
          <p:cNvSpPr>
            <a:spLocks noGrp="1"/>
          </p:cNvSpPr>
          <p:nvPr>
            <p:ph type="clipArt" sz="half" idx="1"/>
          </p:nvPr>
        </p:nvSpPr>
        <p:spPr>
          <a:xfrm>
            <a:off x="457200" y="1447800"/>
            <a:ext cx="4038600" cy="5135562"/>
          </a:xfrm>
        </p:spPr>
        <p:txBody>
          <a:bodyPr>
            <a:normAutofit fontScale="92500" lnSpcReduction="10000"/>
          </a:bodyPr>
          <a:lstStyle/>
          <a:p>
            <a:pPr fontAlgn="base">
              <a:lnSpc>
                <a:spcPct val="110000"/>
              </a:lnSpc>
            </a:pPr>
            <a:r>
              <a:rPr lang="en-US" sz="2800" b="0" i="0" dirty="0">
                <a:solidFill>
                  <a:srgbClr val="383636"/>
                </a:solidFill>
                <a:effectLst/>
                <a:ea typeface="Calibri" panose="020F0502020204030204" pitchFamily="34" charset="0"/>
                <a:cs typeface="Calibri" panose="020F0502020204030204" pitchFamily="34" charset="0"/>
              </a:rPr>
              <a:t>Review history of hypoglycemia at every clinical encounter for all individuals at risk for hypoglycemia</a:t>
            </a:r>
          </a:p>
          <a:p>
            <a:pPr fontAlgn="base">
              <a:lnSpc>
                <a:spcPct val="110000"/>
              </a:lnSpc>
            </a:pPr>
            <a:r>
              <a:rPr lang="en-US" sz="2800" dirty="0">
                <a:solidFill>
                  <a:srgbClr val="383636"/>
                </a:solidFill>
                <a:ea typeface="Calibri" panose="020F0502020204030204" pitchFamily="34" charset="0"/>
                <a:cs typeface="Calibri" panose="020F0502020204030204" pitchFamily="34" charset="0"/>
              </a:rPr>
              <a:t>E</a:t>
            </a:r>
            <a:r>
              <a:rPr lang="en-US" sz="2800" b="0" i="0" dirty="0">
                <a:solidFill>
                  <a:srgbClr val="383636"/>
                </a:solidFill>
                <a:effectLst/>
                <a:ea typeface="Calibri" panose="020F0502020204030204" pitchFamily="34" charset="0"/>
                <a:cs typeface="Calibri" panose="020F0502020204030204" pitchFamily="34" charset="0"/>
              </a:rPr>
              <a:t>valuate hypoglycemic events  </a:t>
            </a:r>
          </a:p>
          <a:p>
            <a:pPr fontAlgn="base">
              <a:lnSpc>
                <a:spcPct val="110000"/>
              </a:lnSpc>
            </a:pPr>
            <a:r>
              <a:rPr lang="en-US" sz="2800" b="0" i="0" dirty="0">
                <a:solidFill>
                  <a:srgbClr val="383636"/>
                </a:solidFill>
                <a:effectLst/>
                <a:ea typeface="Calibri" panose="020F0502020204030204" pitchFamily="34" charset="0"/>
                <a:cs typeface="Calibri" panose="020F0502020204030204" pitchFamily="34" charset="0"/>
              </a:rPr>
              <a:t>Screen for impaired hypoglycemia awareness at least annually or as needed.</a:t>
            </a:r>
          </a:p>
          <a:p>
            <a:pPr marL="0" indent="0" algn="l" fontAlgn="base">
              <a:buNone/>
            </a:pPr>
            <a:r>
              <a:rPr lang="en-US" sz="2800" b="0" i="0" dirty="0">
                <a:solidFill>
                  <a:srgbClr val="383636"/>
                </a:solidFill>
                <a:effectLst/>
                <a:ea typeface="Calibri" panose="020F0502020204030204" pitchFamily="34" charset="0"/>
                <a:cs typeface="Calibri" panose="020F0502020204030204" pitchFamily="34" charset="0"/>
              </a:rPr>
              <a:t> </a:t>
            </a:r>
          </a:p>
          <a:p>
            <a:pPr marL="0" indent="0" algn="l" fontAlgn="base">
              <a:buNone/>
            </a:pPr>
            <a:endParaRPr lang="en-US" sz="2400" dirty="0">
              <a:ea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5CDA5DCA-1E35-7829-8514-9BE819AE6049}"/>
              </a:ext>
            </a:extLst>
          </p:cNvPr>
          <p:cNvSpPr>
            <a:spLocks noGrp="1"/>
          </p:cNvSpPr>
          <p:nvPr>
            <p:ph type="body" sz="half" idx="2"/>
          </p:nvPr>
        </p:nvSpPr>
        <p:spPr>
          <a:xfrm>
            <a:off x="4648200" y="1447800"/>
            <a:ext cx="4038600" cy="4678363"/>
          </a:xfrm>
        </p:spPr>
        <p:txBody>
          <a:bodyPr>
            <a:normAutofit/>
          </a:bodyPr>
          <a:lstStyle/>
          <a:p>
            <a:pPr fontAlgn="base"/>
            <a:r>
              <a:rPr lang="en-US" sz="2800" b="0" i="0" dirty="0">
                <a:solidFill>
                  <a:srgbClr val="383636"/>
                </a:solidFill>
                <a:effectLst/>
                <a:ea typeface="Calibri" panose="020F0502020204030204" pitchFamily="34" charset="0"/>
                <a:cs typeface="Calibri" panose="020F0502020204030204" pitchFamily="34" charset="0"/>
              </a:rPr>
              <a:t>Consider individual’s risk for hypoglycemia when selecting diabetes medications and glycemic goals. </a:t>
            </a:r>
            <a:endParaRPr lang="en-US" sz="2800" b="1" dirty="0">
              <a:solidFill>
                <a:srgbClr val="383636"/>
              </a:solidFill>
              <a:ea typeface="Calibri" panose="020F0502020204030204" pitchFamily="34" charset="0"/>
              <a:cs typeface="Calibri" panose="020F0502020204030204" pitchFamily="34" charset="0"/>
            </a:endParaRPr>
          </a:p>
          <a:p>
            <a:pPr fontAlgn="base"/>
            <a:r>
              <a:rPr lang="en-US" sz="2800" b="0" i="0" dirty="0">
                <a:solidFill>
                  <a:srgbClr val="383636"/>
                </a:solidFill>
                <a:effectLst/>
                <a:ea typeface="Calibri" panose="020F0502020204030204" pitchFamily="34" charset="0"/>
                <a:cs typeface="Calibri" panose="020F0502020204030204" pitchFamily="34" charset="0"/>
              </a:rPr>
              <a:t>Use of CGM is beneficial and recommended for individuals at high risk for hypoglycemia. </a:t>
            </a:r>
            <a:r>
              <a:rPr lang="en-US" sz="2800" b="1" i="0" dirty="0">
                <a:solidFill>
                  <a:srgbClr val="383636"/>
                </a:solidFill>
                <a:effectLst/>
                <a:ea typeface="Calibri" panose="020F0502020204030204" pitchFamily="34" charset="0"/>
                <a:cs typeface="Calibri" panose="020F0502020204030204" pitchFamily="34" charset="0"/>
              </a:rPr>
              <a:t> </a:t>
            </a:r>
            <a:endParaRPr lang="en-US" sz="2800" b="0" i="0" dirty="0">
              <a:solidFill>
                <a:srgbClr val="383636"/>
              </a:solidFill>
              <a:effectLst/>
              <a:ea typeface="Calibri" panose="020F0502020204030204" pitchFamily="34" charset="0"/>
              <a:cs typeface="Calibri" panose="020F0502020204030204" pitchFamily="34" charset="0"/>
            </a:endParaRPr>
          </a:p>
          <a:p>
            <a:endParaRPr lang="en-US" dirty="0"/>
          </a:p>
        </p:txBody>
      </p:sp>
      <p:pic>
        <p:nvPicPr>
          <p:cNvPr id="7" name="Picture 6">
            <a:extLst>
              <a:ext uri="{FF2B5EF4-FFF2-40B4-BE49-F238E27FC236}">
                <a16:creationId xmlns:a16="http://schemas.microsoft.com/office/drawing/2014/main" id="{A4EA8994-85E3-BE56-7329-7F216AADE8F9}"/>
              </a:ext>
            </a:extLst>
          </p:cNvPr>
          <p:cNvPicPr>
            <a:picLocks noChangeAspect="1"/>
          </p:cNvPicPr>
          <p:nvPr/>
        </p:nvPicPr>
        <p:blipFill>
          <a:blip r:embed="rId2"/>
          <a:stretch>
            <a:fillRect/>
          </a:stretch>
        </p:blipFill>
        <p:spPr>
          <a:xfrm>
            <a:off x="4836842" y="6261859"/>
            <a:ext cx="3849958" cy="492436"/>
          </a:xfrm>
          <a:prstGeom prst="rect">
            <a:avLst/>
          </a:prstGeom>
        </p:spPr>
      </p:pic>
    </p:spTree>
    <p:extLst>
      <p:ext uri="{BB962C8B-B14F-4D97-AF65-F5344CB8AC3E}">
        <p14:creationId xmlns:p14="http://schemas.microsoft.com/office/powerpoint/2010/main" val="231309706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BE6460-0C6E-326E-1601-AF1843C981D0}"/>
              </a:ext>
            </a:extLst>
          </p:cNvPr>
          <p:cNvPicPr>
            <a:picLocks noChangeAspect="1"/>
          </p:cNvPicPr>
          <p:nvPr/>
        </p:nvPicPr>
        <p:blipFill>
          <a:blip r:embed="rId5"/>
          <a:stretch>
            <a:fillRect/>
          </a:stretch>
        </p:blipFill>
        <p:spPr>
          <a:xfrm>
            <a:off x="1307180" y="745706"/>
            <a:ext cx="6529640" cy="6119639"/>
          </a:xfrm>
          <a:prstGeom prst="rect">
            <a:avLst/>
          </a:prstGeom>
        </p:spPr>
      </p:pic>
      <p:pic>
        <p:nvPicPr>
          <p:cNvPr id="2" name="Picture 1">
            <a:extLst>
              <a:ext uri="{FF2B5EF4-FFF2-40B4-BE49-F238E27FC236}">
                <a16:creationId xmlns:a16="http://schemas.microsoft.com/office/drawing/2014/main" id="{9FB20997-109C-AA5F-4679-80A4156FA632}"/>
              </a:ext>
            </a:extLst>
          </p:cNvPr>
          <p:cNvPicPr>
            <a:picLocks noChangeAspect="1"/>
          </p:cNvPicPr>
          <p:nvPr/>
        </p:nvPicPr>
        <p:blipFill>
          <a:blip r:embed="rId6"/>
          <a:stretch>
            <a:fillRect/>
          </a:stretch>
        </p:blipFill>
        <p:spPr>
          <a:xfrm>
            <a:off x="3986862" y="6244935"/>
            <a:ext cx="3849958" cy="492436"/>
          </a:xfrm>
          <a:prstGeom prst="rect">
            <a:avLst/>
          </a:prstGeom>
        </p:spPr>
      </p:pic>
      <p:sp>
        <p:nvSpPr>
          <p:cNvPr id="556034" name="Rectangle 2050"/>
          <p:cNvSpPr>
            <a:spLocks noGrp="1" noRot="1" noChangeArrowheads="1"/>
          </p:cNvSpPr>
          <p:nvPr>
            <p:ph type="title"/>
          </p:nvPr>
        </p:nvSpPr>
        <p:spPr>
          <a:xfrm>
            <a:off x="471521" y="120629"/>
            <a:ext cx="8226425" cy="641350"/>
          </a:xfrm>
        </p:spPr>
        <p:txBody>
          <a:bodyPr lIns="90477" tIns="44445" rIns="90477" bIns="44445" anchor="b">
            <a:normAutofit fontScale="90000"/>
          </a:bodyPr>
          <a:lstStyle/>
          <a:p>
            <a:pPr eaLnBrk="1" hangingPunct="1">
              <a:defRPr/>
            </a:pPr>
            <a:r>
              <a:rPr lang="en-US" dirty="0"/>
              <a:t>Hypoglycemia: Clinical Risk Factors	 </a:t>
            </a:r>
          </a:p>
        </p:txBody>
      </p:sp>
      <p:sp>
        <p:nvSpPr>
          <p:cNvPr id="3" name="TextBox 2">
            <a:extLst>
              <a:ext uri="{FF2B5EF4-FFF2-40B4-BE49-F238E27FC236}">
                <a16:creationId xmlns:a16="http://schemas.microsoft.com/office/drawing/2014/main" id="{54AE986F-91A9-0D7A-E247-FCECDE88D8F1}"/>
              </a:ext>
            </a:extLst>
          </p:cNvPr>
          <p:cNvSpPr txBox="1"/>
          <p:nvPr/>
        </p:nvSpPr>
        <p:spPr>
          <a:xfrm>
            <a:off x="1341149" y="1380629"/>
            <a:ext cx="6495671" cy="1925349"/>
          </a:xfrm>
          <a:prstGeom prst="rect">
            <a:avLst/>
          </a:prstGeom>
          <a:noFill/>
          <a:ln w="57150">
            <a:solidFill>
              <a:srgbClr val="7030A0"/>
            </a:solidFill>
          </a:ln>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21964896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6950BFC3-D8DA-4A85-94F7-54DA5524770B}">
      <p188:commentRel xmlns:p188="http://schemas.microsoft.com/office/powerpoint/2018/8/main" r:id="rId4"/>
    </p:ext>
  </p:extLs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rrowheads="1"/>
          </p:cNvSpPr>
          <p:nvPr>
            <p:ph type="title"/>
          </p:nvPr>
        </p:nvSpPr>
        <p:spPr>
          <a:xfrm>
            <a:off x="304800" y="152400"/>
            <a:ext cx="8534400" cy="990600"/>
          </a:xfrm>
        </p:spPr>
        <p:txBody>
          <a:bodyPr lIns="90477" tIns="44445" rIns="90477" bIns="44445" anchor="b"/>
          <a:lstStyle/>
          <a:p>
            <a:pPr eaLnBrk="1" hangingPunct="1">
              <a:defRPr/>
            </a:pPr>
            <a:r>
              <a:rPr lang="en-US" dirty="0"/>
              <a:t>Tx of Level 2 &amp; 3 Hypoglycemia</a:t>
            </a:r>
          </a:p>
        </p:txBody>
      </p:sp>
      <p:sp>
        <p:nvSpPr>
          <p:cNvPr id="563203" name="Rectangle 3"/>
          <p:cNvSpPr>
            <a:spLocks noGrp="1" noChangeArrowheads="1"/>
          </p:cNvSpPr>
          <p:nvPr>
            <p:ph type="body" idx="1"/>
          </p:nvPr>
        </p:nvSpPr>
        <p:spPr>
          <a:xfrm>
            <a:off x="304800" y="1259236"/>
            <a:ext cx="8382000" cy="5751163"/>
          </a:xfrm>
        </p:spPr>
        <p:txBody>
          <a:bodyPr lIns="90477" tIns="44445" rIns="90477" bIns="44445">
            <a:normAutofit fontScale="85000" lnSpcReduction="10000"/>
          </a:bodyPr>
          <a:lstStyle/>
          <a:p>
            <a:pPr eaLnBrk="1" hangingPunct="1">
              <a:lnSpc>
                <a:spcPct val="120000"/>
              </a:lnSpc>
              <a:defRPr/>
            </a:pPr>
            <a:r>
              <a:rPr lang="en-US" dirty="0"/>
              <a:t>If can swallow w/out risk of aspiration, try gel,  honey, etc. inside cheek</a:t>
            </a:r>
          </a:p>
          <a:p>
            <a:pPr eaLnBrk="1" hangingPunct="1">
              <a:lnSpc>
                <a:spcPct val="120000"/>
              </a:lnSpc>
              <a:defRPr/>
            </a:pPr>
            <a:r>
              <a:rPr lang="en-US" dirty="0"/>
              <a:t>If unable or unwilling to  swallow, D50 IV or Glucagon </a:t>
            </a:r>
          </a:p>
          <a:p>
            <a:pPr>
              <a:lnSpc>
                <a:spcPct val="120000"/>
              </a:lnSpc>
            </a:pPr>
            <a:r>
              <a:rPr lang="en-US" dirty="0"/>
              <a:t>If on </a:t>
            </a:r>
            <a:r>
              <a:rPr lang="en-US" dirty="0">
                <a:solidFill>
                  <a:srgbClr val="0070C0"/>
                </a:solidFill>
              </a:rPr>
              <a:t>Insulin at risk for high risk for hypoglycemia, prescribe Glucagon ER Kit. </a:t>
            </a:r>
          </a:p>
          <a:p>
            <a:pPr eaLnBrk="1" hangingPunct="1">
              <a:lnSpc>
                <a:spcPct val="120000"/>
              </a:lnSpc>
              <a:defRPr/>
            </a:pPr>
            <a:r>
              <a:rPr lang="en-US" dirty="0"/>
              <a:t>Glucagon injection (need Rx)</a:t>
            </a:r>
          </a:p>
          <a:p>
            <a:pPr lvl="1">
              <a:lnSpc>
                <a:spcPct val="120000"/>
              </a:lnSpc>
              <a:defRPr/>
            </a:pPr>
            <a:r>
              <a:rPr lang="en-US" dirty="0"/>
              <a:t>Inform and instruct caregivers, school personnel, family, coworkers of hypo signs and appropriate action</a:t>
            </a:r>
          </a:p>
          <a:p>
            <a:pPr lvl="1" eaLnBrk="1" hangingPunct="1">
              <a:lnSpc>
                <a:spcPct val="120000"/>
              </a:lnSpc>
              <a:defRPr/>
            </a:pPr>
            <a:r>
              <a:rPr lang="en-US" dirty="0"/>
              <a:t>Dosing:  Adults 1mg,  Children &lt;20kg 0.5mg</a:t>
            </a:r>
          </a:p>
          <a:p>
            <a:pPr lvl="1" eaLnBrk="1" hangingPunct="1">
              <a:lnSpc>
                <a:spcPct val="120000"/>
              </a:lnSpc>
              <a:defRPr/>
            </a:pPr>
            <a:r>
              <a:rPr lang="en-US" dirty="0"/>
              <a:t>Glycemic effect 20 - 30mg, short lived</a:t>
            </a:r>
          </a:p>
          <a:p>
            <a:pPr lvl="1" eaLnBrk="1" hangingPunct="1">
              <a:lnSpc>
                <a:spcPct val="120000"/>
              </a:lnSpc>
              <a:defRPr/>
            </a:pPr>
            <a:r>
              <a:rPr lang="en-US" dirty="0"/>
              <a:t>Must intake carb as soon as able</a:t>
            </a:r>
          </a:p>
          <a:p>
            <a:pPr>
              <a:lnSpc>
                <a:spcPct val="120000"/>
              </a:lnSpc>
            </a:pPr>
            <a:r>
              <a:rPr lang="en-US" dirty="0"/>
              <a:t>Re-evaluate diabetes med treatment plan.</a:t>
            </a:r>
          </a:p>
          <a:p>
            <a:pPr>
              <a:lnSpc>
                <a:spcPct val="120000"/>
              </a:lnSpc>
            </a:pPr>
            <a:endParaRPr lang="en-US" dirty="0"/>
          </a:p>
        </p:txBody>
      </p:sp>
      <p:pic>
        <p:nvPicPr>
          <p:cNvPr id="2" name="Picture 1"/>
          <p:cNvPicPr>
            <a:picLocks noChangeAspect="1"/>
          </p:cNvPicPr>
          <p:nvPr/>
        </p:nvPicPr>
        <p:blipFill>
          <a:blip r:embed="rId4"/>
          <a:stretch>
            <a:fillRect/>
          </a:stretch>
        </p:blipFill>
        <p:spPr>
          <a:xfrm>
            <a:off x="7010400" y="3886200"/>
            <a:ext cx="1524000" cy="1077784"/>
          </a:xfrm>
          <a:prstGeom prst="rect">
            <a:avLst/>
          </a:prstGeom>
        </p:spPr>
      </p:pic>
    </p:spTree>
    <p:custDataLst>
      <p:tags r:id="rId1"/>
    </p:custDataLst>
    <p:extLst>
      <p:ext uri="{BB962C8B-B14F-4D97-AF65-F5344CB8AC3E}">
        <p14:creationId xmlns:p14="http://schemas.microsoft.com/office/powerpoint/2010/main" val="3226594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563203">
                                            <p:txEl>
                                              <p:pRg st="5" end="5"/>
                                            </p:txEl>
                                          </p:spTgt>
                                        </p:tgtEl>
                                        <p:attrNameLst>
                                          <p:attrName>style.visibility</p:attrName>
                                        </p:attrNameLst>
                                      </p:cBhvr>
                                      <p:to>
                                        <p:strVal val="visible"/>
                                      </p:to>
                                    </p:set>
                                    <p:anim calcmode="lin" valueType="num">
                                      <p:cBhvr additive="base">
                                        <p:cTn id="7" dur="2000" fill="hold"/>
                                        <p:tgtEl>
                                          <p:spTgt spid="563203">
                                            <p:txEl>
                                              <p:pRg st="5" end="5"/>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56320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63203">
                                            <p:txEl>
                                              <p:pRg st="6" end="6"/>
                                            </p:txEl>
                                          </p:spTgt>
                                        </p:tgtEl>
                                        <p:attrNameLst>
                                          <p:attrName>style.visibility</p:attrName>
                                        </p:attrNameLst>
                                      </p:cBhvr>
                                      <p:to>
                                        <p:strVal val="visible"/>
                                      </p:to>
                                    </p:set>
                                    <p:anim calcmode="lin" valueType="num">
                                      <p:cBhvr additive="base">
                                        <p:cTn id="11" dur="2000" fill="hold"/>
                                        <p:tgtEl>
                                          <p:spTgt spid="563203">
                                            <p:txEl>
                                              <p:pRg st="6" end="6"/>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563203">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563203">
                                            <p:txEl>
                                              <p:pRg st="7" end="7"/>
                                            </p:txEl>
                                          </p:spTgt>
                                        </p:tgtEl>
                                        <p:attrNameLst>
                                          <p:attrName>style.visibility</p:attrName>
                                        </p:attrNameLst>
                                      </p:cBhvr>
                                      <p:to>
                                        <p:strVal val="visible"/>
                                      </p:to>
                                    </p:set>
                                    <p:anim calcmode="lin" valueType="num">
                                      <p:cBhvr additive="base">
                                        <p:cTn id="15" dur="2000" fill="hold"/>
                                        <p:tgtEl>
                                          <p:spTgt spid="563203">
                                            <p:txEl>
                                              <p:pRg st="7" end="7"/>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563203">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563203">
                                            <p:txEl>
                                              <p:pRg st="8" end="8"/>
                                            </p:txEl>
                                          </p:spTgt>
                                        </p:tgtEl>
                                        <p:attrNameLst>
                                          <p:attrName>style.visibility</p:attrName>
                                        </p:attrNameLst>
                                      </p:cBhvr>
                                      <p:to>
                                        <p:strVal val="visible"/>
                                      </p:to>
                                    </p:set>
                                    <p:anim calcmode="lin" valueType="num">
                                      <p:cBhvr additive="base">
                                        <p:cTn id="19" dur="2000" fill="hold"/>
                                        <p:tgtEl>
                                          <p:spTgt spid="563203">
                                            <p:txEl>
                                              <p:pRg st="8" end="8"/>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56320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E750-0847-40FE-938E-541198B7465A}"/>
              </a:ext>
            </a:extLst>
          </p:cNvPr>
          <p:cNvSpPr>
            <a:spLocks noGrp="1"/>
          </p:cNvSpPr>
          <p:nvPr>
            <p:ph type="title"/>
          </p:nvPr>
        </p:nvSpPr>
        <p:spPr/>
        <p:txBody>
          <a:bodyPr/>
          <a:lstStyle/>
          <a:p>
            <a:r>
              <a:rPr lang="en-US" dirty="0"/>
              <a:t>Poll Question 16</a:t>
            </a:r>
          </a:p>
        </p:txBody>
      </p:sp>
      <p:sp>
        <p:nvSpPr>
          <p:cNvPr id="3" name="Content Placeholder 2">
            <a:extLst>
              <a:ext uri="{FF2B5EF4-FFF2-40B4-BE49-F238E27FC236}">
                <a16:creationId xmlns:a16="http://schemas.microsoft.com/office/drawing/2014/main" id="{A0A0B409-4781-4F84-BF17-436D19622D56}"/>
              </a:ext>
            </a:extLst>
          </p:cNvPr>
          <p:cNvSpPr>
            <a:spLocks noGrp="1"/>
          </p:cNvSpPr>
          <p:nvPr>
            <p:ph sz="quarter" idx="1"/>
          </p:nvPr>
        </p:nvSpPr>
        <p:spPr>
          <a:xfrm>
            <a:off x="457200" y="1219200"/>
            <a:ext cx="4041648" cy="5257800"/>
          </a:xfrm>
        </p:spPr>
        <p:txBody>
          <a:bodyPr>
            <a:normAutofit fontScale="92500" lnSpcReduction="10000"/>
          </a:bodyPr>
          <a:lstStyle/>
          <a:p>
            <a:r>
              <a:rPr lang="en-US" dirty="0"/>
              <a:t>JL is 78 and drinks a “few cocktails” every night. Lives with partner and takes basal insulin at night and bolus insulin as needed.  </a:t>
            </a:r>
            <a:r>
              <a:rPr lang="en-US" dirty="0">
                <a:solidFill>
                  <a:srgbClr val="0070C0"/>
                </a:solidFill>
              </a:rPr>
              <a:t>Has had a few low blood glucose levels in past week of 62, 49 and 51</a:t>
            </a:r>
            <a:r>
              <a:rPr lang="en-US" dirty="0"/>
              <a:t>. What is the most important recommendation?  </a:t>
            </a:r>
          </a:p>
        </p:txBody>
      </p:sp>
      <p:sp>
        <p:nvSpPr>
          <p:cNvPr id="4" name="Content Placeholder 3">
            <a:extLst>
              <a:ext uri="{FF2B5EF4-FFF2-40B4-BE49-F238E27FC236}">
                <a16:creationId xmlns:a16="http://schemas.microsoft.com/office/drawing/2014/main" id="{9B4D879C-96C0-46C6-B179-72C99C25348C}"/>
              </a:ext>
            </a:extLst>
          </p:cNvPr>
          <p:cNvSpPr>
            <a:spLocks noGrp="1"/>
          </p:cNvSpPr>
          <p:nvPr>
            <p:ph sz="quarter" idx="2"/>
          </p:nvPr>
        </p:nvSpPr>
        <p:spPr/>
        <p:txBody>
          <a:bodyPr>
            <a:normAutofit fontScale="92500" lnSpcReduction="10000"/>
          </a:bodyPr>
          <a:lstStyle/>
          <a:p>
            <a:r>
              <a:rPr lang="en-US" dirty="0"/>
              <a:t>A. Decrease alcohol intake</a:t>
            </a:r>
          </a:p>
          <a:p>
            <a:r>
              <a:rPr lang="en-US" dirty="0"/>
              <a:t>B. Check BG at least 4 times a day.</a:t>
            </a:r>
          </a:p>
          <a:p>
            <a:r>
              <a:rPr lang="en-US" dirty="0"/>
              <a:t>C. Double check injection sites.</a:t>
            </a:r>
          </a:p>
          <a:p>
            <a:r>
              <a:rPr lang="en-US" dirty="0"/>
              <a:t>D. Get glucagon rescue medication.</a:t>
            </a:r>
          </a:p>
        </p:txBody>
      </p:sp>
      <p:pic>
        <p:nvPicPr>
          <p:cNvPr id="6" name="Picture 5">
            <a:extLst>
              <a:ext uri="{FF2B5EF4-FFF2-40B4-BE49-F238E27FC236}">
                <a16:creationId xmlns:a16="http://schemas.microsoft.com/office/drawing/2014/main" id="{FE3F8B72-DF82-4086-B5AB-A66FE35B62F3}"/>
              </a:ext>
            </a:extLst>
          </p:cNvPr>
          <p:cNvPicPr>
            <a:picLocks noChangeAspect="1"/>
          </p:cNvPicPr>
          <p:nvPr/>
        </p:nvPicPr>
        <p:blipFill>
          <a:blip r:embed="rId3"/>
          <a:stretch>
            <a:fillRect/>
          </a:stretch>
        </p:blipFill>
        <p:spPr>
          <a:xfrm>
            <a:off x="5867400" y="5017356"/>
            <a:ext cx="1219200" cy="1415682"/>
          </a:xfrm>
          <a:prstGeom prst="rect">
            <a:avLst/>
          </a:prstGeom>
        </p:spPr>
      </p:pic>
      <p:pic>
        <p:nvPicPr>
          <p:cNvPr id="7" name="Picture 6" descr="Wood human figure">
            <a:extLst>
              <a:ext uri="{FF2B5EF4-FFF2-40B4-BE49-F238E27FC236}">
                <a16:creationId xmlns:a16="http://schemas.microsoft.com/office/drawing/2014/main" id="{7C88E2DF-5D44-40F4-EE0B-CCDD79013A07}"/>
              </a:ext>
            </a:extLst>
          </p:cNvPr>
          <p:cNvPicPr>
            <a:picLocks noChangeAspect="1"/>
          </p:cNvPicPr>
          <p:nvPr/>
        </p:nvPicPr>
        <p:blipFill>
          <a:blip r:embed="rId4" cstate="print">
            <a:extLst>
              <a:ext uri="{28A0092B-C50C-407E-A947-70E740481C1C}">
                <a14:useLocalDpi xmlns:a14="http://schemas.microsoft.com/office/drawing/2010/main" val="0"/>
              </a:ext>
            </a:extLst>
          </a:blip>
          <a:srcRect l="4346" t="5250" r="34783"/>
          <a:stretch/>
        </p:blipFill>
        <p:spPr>
          <a:xfrm rot="1932445">
            <a:off x="4448202" y="357396"/>
            <a:ext cx="606552" cy="656809"/>
          </a:xfrm>
          <a:prstGeom prst="rect">
            <a:avLst/>
          </a:prstGeom>
        </p:spPr>
      </p:pic>
      <p:sp>
        <p:nvSpPr>
          <p:cNvPr id="5" name="Oval 4">
            <a:extLst>
              <a:ext uri="{FF2B5EF4-FFF2-40B4-BE49-F238E27FC236}">
                <a16:creationId xmlns:a16="http://schemas.microsoft.com/office/drawing/2014/main" id="{6BE46797-620C-9EFB-DAA4-F5F984EB26DD}"/>
              </a:ext>
            </a:extLst>
          </p:cNvPr>
          <p:cNvSpPr/>
          <p:nvPr/>
        </p:nvSpPr>
        <p:spPr>
          <a:xfrm>
            <a:off x="4632198" y="3813756"/>
            <a:ext cx="4155680" cy="1291644"/>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356968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869950"/>
          </a:xfrm>
        </p:spPr>
        <p:txBody>
          <a:bodyPr anchor="b">
            <a:normAutofit/>
          </a:bodyPr>
          <a:lstStyle/>
          <a:p>
            <a:pPr>
              <a:lnSpc>
                <a:spcPct val="90000"/>
              </a:lnSpc>
            </a:pPr>
            <a:r>
              <a:rPr lang="en-US" sz="3700" dirty="0"/>
              <a:t>Diabetes Overview and Glycemic Goals</a:t>
            </a:r>
          </a:p>
        </p:txBody>
      </p:sp>
      <p:sp>
        <p:nvSpPr>
          <p:cNvPr id="3" name="Content Placeholder 2"/>
          <p:cNvSpPr>
            <a:spLocks noGrp="1"/>
          </p:cNvSpPr>
          <p:nvPr>
            <p:ph type="body" sz="half" idx="1"/>
          </p:nvPr>
        </p:nvSpPr>
        <p:spPr>
          <a:xfrm>
            <a:off x="533400" y="1219200"/>
            <a:ext cx="5500284" cy="5638800"/>
          </a:xfrm>
        </p:spPr>
        <p:txBody>
          <a:bodyPr>
            <a:normAutofit lnSpcReduction="10000"/>
          </a:bodyPr>
          <a:lstStyle/>
          <a:p>
            <a:pPr marL="0" indent="0">
              <a:lnSpc>
                <a:spcPct val="110000"/>
              </a:lnSpc>
              <a:buNone/>
            </a:pPr>
            <a:r>
              <a:rPr lang="en-US" sz="3200" b="1" dirty="0"/>
              <a:t>Objectives:</a:t>
            </a: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Discuss c</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urrent Diabetes ADA Standards</a:t>
            </a: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Describe p</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erson-centered </a:t>
            </a:r>
            <a:r>
              <a:rPr lang="en-US" sz="2200" dirty="0">
                <a:solidFill>
                  <a:srgbClr val="222222"/>
                </a:solidFill>
                <a:ea typeface="Times New Roman" panose="02020603050405020304" pitchFamily="18" charset="0"/>
                <a:cs typeface="Calibri" panose="020F0502020204030204" pitchFamily="34" charset="0"/>
              </a:rPr>
              <a:t>c</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are for Type 1, Type 2, LADA, GDM</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List steps for M</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edical Evaluation, Risk Identification and Prevention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State g</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lycemic targets </a:t>
            </a:r>
            <a:r>
              <a:rPr lang="en-US" sz="2200" dirty="0">
                <a:solidFill>
                  <a:srgbClr val="222222"/>
                </a:solidFill>
                <a:ea typeface="Times New Roman" panose="02020603050405020304" pitchFamily="18" charset="0"/>
                <a:cs typeface="Calibri" panose="020F0502020204030204" pitchFamily="34" charset="0"/>
              </a:rPr>
              <a:t>a</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cross the lifespan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Discuss hypoglycemia prevention &amp; treatment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Describe significance of Landmark Diabetes Studies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List m</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edications considerations for Type 2</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Describe the p</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harmacology Algorithms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Discuss most recent c</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ardiovascular risk mitigation strategies and goals.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58A9F4D-42DC-4F68-8F60-9EBF7B1D69C6}"/>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0083" r="-1" b="-1"/>
          <a:stretch/>
        </p:blipFill>
        <p:spPr>
          <a:xfrm>
            <a:off x="6033684" y="1371600"/>
            <a:ext cx="2667592" cy="2971800"/>
          </a:xfrm>
          <a:prstGeom prst="rect">
            <a:avLst/>
          </a:prstGeom>
          <a:noFill/>
        </p:spPr>
      </p:pic>
    </p:spTree>
    <p:extLst>
      <p:ext uri="{BB962C8B-B14F-4D97-AF65-F5344CB8AC3E}">
        <p14:creationId xmlns:p14="http://schemas.microsoft.com/office/powerpoint/2010/main" val="425322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75D8AC65-DEC7-4196-939A-DAA7024772A5}"/>
              </a:ext>
            </a:extLst>
          </p:cNvPr>
          <p:cNvSpPr>
            <a:spLocks noGrp="1" noChangeArrowheads="1"/>
          </p:cNvSpPr>
          <p:nvPr>
            <p:ph type="title"/>
          </p:nvPr>
        </p:nvSpPr>
        <p:spPr>
          <a:xfrm>
            <a:off x="457200" y="152399"/>
            <a:ext cx="8229600" cy="1228275"/>
          </a:xfrm>
        </p:spPr>
        <p:txBody>
          <a:bodyPr>
            <a:normAutofit fontScale="90000"/>
          </a:bodyPr>
          <a:lstStyle/>
          <a:p>
            <a:pPr eaLnBrk="1" hangingPunct="1"/>
            <a:r>
              <a:rPr lang="en-US" altLang="en-US" sz="4400" dirty="0"/>
              <a:t>Sulfonylureas - </a:t>
            </a:r>
            <a:r>
              <a:rPr lang="en-US" dirty="0"/>
              <a:t>Secretagogues or “Squirters”</a:t>
            </a:r>
            <a:endParaRPr lang="en-US" altLang="en-US" sz="4400" dirty="0"/>
          </a:p>
        </p:txBody>
      </p:sp>
      <p:sp>
        <p:nvSpPr>
          <p:cNvPr id="142339" name="Content Placeholder 2">
            <a:extLst>
              <a:ext uri="{FF2B5EF4-FFF2-40B4-BE49-F238E27FC236}">
                <a16:creationId xmlns:a16="http://schemas.microsoft.com/office/drawing/2014/main" id="{AC246E6E-88E8-4ECE-8C6E-39663156F27E}"/>
              </a:ext>
            </a:extLst>
          </p:cNvPr>
          <p:cNvSpPr>
            <a:spLocks noGrp="1" noChangeArrowheads="1"/>
          </p:cNvSpPr>
          <p:nvPr>
            <p:ph sz="quarter" idx="1"/>
          </p:nvPr>
        </p:nvSpPr>
        <p:spPr>
          <a:xfrm>
            <a:off x="381000" y="1465050"/>
            <a:ext cx="7523770" cy="4523232"/>
          </a:xfrm>
        </p:spPr>
        <p:txBody>
          <a:bodyPr>
            <a:normAutofit/>
          </a:bodyPr>
          <a:lstStyle/>
          <a:p>
            <a:pPr eaLnBrk="1" hangingPunct="1"/>
            <a:r>
              <a:rPr lang="en-US" altLang="en-US" sz="2800" dirty="0"/>
              <a:t>Mechanism: Stimulate beta cells to release insulin</a:t>
            </a:r>
          </a:p>
          <a:p>
            <a:pPr eaLnBrk="1" hangingPunct="1"/>
            <a:r>
              <a:rPr lang="en-US" altLang="en-US" sz="2800" dirty="0"/>
              <a:t>Dosed 1-2x daily before meals</a:t>
            </a:r>
          </a:p>
          <a:p>
            <a:pPr eaLnBrk="1" hangingPunct="1"/>
            <a:r>
              <a:rPr lang="en-US" altLang="en-US" sz="2800" dirty="0"/>
              <a:t>Adverse effects</a:t>
            </a:r>
          </a:p>
          <a:p>
            <a:pPr lvl="1" eaLnBrk="1" hangingPunct="1"/>
            <a:r>
              <a:rPr lang="en-US" altLang="en-US" sz="2000" dirty="0"/>
              <a:t>Hypoglycemia, weight gain, watch renal function</a:t>
            </a:r>
            <a:endParaRPr lang="en-US" altLang="en-US" sz="2400" dirty="0"/>
          </a:p>
          <a:p>
            <a:pPr eaLnBrk="1" hangingPunct="1"/>
            <a:r>
              <a:rPr lang="en-US" altLang="en-US" sz="2800" dirty="0"/>
              <a:t>Low cost, $12 for 3 months supply</a:t>
            </a:r>
          </a:p>
          <a:p>
            <a:pPr eaLnBrk="1" hangingPunct="1"/>
            <a:r>
              <a:rPr lang="en-US" altLang="en-US" sz="2800" dirty="0"/>
              <a:t>Can help with glucose toxicity, lowers </a:t>
            </a:r>
            <a:r>
              <a:rPr lang="en-US" altLang="en-US" sz="3200" dirty="0"/>
              <a:t>A1C 1-2%</a:t>
            </a:r>
            <a:endParaRPr lang="en-US" altLang="en-US" dirty="0"/>
          </a:p>
        </p:txBody>
      </p:sp>
      <p:pic>
        <p:nvPicPr>
          <p:cNvPr id="142340" name="Picture 2">
            <a:extLst>
              <a:ext uri="{FF2B5EF4-FFF2-40B4-BE49-F238E27FC236}">
                <a16:creationId xmlns:a16="http://schemas.microsoft.com/office/drawing/2014/main" id="{6342EBB4-1035-44F4-AFC3-0617C0F16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86" y="4953000"/>
            <a:ext cx="851262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8E0E4CB-CCAF-75CC-4CBB-1C6D67A5963C}"/>
              </a:ext>
            </a:extLst>
          </p:cNvPr>
          <p:cNvPicPr>
            <a:picLocks noChangeAspect="1"/>
          </p:cNvPicPr>
          <p:nvPr/>
        </p:nvPicPr>
        <p:blipFill>
          <a:blip r:embed="rId4"/>
          <a:stretch>
            <a:fillRect/>
          </a:stretch>
        </p:blipFill>
        <p:spPr>
          <a:xfrm>
            <a:off x="6152829" y="2087298"/>
            <a:ext cx="2610171" cy="1121727"/>
          </a:xfrm>
          <a:prstGeom prst="rect">
            <a:avLst/>
          </a:prstGeom>
        </p:spPr>
      </p:pic>
    </p:spTree>
    <p:extLst>
      <p:ext uri="{BB962C8B-B14F-4D97-AF65-F5344CB8AC3E}">
        <p14:creationId xmlns:p14="http://schemas.microsoft.com/office/powerpoint/2010/main" val="188027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2210" name="Rectangle 2"/>
          <p:cNvSpPr>
            <a:spLocks noGrp="1" noChangeArrowheads="1"/>
          </p:cNvSpPr>
          <p:nvPr>
            <p:ph type="title"/>
          </p:nvPr>
        </p:nvSpPr>
        <p:spPr>
          <a:xfrm>
            <a:off x="457200" y="152400"/>
            <a:ext cx="8305800" cy="990600"/>
          </a:xfrm>
        </p:spPr>
        <p:txBody>
          <a:bodyPr>
            <a:normAutofit/>
          </a:bodyPr>
          <a:lstStyle/>
          <a:p>
            <a:pPr eaLnBrk="1" hangingPunct="1">
              <a:defRPr/>
            </a:pPr>
            <a:r>
              <a:rPr lang="en-US" dirty="0"/>
              <a:t>Meglitinides - Squirts</a:t>
            </a:r>
          </a:p>
        </p:txBody>
      </p:sp>
      <p:sp>
        <p:nvSpPr>
          <p:cNvPr id="1502211" name="Rectangle 3"/>
          <p:cNvSpPr>
            <a:spLocks noGrp="1" noChangeArrowheads="1"/>
          </p:cNvSpPr>
          <p:nvPr>
            <p:ph type="body" idx="1"/>
          </p:nvPr>
        </p:nvSpPr>
        <p:spPr>
          <a:xfrm>
            <a:off x="701298" y="1143000"/>
            <a:ext cx="8305800" cy="5486400"/>
          </a:xfrm>
        </p:spPr>
        <p:txBody>
          <a:bodyPr>
            <a:normAutofit/>
          </a:bodyPr>
          <a:lstStyle/>
          <a:p>
            <a:pPr eaLnBrk="1" hangingPunct="1">
              <a:defRPr/>
            </a:pPr>
            <a:r>
              <a:rPr lang="en-US" sz="2700" b="1" dirty="0">
                <a:solidFill>
                  <a:schemeClr val="tx2">
                    <a:lumMod val="50000"/>
                  </a:schemeClr>
                </a:solidFill>
              </a:rPr>
              <a:t>Action</a:t>
            </a:r>
            <a:r>
              <a:rPr lang="en-US" sz="2700" dirty="0">
                <a:solidFill>
                  <a:schemeClr val="tx2">
                    <a:lumMod val="50000"/>
                  </a:schemeClr>
                </a:solidFill>
              </a:rPr>
              <a:t>: stimulate insulin secretion (rapid and short duration) when glucose present</a:t>
            </a:r>
          </a:p>
          <a:p>
            <a:pPr eaLnBrk="1" hangingPunct="1">
              <a:defRPr/>
            </a:pPr>
            <a:r>
              <a:rPr lang="en-US" sz="2700" b="1" dirty="0">
                <a:solidFill>
                  <a:schemeClr val="tx2">
                    <a:lumMod val="50000"/>
                  </a:schemeClr>
                </a:solidFill>
              </a:rPr>
              <a:t>Names</a:t>
            </a:r>
            <a:r>
              <a:rPr lang="en-US" sz="2700" dirty="0">
                <a:solidFill>
                  <a:schemeClr val="tx2">
                    <a:lumMod val="50000"/>
                  </a:schemeClr>
                </a:solidFill>
              </a:rPr>
              <a:t>:</a:t>
            </a:r>
          </a:p>
          <a:p>
            <a:pPr lvl="1" eaLnBrk="1" hangingPunct="1">
              <a:defRPr/>
            </a:pPr>
            <a:r>
              <a:rPr lang="en-US" sz="2400" dirty="0">
                <a:solidFill>
                  <a:schemeClr val="tx2">
                    <a:lumMod val="50000"/>
                  </a:schemeClr>
                </a:solidFill>
              </a:rPr>
              <a:t>Repaglinide (</a:t>
            </a:r>
            <a:r>
              <a:rPr lang="en-US" sz="2400" dirty="0" err="1">
                <a:solidFill>
                  <a:schemeClr val="tx2">
                    <a:lumMod val="50000"/>
                  </a:schemeClr>
                </a:solidFill>
              </a:rPr>
              <a:t>Prandin</a:t>
            </a:r>
            <a:r>
              <a:rPr lang="en-US" sz="2400" dirty="0">
                <a:solidFill>
                  <a:schemeClr val="tx2">
                    <a:lumMod val="50000"/>
                  </a:schemeClr>
                </a:solidFill>
              </a:rPr>
              <a:t>) </a:t>
            </a:r>
          </a:p>
          <a:p>
            <a:pPr lvl="2" eaLnBrk="1" hangingPunct="1">
              <a:defRPr/>
            </a:pPr>
            <a:r>
              <a:rPr lang="en-US" sz="2000" b="1" dirty="0">
                <a:solidFill>
                  <a:schemeClr val="tx2">
                    <a:lumMod val="50000"/>
                  </a:schemeClr>
                </a:solidFill>
              </a:rPr>
              <a:t>Dosing</a:t>
            </a:r>
            <a:r>
              <a:rPr lang="en-US" sz="2000" dirty="0">
                <a:solidFill>
                  <a:schemeClr val="tx2">
                    <a:lumMod val="50000"/>
                  </a:schemeClr>
                </a:solidFill>
              </a:rPr>
              <a:t>: 0.5 to 4 mg </a:t>
            </a:r>
            <a:r>
              <a:rPr lang="en-US" sz="2000" dirty="0" err="1">
                <a:solidFill>
                  <a:schemeClr val="tx2">
                    <a:lumMod val="50000"/>
                  </a:schemeClr>
                </a:solidFill>
              </a:rPr>
              <a:t>a.c.</a:t>
            </a:r>
            <a:r>
              <a:rPr lang="en-US" sz="2000" dirty="0">
                <a:solidFill>
                  <a:schemeClr val="tx2">
                    <a:lumMod val="50000"/>
                  </a:schemeClr>
                </a:solidFill>
              </a:rPr>
              <a:t> max dose 16mg </a:t>
            </a:r>
          </a:p>
          <a:p>
            <a:pPr lvl="2" eaLnBrk="1" hangingPunct="1">
              <a:defRPr/>
            </a:pPr>
            <a:r>
              <a:rPr lang="en-US" sz="2000" dirty="0">
                <a:solidFill>
                  <a:schemeClr val="tx2">
                    <a:lumMod val="50000"/>
                  </a:schemeClr>
                </a:solidFill>
              </a:rPr>
              <a:t>Metabolized by liver and mostly excreted in feces (some </a:t>
            </a:r>
            <a:r>
              <a:rPr lang="en-US" sz="2000" dirty="0" err="1">
                <a:solidFill>
                  <a:schemeClr val="tx2">
                    <a:lumMod val="50000"/>
                  </a:schemeClr>
                </a:solidFill>
              </a:rPr>
              <a:t>renally</a:t>
            </a:r>
            <a:r>
              <a:rPr lang="en-US" sz="2000" dirty="0">
                <a:solidFill>
                  <a:schemeClr val="tx2">
                    <a:lumMod val="50000"/>
                  </a:schemeClr>
                </a:solidFill>
              </a:rPr>
              <a:t>).  </a:t>
            </a:r>
          </a:p>
          <a:p>
            <a:pPr lvl="1" eaLnBrk="1" hangingPunct="1">
              <a:defRPr/>
            </a:pPr>
            <a:r>
              <a:rPr lang="en-US" sz="2400" dirty="0">
                <a:solidFill>
                  <a:schemeClr val="tx2">
                    <a:lumMod val="50000"/>
                  </a:schemeClr>
                </a:solidFill>
              </a:rPr>
              <a:t>Nateglinide (</a:t>
            </a:r>
            <a:r>
              <a:rPr lang="en-US" sz="2400" dirty="0" err="1">
                <a:solidFill>
                  <a:schemeClr val="tx2">
                    <a:lumMod val="50000"/>
                  </a:schemeClr>
                </a:solidFill>
              </a:rPr>
              <a:t>Starlix</a:t>
            </a:r>
            <a:r>
              <a:rPr lang="en-US" sz="2400" dirty="0">
                <a:solidFill>
                  <a:schemeClr val="tx2">
                    <a:lumMod val="50000"/>
                  </a:schemeClr>
                </a:solidFill>
              </a:rPr>
              <a:t>)</a:t>
            </a:r>
          </a:p>
          <a:p>
            <a:pPr lvl="2" eaLnBrk="1" hangingPunct="1">
              <a:defRPr/>
            </a:pPr>
            <a:r>
              <a:rPr lang="en-US" sz="2000" b="1" dirty="0">
                <a:solidFill>
                  <a:schemeClr val="tx2">
                    <a:lumMod val="50000"/>
                  </a:schemeClr>
                </a:solidFill>
              </a:rPr>
              <a:t>Dosing</a:t>
            </a:r>
            <a:r>
              <a:rPr lang="en-US" sz="2000" dirty="0">
                <a:solidFill>
                  <a:schemeClr val="tx2">
                    <a:lumMod val="50000"/>
                  </a:schemeClr>
                </a:solidFill>
              </a:rPr>
              <a:t>: 120 mg </a:t>
            </a:r>
            <a:r>
              <a:rPr lang="en-US" sz="2000" dirty="0" err="1">
                <a:solidFill>
                  <a:schemeClr val="tx2">
                    <a:lumMod val="50000"/>
                  </a:schemeClr>
                </a:solidFill>
              </a:rPr>
              <a:t>tid</a:t>
            </a:r>
            <a:r>
              <a:rPr lang="en-US" sz="2000" dirty="0">
                <a:solidFill>
                  <a:schemeClr val="tx2">
                    <a:lumMod val="50000"/>
                  </a:schemeClr>
                </a:solidFill>
              </a:rPr>
              <a:t> with meals</a:t>
            </a:r>
          </a:p>
          <a:p>
            <a:pPr lvl="2" eaLnBrk="1" hangingPunct="1">
              <a:defRPr/>
            </a:pPr>
            <a:r>
              <a:rPr lang="en-US" sz="2000" dirty="0">
                <a:solidFill>
                  <a:schemeClr val="tx2">
                    <a:lumMod val="50000"/>
                  </a:schemeClr>
                </a:solidFill>
              </a:rPr>
              <a:t>Metabolized by liver, excreted by kidney</a:t>
            </a:r>
          </a:p>
          <a:p>
            <a:pPr eaLnBrk="1" hangingPunct="1">
              <a:defRPr/>
            </a:pPr>
            <a:r>
              <a:rPr lang="en-US" sz="2700" dirty="0">
                <a:solidFill>
                  <a:schemeClr val="tx2">
                    <a:lumMod val="50000"/>
                  </a:schemeClr>
                </a:solidFill>
              </a:rPr>
              <a:t>Efficacy:</a:t>
            </a:r>
            <a:endParaRPr lang="en-US" sz="2400" dirty="0">
              <a:solidFill>
                <a:schemeClr val="tx2">
                  <a:lumMod val="50000"/>
                </a:schemeClr>
              </a:solidFill>
            </a:endParaRPr>
          </a:p>
          <a:p>
            <a:pPr lvl="1" eaLnBrk="1" hangingPunct="1">
              <a:defRPr/>
            </a:pPr>
            <a:r>
              <a:rPr lang="en-US" sz="1800" dirty="0">
                <a:solidFill>
                  <a:schemeClr val="tx2">
                    <a:lumMod val="50000"/>
                  </a:schemeClr>
                </a:solidFill>
              </a:rPr>
              <a:t>Decreases peak postprandial glucose</a:t>
            </a:r>
          </a:p>
          <a:p>
            <a:pPr lvl="1" eaLnBrk="1" hangingPunct="1">
              <a:defRPr/>
            </a:pPr>
            <a:r>
              <a:rPr lang="en-US" sz="1800" dirty="0">
                <a:solidFill>
                  <a:schemeClr val="tx2">
                    <a:lumMod val="50000"/>
                  </a:schemeClr>
                </a:solidFill>
              </a:rPr>
              <a:t>Decreases plasma glucose 60-70 mg/dl</a:t>
            </a:r>
          </a:p>
          <a:p>
            <a:pPr lvl="1" eaLnBrk="1" hangingPunct="1">
              <a:defRPr/>
            </a:pPr>
            <a:r>
              <a:rPr lang="en-US" sz="1800" dirty="0">
                <a:solidFill>
                  <a:schemeClr val="tx2">
                    <a:lumMod val="50000"/>
                  </a:schemeClr>
                </a:solidFill>
              </a:rPr>
              <a:t>Reduce A1C 0.5-1%</a:t>
            </a:r>
            <a:r>
              <a:rPr lang="en-US" sz="1800" dirty="0">
                <a:solidFill>
                  <a:srgbClr val="FFFFFF"/>
                </a:solidFill>
              </a:rPr>
              <a:t>%</a:t>
            </a:r>
          </a:p>
        </p:txBody>
      </p:sp>
    </p:spTree>
    <p:custDataLst>
      <p:tags r:id="rId1"/>
    </p:custDataLst>
    <p:extLst>
      <p:ext uri="{BB962C8B-B14F-4D97-AF65-F5344CB8AC3E}">
        <p14:creationId xmlns:p14="http://schemas.microsoft.com/office/powerpoint/2010/main" val="107474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02211">
                                            <p:txEl>
                                              <p:pRg st="0" end="0"/>
                                            </p:txEl>
                                          </p:spTgt>
                                        </p:tgtEl>
                                        <p:attrNameLst>
                                          <p:attrName>style.visibility</p:attrName>
                                        </p:attrNameLst>
                                      </p:cBhvr>
                                      <p:to>
                                        <p:strVal val="visible"/>
                                      </p:to>
                                    </p:set>
                                    <p:animEffect transition="in" filter="wipe(up)">
                                      <p:cBhvr>
                                        <p:cTn id="7" dur="500"/>
                                        <p:tgtEl>
                                          <p:spTgt spid="15022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02211">
                                            <p:txEl>
                                              <p:pRg st="1" end="1"/>
                                            </p:txEl>
                                          </p:spTgt>
                                        </p:tgtEl>
                                        <p:attrNameLst>
                                          <p:attrName>style.visibility</p:attrName>
                                        </p:attrNameLst>
                                      </p:cBhvr>
                                      <p:to>
                                        <p:strVal val="visible"/>
                                      </p:to>
                                    </p:set>
                                    <p:animEffect transition="in" filter="wipe(up)">
                                      <p:cBhvr>
                                        <p:cTn id="12" dur="500"/>
                                        <p:tgtEl>
                                          <p:spTgt spid="1502211">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02211">
                                            <p:txEl>
                                              <p:pRg st="2" end="2"/>
                                            </p:txEl>
                                          </p:spTgt>
                                        </p:tgtEl>
                                        <p:attrNameLst>
                                          <p:attrName>style.visibility</p:attrName>
                                        </p:attrNameLst>
                                      </p:cBhvr>
                                      <p:to>
                                        <p:strVal val="visible"/>
                                      </p:to>
                                    </p:set>
                                    <p:animEffect transition="in" filter="wipe(up)">
                                      <p:cBhvr>
                                        <p:cTn id="15" dur="500"/>
                                        <p:tgtEl>
                                          <p:spTgt spid="1502211">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02211">
                                            <p:txEl>
                                              <p:pRg st="3" end="3"/>
                                            </p:txEl>
                                          </p:spTgt>
                                        </p:tgtEl>
                                        <p:attrNameLst>
                                          <p:attrName>style.visibility</p:attrName>
                                        </p:attrNameLst>
                                      </p:cBhvr>
                                      <p:to>
                                        <p:strVal val="visible"/>
                                      </p:to>
                                    </p:set>
                                    <p:animEffect transition="in" filter="wipe(up)">
                                      <p:cBhvr>
                                        <p:cTn id="18" dur="500"/>
                                        <p:tgtEl>
                                          <p:spTgt spid="1502211">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02211">
                                            <p:txEl>
                                              <p:pRg st="4" end="4"/>
                                            </p:txEl>
                                          </p:spTgt>
                                        </p:tgtEl>
                                        <p:attrNameLst>
                                          <p:attrName>style.visibility</p:attrName>
                                        </p:attrNameLst>
                                      </p:cBhvr>
                                      <p:to>
                                        <p:strVal val="visible"/>
                                      </p:to>
                                    </p:set>
                                    <p:animEffect transition="in" filter="wipe(up)">
                                      <p:cBhvr>
                                        <p:cTn id="21" dur="500"/>
                                        <p:tgtEl>
                                          <p:spTgt spid="1502211">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02211">
                                            <p:txEl>
                                              <p:pRg st="5" end="5"/>
                                            </p:txEl>
                                          </p:spTgt>
                                        </p:tgtEl>
                                        <p:attrNameLst>
                                          <p:attrName>style.visibility</p:attrName>
                                        </p:attrNameLst>
                                      </p:cBhvr>
                                      <p:to>
                                        <p:strVal val="visible"/>
                                      </p:to>
                                    </p:set>
                                    <p:animEffect transition="in" filter="wipe(up)">
                                      <p:cBhvr>
                                        <p:cTn id="24" dur="500"/>
                                        <p:tgtEl>
                                          <p:spTgt spid="1502211">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02211">
                                            <p:txEl>
                                              <p:pRg st="6" end="6"/>
                                            </p:txEl>
                                          </p:spTgt>
                                        </p:tgtEl>
                                        <p:attrNameLst>
                                          <p:attrName>style.visibility</p:attrName>
                                        </p:attrNameLst>
                                      </p:cBhvr>
                                      <p:to>
                                        <p:strVal val="visible"/>
                                      </p:to>
                                    </p:set>
                                    <p:animEffect transition="in" filter="wipe(up)">
                                      <p:cBhvr>
                                        <p:cTn id="27" dur="500"/>
                                        <p:tgtEl>
                                          <p:spTgt spid="1502211">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02211">
                                            <p:txEl>
                                              <p:pRg st="7" end="7"/>
                                            </p:txEl>
                                          </p:spTgt>
                                        </p:tgtEl>
                                        <p:attrNameLst>
                                          <p:attrName>style.visibility</p:attrName>
                                        </p:attrNameLst>
                                      </p:cBhvr>
                                      <p:to>
                                        <p:strVal val="visible"/>
                                      </p:to>
                                    </p:set>
                                    <p:animEffect transition="in" filter="wipe(up)">
                                      <p:cBhvr>
                                        <p:cTn id="30" dur="500"/>
                                        <p:tgtEl>
                                          <p:spTgt spid="1502211">
                                            <p:txEl>
                                              <p:pRg st="7" end="7"/>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502211">
                                            <p:txEl>
                                              <p:pRg st="8" end="8"/>
                                            </p:txEl>
                                          </p:spTgt>
                                        </p:tgtEl>
                                        <p:attrNameLst>
                                          <p:attrName>style.visibility</p:attrName>
                                        </p:attrNameLst>
                                      </p:cBhvr>
                                      <p:to>
                                        <p:strVal val="visible"/>
                                      </p:to>
                                    </p:set>
                                    <p:animEffect transition="in" filter="wipe(up)">
                                      <p:cBhvr>
                                        <p:cTn id="35" dur="500"/>
                                        <p:tgtEl>
                                          <p:spTgt spid="1502211">
                                            <p:txEl>
                                              <p:pRg st="8" end="8"/>
                                            </p:txEl>
                                          </p:spTgt>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502211">
                                            <p:txEl>
                                              <p:pRg st="9" end="9"/>
                                            </p:txEl>
                                          </p:spTgt>
                                        </p:tgtEl>
                                        <p:attrNameLst>
                                          <p:attrName>style.visibility</p:attrName>
                                        </p:attrNameLst>
                                      </p:cBhvr>
                                      <p:to>
                                        <p:strVal val="visible"/>
                                      </p:to>
                                    </p:set>
                                    <p:animEffect transition="in" filter="wipe(up)">
                                      <p:cBhvr>
                                        <p:cTn id="38" dur="500"/>
                                        <p:tgtEl>
                                          <p:spTgt spid="1502211">
                                            <p:txEl>
                                              <p:pRg st="9" end="9"/>
                                            </p:txEl>
                                          </p:spTgt>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502211">
                                            <p:txEl>
                                              <p:pRg st="10" end="10"/>
                                            </p:txEl>
                                          </p:spTgt>
                                        </p:tgtEl>
                                        <p:attrNameLst>
                                          <p:attrName>style.visibility</p:attrName>
                                        </p:attrNameLst>
                                      </p:cBhvr>
                                      <p:to>
                                        <p:strVal val="visible"/>
                                      </p:to>
                                    </p:set>
                                    <p:animEffect transition="in" filter="wipe(up)">
                                      <p:cBhvr>
                                        <p:cTn id="41" dur="500"/>
                                        <p:tgtEl>
                                          <p:spTgt spid="1502211">
                                            <p:txEl>
                                              <p:pRg st="10" end="10"/>
                                            </p:tx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502211">
                                            <p:txEl>
                                              <p:pRg st="11" end="11"/>
                                            </p:txEl>
                                          </p:spTgt>
                                        </p:tgtEl>
                                        <p:attrNameLst>
                                          <p:attrName>style.visibility</p:attrName>
                                        </p:attrNameLst>
                                      </p:cBhvr>
                                      <p:to>
                                        <p:strVal val="visible"/>
                                      </p:to>
                                    </p:set>
                                    <p:animEffect transition="in" filter="wipe(up)">
                                      <p:cBhvr>
                                        <p:cTn id="44" dur="500"/>
                                        <p:tgtEl>
                                          <p:spTgt spid="150221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2211" grpId="0" build="p" autoUpdateAnimBg="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descr="C:\Users\disaacs\AppData\Local\Microsoft\Windows\INetCache\IE\IX84MDPU\3971218827_8c4c39ce27[1].jpg">
            <a:extLst>
              <a:ext uri="{FF2B5EF4-FFF2-40B4-BE49-F238E27FC236}">
                <a16:creationId xmlns:a16="http://schemas.microsoft.com/office/drawing/2014/main" id="{40FBC1DD-3DFF-45C0-BDF5-BC28CC6F6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599" y="3429000"/>
            <a:ext cx="3053243" cy="281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Title 1">
            <a:extLst>
              <a:ext uri="{FF2B5EF4-FFF2-40B4-BE49-F238E27FC236}">
                <a16:creationId xmlns:a16="http://schemas.microsoft.com/office/drawing/2014/main" id="{8B02A293-8FB0-4C70-86EB-4B81BA0DBE7A}"/>
              </a:ext>
            </a:extLst>
          </p:cNvPr>
          <p:cNvSpPr>
            <a:spLocks noGrp="1" noChangeArrowheads="1"/>
          </p:cNvSpPr>
          <p:nvPr>
            <p:ph type="title"/>
          </p:nvPr>
        </p:nvSpPr>
        <p:spPr/>
        <p:txBody>
          <a:bodyPr>
            <a:normAutofit/>
          </a:bodyPr>
          <a:lstStyle/>
          <a:p>
            <a:pPr eaLnBrk="1" hangingPunct="1"/>
            <a:r>
              <a:rPr lang="en-US" altLang="en-US" sz="4800" dirty="0"/>
              <a:t>Case Study Ken – Poll 17</a:t>
            </a:r>
          </a:p>
        </p:txBody>
      </p:sp>
      <p:sp>
        <p:nvSpPr>
          <p:cNvPr id="121860" name="Content Placeholder 2">
            <a:extLst>
              <a:ext uri="{FF2B5EF4-FFF2-40B4-BE49-F238E27FC236}">
                <a16:creationId xmlns:a16="http://schemas.microsoft.com/office/drawing/2014/main" id="{60930CE2-B642-4788-A61A-4AB77196BFEC}"/>
              </a:ext>
            </a:extLst>
          </p:cNvPr>
          <p:cNvSpPr>
            <a:spLocks noGrp="1" noChangeArrowheads="1"/>
          </p:cNvSpPr>
          <p:nvPr>
            <p:ph sz="quarter" idx="1"/>
          </p:nvPr>
        </p:nvSpPr>
        <p:spPr>
          <a:xfrm>
            <a:off x="553604" y="1200509"/>
            <a:ext cx="8229600" cy="5486400"/>
          </a:xfrm>
        </p:spPr>
        <p:txBody>
          <a:bodyPr/>
          <a:lstStyle/>
          <a:p>
            <a:pPr marL="0" indent="0" eaLnBrk="1" hangingPunct="1">
              <a:buNone/>
            </a:pPr>
            <a:r>
              <a:rPr lang="en-US" altLang="en-US" sz="3243" dirty="0"/>
              <a:t>Ken is a 67yoM with type 2 diabetes x 5 years. He complains of dizziness/shakiness 3x/week. Last A1C=6.7%. Which of his medications is most likely causing hypoglycemia? </a:t>
            </a:r>
          </a:p>
          <a:p>
            <a:pPr marL="360365" lvl="1" indent="0" eaLnBrk="1" hangingPunct="1">
              <a:buNone/>
            </a:pPr>
            <a:r>
              <a:rPr lang="en-US" altLang="en-US" sz="3243" dirty="0"/>
              <a:t>A. Metformin</a:t>
            </a:r>
          </a:p>
          <a:p>
            <a:pPr marL="360365" lvl="1" indent="0" eaLnBrk="1" hangingPunct="1">
              <a:buNone/>
            </a:pPr>
            <a:r>
              <a:rPr lang="en-US" altLang="en-US" sz="3243" dirty="0"/>
              <a:t>B. Sitagliptin </a:t>
            </a:r>
          </a:p>
          <a:p>
            <a:pPr marL="360365" lvl="1" indent="0" eaLnBrk="1" hangingPunct="1">
              <a:buNone/>
            </a:pPr>
            <a:r>
              <a:rPr lang="en-US" altLang="en-US" sz="3243" dirty="0"/>
              <a:t>C. Glimepiride </a:t>
            </a:r>
          </a:p>
          <a:p>
            <a:pPr marL="360365" lvl="1" indent="0" eaLnBrk="1" hangingPunct="1">
              <a:buNone/>
            </a:pPr>
            <a:r>
              <a:rPr lang="en-US" altLang="en-US" sz="3243" dirty="0"/>
              <a:t>D. Pioglitazone</a:t>
            </a:r>
            <a:endParaRPr lang="en-US" altLang="en-US" sz="2522" dirty="0"/>
          </a:p>
        </p:txBody>
      </p:sp>
      <p:sp>
        <p:nvSpPr>
          <p:cNvPr id="2" name="Oval 1">
            <a:extLst>
              <a:ext uri="{FF2B5EF4-FFF2-40B4-BE49-F238E27FC236}">
                <a16:creationId xmlns:a16="http://schemas.microsoft.com/office/drawing/2014/main" id="{976EA4E9-6587-CC49-EACA-8D9E152E276E}"/>
              </a:ext>
            </a:extLst>
          </p:cNvPr>
          <p:cNvSpPr/>
          <p:nvPr/>
        </p:nvSpPr>
        <p:spPr>
          <a:xfrm>
            <a:off x="838200" y="4302808"/>
            <a:ext cx="2716738" cy="650191"/>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15080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F53594A7-3B28-4FFE-8CDD-989304B96421}"/>
              </a:ext>
            </a:extLst>
          </p:cNvPr>
          <p:cNvSpPr>
            <a:spLocks noGrp="1" noChangeArrowheads="1"/>
          </p:cNvSpPr>
          <p:nvPr>
            <p:ph type="title"/>
          </p:nvPr>
        </p:nvSpPr>
        <p:spPr/>
        <p:txBody>
          <a:bodyPr>
            <a:normAutofit/>
          </a:bodyPr>
          <a:lstStyle/>
          <a:p>
            <a:pPr eaLnBrk="1" hangingPunct="1"/>
            <a:r>
              <a:rPr lang="en-US" altLang="en-US" sz="4400" dirty="0"/>
              <a:t>Reducing Hypoglycemia</a:t>
            </a:r>
          </a:p>
        </p:txBody>
      </p:sp>
      <p:sp>
        <p:nvSpPr>
          <p:cNvPr id="5" name="Content Placeholder 4">
            <a:extLst>
              <a:ext uri="{FF2B5EF4-FFF2-40B4-BE49-F238E27FC236}">
                <a16:creationId xmlns:a16="http://schemas.microsoft.com/office/drawing/2014/main" id="{BDF1784F-D7C6-4914-9CA7-C4A9F62C39C5}"/>
              </a:ext>
            </a:extLst>
          </p:cNvPr>
          <p:cNvSpPr>
            <a:spLocks noGrp="1"/>
          </p:cNvSpPr>
          <p:nvPr>
            <p:ph sz="quarter" idx="2"/>
          </p:nvPr>
        </p:nvSpPr>
        <p:spPr>
          <a:xfrm>
            <a:off x="609600" y="1447799"/>
            <a:ext cx="3962400" cy="4927657"/>
          </a:xfrm>
        </p:spPr>
        <p:txBody>
          <a:bodyPr>
            <a:normAutofit fontScale="92500" lnSpcReduction="10000"/>
          </a:bodyPr>
          <a:lstStyle/>
          <a:p>
            <a:r>
              <a:rPr lang="en-US" sz="4000" dirty="0"/>
              <a:t>Which are the only diabetes meds that directly cause hypoglycemia? </a:t>
            </a:r>
          </a:p>
          <a:p>
            <a:endParaRPr lang="en-US" dirty="0"/>
          </a:p>
          <a:p>
            <a:pPr>
              <a:buFont typeface="Wingdings" panose="05000000000000000000" pitchFamily="2" charset="2"/>
              <a:buChar char="q"/>
            </a:pPr>
            <a:r>
              <a:rPr lang="en-US" sz="3000" dirty="0"/>
              <a:t> Insulin</a:t>
            </a:r>
          </a:p>
          <a:p>
            <a:pPr>
              <a:buFont typeface="Wingdings" panose="05000000000000000000" pitchFamily="2" charset="2"/>
              <a:buChar char="q"/>
            </a:pPr>
            <a:r>
              <a:rPr lang="en-US" sz="3000" dirty="0"/>
              <a:t> Secretagogues (sulfonylureas, </a:t>
            </a:r>
            <a:r>
              <a:rPr lang="en-US" sz="3000" dirty="0" err="1"/>
              <a:t>glitinides</a:t>
            </a:r>
            <a:r>
              <a:rPr lang="en-US" sz="3000" dirty="0"/>
              <a:t>)</a:t>
            </a:r>
          </a:p>
          <a:p>
            <a:endParaRPr lang="en-US" dirty="0"/>
          </a:p>
        </p:txBody>
      </p:sp>
      <p:pic>
        <p:nvPicPr>
          <p:cNvPr id="3" name="Picture 2" descr="Wood human figure">
            <a:extLst>
              <a:ext uri="{FF2B5EF4-FFF2-40B4-BE49-F238E27FC236}">
                <a16:creationId xmlns:a16="http://schemas.microsoft.com/office/drawing/2014/main" id="{6582DC3B-D196-2D5D-CCB0-BF36AD57F9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447800"/>
            <a:ext cx="4114800" cy="2743200"/>
          </a:xfrm>
          <a:prstGeom prst="rect">
            <a:avLst/>
          </a:prstGeom>
        </p:spPr>
      </p:pic>
    </p:spTree>
    <p:extLst>
      <p:ext uri="{BB962C8B-B14F-4D97-AF65-F5344CB8AC3E}">
        <p14:creationId xmlns:p14="http://schemas.microsoft.com/office/powerpoint/2010/main" val="178212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p:cTn id="11"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2"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13"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14" dur="1000"/>
                                        <p:tgtEl>
                                          <p:spTgt spid="5">
                                            <p:txEl>
                                              <p:pRg st="2" end="2"/>
                                            </p:txEl>
                                          </p:spTgt>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p:cTn id="17"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8"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19"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20"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5691B-9734-7E08-7130-8DA5A9C6C160}"/>
            </a:ext>
          </a:extLst>
        </p:cNvPr>
        <p:cNvGrpSpPr/>
        <p:nvPr/>
      </p:nvGrpSpPr>
      <p:grpSpPr>
        <a:xfrm>
          <a:off x="0" y="0"/>
          <a:ext cx="0" cy="0"/>
          <a:chOff x="0" y="0"/>
          <a:chExt cx="0" cy="0"/>
        </a:xfrm>
      </p:grpSpPr>
      <p:sp>
        <p:nvSpPr>
          <p:cNvPr id="46082" name="Title 1">
            <a:extLst>
              <a:ext uri="{FF2B5EF4-FFF2-40B4-BE49-F238E27FC236}">
                <a16:creationId xmlns:a16="http://schemas.microsoft.com/office/drawing/2014/main" id="{FE197126-AF65-1A68-37FB-2A573DFA0120}"/>
              </a:ext>
            </a:extLst>
          </p:cNvPr>
          <p:cNvSpPr>
            <a:spLocks noGrp="1"/>
          </p:cNvSpPr>
          <p:nvPr>
            <p:ph type="title"/>
          </p:nvPr>
        </p:nvSpPr>
        <p:spPr/>
        <p:txBody>
          <a:bodyPr/>
          <a:lstStyle/>
          <a:p>
            <a:r>
              <a:rPr lang="en-US" altLang="en-US" dirty="0"/>
              <a:t>AACE Glucose-Centric Algorithm</a:t>
            </a:r>
          </a:p>
        </p:txBody>
      </p:sp>
      <p:sp>
        <p:nvSpPr>
          <p:cNvPr id="46083" name="Content Placeholder 2">
            <a:extLst>
              <a:ext uri="{FF2B5EF4-FFF2-40B4-BE49-F238E27FC236}">
                <a16:creationId xmlns:a16="http://schemas.microsoft.com/office/drawing/2014/main" id="{3A72B300-D2E5-DB70-D42B-D4471F1B3DAB}"/>
              </a:ext>
            </a:extLst>
          </p:cNvPr>
          <p:cNvSpPr>
            <a:spLocks noGrp="1"/>
          </p:cNvSpPr>
          <p:nvPr>
            <p:ph sz="quarter" idx="1"/>
          </p:nvPr>
        </p:nvSpPr>
        <p:spPr/>
        <p:txBody>
          <a:bodyPr/>
          <a:lstStyle/>
          <a:p>
            <a:endParaRPr lang="en-US" altLang="en-US"/>
          </a:p>
        </p:txBody>
      </p:sp>
      <p:pic>
        <p:nvPicPr>
          <p:cNvPr id="3" name="Picture 2">
            <a:extLst>
              <a:ext uri="{FF2B5EF4-FFF2-40B4-BE49-F238E27FC236}">
                <a16:creationId xmlns:a16="http://schemas.microsoft.com/office/drawing/2014/main" id="{EE9BDD06-849F-5B1B-7253-50E75D955494}"/>
              </a:ext>
            </a:extLst>
          </p:cNvPr>
          <p:cNvPicPr>
            <a:picLocks noChangeAspect="1"/>
          </p:cNvPicPr>
          <p:nvPr/>
        </p:nvPicPr>
        <p:blipFill>
          <a:blip r:embed="rId4"/>
          <a:stretch>
            <a:fillRect/>
          </a:stretch>
        </p:blipFill>
        <p:spPr>
          <a:xfrm>
            <a:off x="137818" y="88024"/>
            <a:ext cx="8563564" cy="6681952"/>
          </a:xfrm>
          <a:prstGeom prst="rect">
            <a:avLst/>
          </a:prstGeom>
        </p:spPr>
      </p:pic>
      <p:sp>
        <p:nvSpPr>
          <p:cNvPr id="4" name="Oval 3">
            <a:extLst>
              <a:ext uri="{FF2B5EF4-FFF2-40B4-BE49-F238E27FC236}">
                <a16:creationId xmlns:a16="http://schemas.microsoft.com/office/drawing/2014/main" id="{B6D3E6BB-B70F-4260-C6C2-D319AE2CBA7D}"/>
              </a:ext>
            </a:extLst>
          </p:cNvPr>
          <p:cNvSpPr/>
          <p:nvPr/>
        </p:nvSpPr>
        <p:spPr>
          <a:xfrm>
            <a:off x="3048000" y="2514600"/>
            <a:ext cx="1371600" cy="160020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71017"/>
      </p:ext>
    </p:extLst>
  </p:cSld>
  <p:clrMapOvr>
    <a:masterClrMapping/>
  </p:clrMapOvr>
  <p:transition spd="med">
    <p:fade/>
  </p:transition>
  <p:extLst>
    <p:ext uri="{6950BFC3-D8DA-4A85-94F7-54DA5524770B}">
      <p188:commentRel xmlns:p188="http://schemas.microsoft.com/office/powerpoint/2018/8/main" r:id="rId3"/>
    </p:ext>
  </p:extLs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F5C2-DD8D-43D1-ABE5-C6482B3F67A6}"/>
              </a:ext>
            </a:extLst>
          </p:cNvPr>
          <p:cNvSpPr>
            <a:spLocks noGrp="1"/>
          </p:cNvSpPr>
          <p:nvPr>
            <p:ph type="title"/>
          </p:nvPr>
        </p:nvSpPr>
        <p:spPr/>
        <p:txBody>
          <a:bodyPr/>
          <a:lstStyle/>
          <a:p>
            <a:endParaRPr lang="en-US" dirty="0"/>
          </a:p>
        </p:txBody>
      </p:sp>
      <p:pic>
        <p:nvPicPr>
          <p:cNvPr id="9" name="Content Placeholder 8">
            <a:extLst>
              <a:ext uri="{FF2B5EF4-FFF2-40B4-BE49-F238E27FC236}">
                <a16:creationId xmlns:a16="http://schemas.microsoft.com/office/drawing/2014/main" id="{F38EF696-DAC8-35E3-ACD5-161D774770ED}"/>
              </a:ext>
            </a:extLst>
          </p:cNvPr>
          <p:cNvPicPr>
            <a:picLocks noGrp="1" noChangeAspect="1"/>
          </p:cNvPicPr>
          <p:nvPr>
            <p:ph sz="quarter" idx="1"/>
          </p:nvPr>
        </p:nvPicPr>
        <p:blipFill>
          <a:blip r:embed="rId2"/>
          <a:stretch>
            <a:fillRect/>
          </a:stretch>
        </p:blipFill>
        <p:spPr>
          <a:xfrm>
            <a:off x="160319" y="158827"/>
            <a:ext cx="8974500" cy="6070026"/>
          </a:xfrm>
          <a:prstGeom prst="rect">
            <a:avLst/>
          </a:prstGeom>
        </p:spPr>
      </p:pic>
      <p:sp>
        <p:nvSpPr>
          <p:cNvPr id="3" name="TextBox 2">
            <a:extLst>
              <a:ext uri="{FF2B5EF4-FFF2-40B4-BE49-F238E27FC236}">
                <a16:creationId xmlns:a16="http://schemas.microsoft.com/office/drawing/2014/main" id="{2F4E2F45-AD47-DE24-E6FB-8CA2F789F2A8}"/>
              </a:ext>
            </a:extLst>
          </p:cNvPr>
          <p:cNvSpPr txBox="1"/>
          <p:nvPr/>
        </p:nvSpPr>
        <p:spPr>
          <a:xfrm>
            <a:off x="5969306" y="419100"/>
            <a:ext cx="2743200" cy="457200"/>
          </a:xfrm>
          <a:prstGeom prst="rect">
            <a:avLst/>
          </a:prstGeom>
          <a:solidFill>
            <a:schemeClr val="bg1"/>
          </a:solidFill>
        </p:spPr>
        <p:txBody>
          <a:bodyPr wrap="square" rtlCol="0">
            <a:spAutoFit/>
          </a:bodyPr>
          <a:lstStyle/>
          <a:p>
            <a:endParaRPr lang="en-US" dirty="0"/>
          </a:p>
        </p:txBody>
      </p:sp>
      <p:pic>
        <p:nvPicPr>
          <p:cNvPr id="11" name="Picture 10">
            <a:extLst>
              <a:ext uri="{FF2B5EF4-FFF2-40B4-BE49-F238E27FC236}">
                <a16:creationId xmlns:a16="http://schemas.microsoft.com/office/drawing/2014/main" id="{E59BE45F-2745-A4EB-6CC6-8468F4823944}"/>
              </a:ext>
            </a:extLst>
          </p:cNvPr>
          <p:cNvPicPr>
            <a:picLocks noChangeAspect="1"/>
          </p:cNvPicPr>
          <p:nvPr/>
        </p:nvPicPr>
        <p:blipFill>
          <a:blip r:embed="rId3"/>
          <a:stretch>
            <a:fillRect/>
          </a:stretch>
        </p:blipFill>
        <p:spPr>
          <a:xfrm>
            <a:off x="1752600" y="2514600"/>
            <a:ext cx="6570158" cy="4098734"/>
          </a:xfrm>
          <a:prstGeom prst="rect">
            <a:avLst/>
          </a:prstGeom>
        </p:spPr>
      </p:pic>
    </p:spTree>
    <p:extLst>
      <p:ext uri="{BB962C8B-B14F-4D97-AF65-F5344CB8AC3E}">
        <p14:creationId xmlns:p14="http://schemas.microsoft.com/office/powerpoint/2010/main" val="147352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Quick Question 18</a:t>
            </a:r>
          </a:p>
        </p:txBody>
      </p:sp>
      <p:sp>
        <p:nvSpPr>
          <p:cNvPr id="3" name="Content Placeholder 2"/>
          <p:cNvSpPr>
            <a:spLocks noGrp="1"/>
          </p:cNvSpPr>
          <p:nvPr>
            <p:ph sz="quarter" idx="1"/>
          </p:nvPr>
        </p:nvSpPr>
        <p:spPr>
          <a:xfrm>
            <a:off x="457200" y="1173145"/>
            <a:ext cx="6705600" cy="4937760"/>
          </a:xfrm>
        </p:spPr>
        <p:txBody>
          <a:bodyPr/>
          <a:lstStyle/>
          <a:p>
            <a:r>
              <a:rPr lang="en-US" sz="2800" dirty="0"/>
              <a:t>JZ is excited about his A1c of 5.4%. He takes rapid acting insulin 3 times a day using a pen to keep his BG to target. Plus, he adjusts glargine as needed if his pm BG is elevated. What is your biggest concern?</a:t>
            </a:r>
          </a:p>
          <a:p>
            <a:pPr marL="0" indent="0">
              <a:buNone/>
            </a:pPr>
            <a:r>
              <a:rPr lang="en-US" sz="2800" dirty="0"/>
              <a:t>A. Does he change his needle each time?</a:t>
            </a:r>
          </a:p>
          <a:p>
            <a:pPr marL="0" indent="0">
              <a:buNone/>
            </a:pPr>
            <a:r>
              <a:rPr lang="en-US" sz="2800" dirty="0"/>
              <a:t>B. How is he adjusting glargine?</a:t>
            </a:r>
          </a:p>
          <a:p>
            <a:pPr marL="0" indent="0">
              <a:buNone/>
            </a:pPr>
            <a:r>
              <a:rPr lang="en-US" sz="2800" dirty="0"/>
              <a:t>C. Is he adjusting insulin for exercise?</a:t>
            </a:r>
          </a:p>
          <a:p>
            <a:pPr marL="0" indent="0">
              <a:buNone/>
            </a:pPr>
            <a:r>
              <a:rPr lang="en-US" sz="2800" dirty="0"/>
              <a:t>D. How many hypoglycemic events per week?</a:t>
            </a:r>
          </a:p>
        </p:txBody>
      </p:sp>
      <p:pic>
        <p:nvPicPr>
          <p:cNvPr id="5" name="Picture 4"/>
          <p:cNvPicPr>
            <a:picLocks noChangeAspect="1"/>
          </p:cNvPicPr>
          <p:nvPr/>
        </p:nvPicPr>
        <p:blipFill>
          <a:blip r:embed="rId4" cstate="print"/>
          <a:stretch>
            <a:fillRect/>
          </a:stretch>
        </p:blipFill>
        <p:spPr>
          <a:xfrm>
            <a:off x="7162800" y="1676400"/>
            <a:ext cx="1327439" cy="1946910"/>
          </a:xfrm>
          <a:prstGeom prst="rect">
            <a:avLst/>
          </a:prstGeom>
        </p:spPr>
      </p:pic>
      <p:sp>
        <p:nvSpPr>
          <p:cNvPr id="4" name="Oval 3">
            <a:extLst>
              <a:ext uri="{FF2B5EF4-FFF2-40B4-BE49-F238E27FC236}">
                <a16:creationId xmlns:a16="http://schemas.microsoft.com/office/drawing/2014/main" id="{8B84BF00-AC9F-7721-A9C4-7B92E4999C79}"/>
              </a:ext>
            </a:extLst>
          </p:cNvPr>
          <p:cNvSpPr/>
          <p:nvPr/>
        </p:nvSpPr>
        <p:spPr>
          <a:xfrm>
            <a:off x="192284" y="4800600"/>
            <a:ext cx="7620000" cy="12192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38276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Rot="1" noChangeArrowheads="1"/>
          </p:cNvSpPr>
          <p:nvPr>
            <p:ph type="title"/>
          </p:nvPr>
        </p:nvSpPr>
        <p:spPr>
          <a:solidFill>
            <a:srgbClr val="5E3886"/>
          </a:solidFill>
        </p:spPr>
        <p:txBody>
          <a:bodyPr>
            <a:normAutofit/>
          </a:bodyPr>
          <a:lstStyle/>
          <a:p>
            <a:pPr eaLnBrk="1" hangingPunct="1">
              <a:defRPr/>
            </a:pPr>
            <a:r>
              <a:rPr lang="en-US" sz="4400" dirty="0">
                <a:solidFill>
                  <a:schemeClr val="bg1"/>
                </a:solidFill>
              </a:rPr>
              <a:t>Preventing Hypoglycemia</a:t>
            </a:r>
          </a:p>
        </p:txBody>
      </p:sp>
      <p:sp>
        <p:nvSpPr>
          <p:cNvPr id="565251" name="Rectangle 3"/>
          <p:cNvSpPr>
            <a:spLocks noGrp="1" noChangeArrowheads="1"/>
          </p:cNvSpPr>
          <p:nvPr>
            <p:ph sz="quarter" idx="1"/>
          </p:nvPr>
        </p:nvSpPr>
        <p:spPr>
          <a:xfrm>
            <a:off x="609600" y="1905000"/>
            <a:ext cx="3162300" cy="4191000"/>
          </a:xfrm>
        </p:spPr>
        <p:txBody>
          <a:bodyPr>
            <a:normAutofit/>
          </a:bodyPr>
          <a:lstStyle/>
          <a:p>
            <a:pPr eaLnBrk="1" hangingPunct="1">
              <a:buFont typeface="Wingdings" panose="05000000000000000000" pitchFamily="2" charset="2"/>
              <a:buNone/>
              <a:defRPr/>
            </a:pPr>
            <a:r>
              <a:rPr lang="en-US" sz="2800" b="1" dirty="0"/>
              <a:t>Nocturnal Lows</a:t>
            </a:r>
            <a:endParaRPr lang="en-US" sz="2800" dirty="0"/>
          </a:p>
          <a:p>
            <a:pPr eaLnBrk="1" hangingPunct="1">
              <a:defRPr/>
            </a:pPr>
            <a:r>
              <a:rPr lang="en-US" sz="2800" dirty="0"/>
              <a:t>If bedtime glucose &lt;110, </a:t>
            </a:r>
            <a:r>
              <a:rPr lang="en-US" sz="2800" dirty="0">
                <a:solidFill>
                  <a:srgbClr val="C00000"/>
                </a:solidFill>
              </a:rPr>
              <a:t>reduce meds</a:t>
            </a:r>
          </a:p>
          <a:p>
            <a:pPr eaLnBrk="1" hangingPunct="1">
              <a:defRPr/>
            </a:pPr>
            <a:r>
              <a:rPr lang="en-US" sz="2800" dirty="0"/>
              <a:t>If increased daytime activity, may need extra snack</a:t>
            </a:r>
          </a:p>
          <a:p>
            <a:pPr eaLnBrk="1" hangingPunct="1">
              <a:defRPr/>
            </a:pPr>
            <a:r>
              <a:rPr lang="en-US" sz="2800" dirty="0" err="1"/>
              <a:t>Eval</a:t>
            </a:r>
            <a:r>
              <a:rPr lang="en-US" sz="2800" dirty="0"/>
              <a:t> pre-dinner insulin/meds</a:t>
            </a:r>
          </a:p>
          <a:p>
            <a:pPr marL="0" indent="0">
              <a:buNone/>
              <a:defRPr/>
            </a:pPr>
            <a:endParaRPr lang="en-US" dirty="0"/>
          </a:p>
        </p:txBody>
      </p:sp>
      <p:sp>
        <p:nvSpPr>
          <p:cNvPr id="565252" name="Rectangle 4"/>
          <p:cNvSpPr>
            <a:spLocks noGrp="1" noChangeArrowheads="1"/>
          </p:cNvSpPr>
          <p:nvPr>
            <p:ph sz="quarter" idx="2"/>
          </p:nvPr>
        </p:nvSpPr>
        <p:spPr>
          <a:xfrm>
            <a:off x="4724400" y="2133600"/>
            <a:ext cx="3570517" cy="3962400"/>
          </a:xfrm>
        </p:spPr>
        <p:txBody>
          <a:bodyPr>
            <a:normAutofit lnSpcReduction="10000"/>
          </a:bodyPr>
          <a:lstStyle/>
          <a:p>
            <a:pPr eaLnBrk="1" hangingPunct="1">
              <a:buFont typeface="Wingdings" panose="05000000000000000000" pitchFamily="2" charset="2"/>
              <a:buNone/>
              <a:defRPr/>
            </a:pPr>
            <a:r>
              <a:rPr lang="en-US" b="1" dirty="0"/>
              <a:t>Other</a:t>
            </a:r>
          </a:p>
          <a:p>
            <a:pPr eaLnBrk="1" hangingPunct="1">
              <a:defRPr/>
            </a:pPr>
            <a:r>
              <a:rPr lang="en-US" dirty="0"/>
              <a:t>Monitor kidney function / </a:t>
            </a:r>
            <a:r>
              <a:rPr lang="en-US" dirty="0" err="1"/>
              <a:t>wt</a:t>
            </a:r>
            <a:r>
              <a:rPr lang="en-US" dirty="0"/>
              <a:t> loss</a:t>
            </a:r>
          </a:p>
          <a:p>
            <a:pPr eaLnBrk="1" hangingPunct="1">
              <a:defRPr/>
            </a:pPr>
            <a:r>
              <a:rPr lang="en-US" dirty="0"/>
              <a:t>Monitor BG trends</a:t>
            </a:r>
          </a:p>
          <a:p>
            <a:pPr eaLnBrk="1" hangingPunct="1">
              <a:defRPr/>
            </a:pPr>
            <a:r>
              <a:rPr lang="en-US" dirty="0"/>
              <a:t>Too much meds?</a:t>
            </a:r>
          </a:p>
          <a:p>
            <a:pPr eaLnBrk="1" hangingPunct="1">
              <a:defRPr/>
            </a:pPr>
            <a:r>
              <a:rPr lang="en-US" dirty="0"/>
              <a:t>Skipped /delayed meals?</a:t>
            </a:r>
          </a:p>
          <a:p>
            <a:pPr eaLnBrk="1" hangingPunct="1">
              <a:defRPr/>
            </a:pPr>
            <a:r>
              <a:rPr lang="en-US" dirty="0"/>
              <a:t>Plan ahead</a:t>
            </a:r>
          </a:p>
          <a:p>
            <a:pPr eaLnBrk="1" hangingPunct="1">
              <a:defRPr/>
            </a:pPr>
            <a:r>
              <a:rPr lang="en-US" dirty="0"/>
              <a:t>Alcohol precautions</a:t>
            </a:r>
          </a:p>
          <a:p>
            <a:pPr eaLnBrk="1" hangingPunct="1">
              <a:defRPr/>
            </a:pPr>
            <a:r>
              <a:rPr lang="en-US" dirty="0"/>
              <a:t>Exercise planning</a:t>
            </a:r>
          </a:p>
          <a:p>
            <a:pPr eaLnBrk="1" hangingPunct="1">
              <a:defRPr/>
            </a:pPr>
            <a:r>
              <a:rPr lang="en-US" dirty="0"/>
              <a:t>CGM</a:t>
            </a:r>
          </a:p>
          <a:p>
            <a:pPr eaLnBrk="1" hangingPunct="1">
              <a:defRPr/>
            </a:pPr>
            <a:endParaRPr lang="en-US" dirty="0"/>
          </a:p>
        </p:txBody>
      </p:sp>
      <p:sp>
        <p:nvSpPr>
          <p:cNvPr id="2" name="TextBox 1">
            <a:extLst>
              <a:ext uri="{FF2B5EF4-FFF2-40B4-BE49-F238E27FC236}">
                <a16:creationId xmlns:a16="http://schemas.microsoft.com/office/drawing/2014/main" id="{BA084DE8-F6DB-17E7-2A25-722C0378DE8A}"/>
              </a:ext>
            </a:extLst>
          </p:cNvPr>
          <p:cNvSpPr txBox="1"/>
          <p:nvPr/>
        </p:nvSpPr>
        <p:spPr>
          <a:xfrm>
            <a:off x="609600" y="1295400"/>
            <a:ext cx="7848600" cy="461665"/>
          </a:xfrm>
          <a:prstGeom prst="rect">
            <a:avLst/>
          </a:prstGeom>
          <a:noFill/>
        </p:spPr>
        <p:txBody>
          <a:bodyPr wrap="square" rtlCol="0">
            <a:spAutoFit/>
          </a:bodyPr>
          <a:lstStyle/>
          <a:p>
            <a:r>
              <a:rPr lang="en-US" sz="2400" dirty="0"/>
              <a:t>In people taking insulin or secretagogues</a:t>
            </a:r>
          </a:p>
        </p:txBody>
      </p:sp>
    </p:spTree>
    <p:custDataLst>
      <p:tags r:id="rId1"/>
    </p:custDataLst>
    <p:extLst>
      <p:ext uri="{BB962C8B-B14F-4D97-AF65-F5344CB8AC3E}">
        <p14:creationId xmlns:p14="http://schemas.microsoft.com/office/powerpoint/2010/main" val="271371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Landmark Trials</a:t>
            </a:r>
          </a:p>
        </p:txBody>
      </p:sp>
      <p:pic>
        <p:nvPicPr>
          <p:cNvPr id="4" name="Content Placeholder 3"/>
          <p:cNvPicPr>
            <a:picLocks noGrp="1" noChangeAspect="1"/>
          </p:cNvPicPr>
          <p:nvPr>
            <p:ph sz="quarter" idx="1"/>
          </p:nvPr>
        </p:nvPicPr>
        <p:blipFill>
          <a:blip r:embed="rId3"/>
          <a:stretch>
            <a:fillRect/>
          </a:stretch>
        </p:blipFill>
        <p:spPr>
          <a:xfrm>
            <a:off x="966636" y="1219200"/>
            <a:ext cx="7210728" cy="4937125"/>
          </a:xfrm>
          <a:prstGeom prst="rect">
            <a:avLst/>
          </a:prstGeom>
        </p:spPr>
      </p:pic>
    </p:spTree>
    <p:extLst>
      <p:ext uri="{BB962C8B-B14F-4D97-AF65-F5344CB8AC3E}">
        <p14:creationId xmlns:p14="http://schemas.microsoft.com/office/powerpoint/2010/main" val="247845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Question 19</a:t>
            </a:r>
          </a:p>
        </p:txBody>
      </p:sp>
      <p:sp>
        <p:nvSpPr>
          <p:cNvPr id="3" name="Content Placeholder 2"/>
          <p:cNvSpPr>
            <a:spLocks noGrp="1"/>
          </p:cNvSpPr>
          <p:nvPr>
            <p:ph sz="quarter" idx="1"/>
          </p:nvPr>
        </p:nvSpPr>
        <p:spPr/>
        <p:txBody>
          <a:bodyPr>
            <a:normAutofit fontScale="92500" lnSpcReduction="10000"/>
          </a:bodyPr>
          <a:lstStyle/>
          <a:p>
            <a:pPr marL="0" indent="0">
              <a:buNone/>
            </a:pPr>
            <a:r>
              <a:rPr lang="en-US" dirty="0"/>
              <a:t> Which study demonstrated that keeping A1c less than 7% reduces complications for Type 1?</a:t>
            </a:r>
          </a:p>
          <a:p>
            <a:pPr marL="385763" indent="-385763">
              <a:buFont typeface="+mj-lt"/>
              <a:buAutoNum type="alphaLcPeriod"/>
            </a:pPr>
            <a:r>
              <a:rPr lang="en-US" dirty="0"/>
              <a:t>Diabetes Prevention Trial</a:t>
            </a:r>
          </a:p>
          <a:p>
            <a:pPr marL="385763" indent="-385763">
              <a:buFont typeface="+mj-lt"/>
              <a:buAutoNum type="alphaLcPeriod"/>
            </a:pPr>
            <a:r>
              <a:rPr lang="en-US" dirty="0"/>
              <a:t>Diabetes Control and Complications Trial</a:t>
            </a:r>
          </a:p>
          <a:p>
            <a:pPr marL="385763" indent="-385763">
              <a:buFont typeface="+mj-lt"/>
              <a:buAutoNum type="alphaLcPeriod"/>
            </a:pPr>
            <a:r>
              <a:rPr lang="en-US" dirty="0"/>
              <a:t>United Kingdom Prospective Diabetes Study</a:t>
            </a:r>
          </a:p>
          <a:p>
            <a:pPr marL="385763" indent="-385763">
              <a:buFont typeface="+mj-lt"/>
              <a:buAutoNum type="alphaLcPeriod"/>
            </a:pPr>
            <a:r>
              <a:rPr lang="en-US" dirty="0"/>
              <a:t>YOUTH Trial</a:t>
            </a:r>
          </a:p>
          <a:p>
            <a:endParaRPr lang="en-US" dirty="0"/>
          </a:p>
        </p:txBody>
      </p:sp>
      <p:pic>
        <p:nvPicPr>
          <p:cNvPr id="4" name="Picture 3"/>
          <p:cNvPicPr>
            <a:picLocks noChangeAspect="1"/>
          </p:cNvPicPr>
          <p:nvPr/>
        </p:nvPicPr>
        <p:blipFill>
          <a:blip r:embed="rId4"/>
          <a:stretch>
            <a:fillRect/>
          </a:stretch>
        </p:blipFill>
        <p:spPr>
          <a:xfrm rot="631190">
            <a:off x="7924801" y="2205908"/>
            <a:ext cx="914399" cy="1328595"/>
          </a:xfrm>
          <a:prstGeom prst="rect">
            <a:avLst/>
          </a:prstGeom>
        </p:spPr>
      </p:pic>
      <p:sp>
        <p:nvSpPr>
          <p:cNvPr id="5" name="Oval 4">
            <a:extLst>
              <a:ext uri="{FF2B5EF4-FFF2-40B4-BE49-F238E27FC236}">
                <a16:creationId xmlns:a16="http://schemas.microsoft.com/office/drawing/2014/main" id="{FE12BEC4-108C-75DE-A738-BFE65214A346}"/>
              </a:ext>
            </a:extLst>
          </p:cNvPr>
          <p:cNvSpPr/>
          <p:nvPr/>
        </p:nvSpPr>
        <p:spPr>
          <a:xfrm>
            <a:off x="324201" y="3267857"/>
            <a:ext cx="7620000" cy="1308089"/>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298791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17. Diabetes Advocacy</a:t>
            </a:r>
          </a:p>
        </p:txBody>
      </p:sp>
      <p:sp>
        <p:nvSpPr>
          <p:cNvPr id="3" name="Content Placeholder 2"/>
          <p:cNvSpPr>
            <a:spLocks noGrp="1"/>
          </p:cNvSpPr>
          <p:nvPr>
            <p:ph sz="quarter" idx="1"/>
          </p:nvPr>
        </p:nvSpPr>
        <p:spPr>
          <a:xfrm>
            <a:off x="457200" y="1219200"/>
            <a:ext cx="4419600" cy="5295722"/>
          </a:xfrm>
        </p:spPr>
        <p:txBody>
          <a:bodyPr>
            <a:normAutofit fontScale="70000" lnSpcReduction="20000"/>
          </a:bodyPr>
          <a:lstStyle/>
          <a:p>
            <a:pPr>
              <a:lnSpc>
                <a:spcPct val="110000"/>
              </a:lnSpc>
            </a:pPr>
            <a:r>
              <a:rPr lang="en-US" dirty="0"/>
              <a:t>People living with diabetes deserve to be free from the burden of discrimination.</a:t>
            </a:r>
          </a:p>
          <a:p>
            <a:pPr>
              <a:lnSpc>
                <a:spcPct val="110000"/>
              </a:lnSpc>
            </a:pPr>
            <a:r>
              <a:rPr lang="en-US" dirty="0"/>
              <a:t>We need to all be a part of advocating to ensure a healthy and productive life for people living with diabetes.</a:t>
            </a:r>
          </a:p>
          <a:p>
            <a:pPr>
              <a:lnSpc>
                <a:spcPct val="110000"/>
              </a:lnSpc>
            </a:pPr>
            <a:r>
              <a:rPr lang="en-US" dirty="0"/>
              <a:t>Make sure cost is not a barrier to diabetes self-management.</a:t>
            </a:r>
          </a:p>
        </p:txBody>
      </p:sp>
      <p:pic>
        <p:nvPicPr>
          <p:cNvPr id="4" name="Picture 3"/>
          <p:cNvPicPr>
            <a:picLocks noChangeAspect="1"/>
          </p:cNvPicPr>
          <p:nvPr/>
        </p:nvPicPr>
        <p:blipFill>
          <a:blip r:embed="rId3"/>
          <a:stretch>
            <a:fillRect/>
          </a:stretch>
        </p:blipFill>
        <p:spPr>
          <a:xfrm>
            <a:off x="5638799" y="1219201"/>
            <a:ext cx="2801815" cy="2930688"/>
          </a:xfrm>
          <a:prstGeom prst="rect">
            <a:avLst/>
          </a:prstGeom>
        </p:spPr>
      </p:pic>
      <p:sp>
        <p:nvSpPr>
          <p:cNvPr id="5" name="TextBox 4">
            <a:extLst>
              <a:ext uri="{FF2B5EF4-FFF2-40B4-BE49-F238E27FC236}">
                <a16:creationId xmlns:a16="http://schemas.microsoft.com/office/drawing/2014/main" id="{F3CED561-E210-4A92-B3E7-DA63B6FE09D2}"/>
              </a:ext>
            </a:extLst>
          </p:cNvPr>
          <p:cNvSpPr txBox="1"/>
          <p:nvPr/>
        </p:nvSpPr>
        <p:spPr>
          <a:xfrm>
            <a:off x="5401580" y="4197633"/>
            <a:ext cx="3581400" cy="2308324"/>
          </a:xfrm>
          <a:prstGeom prst="rect">
            <a:avLst/>
          </a:prstGeom>
          <a:noFill/>
        </p:spPr>
        <p:txBody>
          <a:bodyPr wrap="square" rtlCol="0">
            <a:spAutoFit/>
          </a:bodyPr>
          <a:lstStyle/>
          <a:p>
            <a:r>
              <a:rPr lang="en-US" dirty="0"/>
              <a:t>Diabetes Care needs to meet outlined standards in all settings.</a:t>
            </a:r>
          </a:p>
          <a:p>
            <a:r>
              <a:rPr lang="en-US" dirty="0"/>
              <a:t>-   In school setting</a:t>
            </a:r>
          </a:p>
          <a:p>
            <a:pPr marL="285750" indent="-285750">
              <a:buFontTx/>
              <a:buChar char="-"/>
            </a:pPr>
            <a:r>
              <a:rPr lang="en-US" dirty="0"/>
              <a:t>Young children in childcare</a:t>
            </a:r>
          </a:p>
          <a:p>
            <a:pPr marL="285750" indent="-285750">
              <a:buFontTx/>
              <a:buChar char="-"/>
            </a:pPr>
            <a:r>
              <a:rPr lang="en-US" dirty="0"/>
              <a:t>For Drivers</a:t>
            </a:r>
          </a:p>
          <a:p>
            <a:pPr marL="285750" indent="-285750">
              <a:buFontTx/>
              <a:buChar char="-"/>
            </a:pPr>
            <a:r>
              <a:rPr lang="en-US" dirty="0"/>
              <a:t>In work settings</a:t>
            </a:r>
          </a:p>
          <a:p>
            <a:pPr marL="285750" indent="-285750">
              <a:buFontTx/>
              <a:buChar char="-"/>
            </a:pPr>
            <a:r>
              <a:rPr lang="en-US" dirty="0"/>
              <a:t>In Detention Facilities</a:t>
            </a:r>
          </a:p>
          <a:p>
            <a:pPr marL="285750" indent="-285750">
              <a:buFontTx/>
              <a:buChar char="-"/>
            </a:pPr>
            <a:r>
              <a:rPr lang="en-US" dirty="0"/>
              <a:t>Insulin Access &amp; Affordability</a:t>
            </a:r>
          </a:p>
        </p:txBody>
      </p:sp>
      <p:pic>
        <p:nvPicPr>
          <p:cNvPr id="8" name="Picture 7">
            <a:extLst>
              <a:ext uri="{FF2B5EF4-FFF2-40B4-BE49-F238E27FC236}">
                <a16:creationId xmlns:a16="http://schemas.microsoft.com/office/drawing/2014/main" id="{24F6D9C0-B329-5AF4-A416-8291221BC810}"/>
              </a:ext>
            </a:extLst>
          </p:cNvPr>
          <p:cNvPicPr>
            <a:picLocks noChangeAspect="1"/>
          </p:cNvPicPr>
          <p:nvPr/>
        </p:nvPicPr>
        <p:blipFill>
          <a:blip r:embed="rId4"/>
          <a:stretch>
            <a:fillRect/>
          </a:stretch>
        </p:blipFill>
        <p:spPr>
          <a:xfrm>
            <a:off x="533400" y="6413879"/>
            <a:ext cx="4267200" cy="354485"/>
          </a:xfrm>
          <a:prstGeom prst="rect">
            <a:avLst/>
          </a:prstGeom>
        </p:spPr>
      </p:pic>
    </p:spTree>
    <p:custDataLst>
      <p:tags r:id="rId1"/>
    </p:custDataLst>
    <p:extLst>
      <p:ext uri="{BB962C8B-B14F-4D97-AF65-F5344CB8AC3E}">
        <p14:creationId xmlns:p14="http://schemas.microsoft.com/office/powerpoint/2010/main" val="336968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5616" y="273050"/>
            <a:ext cx="8226425" cy="1143000"/>
          </a:xfrm>
        </p:spPr>
        <p:txBody>
          <a:bodyPr vert="horz" lIns="67858" tIns="33334" rIns="67858" bIns="33334" anchor="b" anchorCtr="0">
            <a:normAutofit/>
          </a:bodyPr>
          <a:lstStyle/>
          <a:p>
            <a:pPr eaLnBrk="1" hangingPunct="1">
              <a:lnSpc>
                <a:spcPct val="90000"/>
              </a:lnSpc>
            </a:pPr>
            <a:r>
              <a:rPr lang="en-US" sz="3100"/>
              <a:t>Diabetes Control and Complications Trial (DCCT)</a:t>
            </a:r>
            <a:br>
              <a:rPr lang="en-US" sz="3100"/>
            </a:br>
            <a:r>
              <a:rPr lang="en-US" sz="3100"/>
              <a:t>Type 1 – Does getting A1c &lt;7% matter?</a:t>
            </a:r>
          </a:p>
        </p:txBody>
      </p:sp>
      <p:sp>
        <p:nvSpPr>
          <p:cNvPr id="76803" name="Rectangle 3"/>
          <p:cNvSpPr>
            <a:spLocks noGrp="1" noChangeArrowheads="1"/>
          </p:cNvSpPr>
          <p:nvPr>
            <p:ph type="body" sz="half" idx="1"/>
          </p:nvPr>
        </p:nvSpPr>
        <p:spPr>
          <a:xfrm>
            <a:off x="455614" y="1598613"/>
            <a:ext cx="4037012" cy="4878387"/>
          </a:xfrm>
        </p:spPr>
        <p:txBody>
          <a:bodyPr vert="horz" lIns="67858" tIns="33334" rIns="67858" bIns="33334">
            <a:normAutofit fontScale="92500" lnSpcReduction="20000"/>
          </a:bodyPr>
          <a:lstStyle/>
          <a:p>
            <a:pPr eaLnBrk="1" hangingPunct="1">
              <a:lnSpc>
                <a:spcPct val="110000"/>
              </a:lnSpc>
              <a:buFont typeface="Wingdings" pitchFamily="2" charset="2"/>
              <a:buNone/>
            </a:pPr>
            <a:r>
              <a:rPr lang="en-US" sz="2800" dirty="0"/>
              <a:t>The largest, most comprehensive diabetes study ever conducted.</a:t>
            </a:r>
          </a:p>
          <a:p>
            <a:pPr eaLnBrk="1" hangingPunct="1">
              <a:lnSpc>
                <a:spcPct val="110000"/>
              </a:lnSpc>
              <a:buFont typeface="Wingdings" pitchFamily="2" charset="2"/>
              <a:buNone/>
            </a:pPr>
            <a:r>
              <a:rPr lang="en-US" sz="2800" dirty="0"/>
              <a:t>10 year study involved more than 1400 subjects with Type 1 DM.</a:t>
            </a:r>
          </a:p>
          <a:p>
            <a:pPr eaLnBrk="1" hangingPunct="1">
              <a:lnSpc>
                <a:spcPct val="110000"/>
              </a:lnSpc>
              <a:buFont typeface="Wingdings" pitchFamily="2" charset="2"/>
              <a:buNone/>
            </a:pPr>
            <a:r>
              <a:rPr lang="en-US" sz="2800" dirty="0"/>
              <a:t>Compared the effects of two treatment regimens:</a:t>
            </a:r>
          </a:p>
          <a:p>
            <a:pPr lvl="1">
              <a:lnSpc>
                <a:spcPct val="110000"/>
              </a:lnSpc>
            </a:pPr>
            <a:r>
              <a:rPr lang="en-US" sz="2800" dirty="0"/>
              <a:t>standard therapy and </a:t>
            </a:r>
          </a:p>
          <a:p>
            <a:pPr lvl="1">
              <a:lnSpc>
                <a:spcPct val="110000"/>
              </a:lnSpc>
            </a:pPr>
            <a:r>
              <a:rPr lang="en-US" sz="2800" dirty="0"/>
              <a:t>intensive control-on the complications of diabetes. </a:t>
            </a:r>
          </a:p>
        </p:txBody>
      </p:sp>
      <p:pic>
        <p:nvPicPr>
          <p:cNvPr id="3" name="Picture 2">
            <a:extLst>
              <a:ext uri="{FF2B5EF4-FFF2-40B4-BE49-F238E27FC236}">
                <a16:creationId xmlns:a16="http://schemas.microsoft.com/office/drawing/2014/main" id="{E7F97C8E-F342-49C5-AAAD-55CC118AB935}"/>
              </a:ext>
            </a:extLst>
          </p:cNvPr>
          <p:cNvPicPr>
            <a:picLocks noChangeAspect="1"/>
          </p:cNvPicPr>
          <p:nvPr/>
        </p:nvPicPr>
        <p:blipFill>
          <a:blip r:embed="rId4"/>
          <a:stretch>
            <a:fillRect/>
          </a:stretch>
        </p:blipFill>
        <p:spPr>
          <a:xfrm>
            <a:off x="4645025" y="2454537"/>
            <a:ext cx="4037013" cy="2785538"/>
          </a:xfrm>
          <a:prstGeom prst="rect">
            <a:avLst/>
          </a:prstGeom>
          <a:noFill/>
        </p:spPr>
      </p:pic>
    </p:spTree>
    <p:custDataLst>
      <p:tags r:id="rId1"/>
    </p:custDataLst>
    <p:extLst>
      <p:ext uri="{BB962C8B-B14F-4D97-AF65-F5344CB8AC3E}">
        <p14:creationId xmlns:p14="http://schemas.microsoft.com/office/powerpoint/2010/main" val="346259731"/>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228600"/>
            <a:ext cx="8229600" cy="914400"/>
          </a:xfrm>
        </p:spPr>
        <p:txBody>
          <a:bodyPr vert="horz" lIns="67858" tIns="33334" rIns="67858" bIns="33334" anchor="b" anchorCtr="0">
            <a:normAutofit/>
          </a:bodyPr>
          <a:lstStyle/>
          <a:p>
            <a:pPr eaLnBrk="1" hangingPunct="1"/>
            <a:r>
              <a:rPr lang="en-US"/>
              <a:t>DCCT Conclusions</a:t>
            </a:r>
          </a:p>
        </p:txBody>
      </p:sp>
      <p:sp>
        <p:nvSpPr>
          <p:cNvPr id="77827" name="Rectangle 3"/>
          <p:cNvSpPr>
            <a:spLocks noGrp="1" noChangeArrowheads="1"/>
          </p:cNvSpPr>
          <p:nvPr>
            <p:ph sz="quarter" idx="1"/>
          </p:nvPr>
        </p:nvSpPr>
        <p:spPr>
          <a:xfrm>
            <a:off x="470155" y="1371600"/>
            <a:ext cx="4041648" cy="5257800"/>
          </a:xfrm>
        </p:spPr>
        <p:txBody>
          <a:bodyPr vert="horz" lIns="67858" tIns="33334" rIns="67858" bIns="33334">
            <a:normAutofit fontScale="85000" lnSpcReduction="10000"/>
          </a:bodyPr>
          <a:lstStyle/>
          <a:p>
            <a:pPr eaLnBrk="1" hangingPunct="1">
              <a:lnSpc>
                <a:spcPct val="120000"/>
              </a:lnSpc>
              <a:buFont typeface="Wingdings" pitchFamily="2" charset="2"/>
              <a:buNone/>
            </a:pPr>
            <a:r>
              <a:rPr lang="en-US" sz="2600" dirty="0"/>
              <a:t>By maintaining A1C &lt; 7%:</a:t>
            </a:r>
          </a:p>
          <a:p>
            <a:pPr eaLnBrk="1" hangingPunct="1">
              <a:lnSpc>
                <a:spcPct val="120000"/>
              </a:lnSpc>
            </a:pPr>
            <a:r>
              <a:rPr lang="en-US" sz="2600" dirty="0"/>
              <a:t>Eye disease - 76% reduced risk</a:t>
            </a:r>
          </a:p>
          <a:p>
            <a:pPr eaLnBrk="1" hangingPunct="1">
              <a:lnSpc>
                <a:spcPct val="120000"/>
              </a:lnSpc>
            </a:pPr>
            <a:r>
              <a:rPr lang="en-US" sz="2600" dirty="0"/>
              <a:t>Kidney disease - 50% reduced risk</a:t>
            </a:r>
          </a:p>
          <a:p>
            <a:pPr eaLnBrk="1" hangingPunct="1">
              <a:lnSpc>
                <a:spcPct val="120000"/>
              </a:lnSpc>
            </a:pPr>
            <a:r>
              <a:rPr lang="en-US" sz="2600" dirty="0"/>
              <a:t>Nerve disease - 60% reduced risk</a:t>
            </a:r>
          </a:p>
          <a:p>
            <a:pPr eaLnBrk="1" hangingPunct="1">
              <a:lnSpc>
                <a:spcPct val="120000"/>
              </a:lnSpc>
              <a:buFont typeface="Wingdings" pitchFamily="2" charset="2"/>
              <a:buNone/>
            </a:pPr>
            <a:r>
              <a:rPr lang="en-US" sz="2600" b="1" dirty="0"/>
              <a:t>Management elements included:</a:t>
            </a:r>
            <a:endParaRPr lang="en-US" sz="2600" dirty="0"/>
          </a:p>
          <a:p>
            <a:pPr lvl="1" eaLnBrk="1" hangingPunct="1">
              <a:lnSpc>
                <a:spcPct val="120000"/>
              </a:lnSpc>
            </a:pPr>
            <a:r>
              <a:rPr lang="en-US" sz="2600" dirty="0"/>
              <a:t>SMBG 4 or more times a day</a:t>
            </a:r>
          </a:p>
          <a:p>
            <a:pPr lvl="1" eaLnBrk="1" hangingPunct="1">
              <a:lnSpc>
                <a:spcPct val="120000"/>
              </a:lnSpc>
            </a:pPr>
            <a:r>
              <a:rPr lang="en-US" sz="2600" dirty="0"/>
              <a:t>4 daily insulin injections or insulin pump</a:t>
            </a:r>
          </a:p>
          <a:p>
            <a:pPr lvl="1" eaLnBrk="1" hangingPunct="1">
              <a:lnSpc>
                <a:spcPct val="120000"/>
              </a:lnSpc>
            </a:pPr>
            <a:r>
              <a:rPr lang="en-US" sz="2600" dirty="0"/>
              <a:t>Greater risk of hypoglycemia</a:t>
            </a:r>
          </a:p>
          <a:p>
            <a:pPr lvl="1" eaLnBrk="1" hangingPunct="1">
              <a:lnSpc>
                <a:spcPct val="120000"/>
              </a:lnSpc>
            </a:pPr>
            <a:r>
              <a:rPr lang="en-US" sz="2600" dirty="0"/>
              <a:t>More associated weight gain</a:t>
            </a:r>
            <a:endParaRPr lang="en-US" sz="2200" dirty="0"/>
          </a:p>
        </p:txBody>
      </p:sp>
      <p:pic>
        <p:nvPicPr>
          <p:cNvPr id="60418" name="Picture 2" descr="C:\Users\bev_000\AppData\Local\Microsoft\Windows\INetCache\IE\ZBVN0FQ4\MP900386800[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827" r="14536" b="-3"/>
          <a:stretch/>
        </p:blipFill>
        <p:spPr bwMode="auto">
          <a:xfrm>
            <a:off x="4632198" y="1216152"/>
            <a:ext cx="4041648" cy="4937760"/>
          </a:xfrm>
          <a:prstGeom prst="rect">
            <a:avLst/>
          </a:prstGeom>
          <a:solidFill>
            <a:srgbClr val="FFFFFF"/>
          </a:solidFill>
        </p:spPr>
      </p:pic>
    </p:spTree>
    <p:custDataLst>
      <p:tags r:id="rId1"/>
    </p:custDataLst>
    <p:extLst>
      <p:ext uri="{BB962C8B-B14F-4D97-AF65-F5344CB8AC3E}">
        <p14:creationId xmlns:p14="http://schemas.microsoft.com/office/powerpoint/2010/main" val="649202303"/>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vert="horz" lIns="67858" tIns="33334" rIns="67858" bIns="33334" anchor="b" anchorCtr="0">
            <a:normAutofit/>
          </a:bodyPr>
          <a:lstStyle/>
          <a:p>
            <a:pPr eaLnBrk="1" hangingPunct="1"/>
            <a:r>
              <a:rPr lang="en-US" sz="3975" dirty="0"/>
              <a:t>UKPDS Results</a:t>
            </a:r>
            <a:br>
              <a:rPr lang="en-US" sz="3975" dirty="0"/>
            </a:br>
            <a:r>
              <a:rPr lang="en-US" sz="2025" dirty="0"/>
              <a:t>United kingdom Prospective Diabetes Study</a:t>
            </a:r>
            <a:endParaRPr lang="en-US" sz="1350" dirty="0">
              <a:sym typeface="Monotype Sorts" pitchFamily="2" charset="2"/>
            </a:endParaRPr>
          </a:p>
        </p:txBody>
      </p:sp>
      <p:sp>
        <p:nvSpPr>
          <p:cNvPr id="1918979" name="Rectangle 3"/>
          <p:cNvSpPr>
            <a:spLocks noGrp="1" noChangeArrowheads="1"/>
          </p:cNvSpPr>
          <p:nvPr>
            <p:ph sz="quarter" idx="1"/>
          </p:nvPr>
        </p:nvSpPr>
        <p:spPr>
          <a:xfrm>
            <a:off x="457200" y="1219200"/>
            <a:ext cx="8229600" cy="5638800"/>
          </a:xfrm>
        </p:spPr>
        <p:txBody>
          <a:bodyPr vert="horz" lIns="67858" tIns="33334" rIns="67858" bIns="33334">
            <a:normAutofit fontScale="77500" lnSpcReduction="20000"/>
          </a:bodyPr>
          <a:lstStyle/>
          <a:p>
            <a:pPr>
              <a:lnSpc>
                <a:spcPct val="110000"/>
              </a:lnSpc>
            </a:pPr>
            <a:r>
              <a:rPr lang="en-US" dirty="0"/>
              <a:t>Conducted over 20 years involving over 5,100 patients with Type 2 diabetes </a:t>
            </a:r>
          </a:p>
          <a:p>
            <a:pPr>
              <a:lnSpc>
                <a:spcPct val="110000"/>
              </a:lnSpc>
            </a:pPr>
            <a:endParaRPr lang="en-US" dirty="0"/>
          </a:p>
          <a:p>
            <a:pPr>
              <a:lnSpc>
                <a:spcPct val="110000"/>
              </a:lnSpc>
            </a:pPr>
            <a:r>
              <a:rPr lang="en-US" dirty="0">
                <a:solidFill>
                  <a:srgbClr val="C00000"/>
                </a:solidFill>
              </a:rPr>
              <a:t>1% decrease in A</a:t>
            </a:r>
            <a:r>
              <a:rPr lang="en-US" baseline="-25000" dirty="0">
                <a:solidFill>
                  <a:srgbClr val="C00000"/>
                </a:solidFill>
              </a:rPr>
              <a:t>1</a:t>
            </a:r>
            <a:r>
              <a:rPr lang="en-US" dirty="0">
                <a:solidFill>
                  <a:srgbClr val="C00000"/>
                </a:solidFill>
              </a:rPr>
              <a:t>c reduces microvascular complications by 35% </a:t>
            </a:r>
          </a:p>
          <a:p>
            <a:pPr eaLnBrk="1" hangingPunct="1">
              <a:lnSpc>
                <a:spcPct val="110000"/>
              </a:lnSpc>
            </a:pPr>
            <a:r>
              <a:rPr lang="en-US" sz="3300" dirty="0"/>
              <a:t>1% decrease in A</a:t>
            </a:r>
            <a:r>
              <a:rPr lang="en-US" sz="3300" baseline="-25000" dirty="0"/>
              <a:t>1</a:t>
            </a:r>
            <a:r>
              <a:rPr lang="en-US" sz="3300" dirty="0"/>
              <a:t>c reduces diabetes related deaths by 25%</a:t>
            </a:r>
          </a:p>
          <a:p>
            <a:pPr algn="r" eaLnBrk="1" hangingPunct="1">
              <a:lnSpc>
                <a:spcPct val="110000"/>
              </a:lnSpc>
              <a:buFont typeface="Wingdings" pitchFamily="2" charset="2"/>
              <a:buNone/>
            </a:pPr>
            <a:endParaRPr lang="en-US" sz="1200" i="1" dirty="0"/>
          </a:p>
          <a:p>
            <a:pPr eaLnBrk="1" latinLnBrk="1" hangingPunct="1">
              <a:lnSpc>
                <a:spcPct val="110000"/>
              </a:lnSpc>
            </a:pPr>
            <a:r>
              <a:rPr lang="en-US" sz="3900" dirty="0"/>
              <a:t>B/P control (144/82) reduced risk of:</a:t>
            </a:r>
          </a:p>
          <a:p>
            <a:pPr lvl="1" eaLnBrk="1" latinLnBrk="1" hangingPunct="1">
              <a:lnSpc>
                <a:spcPct val="110000"/>
              </a:lnSpc>
            </a:pPr>
            <a:r>
              <a:rPr lang="en-US" dirty="0"/>
              <a:t>Heart failure (56%)</a:t>
            </a:r>
          </a:p>
          <a:p>
            <a:pPr lvl="1" eaLnBrk="1" latinLnBrk="1" hangingPunct="1">
              <a:lnSpc>
                <a:spcPct val="110000"/>
              </a:lnSpc>
            </a:pPr>
            <a:r>
              <a:rPr lang="en-US" dirty="0"/>
              <a:t>Stroke (44%)</a:t>
            </a:r>
          </a:p>
          <a:p>
            <a:pPr lvl="1" eaLnBrk="1" latinLnBrk="1" hangingPunct="1">
              <a:lnSpc>
                <a:spcPct val="110000"/>
              </a:lnSpc>
            </a:pPr>
            <a:r>
              <a:rPr lang="en-US" dirty="0"/>
              <a:t>Death from diabetes (32%)</a:t>
            </a:r>
          </a:p>
          <a:p>
            <a:pPr algn="r" eaLnBrk="1" hangingPunct="1">
              <a:lnSpc>
                <a:spcPct val="110000"/>
              </a:lnSpc>
              <a:buFont typeface="Wingdings" pitchFamily="2" charset="2"/>
              <a:buNone/>
            </a:pPr>
            <a:endParaRPr lang="en-US" sz="1200" i="1" dirty="0"/>
          </a:p>
          <a:p>
            <a:pPr algn="r" eaLnBrk="1" hangingPunct="1">
              <a:lnSpc>
                <a:spcPct val="80000"/>
              </a:lnSpc>
              <a:buFont typeface="Wingdings" pitchFamily="2" charset="2"/>
              <a:buNone/>
            </a:pPr>
            <a:r>
              <a:rPr lang="en-US" sz="1200" i="1" dirty="0"/>
              <a:t>Lancet 352: 837-865, 1998</a:t>
            </a:r>
          </a:p>
        </p:txBody>
      </p:sp>
    </p:spTree>
    <p:custDataLst>
      <p:tags r:id="rId1"/>
    </p:custDataLst>
    <p:extLst>
      <p:ext uri="{BB962C8B-B14F-4D97-AF65-F5344CB8AC3E}">
        <p14:creationId xmlns:p14="http://schemas.microsoft.com/office/powerpoint/2010/main" val="190313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918979">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43200000">
                                      <p:cBhvr>
                                        <p:cTn id="10" dur="2000" fill="hold"/>
                                        <p:tgtEl>
                                          <p:spTgt spid="1918979">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228600"/>
            <a:ext cx="8229600" cy="914400"/>
          </a:xfrm>
        </p:spPr>
        <p:txBody>
          <a:bodyPr anchor="b">
            <a:normAutofit/>
          </a:bodyPr>
          <a:lstStyle/>
          <a:p>
            <a:pPr eaLnBrk="1" hangingPunct="1"/>
            <a:r>
              <a:rPr lang="en-US"/>
              <a:t>“Legacy Effect”</a:t>
            </a:r>
          </a:p>
        </p:txBody>
      </p:sp>
      <p:sp>
        <p:nvSpPr>
          <p:cNvPr id="81923" name="Rectangle 3"/>
          <p:cNvSpPr>
            <a:spLocks noGrp="1" noChangeArrowheads="1"/>
          </p:cNvSpPr>
          <p:nvPr>
            <p:ph sz="quarter" idx="1"/>
          </p:nvPr>
        </p:nvSpPr>
        <p:spPr>
          <a:xfrm>
            <a:off x="457200" y="1219200"/>
            <a:ext cx="4267200" cy="5638800"/>
          </a:xfrm>
        </p:spPr>
        <p:txBody>
          <a:bodyPr>
            <a:normAutofit fontScale="85000" lnSpcReduction="10000"/>
          </a:bodyPr>
          <a:lstStyle/>
          <a:p>
            <a:pPr eaLnBrk="1" hangingPunct="1">
              <a:lnSpc>
                <a:spcPct val="120000"/>
              </a:lnSpc>
            </a:pPr>
            <a:r>
              <a:rPr lang="en-US" sz="2800" dirty="0"/>
              <a:t>For participants of DCCT and UKPDS </a:t>
            </a:r>
          </a:p>
          <a:p>
            <a:pPr lvl="1" eaLnBrk="1" hangingPunct="1">
              <a:lnSpc>
                <a:spcPct val="120000"/>
              </a:lnSpc>
            </a:pPr>
            <a:r>
              <a:rPr lang="en-US" sz="2800" dirty="0"/>
              <a:t>long lasting benefit of early intensive BG control prevents</a:t>
            </a:r>
          </a:p>
          <a:p>
            <a:pPr lvl="2" eaLnBrk="1" hangingPunct="1">
              <a:lnSpc>
                <a:spcPct val="120000"/>
              </a:lnSpc>
            </a:pPr>
            <a:r>
              <a:rPr lang="en-US" dirty="0"/>
              <a:t>Microvascular complications</a:t>
            </a:r>
          </a:p>
          <a:p>
            <a:pPr lvl="2" eaLnBrk="1" hangingPunct="1">
              <a:lnSpc>
                <a:spcPct val="120000"/>
              </a:lnSpc>
            </a:pPr>
            <a:r>
              <a:rPr lang="en-US" dirty="0"/>
              <a:t>Macrovascular complications (15-55% decrease)</a:t>
            </a:r>
          </a:p>
          <a:p>
            <a:pPr lvl="1" eaLnBrk="1" hangingPunct="1">
              <a:lnSpc>
                <a:spcPct val="120000"/>
              </a:lnSpc>
            </a:pPr>
            <a:r>
              <a:rPr lang="en-US" sz="2800" dirty="0"/>
              <a:t>Even though their BG levels increased over time</a:t>
            </a:r>
          </a:p>
          <a:p>
            <a:pPr lvl="1" eaLnBrk="1" hangingPunct="1">
              <a:lnSpc>
                <a:spcPct val="120000"/>
              </a:lnSpc>
            </a:pPr>
            <a:r>
              <a:rPr lang="en-US" sz="2800" dirty="0"/>
              <a:t>Message – Catch early and</a:t>
            </a:r>
          </a:p>
          <a:p>
            <a:pPr marL="342900" lvl="1" indent="0">
              <a:lnSpc>
                <a:spcPct val="120000"/>
              </a:lnSpc>
              <a:buNone/>
            </a:pPr>
            <a:r>
              <a:rPr lang="en-US" sz="2800" dirty="0"/>
              <a:t>Treat aggressively</a:t>
            </a:r>
          </a:p>
          <a:p>
            <a:pPr lvl="1" eaLnBrk="1" hangingPunct="1">
              <a:lnSpc>
                <a:spcPct val="90000"/>
              </a:lnSpc>
            </a:pPr>
            <a:endParaRPr lang="en-US" sz="2200" dirty="0"/>
          </a:p>
          <a:p>
            <a:pPr lvl="1" eaLnBrk="1" hangingPunct="1">
              <a:lnSpc>
                <a:spcPct val="90000"/>
              </a:lnSpc>
            </a:pPr>
            <a:endParaRPr lang="en-US" sz="2200" dirty="0"/>
          </a:p>
          <a:p>
            <a:pPr marL="342900" lvl="1" indent="0">
              <a:lnSpc>
                <a:spcPct val="90000"/>
              </a:lnSpc>
              <a:buNone/>
            </a:pPr>
            <a:endParaRPr lang="en-US" sz="2200" dirty="0"/>
          </a:p>
        </p:txBody>
      </p:sp>
      <p:pic>
        <p:nvPicPr>
          <p:cNvPr id="2" name="Picture 1">
            <a:extLst>
              <a:ext uri="{FF2B5EF4-FFF2-40B4-BE49-F238E27FC236}">
                <a16:creationId xmlns:a16="http://schemas.microsoft.com/office/drawing/2014/main" id="{1FAEFBFF-F61F-4FB3-915E-E7736C248F4E}"/>
              </a:ext>
            </a:extLst>
          </p:cNvPr>
          <p:cNvPicPr>
            <a:picLocks noChangeAspect="1"/>
          </p:cNvPicPr>
          <p:nvPr/>
        </p:nvPicPr>
        <p:blipFill>
          <a:blip r:embed="rId4"/>
          <a:stretch>
            <a:fillRect/>
          </a:stretch>
        </p:blipFill>
        <p:spPr>
          <a:xfrm>
            <a:off x="4645154" y="1447800"/>
            <a:ext cx="4041648" cy="3011027"/>
          </a:xfrm>
          <a:prstGeom prst="rect">
            <a:avLst/>
          </a:prstGeom>
          <a:noFill/>
        </p:spPr>
      </p:pic>
    </p:spTree>
    <p:custDataLst>
      <p:tags r:id="rId1"/>
    </p:custDataLst>
    <p:extLst>
      <p:ext uri="{BB962C8B-B14F-4D97-AF65-F5344CB8AC3E}">
        <p14:creationId xmlns:p14="http://schemas.microsoft.com/office/powerpoint/2010/main" val="28055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3A38F-3DBF-FEFF-AE01-12CCC2DE3202}"/>
            </a:ext>
          </a:extLst>
        </p:cNvPr>
        <p:cNvGrpSpPr/>
        <p:nvPr/>
      </p:nvGrpSpPr>
      <p:grpSpPr>
        <a:xfrm>
          <a:off x="0" y="0"/>
          <a:ext cx="0" cy="0"/>
          <a:chOff x="0" y="0"/>
          <a:chExt cx="0" cy="0"/>
        </a:xfrm>
      </p:grpSpPr>
      <p:sp>
        <p:nvSpPr>
          <p:cNvPr id="72706" name="Rectangle 2">
            <a:extLst>
              <a:ext uri="{FF2B5EF4-FFF2-40B4-BE49-F238E27FC236}">
                <a16:creationId xmlns:a16="http://schemas.microsoft.com/office/drawing/2014/main" id="{52BB2864-8BDC-6535-6BE7-3D7762A97C22}"/>
              </a:ext>
            </a:extLst>
          </p:cNvPr>
          <p:cNvSpPr>
            <a:spLocks noGrp="1" noChangeArrowheads="1"/>
          </p:cNvSpPr>
          <p:nvPr>
            <p:ph type="title"/>
          </p:nvPr>
        </p:nvSpPr>
        <p:spPr>
          <a:xfrm>
            <a:off x="457200" y="152400"/>
            <a:ext cx="8229600" cy="1371600"/>
          </a:xfrm>
        </p:spPr>
        <p:txBody>
          <a:bodyPr>
            <a:normAutofit/>
          </a:bodyPr>
          <a:lstStyle/>
          <a:p>
            <a:pPr eaLnBrk="1" hangingPunct="1"/>
            <a:r>
              <a:rPr lang="en-US" sz="3600" b="1" dirty="0"/>
              <a:t>Diabetes Bingo “</a:t>
            </a:r>
            <a:r>
              <a:rPr lang="en-US" sz="3600" b="1" dirty="0" err="1"/>
              <a:t>DiaBingo</a:t>
            </a:r>
            <a:r>
              <a:rPr lang="en-US" sz="3600" b="1" dirty="0"/>
              <a:t>”</a:t>
            </a:r>
            <a:br>
              <a:rPr lang="en-US" sz="3600" b="1" dirty="0"/>
            </a:br>
            <a:r>
              <a:rPr lang="en-US" sz="3600" b="1" dirty="0"/>
              <a:t>Shout out Right Answer</a:t>
            </a:r>
          </a:p>
        </p:txBody>
      </p:sp>
      <p:pic>
        <p:nvPicPr>
          <p:cNvPr id="72708" name="Picture 4" descr="MCj03361540000[1]">
            <a:extLst>
              <a:ext uri="{FF2B5EF4-FFF2-40B4-BE49-F238E27FC236}">
                <a16:creationId xmlns:a16="http://schemas.microsoft.com/office/drawing/2014/main" id="{1BC29715-93E5-8C06-C55C-DF79C8C4C7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1873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DC9CC-8DC7-F130-E0CF-B0F54E475C4D}"/>
            </a:ext>
          </a:extLst>
        </p:cNvPr>
        <p:cNvGrpSpPr/>
        <p:nvPr/>
      </p:nvGrpSpPr>
      <p:grpSpPr>
        <a:xfrm>
          <a:off x="0" y="0"/>
          <a:ext cx="0" cy="0"/>
          <a:chOff x="0" y="0"/>
          <a:chExt cx="0" cy="0"/>
        </a:xfrm>
      </p:grpSpPr>
      <p:sp>
        <p:nvSpPr>
          <p:cNvPr id="73730" name="Rectangle 2">
            <a:extLst>
              <a:ext uri="{FF2B5EF4-FFF2-40B4-BE49-F238E27FC236}">
                <a16:creationId xmlns:a16="http://schemas.microsoft.com/office/drawing/2014/main" id="{93CF063D-1E57-056F-5FF5-2579A0BBA02A}"/>
              </a:ext>
            </a:extLst>
          </p:cNvPr>
          <p:cNvSpPr>
            <a:spLocks noGrp="1" noChangeArrowheads="1"/>
          </p:cNvSpPr>
          <p:nvPr>
            <p:ph type="title"/>
          </p:nvPr>
        </p:nvSpPr>
        <p:spPr/>
        <p:txBody>
          <a:bodyPr>
            <a:normAutofit/>
          </a:bodyPr>
          <a:lstStyle/>
          <a:p>
            <a:pPr eaLnBrk="1" hangingPunct="1"/>
            <a:r>
              <a:rPr lang="en-US" dirty="0" err="1"/>
              <a:t>DiaBingo</a:t>
            </a:r>
            <a:r>
              <a:rPr lang="en-US" dirty="0"/>
              <a:t>- G</a:t>
            </a:r>
          </a:p>
        </p:txBody>
      </p:sp>
      <p:sp>
        <p:nvSpPr>
          <p:cNvPr id="1735683" name="Rectangle 3">
            <a:extLst>
              <a:ext uri="{FF2B5EF4-FFF2-40B4-BE49-F238E27FC236}">
                <a16:creationId xmlns:a16="http://schemas.microsoft.com/office/drawing/2014/main" id="{026F086F-E678-F616-CD48-48CAEFF3F19C}"/>
              </a:ext>
            </a:extLst>
          </p:cNvPr>
          <p:cNvSpPr>
            <a:spLocks noGrp="1" noChangeArrowheads="1"/>
          </p:cNvSpPr>
          <p:nvPr>
            <p:ph sz="quarter" idx="1"/>
          </p:nvPr>
        </p:nvSpPr>
        <p:spPr>
          <a:xfrm>
            <a:off x="457200" y="1219200"/>
            <a:ext cx="8229600" cy="5867400"/>
          </a:xfrm>
        </p:spPr>
        <p:txBody>
          <a:bodyPr>
            <a:normAutofit lnSpcReduction="10000"/>
          </a:bodyPr>
          <a:lstStyle/>
          <a:p>
            <a:pPr marL="609600" indent="-609600" eaLnBrk="1" hangingPunct="1">
              <a:lnSpc>
                <a:spcPct val="120000"/>
              </a:lnSpc>
              <a:buFont typeface="Wingdings" pitchFamily="2" charset="2"/>
              <a:buNone/>
              <a:defRPr/>
            </a:pPr>
            <a:r>
              <a:rPr lang="en-US" sz="2400" b="1" dirty="0"/>
              <a:t>G </a:t>
            </a:r>
            <a:r>
              <a:rPr lang="en-US" sz="2000" b="1" dirty="0"/>
              <a:t>ADA goal for A1c is less than ____%				 </a:t>
            </a:r>
          </a:p>
          <a:p>
            <a:pPr marL="609600" indent="-609600" eaLnBrk="1" hangingPunct="1">
              <a:lnSpc>
                <a:spcPct val="120000"/>
              </a:lnSpc>
              <a:buFont typeface="Wingdings" pitchFamily="2" charset="2"/>
              <a:buNone/>
              <a:defRPr/>
            </a:pPr>
            <a:r>
              <a:rPr lang="en-US" sz="2000" b="1" dirty="0"/>
              <a:t>G People with DM need to see their provider at least every month	  </a:t>
            </a:r>
            <a:endParaRPr lang="en-US" sz="2000" b="1" u="sng" dirty="0"/>
          </a:p>
          <a:p>
            <a:pPr marL="609600" indent="-609600" eaLnBrk="1" hangingPunct="1">
              <a:lnSpc>
                <a:spcPct val="120000"/>
              </a:lnSpc>
              <a:buFont typeface="Wingdings" pitchFamily="2" charset="2"/>
              <a:buNone/>
              <a:defRPr/>
            </a:pPr>
            <a:r>
              <a:rPr lang="en-US" sz="2000" b="1" u="sng" dirty="0"/>
              <a:t>G</a:t>
            </a:r>
            <a:r>
              <a:rPr lang="en-US" sz="2000" u="sng" dirty="0"/>
              <a:t> </a:t>
            </a:r>
            <a:r>
              <a:rPr lang="en-US" sz="2000" b="1" dirty="0"/>
              <a:t>Blood pressure goal is less than</a:t>
            </a:r>
            <a:r>
              <a:rPr lang="en-US" sz="2000" dirty="0"/>
              <a:t>				 </a:t>
            </a:r>
            <a:endParaRPr lang="en-US" sz="2000" u="sng" dirty="0"/>
          </a:p>
          <a:p>
            <a:pPr marL="609600" indent="-609600" eaLnBrk="1" hangingPunct="1">
              <a:lnSpc>
                <a:spcPct val="120000"/>
              </a:lnSpc>
              <a:buFont typeface="Wingdings" pitchFamily="2" charset="2"/>
              <a:buNone/>
              <a:defRPr/>
            </a:pPr>
            <a:r>
              <a:rPr lang="en-US" sz="2000" b="1" dirty="0"/>
              <a:t>G People with DM should see eye doctor every	 </a:t>
            </a:r>
          </a:p>
          <a:p>
            <a:pPr marL="609600" indent="-609600" eaLnBrk="1" hangingPunct="1">
              <a:lnSpc>
                <a:spcPct val="120000"/>
              </a:lnSpc>
              <a:buFont typeface="Wingdings" pitchFamily="2" charset="2"/>
              <a:buNone/>
              <a:defRPr/>
            </a:pPr>
            <a:r>
              <a:rPr lang="en-US" sz="2000" b="1" dirty="0"/>
              <a:t>G The goal for triglyceride level is less than 				 </a:t>
            </a:r>
          </a:p>
          <a:p>
            <a:pPr marL="609600" indent="-609600" eaLnBrk="1" hangingPunct="1">
              <a:lnSpc>
                <a:spcPct val="120000"/>
              </a:lnSpc>
              <a:buFont typeface="Wingdings" pitchFamily="2" charset="2"/>
              <a:buNone/>
              <a:defRPr/>
            </a:pPr>
            <a:r>
              <a:rPr lang="en-US" sz="2000" b="1" dirty="0"/>
              <a:t>G Goal for LDL cholesterol if 40+ with diabetes is ____		</a:t>
            </a:r>
          </a:p>
          <a:p>
            <a:pPr marL="609600" indent="-609600" eaLnBrk="1" hangingPunct="1">
              <a:lnSpc>
                <a:spcPct val="120000"/>
              </a:lnSpc>
              <a:buFont typeface="Wingdings" pitchFamily="2" charset="2"/>
              <a:buNone/>
              <a:defRPr/>
            </a:pPr>
            <a:r>
              <a:rPr lang="en-US" sz="2000" b="1" dirty="0"/>
              <a:t>G The goal for blood sugars 1-2 hours after a meal is less than:	 </a:t>
            </a:r>
            <a:r>
              <a:rPr lang="en-US" sz="1400" b="1" dirty="0"/>
              <a:t>	 </a:t>
            </a:r>
          </a:p>
          <a:p>
            <a:pPr marL="609600" indent="-609600" eaLnBrk="1" hangingPunct="1">
              <a:lnSpc>
                <a:spcPct val="90000"/>
              </a:lnSpc>
              <a:buFont typeface="Wingdings" pitchFamily="2" charset="2"/>
              <a:buNone/>
              <a:defRPr/>
            </a:pPr>
            <a:r>
              <a:rPr lang="en-US" sz="2000" b="1" dirty="0"/>
              <a:t>G People with DM need this shot every year 				 </a:t>
            </a:r>
          </a:p>
          <a:p>
            <a:pPr marL="609600" indent="-609600" eaLnBrk="1" hangingPunct="1">
              <a:lnSpc>
                <a:spcPct val="90000"/>
              </a:lnSpc>
              <a:buFont typeface="Wingdings" pitchFamily="2" charset="2"/>
              <a:buNone/>
              <a:defRPr/>
            </a:pPr>
            <a:r>
              <a:rPr lang="en-US" sz="2000" b="1" dirty="0"/>
              <a:t>G People with DM need to get urine tested yearly for ___________		 </a:t>
            </a:r>
          </a:p>
          <a:p>
            <a:pPr marL="609600" indent="-609600" eaLnBrk="1" hangingPunct="1">
              <a:lnSpc>
                <a:spcPct val="90000"/>
              </a:lnSpc>
              <a:buFont typeface="Wingdings" pitchFamily="2" charset="2"/>
              <a:buNone/>
              <a:defRPr/>
            </a:pPr>
            <a:r>
              <a:rPr lang="en-US" sz="2000" b="1" dirty="0"/>
              <a:t>G Periodontal disease indicates increased risk for heart disease		 </a:t>
            </a:r>
          </a:p>
          <a:p>
            <a:pPr marL="609600" indent="-609600" eaLnBrk="1" hangingPunct="1">
              <a:lnSpc>
                <a:spcPct val="90000"/>
              </a:lnSpc>
              <a:buFont typeface="Wingdings" pitchFamily="2" charset="2"/>
              <a:buNone/>
              <a:defRPr/>
            </a:pPr>
            <a:r>
              <a:rPr lang="en-US" sz="2000" b="1" dirty="0"/>
              <a:t>G The goal for blood sugar levels before meals is:	</a:t>
            </a:r>
          </a:p>
          <a:p>
            <a:pPr marL="609600" indent="-609600" eaLnBrk="1" hangingPunct="1">
              <a:lnSpc>
                <a:spcPct val="90000"/>
              </a:lnSpc>
              <a:buFont typeface="Wingdings" pitchFamily="2" charset="2"/>
              <a:buNone/>
              <a:defRPr/>
            </a:pPr>
            <a:r>
              <a:rPr lang="en-US" sz="2000" b="1" dirty="0"/>
              <a:t>G  The activity goal is to do ___ minutes on most days</a:t>
            </a:r>
            <a:r>
              <a:rPr lang="en-US" sz="1800" b="1" dirty="0"/>
              <a:t>	</a:t>
            </a:r>
            <a:r>
              <a:rPr lang="en-US" sz="1600" b="1" dirty="0"/>
              <a:t>	</a:t>
            </a:r>
            <a:r>
              <a:rPr lang="en-US" sz="1400" b="1" dirty="0"/>
              <a:t> </a:t>
            </a:r>
          </a:p>
        </p:txBody>
      </p:sp>
    </p:spTree>
    <p:custDataLst>
      <p:tags r:id="rId1"/>
    </p:custDataLst>
    <p:extLst>
      <p:ext uri="{BB962C8B-B14F-4D97-AF65-F5344CB8AC3E}">
        <p14:creationId xmlns:p14="http://schemas.microsoft.com/office/powerpoint/2010/main" val="14397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6B9048A0-3FC5-4AEB-87C3-BB9A596FCF8A}"/>
              </a:ext>
            </a:extLst>
          </p:cNvPr>
          <p:cNvSpPr>
            <a:spLocks noGrp="1" noChangeArrowheads="1"/>
          </p:cNvSpPr>
          <p:nvPr>
            <p:ph type="title"/>
          </p:nvPr>
        </p:nvSpPr>
        <p:spPr>
          <a:solidFill>
            <a:srgbClr val="B1D45A"/>
          </a:solidFill>
        </p:spPr>
        <p:txBody>
          <a:bodyPr>
            <a:normAutofit fontScale="90000"/>
          </a:bodyPr>
          <a:lstStyle/>
          <a:p>
            <a:pPr eaLnBrk="1" hangingPunct="1"/>
            <a:r>
              <a:rPr lang="en-US" altLang="en-US" sz="4054" dirty="0">
                <a:solidFill>
                  <a:schemeClr val="tx1"/>
                </a:solidFill>
                <a:latin typeface="Arial" panose="020B0604020202020204" pitchFamily="34" charset="0"/>
              </a:rPr>
              <a:t>How Many Drug Options for Diabetes?</a:t>
            </a:r>
          </a:p>
        </p:txBody>
      </p:sp>
      <p:sp>
        <p:nvSpPr>
          <p:cNvPr id="16387" name="Content Placeholder 2">
            <a:extLst>
              <a:ext uri="{FF2B5EF4-FFF2-40B4-BE49-F238E27FC236}">
                <a16:creationId xmlns:a16="http://schemas.microsoft.com/office/drawing/2014/main" id="{4580B41E-34F7-4E10-BD36-0486BEDC75EC}"/>
              </a:ext>
            </a:extLst>
          </p:cNvPr>
          <p:cNvSpPr>
            <a:spLocks noGrp="1" noChangeArrowheads="1"/>
          </p:cNvSpPr>
          <p:nvPr>
            <p:ph sz="quarter" idx="1"/>
          </p:nvPr>
        </p:nvSpPr>
        <p:spPr>
          <a:xfrm>
            <a:off x="530565" y="1544141"/>
            <a:ext cx="4041436" cy="3898427"/>
          </a:xfrm>
        </p:spPr>
        <p:txBody>
          <a:bodyPr>
            <a:normAutofit lnSpcReduction="10000"/>
          </a:bodyPr>
          <a:lstStyle/>
          <a:p>
            <a:pPr>
              <a:spcBef>
                <a:spcPts val="360"/>
              </a:spcBef>
              <a:spcAft>
                <a:spcPts val="360"/>
              </a:spcAft>
            </a:pPr>
            <a:r>
              <a:rPr lang="en-US" altLang="en-US" sz="2522" dirty="0"/>
              <a:t>Biguanide</a:t>
            </a:r>
          </a:p>
          <a:p>
            <a:pPr>
              <a:spcBef>
                <a:spcPts val="360"/>
              </a:spcBef>
              <a:spcAft>
                <a:spcPts val="360"/>
              </a:spcAft>
            </a:pPr>
            <a:r>
              <a:rPr lang="en-US" altLang="en-US" sz="2522" dirty="0"/>
              <a:t>Sulfonylureas</a:t>
            </a:r>
          </a:p>
          <a:p>
            <a:pPr>
              <a:spcBef>
                <a:spcPts val="360"/>
              </a:spcBef>
              <a:spcAft>
                <a:spcPts val="360"/>
              </a:spcAft>
            </a:pPr>
            <a:r>
              <a:rPr lang="en-US" altLang="en-US" sz="2522" dirty="0"/>
              <a:t>Meglitinides</a:t>
            </a:r>
          </a:p>
          <a:p>
            <a:pPr>
              <a:spcBef>
                <a:spcPts val="360"/>
              </a:spcBef>
              <a:spcAft>
                <a:spcPts val="360"/>
              </a:spcAft>
            </a:pPr>
            <a:r>
              <a:rPr lang="en-US" altLang="en-US" sz="2522" dirty="0"/>
              <a:t>Glucagon-like-peptide-1 (GLP-1) receptor agonists</a:t>
            </a:r>
          </a:p>
          <a:p>
            <a:pPr>
              <a:spcBef>
                <a:spcPts val="360"/>
              </a:spcBef>
              <a:spcAft>
                <a:spcPts val="360"/>
              </a:spcAft>
            </a:pPr>
            <a:r>
              <a:rPr lang="en-US" altLang="en-US" sz="2522" dirty="0"/>
              <a:t>GLP/GIP receptor agonist</a:t>
            </a:r>
          </a:p>
          <a:p>
            <a:pPr>
              <a:spcBef>
                <a:spcPts val="360"/>
              </a:spcBef>
              <a:spcAft>
                <a:spcPts val="360"/>
              </a:spcAft>
            </a:pPr>
            <a:r>
              <a:rPr lang="en-US" altLang="en-US" sz="2522" dirty="0"/>
              <a:t>Sodium glucose cotransporter-2 (SGLT-2) inhibitors</a:t>
            </a:r>
          </a:p>
          <a:p>
            <a:pPr>
              <a:spcBef>
                <a:spcPts val="360"/>
              </a:spcBef>
              <a:spcAft>
                <a:spcPts val="360"/>
              </a:spcAft>
            </a:pPr>
            <a:endParaRPr lang="en-US" altLang="en-US" sz="2522" dirty="0"/>
          </a:p>
        </p:txBody>
      </p:sp>
      <p:sp>
        <p:nvSpPr>
          <p:cNvPr id="16388" name="Content Placeholder 3">
            <a:extLst>
              <a:ext uri="{FF2B5EF4-FFF2-40B4-BE49-F238E27FC236}">
                <a16:creationId xmlns:a16="http://schemas.microsoft.com/office/drawing/2014/main" id="{1A898C93-BDE2-4E67-9A7B-7D51EECB8EC3}"/>
              </a:ext>
            </a:extLst>
          </p:cNvPr>
          <p:cNvSpPr>
            <a:spLocks noGrp="1" noChangeArrowheads="1"/>
          </p:cNvSpPr>
          <p:nvPr>
            <p:ph sz="quarter" idx="4294967295"/>
          </p:nvPr>
        </p:nvSpPr>
        <p:spPr>
          <a:xfrm>
            <a:off x="4846578" y="1544140"/>
            <a:ext cx="3792601" cy="4018459"/>
          </a:xfrm>
        </p:spPr>
        <p:txBody>
          <a:bodyPr>
            <a:normAutofit lnSpcReduction="10000"/>
          </a:bodyPr>
          <a:lstStyle/>
          <a:p>
            <a:pPr>
              <a:spcBef>
                <a:spcPts val="360"/>
              </a:spcBef>
              <a:spcAft>
                <a:spcPts val="360"/>
              </a:spcAft>
            </a:pPr>
            <a:r>
              <a:rPr lang="en-US" altLang="en-US" sz="2522" dirty="0"/>
              <a:t>Thiazolidinediones (TZD’s)</a:t>
            </a:r>
          </a:p>
          <a:p>
            <a:pPr>
              <a:spcBef>
                <a:spcPts val="360"/>
              </a:spcBef>
              <a:spcAft>
                <a:spcPts val="360"/>
              </a:spcAft>
            </a:pPr>
            <a:r>
              <a:rPr lang="en-US" altLang="en-US" sz="2522" dirty="0"/>
              <a:t>Dipeptidylpeptidase-4 (DPP-4) inhibitors</a:t>
            </a:r>
          </a:p>
          <a:p>
            <a:pPr>
              <a:spcBef>
                <a:spcPts val="360"/>
              </a:spcBef>
              <a:spcAft>
                <a:spcPts val="360"/>
              </a:spcAft>
            </a:pPr>
            <a:r>
              <a:rPr lang="en-US" altLang="en-US" sz="2522" dirty="0"/>
              <a:t>Alpha-glucosidase inhibitors</a:t>
            </a:r>
          </a:p>
          <a:p>
            <a:pPr>
              <a:spcBef>
                <a:spcPts val="360"/>
              </a:spcBef>
              <a:spcAft>
                <a:spcPts val="360"/>
              </a:spcAft>
            </a:pPr>
            <a:r>
              <a:rPr lang="en-US" altLang="en-US" sz="2522" dirty="0"/>
              <a:t>Bile acid sequestrant</a:t>
            </a:r>
          </a:p>
          <a:p>
            <a:pPr>
              <a:spcBef>
                <a:spcPts val="360"/>
              </a:spcBef>
              <a:spcAft>
                <a:spcPts val="360"/>
              </a:spcAft>
            </a:pPr>
            <a:r>
              <a:rPr lang="en-US" altLang="en-US" sz="2522" dirty="0"/>
              <a:t>Dopamine-2-agonist</a:t>
            </a:r>
          </a:p>
          <a:p>
            <a:pPr>
              <a:spcBef>
                <a:spcPts val="360"/>
              </a:spcBef>
              <a:spcAft>
                <a:spcPts val="360"/>
              </a:spcAft>
            </a:pPr>
            <a:r>
              <a:rPr lang="en-US" altLang="en-US" sz="2522" dirty="0"/>
              <a:t>Insulin</a:t>
            </a:r>
          </a:p>
          <a:p>
            <a:pPr>
              <a:spcBef>
                <a:spcPts val="360"/>
              </a:spcBef>
              <a:spcAft>
                <a:spcPts val="360"/>
              </a:spcAft>
            </a:pPr>
            <a:r>
              <a:rPr lang="en-US" altLang="en-US" sz="2522" dirty="0"/>
              <a:t>Glucagon</a:t>
            </a:r>
          </a:p>
        </p:txBody>
      </p:sp>
      <p:sp>
        <p:nvSpPr>
          <p:cNvPr id="2" name="TextBox 1">
            <a:extLst>
              <a:ext uri="{FF2B5EF4-FFF2-40B4-BE49-F238E27FC236}">
                <a16:creationId xmlns:a16="http://schemas.microsoft.com/office/drawing/2014/main" id="{AF37602D-25E3-36DC-5417-90DA1D05892A}"/>
              </a:ext>
            </a:extLst>
          </p:cNvPr>
          <p:cNvSpPr txBox="1"/>
          <p:nvPr/>
        </p:nvSpPr>
        <p:spPr>
          <a:xfrm>
            <a:off x="381000" y="6019800"/>
            <a:ext cx="3352800" cy="646331"/>
          </a:xfrm>
          <a:prstGeom prst="rect">
            <a:avLst/>
          </a:prstGeom>
          <a:noFill/>
        </p:spPr>
        <p:txBody>
          <a:bodyPr wrap="square" rtlCol="0">
            <a:spAutoFit/>
          </a:bodyPr>
          <a:lstStyle/>
          <a:p>
            <a:r>
              <a:rPr lang="en-US" dirty="0"/>
              <a:t>GIP: glucose-dependent insulinotropic polypeptide</a:t>
            </a:r>
          </a:p>
        </p:txBody>
      </p:sp>
    </p:spTree>
    <p:extLst>
      <p:ext uri="{BB962C8B-B14F-4D97-AF65-F5344CB8AC3E}">
        <p14:creationId xmlns:p14="http://schemas.microsoft.com/office/powerpoint/2010/main" val="56207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38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38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388">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388">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388">
                                            <p:txEl>
                                              <p:pRg st="3" end="3"/>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388">
                                            <p:txEl>
                                              <p:pRg st="4" end="4"/>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388">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38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16388" grpId="0" build="p"/>
    </p:bldLst>
  </p:timing>
  <p:extLst>
    <p:ext uri="{6950BFC3-D8DA-4A85-94F7-54DA5524770B}">
      <p188:commentRel xmlns:p188="http://schemas.microsoft.com/office/powerpoint/2018/8/main" r:id="rId3"/>
    </p:ext>
  </p:extLs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4D52F-FAC3-4AAC-B13B-6C42EF19DAF4}"/>
            </a:ext>
          </a:extLst>
        </p:cNvPr>
        <p:cNvGrpSpPr/>
        <p:nvPr/>
      </p:nvGrpSpPr>
      <p:grpSpPr>
        <a:xfrm>
          <a:off x="0" y="0"/>
          <a:ext cx="0" cy="0"/>
          <a:chOff x="0" y="0"/>
          <a:chExt cx="0" cy="0"/>
        </a:xfrm>
      </p:grpSpPr>
      <p:sp>
        <p:nvSpPr>
          <p:cNvPr id="53250" name="Rectangle 2">
            <a:extLst>
              <a:ext uri="{FF2B5EF4-FFF2-40B4-BE49-F238E27FC236}">
                <a16:creationId xmlns:a16="http://schemas.microsoft.com/office/drawing/2014/main" id="{DAE2E65D-0A13-0A1A-850B-A3233DDBEA03}"/>
              </a:ext>
            </a:extLst>
          </p:cNvPr>
          <p:cNvSpPr>
            <a:spLocks noGrp="1" noChangeArrowheads="1"/>
          </p:cNvSpPr>
          <p:nvPr>
            <p:ph type="title"/>
          </p:nvPr>
        </p:nvSpPr>
        <p:spPr>
          <a:xfrm>
            <a:off x="288604" y="159034"/>
            <a:ext cx="8585841" cy="764387"/>
          </a:xfrm>
        </p:spPr>
        <p:txBody>
          <a:bodyPr vert="horz" lIns="90488" tIns="44451" rIns="90488" bIns="44451" anchor="b" anchorCtr="0">
            <a:normAutofit/>
          </a:bodyPr>
          <a:lstStyle/>
          <a:p>
            <a:pPr eaLnBrk="1" hangingPunct="1"/>
            <a:r>
              <a:rPr lang="en-US" sz="3600" dirty="0"/>
              <a:t>Drug Targets in T2D: Back to the Noxious 9</a:t>
            </a:r>
          </a:p>
        </p:txBody>
      </p:sp>
      <p:pic>
        <p:nvPicPr>
          <p:cNvPr id="53251" name="Picture 276" descr="MCj01975660000[1]">
            <a:extLst>
              <a:ext uri="{FF2B5EF4-FFF2-40B4-BE49-F238E27FC236}">
                <a16:creationId xmlns:a16="http://schemas.microsoft.com/office/drawing/2014/main" id="{BDAE1E94-700B-F80C-8E1A-5DB39C1DB3C8}"/>
              </a:ext>
            </a:extLst>
          </p:cNvPr>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256056" y="1247270"/>
            <a:ext cx="1424568" cy="1401731"/>
          </a:xfrm>
          <a:noFill/>
          <a:extLst>
            <a:ext uri="{909E8E84-426E-40DD-AFC4-6F175D3DCCD1}">
              <a14:hiddenFill xmlns:a14="http://schemas.microsoft.com/office/drawing/2010/main">
                <a:solidFill>
                  <a:srgbClr val="FFFFFF"/>
                </a:solidFill>
              </a14:hiddenFill>
            </a:ext>
          </a:extLst>
        </p:spPr>
      </p:pic>
      <p:pic>
        <p:nvPicPr>
          <p:cNvPr id="53252" name="Picture 277" descr="MCHM00246_0000[1]">
            <a:extLst>
              <a:ext uri="{FF2B5EF4-FFF2-40B4-BE49-F238E27FC236}">
                <a16:creationId xmlns:a16="http://schemas.microsoft.com/office/drawing/2014/main" id="{A474E5B0-F9A6-548B-82FE-9534456281D4}"/>
              </a:ext>
            </a:extLst>
          </p:cNvPr>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543800" y="1371600"/>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a:extLst>
              <a:ext uri="{FF2B5EF4-FFF2-40B4-BE49-F238E27FC236}">
                <a16:creationId xmlns:a16="http://schemas.microsoft.com/office/drawing/2014/main" id="{D31198F6-93B7-105D-7858-834B8F67AA0E}"/>
              </a:ext>
            </a:extLst>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44440" y="3235324"/>
            <a:ext cx="1447800" cy="1085851"/>
          </a:xfrm>
        </p:spPr>
      </p:pic>
      <p:pic>
        <p:nvPicPr>
          <p:cNvPr id="53253" name="Picture 3">
            <a:extLst>
              <a:ext uri="{FF2B5EF4-FFF2-40B4-BE49-F238E27FC236}">
                <a16:creationId xmlns:a16="http://schemas.microsoft.com/office/drawing/2014/main" id="{67140D8C-2F27-4958-0716-9BBA249348FB}"/>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3400" y="5642766"/>
            <a:ext cx="1579563" cy="92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a:extLst>
              <a:ext uri="{FF2B5EF4-FFF2-40B4-BE49-F238E27FC236}">
                <a16:creationId xmlns:a16="http://schemas.microsoft.com/office/drawing/2014/main" id="{42C5D4E1-26C6-E8D1-73CC-E6058F6E81CE}"/>
              </a:ext>
            </a:extLst>
          </p:cNvPr>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a:extLst>
              <a:ext uri="{FF2B5EF4-FFF2-40B4-BE49-F238E27FC236}">
                <a16:creationId xmlns:a16="http://schemas.microsoft.com/office/drawing/2014/main" id="{A7896ECA-13C9-BAFF-F710-F5C720529B6E}"/>
              </a:ext>
            </a:extLst>
          </p:cNvPr>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a:extLst>
              <a:ext uri="{FF2B5EF4-FFF2-40B4-BE49-F238E27FC236}">
                <a16:creationId xmlns:a16="http://schemas.microsoft.com/office/drawing/2014/main" id="{0FF92011-DE01-7A5F-B2AD-CA69F64484C5}"/>
              </a:ext>
            </a:extLst>
          </p:cNvPr>
          <p:cNvSpPr>
            <a:spLocks/>
          </p:cNvSpPr>
          <p:nvPr/>
        </p:nvSpPr>
        <p:spPr bwMode="auto">
          <a:xfrm>
            <a:off x="6286501" y="4741865"/>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a:extLst>
              <a:ext uri="{FF2B5EF4-FFF2-40B4-BE49-F238E27FC236}">
                <a16:creationId xmlns:a16="http://schemas.microsoft.com/office/drawing/2014/main" id="{12F94952-05F4-5CB8-E94D-92659A6B858C}"/>
              </a:ext>
            </a:extLst>
          </p:cNvPr>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a:extLst>
              <a:ext uri="{FF2B5EF4-FFF2-40B4-BE49-F238E27FC236}">
                <a16:creationId xmlns:a16="http://schemas.microsoft.com/office/drawing/2014/main" id="{B6F9491F-6A7A-2AA7-5EB8-9DA6C946AD20}"/>
              </a:ext>
            </a:extLst>
          </p:cNvPr>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a:extLst>
              <a:ext uri="{FF2B5EF4-FFF2-40B4-BE49-F238E27FC236}">
                <a16:creationId xmlns:a16="http://schemas.microsoft.com/office/drawing/2014/main" id="{3F85A44A-B262-0AE7-C271-BCC354BC6178}"/>
              </a:ext>
            </a:extLst>
          </p:cNvPr>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a:extLst>
              <a:ext uri="{FF2B5EF4-FFF2-40B4-BE49-F238E27FC236}">
                <a16:creationId xmlns:a16="http://schemas.microsoft.com/office/drawing/2014/main" id="{7ABF9EB8-62BB-EA19-80F8-AB47FA4E0706}"/>
              </a:ext>
            </a:extLst>
          </p:cNvPr>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a:extLst>
              <a:ext uri="{FF2B5EF4-FFF2-40B4-BE49-F238E27FC236}">
                <a16:creationId xmlns:a16="http://schemas.microsoft.com/office/drawing/2014/main" id="{742C9813-F6EE-0B63-BC91-839B8E8BD4EE}"/>
              </a:ext>
            </a:extLst>
          </p:cNvPr>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a:extLst>
              <a:ext uri="{FF2B5EF4-FFF2-40B4-BE49-F238E27FC236}">
                <a16:creationId xmlns:a16="http://schemas.microsoft.com/office/drawing/2014/main" id="{99E2E47A-7B19-FAD8-FF8F-4824F7A53AF5}"/>
              </a:ext>
            </a:extLst>
          </p:cNvPr>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a:extLst>
              <a:ext uri="{FF2B5EF4-FFF2-40B4-BE49-F238E27FC236}">
                <a16:creationId xmlns:a16="http://schemas.microsoft.com/office/drawing/2014/main" id="{25EEF743-7A16-7CF9-DC09-373C9EBF8DC8}"/>
              </a:ext>
            </a:extLst>
          </p:cNvPr>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a:extLst>
              <a:ext uri="{FF2B5EF4-FFF2-40B4-BE49-F238E27FC236}">
                <a16:creationId xmlns:a16="http://schemas.microsoft.com/office/drawing/2014/main" id="{A5B4460D-A62C-5E3E-D8A1-2767AEC6F51C}"/>
              </a:ext>
            </a:extLst>
          </p:cNvPr>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a:extLst>
              <a:ext uri="{FF2B5EF4-FFF2-40B4-BE49-F238E27FC236}">
                <a16:creationId xmlns:a16="http://schemas.microsoft.com/office/drawing/2014/main" id="{4966A014-54BB-6051-8AAE-55B6B80167DF}"/>
              </a:ext>
            </a:extLst>
          </p:cNvPr>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a:extLst>
              <a:ext uri="{FF2B5EF4-FFF2-40B4-BE49-F238E27FC236}">
                <a16:creationId xmlns:a16="http://schemas.microsoft.com/office/drawing/2014/main" id="{78281D34-69CF-0CA1-C942-C033BA7B4875}"/>
              </a:ext>
            </a:extLst>
          </p:cNvPr>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a:extLst>
              <a:ext uri="{FF2B5EF4-FFF2-40B4-BE49-F238E27FC236}">
                <a16:creationId xmlns:a16="http://schemas.microsoft.com/office/drawing/2014/main" id="{039C34B0-3CF5-29AD-C5F2-F15B077F668D}"/>
              </a:ext>
            </a:extLst>
          </p:cNvPr>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a:extLst>
              <a:ext uri="{FF2B5EF4-FFF2-40B4-BE49-F238E27FC236}">
                <a16:creationId xmlns:a16="http://schemas.microsoft.com/office/drawing/2014/main" id="{7E0BA79A-29D8-E807-2862-904324BF00B7}"/>
              </a:ext>
            </a:extLst>
          </p:cNvPr>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a:extLst>
              <a:ext uri="{FF2B5EF4-FFF2-40B4-BE49-F238E27FC236}">
                <a16:creationId xmlns:a16="http://schemas.microsoft.com/office/drawing/2014/main" id="{92D915FF-EBC2-0051-6BE3-4A5EC68E9009}"/>
              </a:ext>
            </a:extLst>
          </p:cNvPr>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a:extLst>
              <a:ext uri="{FF2B5EF4-FFF2-40B4-BE49-F238E27FC236}">
                <a16:creationId xmlns:a16="http://schemas.microsoft.com/office/drawing/2014/main" id="{F43747EC-3B39-F42A-B9BF-36AA40250D09}"/>
              </a:ext>
            </a:extLst>
          </p:cNvPr>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a:extLst>
              <a:ext uri="{FF2B5EF4-FFF2-40B4-BE49-F238E27FC236}">
                <a16:creationId xmlns:a16="http://schemas.microsoft.com/office/drawing/2014/main" id="{5E4B8E82-6D96-2231-2B73-B132C203B570}"/>
              </a:ext>
            </a:extLst>
          </p:cNvPr>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a:extLst>
              <a:ext uri="{FF2B5EF4-FFF2-40B4-BE49-F238E27FC236}">
                <a16:creationId xmlns:a16="http://schemas.microsoft.com/office/drawing/2014/main" id="{E7B1252B-C842-17F5-7877-1EC330110410}"/>
              </a:ext>
            </a:extLst>
          </p:cNvPr>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a:extLst>
              <a:ext uri="{FF2B5EF4-FFF2-40B4-BE49-F238E27FC236}">
                <a16:creationId xmlns:a16="http://schemas.microsoft.com/office/drawing/2014/main" id="{C63E7EC7-1C60-D8D9-E789-F2726095C310}"/>
              </a:ext>
            </a:extLst>
          </p:cNvPr>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a:extLst>
              <a:ext uri="{FF2B5EF4-FFF2-40B4-BE49-F238E27FC236}">
                <a16:creationId xmlns:a16="http://schemas.microsoft.com/office/drawing/2014/main" id="{0F3A9F9C-38D4-6291-3507-8D0C16D68897}"/>
              </a:ext>
            </a:extLst>
          </p:cNvPr>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a:extLst>
              <a:ext uri="{FF2B5EF4-FFF2-40B4-BE49-F238E27FC236}">
                <a16:creationId xmlns:a16="http://schemas.microsoft.com/office/drawing/2014/main" id="{3D8234DD-2E59-0071-95C5-26C078C11C67}"/>
              </a:ext>
            </a:extLst>
          </p:cNvPr>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a:extLst>
              <a:ext uri="{FF2B5EF4-FFF2-40B4-BE49-F238E27FC236}">
                <a16:creationId xmlns:a16="http://schemas.microsoft.com/office/drawing/2014/main" id="{8F0BE7CA-7234-4D75-B235-7E75D622FF6B}"/>
              </a:ext>
            </a:extLst>
          </p:cNvPr>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a:extLst>
              <a:ext uri="{FF2B5EF4-FFF2-40B4-BE49-F238E27FC236}">
                <a16:creationId xmlns:a16="http://schemas.microsoft.com/office/drawing/2014/main" id="{B3E59CE7-1482-354D-6511-5EC5ACEB9446}"/>
              </a:ext>
            </a:extLst>
          </p:cNvPr>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a:extLst>
              <a:ext uri="{FF2B5EF4-FFF2-40B4-BE49-F238E27FC236}">
                <a16:creationId xmlns:a16="http://schemas.microsoft.com/office/drawing/2014/main" id="{D74503B3-3706-F506-CC0D-1CCE75A7C6A2}"/>
              </a:ext>
            </a:extLst>
          </p:cNvPr>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a:extLst>
              <a:ext uri="{FF2B5EF4-FFF2-40B4-BE49-F238E27FC236}">
                <a16:creationId xmlns:a16="http://schemas.microsoft.com/office/drawing/2014/main" id="{D43D0B23-9DDD-CEC6-8AE7-97BDA56177BD}"/>
              </a:ext>
            </a:extLst>
          </p:cNvPr>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a:extLst>
              <a:ext uri="{FF2B5EF4-FFF2-40B4-BE49-F238E27FC236}">
                <a16:creationId xmlns:a16="http://schemas.microsoft.com/office/drawing/2014/main" id="{1E13CFA5-4912-36E5-7B24-9295EB3EB0F1}"/>
              </a:ext>
            </a:extLst>
          </p:cNvPr>
          <p:cNvSpPr>
            <a:spLocks/>
          </p:cNvSpPr>
          <p:nvPr/>
        </p:nvSpPr>
        <p:spPr bwMode="auto">
          <a:xfrm>
            <a:off x="6432554" y="4502154"/>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a:extLst>
              <a:ext uri="{FF2B5EF4-FFF2-40B4-BE49-F238E27FC236}">
                <a16:creationId xmlns:a16="http://schemas.microsoft.com/office/drawing/2014/main" id="{C3201029-4D56-FA39-2762-F7564A146AC4}"/>
              </a:ext>
            </a:extLst>
          </p:cNvPr>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a:extLst>
              <a:ext uri="{FF2B5EF4-FFF2-40B4-BE49-F238E27FC236}">
                <a16:creationId xmlns:a16="http://schemas.microsoft.com/office/drawing/2014/main" id="{90470F8E-2929-49FE-9801-F206C792D91F}"/>
              </a:ext>
            </a:extLst>
          </p:cNvPr>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a:extLst>
              <a:ext uri="{FF2B5EF4-FFF2-40B4-BE49-F238E27FC236}">
                <a16:creationId xmlns:a16="http://schemas.microsoft.com/office/drawing/2014/main" id="{663B52A2-A4C4-34F8-69E9-511A88D6A65D}"/>
              </a:ext>
            </a:extLst>
          </p:cNvPr>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a:extLst>
              <a:ext uri="{FF2B5EF4-FFF2-40B4-BE49-F238E27FC236}">
                <a16:creationId xmlns:a16="http://schemas.microsoft.com/office/drawing/2014/main" id="{E72054F7-D31B-16FE-A3A4-3E350B10FFD9}"/>
              </a:ext>
            </a:extLst>
          </p:cNvPr>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a:extLst>
              <a:ext uri="{FF2B5EF4-FFF2-40B4-BE49-F238E27FC236}">
                <a16:creationId xmlns:a16="http://schemas.microsoft.com/office/drawing/2014/main" id="{E2D53DC2-868E-D643-B153-8446F3DA471A}"/>
              </a:ext>
            </a:extLst>
          </p:cNvPr>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a:extLst>
              <a:ext uri="{FF2B5EF4-FFF2-40B4-BE49-F238E27FC236}">
                <a16:creationId xmlns:a16="http://schemas.microsoft.com/office/drawing/2014/main" id="{D7D673B1-20BD-5BAE-2347-FB7338BF8B5D}"/>
              </a:ext>
            </a:extLst>
          </p:cNvPr>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a:extLst>
              <a:ext uri="{FF2B5EF4-FFF2-40B4-BE49-F238E27FC236}">
                <a16:creationId xmlns:a16="http://schemas.microsoft.com/office/drawing/2014/main" id="{3F7B2F88-71FE-EB0E-F602-CC438F913CE8}"/>
              </a:ext>
            </a:extLst>
          </p:cNvPr>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a:extLst>
              <a:ext uri="{FF2B5EF4-FFF2-40B4-BE49-F238E27FC236}">
                <a16:creationId xmlns:a16="http://schemas.microsoft.com/office/drawing/2014/main" id="{05E06477-9AC2-5429-F08F-A835DAE3D37F}"/>
              </a:ext>
            </a:extLst>
          </p:cNvPr>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a:extLst>
              <a:ext uri="{FF2B5EF4-FFF2-40B4-BE49-F238E27FC236}">
                <a16:creationId xmlns:a16="http://schemas.microsoft.com/office/drawing/2014/main" id="{C3059FDA-7013-011E-F753-B60E4BF6B602}"/>
              </a:ext>
            </a:extLst>
          </p:cNvPr>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a:extLst>
              <a:ext uri="{FF2B5EF4-FFF2-40B4-BE49-F238E27FC236}">
                <a16:creationId xmlns:a16="http://schemas.microsoft.com/office/drawing/2014/main" id="{85A09DE4-888D-F72C-2DDE-02D022012F88}"/>
              </a:ext>
            </a:extLst>
          </p:cNvPr>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a:extLst>
              <a:ext uri="{FF2B5EF4-FFF2-40B4-BE49-F238E27FC236}">
                <a16:creationId xmlns:a16="http://schemas.microsoft.com/office/drawing/2014/main" id="{795454B8-06D6-CC44-3D9F-335A2406FA92}"/>
              </a:ext>
            </a:extLst>
          </p:cNvPr>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a:extLst>
              <a:ext uri="{FF2B5EF4-FFF2-40B4-BE49-F238E27FC236}">
                <a16:creationId xmlns:a16="http://schemas.microsoft.com/office/drawing/2014/main" id="{9BD7DDE4-DDAC-C008-CA0C-59723AC925B5}"/>
              </a:ext>
            </a:extLst>
          </p:cNvPr>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a:extLst>
              <a:ext uri="{FF2B5EF4-FFF2-40B4-BE49-F238E27FC236}">
                <a16:creationId xmlns:a16="http://schemas.microsoft.com/office/drawing/2014/main" id="{7C9A5C40-6D19-755E-FD2B-7496DA79478B}"/>
              </a:ext>
            </a:extLst>
          </p:cNvPr>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a:extLst>
              <a:ext uri="{FF2B5EF4-FFF2-40B4-BE49-F238E27FC236}">
                <a16:creationId xmlns:a16="http://schemas.microsoft.com/office/drawing/2014/main" id="{2BECD166-116A-B3EC-A3F7-10B130F0CC3D}"/>
              </a:ext>
            </a:extLst>
          </p:cNvPr>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a:extLst>
              <a:ext uri="{FF2B5EF4-FFF2-40B4-BE49-F238E27FC236}">
                <a16:creationId xmlns:a16="http://schemas.microsoft.com/office/drawing/2014/main" id="{27B1DB9D-D5E8-6260-0C5D-A79179744DA7}"/>
              </a:ext>
            </a:extLst>
          </p:cNvPr>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a:extLst>
              <a:ext uri="{FF2B5EF4-FFF2-40B4-BE49-F238E27FC236}">
                <a16:creationId xmlns:a16="http://schemas.microsoft.com/office/drawing/2014/main" id="{663A8DAB-7A59-A38F-7D50-5C55A68C3281}"/>
              </a:ext>
            </a:extLst>
          </p:cNvPr>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a:extLst>
              <a:ext uri="{FF2B5EF4-FFF2-40B4-BE49-F238E27FC236}">
                <a16:creationId xmlns:a16="http://schemas.microsoft.com/office/drawing/2014/main" id="{25DFDC5B-37FC-8495-95FA-3F0301A5FC84}"/>
              </a:ext>
            </a:extLst>
          </p:cNvPr>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a:extLst>
              <a:ext uri="{FF2B5EF4-FFF2-40B4-BE49-F238E27FC236}">
                <a16:creationId xmlns:a16="http://schemas.microsoft.com/office/drawing/2014/main" id="{03A20010-DF81-05F5-2872-DFC8E65E5930}"/>
              </a:ext>
            </a:extLst>
          </p:cNvPr>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a:extLst>
              <a:ext uri="{FF2B5EF4-FFF2-40B4-BE49-F238E27FC236}">
                <a16:creationId xmlns:a16="http://schemas.microsoft.com/office/drawing/2014/main" id="{7FEEB9BD-ED27-47D2-1B8D-2F6F2E98DEDF}"/>
              </a:ext>
            </a:extLst>
          </p:cNvPr>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a:extLst>
              <a:ext uri="{FF2B5EF4-FFF2-40B4-BE49-F238E27FC236}">
                <a16:creationId xmlns:a16="http://schemas.microsoft.com/office/drawing/2014/main" id="{33A8C93A-D2FA-B0B9-6B89-061186A2B3B0}"/>
              </a:ext>
            </a:extLst>
          </p:cNvPr>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a:extLst>
              <a:ext uri="{FF2B5EF4-FFF2-40B4-BE49-F238E27FC236}">
                <a16:creationId xmlns:a16="http://schemas.microsoft.com/office/drawing/2014/main" id="{D3268135-2A68-62E0-2B78-76B2AE587AEE}"/>
              </a:ext>
            </a:extLst>
          </p:cNvPr>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a:extLst>
              <a:ext uri="{FF2B5EF4-FFF2-40B4-BE49-F238E27FC236}">
                <a16:creationId xmlns:a16="http://schemas.microsoft.com/office/drawing/2014/main" id="{F68A6E87-2886-063C-DDCA-498B15D24E72}"/>
              </a:ext>
            </a:extLst>
          </p:cNvPr>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a:extLst>
              <a:ext uri="{FF2B5EF4-FFF2-40B4-BE49-F238E27FC236}">
                <a16:creationId xmlns:a16="http://schemas.microsoft.com/office/drawing/2014/main" id="{478596BC-B648-7349-F129-3220841BB9B8}"/>
              </a:ext>
            </a:extLst>
          </p:cNvPr>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a:extLst>
              <a:ext uri="{FF2B5EF4-FFF2-40B4-BE49-F238E27FC236}">
                <a16:creationId xmlns:a16="http://schemas.microsoft.com/office/drawing/2014/main" id="{C4D28FAD-2695-C841-E09F-F5452CA13E4B}"/>
              </a:ext>
            </a:extLst>
          </p:cNvPr>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a:extLst>
              <a:ext uri="{FF2B5EF4-FFF2-40B4-BE49-F238E27FC236}">
                <a16:creationId xmlns:a16="http://schemas.microsoft.com/office/drawing/2014/main" id="{FC00FD75-C642-07FE-8B21-816D18504F8A}"/>
              </a:ext>
            </a:extLst>
          </p:cNvPr>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a:extLst>
              <a:ext uri="{FF2B5EF4-FFF2-40B4-BE49-F238E27FC236}">
                <a16:creationId xmlns:a16="http://schemas.microsoft.com/office/drawing/2014/main" id="{D22E5746-682A-343B-89FC-1F5676E3D02B}"/>
              </a:ext>
            </a:extLst>
          </p:cNvPr>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a:extLst>
              <a:ext uri="{FF2B5EF4-FFF2-40B4-BE49-F238E27FC236}">
                <a16:creationId xmlns:a16="http://schemas.microsoft.com/office/drawing/2014/main" id="{25F6513F-82B0-7AF8-5B17-884F12E06349}"/>
              </a:ext>
            </a:extLst>
          </p:cNvPr>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a:extLst>
              <a:ext uri="{FF2B5EF4-FFF2-40B4-BE49-F238E27FC236}">
                <a16:creationId xmlns:a16="http://schemas.microsoft.com/office/drawing/2014/main" id="{917FF1A3-FA99-FFF1-0D60-F9B35D6ABC7E}"/>
              </a:ext>
            </a:extLst>
          </p:cNvPr>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a:extLst>
              <a:ext uri="{FF2B5EF4-FFF2-40B4-BE49-F238E27FC236}">
                <a16:creationId xmlns:a16="http://schemas.microsoft.com/office/drawing/2014/main" id="{5F57F71C-BACD-3C6C-4DD0-5E4077E4639A}"/>
              </a:ext>
            </a:extLst>
          </p:cNvPr>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a:extLst>
              <a:ext uri="{FF2B5EF4-FFF2-40B4-BE49-F238E27FC236}">
                <a16:creationId xmlns:a16="http://schemas.microsoft.com/office/drawing/2014/main" id="{011F2932-644C-EAEF-AEDB-D19E940FF911}"/>
              </a:ext>
            </a:extLst>
          </p:cNvPr>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a:extLst>
              <a:ext uri="{FF2B5EF4-FFF2-40B4-BE49-F238E27FC236}">
                <a16:creationId xmlns:a16="http://schemas.microsoft.com/office/drawing/2014/main" id="{8EFDC791-A6F2-0129-2B7A-A3CDAD585B68}"/>
              </a:ext>
            </a:extLst>
          </p:cNvPr>
          <p:cNvSpPr>
            <a:spLocks/>
          </p:cNvSpPr>
          <p:nvPr/>
        </p:nvSpPr>
        <p:spPr bwMode="auto">
          <a:xfrm>
            <a:off x="6527803"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a:extLst>
              <a:ext uri="{FF2B5EF4-FFF2-40B4-BE49-F238E27FC236}">
                <a16:creationId xmlns:a16="http://schemas.microsoft.com/office/drawing/2014/main" id="{C1AB9ABE-5020-67D4-13C5-6EC439A2FCFA}"/>
              </a:ext>
            </a:extLst>
          </p:cNvPr>
          <p:cNvSpPr>
            <a:spLocks/>
          </p:cNvSpPr>
          <p:nvPr/>
        </p:nvSpPr>
        <p:spPr bwMode="auto">
          <a:xfrm>
            <a:off x="6538916" y="4337054"/>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a:extLst>
              <a:ext uri="{FF2B5EF4-FFF2-40B4-BE49-F238E27FC236}">
                <a16:creationId xmlns:a16="http://schemas.microsoft.com/office/drawing/2014/main" id="{A8EFD898-CAD6-AF6E-5A68-77D037D6779E}"/>
              </a:ext>
            </a:extLst>
          </p:cNvPr>
          <p:cNvSpPr>
            <a:spLocks/>
          </p:cNvSpPr>
          <p:nvPr/>
        </p:nvSpPr>
        <p:spPr bwMode="auto">
          <a:xfrm>
            <a:off x="6858002" y="4343403"/>
            <a:ext cx="71439"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a:extLst>
              <a:ext uri="{FF2B5EF4-FFF2-40B4-BE49-F238E27FC236}">
                <a16:creationId xmlns:a16="http://schemas.microsoft.com/office/drawing/2014/main" id="{D7AFE517-EF5B-CE34-9AE6-C39416B19274}"/>
              </a:ext>
            </a:extLst>
          </p:cNvPr>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a:extLst>
              <a:ext uri="{FF2B5EF4-FFF2-40B4-BE49-F238E27FC236}">
                <a16:creationId xmlns:a16="http://schemas.microsoft.com/office/drawing/2014/main" id="{BB6C1571-A486-FFE9-C19D-8B7CAEA9DAB1}"/>
              </a:ext>
            </a:extLst>
          </p:cNvPr>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a:extLst>
              <a:ext uri="{FF2B5EF4-FFF2-40B4-BE49-F238E27FC236}">
                <a16:creationId xmlns:a16="http://schemas.microsoft.com/office/drawing/2014/main" id="{3D7B5E3C-9B4E-CD24-DF8D-211C3265360D}"/>
              </a:ext>
            </a:extLst>
          </p:cNvPr>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a:extLst>
              <a:ext uri="{FF2B5EF4-FFF2-40B4-BE49-F238E27FC236}">
                <a16:creationId xmlns:a16="http://schemas.microsoft.com/office/drawing/2014/main" id="{EF30A426-65E0-690F-7195-B673427637A6}"/>
              </a:ext>
            </a:extLst>
          </p:cNvPr>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a:extLst>
              <a:ext uri="{FF2B5EF4-FFF2-40B4-BE49-F238E27FC236}">
                <a16:creationId xmlns:a16="http://schemas.microsoft.com/office/drawing/2014/main" id="{9873DF66-35D4-7579-1E9A-BFEB03D49477}"/>
              </a:ext>
            </a:extLst>
          </p:cNvPr>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a:extLst>
              <a:ext uri="{FF2B5EF4-FFF2-40B4-BE49-F238E27FC236}">
                <a16:creationId xmlns:a16="http://schemas.microsoft.com/office/drawing/2014/main" id="{C408ED4C-0E09-59FA-FF23-EF2823F4BAC8}"/>
              </a:ext>
            </a:extLst>
          </p:cNvPr>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a:extLst>
              <a:ext uri="{FF2B5EF4-FFF2-40B4-BE49-F238E27FC236}">
                <a16:creationId xmlns:a16="http://schemas.microsoft.com/office/drawing/2014/main" id="{C2C78BE3-1CB9-18C6-BDF6-EE3202A31BCA}"/>
              </a:ext>
            </a:extLst>
          </p:cNvPr>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a:extLst>
              <a:ext uri="{FF2B5EF4-FFF2-40B4-BE49-F238E27FC236}">
                <a16:creationId xmlns:a16="http://schemas.microsoft.com/office/drawing/2014/main" id="{F72700C1-C70D-93AC-09E7-0F52E50F5067}"/>
              </a:ext>
            </a:extLst>
          </p:cNvPr>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a:extLst>
              <a:ext uri="{FF2B5EF4-FFF2-40B4-BE49-F238E27FC236}">
                <a16:creationId xmlns:a16="http://schemas.microsoft.com/office/drawing/2014/main" id="{BC13E39C-A0D7-6962-BBA2-DF42D84C5D36}"/>
              </a:ext>
            </a:extLst>
          </p:cNvPr>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a:extLst>
              <a:ext uri="{FF2B5EF4-FFF2-40B4-BE49-F238E27FC236}">
                <a16:creationId xmlns:a16="http://schemas.microsoft.com/office/drawing/2014/main" id="{8F544B08-70FC-68D6-26D2-5BBE85CFEC65}"/>
              </a:ext>
            </a:extLst>
          </p:cNvPr>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a:extLst>
              <a:ext uri="{FF2B5EF4-FFF2-40B4-BE49-F238E27FC236}">
                <a16:creationId xmlns:a16="http://schemas.microsoft.com/office/drawing/2014/main" id="{ED8CDAD1-4258-8120-B73B-CFA4A127F153}"/>
              </a:ext>
            </a:extLst>
          </p:cNvPr>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a:extLst>
              <a:ext uri="{FF2B5EF4-FFF2-40B4-BE49-F238E27FC236}">
                <a16:creationId xmlns:a16="http://schemas.microsoft.com/office/drawing/2014/main" id="{8CDFE147-C2EA-05B1-FB88-46810A8C4A6E}"/>
              </a:ext>
            </a:extLst>
          </p:cNvPr>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a:extLst>
              <a:ext uri="{FF2B5EF4-FFF2-40B4-BE49-F238E27FC236}">
                <a16:creationId xmlns:a16="http://schemas.microsoft.com/office/drawing/2014/main" id="{87F3598F-185A-026F-F52C-FD22F4474744}"/>
              </a:ext>
            </a:extLst>
          </p:cNvPr>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a:extLst>
              <a:ext uri="{FF2B5EF4-FFF2-40B4-BE49-F238E27FC236}">
                <a16:creationId xmlns:a16="http://schemas.microsoft.com/office/drawing/2014/main" id="{C9F57113-AC4D-98EF-7847-1573DFFECD9F}"/>
              </a:ext>
            </a:extLst>
          </p:cNvPr>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a:extLst>
              <a:ext uri="{FF2B5EF4-FFF2-40B4-BE49-F238E27FC236}">
                <a16:creationId xmlns:a16="http://schemas.microsoft.com/office/drawing/2014/main" id="{41C202E3-5491-4985-44CA-EA760EE72002}"/>
              </a:ext>
            </a:extLst>
          </p:cNvPr>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a:extLst>
              <a:ext uri="{FF2B5EF4-FFF2-40B4-BE49-F238E27FC236}">
                <a16:creationId xmlns:a16="http://schemas.microsoft.com/office/drawing/2014/main" id="{FF755A36-D459-9767-83C5-9D3FA689038C}"/>
              </a:ext>
            </a:extLst>
          </p:cNvPr>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a:extLst>
              <a:ext uri="{FF2B5EF4-FFF2-40B4-BE49-F238E27FC236}">
                <a16:creationId xmlns:a16="http://schemas.microsoft.com/office/drawing/2014/main" id="{8C4E64A6-6C66-3E11-1F0F-438B8E2DD856}"/>
              </a:ext>
            </a:extLst>
          </p:cNvPr>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a:extLst>
              <a:ext uri="{FF2B5EF4-FFF2-40B4-BE49-F238E27FC236}">
                <a16:creationId xmlns:a16="http://schemas.microsoft.com/office/drawing/2014/main" id="{CEE893F9-9517-6719-7668-6FEE6C8C419D}"/>
              </a:ext>
            </a:extLst>
          </p:cNvPr>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a:extLst>
              <a:ext uri="{FF2B5EF4-FFF2-40B4-BE49-F238E27FC236}">
                <a16:creationId xmlns:a16="http://schemas.microsoft.com/office/drawing/2014/main" id="{855A3552-FC99-1B5A-2BEE-BF748BE369EA}"/>
              </a:ext>
            </a:extLst>
          </p:cNvPr>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a:extLst>
              <a:ext uri="{FF2B5EF4-FFF2-40B4-BE49-F238E27FC236}">
                <a16:creationId xmlns:a16="http://schemas.microsoft.com/office/drawing/2014/main" id="{F8F0BF2B-C8F4-192D-9AFD-44E337826B9E}"/>
              </a:ext>
            </a:extLst>
          </p:cNvPr>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a:extLst>
              <a:ext uri="{FF2B5EF4-FFF2-40B4-BE49-F238E27FC236}">
                <a16:creationId xmlns:a16="http://schemas.microsoft.com/office/drawing/2014/main" id="{875CEFE5-D45E-7581-9287-DF8F17D03E42}"/>
              </a:ext>
            </a:extLst>
          </p:cNvPr>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a:extLst>
              <a:ext uri="{FF2B5EF4-FFF2-40B4-BE49-F238E27FC236}">
                <a16:creationId xmlns:a16="http://schemas.microsoft.com/office/drawing/2014/main" id="{C0034DB5-56F3-A183-2A79-61B88536DF02}"/>
              </a:ext>
            </a:extLst>
          </p:cNvPr>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a:extLst>
              <a:ext uri="{FF2B5EF4-FFF2-40B4-BE49-F238E27FC236}">
                <a16:creationId xmlns:a16="http://schemas.microsoft.com/office/drawing/2014/main" id="{800DADFE-B5B0-EBAE-B148-51B7B6B996FB}"/>
              </a:ext>
            </a:extLst>
          </p:cNvPr>
          <p:cNvSpPr>
            <a:spLocks/>
          </p:cNvSpPr>
          <p:nvPr/>
        </p:nvSpPr>
        <p:spPr bwMode="auto">
          <a:xfrm>
            <a:off x="6262688" y="4038603"/>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a:extLst>
              <a:ext uri="{FF2B5EF4-FFF2-40B4-BE49-F238E27FC236}">
                <a16:creationId xmlns:a16="http://schemas.microsoft.com/office/drawing/2014/main" id="{888ED23C-55E4-E3EB-EEA0-B84D83260ED0}"/>
              </a:ext>
            </a:extLst>
          </p:cNvPr>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a:extLst>
              <a:ext uri="{FF2B5EF4-FFF2-40B4-BE49-F238E27FC236}">
                <a16:creationId xmlns:a16="http://schemas.microsoft.com/office/drawing/2014/main" id="{B4211E6A-9D59-010D-C3A9-AF13E128B1B9}"/>
              </a:ext>
            </a:extLst>
          </p:cNvPr>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a:extLst>
              <a:ext uri="{FF2B5EF4-FFF2-40B4-BE49-F238E27FC236}">
                <a16:creationId xmlns:a16="http://schemas.microsoft.com/office/drawing/2014/main" id="{7EBF5140-0F38-E3CD-24E3-B47A46CE19D2}"/>
              </a:ext>
            </a:extLst>
          </p:cNvPr>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a:extLst>
              <a:ext uri="{FF2B5EF4-FFF2-40B4-BE49-F238E27FC236}">
                <a16:creationId xmlns:a16="http://schemas.microsoft.com/office/drawing/2014/main" id="{D48D3BFA-3AA0-5E13-F04E-540C2C746399}"/>
              </a:ext>
            </a:extLst>
          </p:cNvPr>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a:extLst>
              <a:ext uri="{FF2B5EF4-FFF2-40B4-BE49-F238E27FC236}">
                <a16:creationId xmlns:a16="http://schemas.microsoft.com/office/drawing/2014/main" id="{E9E2F13D-07A8-DD0F-C48F-61562B05EABE}"/>
              </a:ext>
            </a:extLst>
          </p:cNvPr>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a:extLst>
              <a:ext uri="{FF2B5EF4-FFF2-40B4-BE49-F238E27FC236}">
                <a16:creationId xmlns:a16="http://schemas.microsoft.com/office/drawing/2014/main" id="{95B3FD82-1EC6-BB6B-9A9C-F56602C4DC16}"/>
              </a:ext>
            </a:extLst>
          </p:cNvPr>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a:extLst>
              <a:ext uri="{FF2B5EF4-FFF2-40B4-BE49-F238E27FC236}">
                <a16:creationId xmlns:a16="http://schemas.microsoft.com/office/drawing/2014/main" id="{9DCC6783-EAED-5B59-972D-E9D284D13E13}"/>
              </a:ext>
            </a:extLst>
          </p:cNvPr>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a:extLst>
              <a:ext uri="{FF2B5EF4-FFF2-40B4-BE49-F238E27FC236}">
                <a16:creationId xmlns:a16="http://schemas.microsoft.com/office/drawing/2014/main" id="{8B6EE304-4BF0-0C48-3B23-9F64FCB854E1}"/>
              </a:ext>
            </a:extLst>
          </p:cNvPr>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a:extLst>
              <a:ext uri="{FF2B5EF4-FFF2-40B4-BE49-F238E27FC236}">
                <a16:creationId xmlns:a16="http://schemas.microsoft.com/office/drawing/2014/main" id="{863A3F8A-63FA-0124-E828-3BA02F7167C4}"/>
              </a:ext>
            </a:extLst>
          </p:cNvPr>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a:extLst>
              <a:ext uri="{FF2B5EF4-FFF2-40B4-BE49-F238E27FC236}">
                <a16:creationId xmlns:a16="http://schemas.microsoft.com/office/drawing/2014/main" id="{5E8650A7-342E-F82A-F529-509422EB07E3}"/>
              </a:ext>
            </a:extLst>
          </p:cNvPr>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a:extLst>
              <a:ext uri="{FF2B5EF4-FFF2-40B4-BE49-F238E27FC236}">
                <a16:creationId xmlns:a16="http://schemas.microsoft.com/office/drawing/2014/main" id="{A0264789-2C86-8797-4662-30066FDDFA38}"/>
              </a:ext>
            </a:extLst>
          </p:cNvPr>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a:extLst>
              <a:ext uri="{FF2B5EF4-FFF2-40B4-BE49-F238E27FC236}">
                <a16:creationId xmlns:a16="http://schemas.microsoft.com/office/drawing/2014/main" id="{7716C805-2DB3-6129-626E-028BC31E6677}"/>
              </a:ext>
            </a:extLst>
          </p:cNvPr>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a:extLst>
              <a:ext uri="{FF2B5EF4-FFF2-40B4-BE49-F238E27FC236}">
                <a16:creationId xmlns:a16="http://schemas.microsoft.com/office/drawing/2014/main" id="{900376F1-0BB3-950E-4787-5ACCFCFD3F26}"/>
              </a:ext>
            </a:extLst>
          </p:cNvPr>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a:extLst>
              <a:ext uri="{FF2B5EF4-FFF2-40B4-BE49-F238E27FC236}">
                <a16:creationId xmlns:a16="http://schemas.microsoft.com/office/drawing/2014/main" id="{CEBE6344-D37B-844A-CF93-0939AB774B23}"/>
              </a:ext>
            </a:extLst>
          </p:cNvPr>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a:extLst>
              <a:ext uri="{FF2B5EF4-FFF2-40B4-BE49-F238E27FC236}">
                <a16:creationId xmlns:a16="http://schemas.microsoft.com/office/drawing/2014/main" id="{E601AAFD-1CDF-32EE-73F6-26A7B9EE8DC1}"/>
              </a:ext>
            </a:extLst>
          </p:cNvPr>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a:extLst>
              <a:ext uri="{FF2B5EF4-FFF2-40B4-BE49-F238E27FC236}">
                <a16:creationId xmlns:a16="http://schemas.microsoft.com/office/drawing/2014/main" id="{F4278F50-23E5-6D2B-06C2-2A5F1079804D}"/>
              </a:ext>
            </a:extLst>
          </p:cNvPr>
          <p:cNvSpPr>
            <a:spLocks/>
          </p:cNvSpPr>
          <p:nvPr/>
        </p:nvSpPr>
        <p:spPr bwMode="auto">
          <a:xfrm>
            <a:off x="6537327" y="4235244"/>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a:extLst>
              <a:ext uri="{FF2B5EF4-FFF2-40B4-BE49-F238E27FC236}">
                <a16:creationId xmlns:a16="http://schemas.microsoft.com/office/drawing/2014/main" id="{634E7906-C32D-143A-6B5B-37F7203A8CB9}"/>
              </a:ext>
            </a:extLst>
          </p:cNvPr>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a:extLst>
              <a:ext uri="{FF2B5EF4-FFF2-40B4-BE49-F238E27FC236}">
                <a16:creationId xmlns:a16="http://schemas.microsoft.com/office/drawing/2014/main" id="{ABC573CE-767B-0533-5B24-3C639673445F}"/>
              </a:ext>
            </a:extLst>
          </p:cNvPr>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a:extLst>
              <a:ext uri="{FF2B5EF4-FFF2-40B4-BE49-F238E27FC236}">
                <a16:creationId xmlns:a16="http://schemas.microsoft.com/office/drawing/2014/main" id="{F99FCC5A-B959-C270-7BBC-7970A2AE72C3}"/>
              </a:ext>
            </a:extLst>
          </p:cNvPr>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a:extLst>
              <a:ext uri="{FF2B5EF4-FFF2-40B4-BE49-F238E27FC236}">
                <a16:creationId xmlns:a16="http://schemas.microsoft.com/office/drawing/2014/main" id="{B82D8751-1394-B76E-7007-7FC494E71405}"/>
              </a:ext>
            </a:extLst>
          </p:cNvPr>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a:extLst>
              <a:ext uri="{FF2B5EF4-FFF2-40B4-BE49-F238E27FC236}">
                <a16:creationId xmlns:a16="http://schemas.microsoft.com/office/drawing/2014/main" id="{FDF59A9D-F129-49B7-F870-FFA43F91FAF4}"/>
              </a:ext>
            </a:extLst>
          </p:cNvPr>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a:extLst>
              <a:ext uri="{FF2B5EF4-FFF2-40B4-BE49-F238E27FC236}">
                <a16:creationId xmlns:a16="http://schemas.microsoft.com/office/drawing/2014/main" id="{988DF3D0-E245-7BB8-039C-61949125A94D}"/>
              </a:ext>
            </a:extLst>
          </p:cNvPr>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a:extLst>
              <a:ext uri="{FF2B5EF4-FFF2-40B4-BE49-F238E27FC236}">
                <a16:creationId xmlns:a16="http://schemas.microsoft.com/office/drawing/2014/main" id="{7699ABB0-BED6-6755-579A-63F67F846ED2}"/>
              </a:ext>
            </a:extLst>
          </p:cNvPr>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a:extLst>
              <a:ext uri="{FF2B5EF4-FFF2-40B4-BE49-F238E27FC236}">
                <a16:creationId xmlns:a16="http://schemas.microsoft.com/office/drawing/2014/main" id="{A81D860F-5056-1348-B65C-B0829A5574C0}"/>
              </a:ext>
            </a:extLst>
          </p:cNvPr>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a:extLst>
              <a:ext uri="{FF2B5EF4-FFF2-40B4-BE49-F238E27FC236}">
                <a16:creationId xmlns:a16="http://schemas.microsoft.com/office/drawing/2014/main" id="{6F2C73C3-8AAA-34EE-8018-3FBC97F657CC}"/>
              </a:ext>
            </a:extLst>
          </p:cNvPr>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a:extLst>
              <a:ext uri="{FF2B5EF4-FFF2-40B4-BE49-F238E27FC236}">
                <a16:creationId xmlns:a16="http://schemas.microsoft.com/office/drawing/2014/main" id="{9EE3EFA0-5E70-A4D6-2B44-846E943A757B}"/>
              </a:ext>
            </a:extLst>
          </p:cNvPr>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a:extLst>
              <a:ext uri="{FF2B5EF4-FFF2-40B4-BE49-F238E27FC236}">
                <a16:creationId xmlns:a16="http://schemas.microsoft.com/office/drawing/2014/main" id="{63B90AE5-9104-BFAA-26EE-F34E833C4278}"/>
              </a:ext>
            </a:extLst>
          </p:cNvPr>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a:extLst>
              <a:ext uri="{FF2B5EF4-FFF2-40B4-BE49-F238E27FC236}">
                <a16:creationId xmlns:a16="http://schemas.microsoft.com/office/drawing/2014/main" id="{44873AB2-2C3B-53B3-35F7-CA3959111933}"/>
              </a:ext>
            </a:extLst>
          </p:cNvPr>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a:extLst>
              <a:ext uri="{FF2B5EF4-FFF2-40B4-BE49-F238E27FC236}">
                <a16:creationId xmlns:a16="http://schemas.microsoft.com/office/drawing/2014/main" id="{200259B0-499F-6D48-07E4-11F0CCBE28AE}"/>
              </a:ext>
            </a:extLst>
          </p:cNvPr>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a:extLst>
              <a:ext uri="{FF2B5EF4-FFF2-40B4-BE49-F238E27FC236}">
                <a16:creationId xmlns:a16="http://schemas.microsoft.com/office/drawing/2014/main" id="{AB0F087D-DC04-077E-CD29-4335587F1B4D}"/>
              </a:ext>
            </a:extLst>
          </p:cNvPr>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a:extLst>
              <a:ext uri="{FF2B5EF4-FFF2-40B4-BE49-F238E27FC236}">
                <a16:creationId xmlns:a16="http://schemas.microsoft.com/office/drawing/2014/main" id="{222D41B9-173A-C3C1-A1E8-FDF6D6700BC1}"/>
              </a:ext>
            </a:extLst>
          </p:cNvPr>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a:extLst>
              <a:ext uri="{FF2B5EF4-FFF2-40B4-BE49-F238E27FC236}">
                <a16:creationId xmlns:a16="http://schemas.microsoft.com/office/drawing/2014/main" id="{AA817790-C658-52B9-1F01-CB77001E6802}"/>
              </a:ext>
            </a:extLst>
          </p:cNvPr>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a:extLst>
              <a:ext uri="{FF2B5EF4-FFF2-40B4-BE49-F238E27FC236}">
                <a16:creationId xmlns:a16="http://schemas.microsoft.com/office/drawing/2014/main" id="{AC903AFF-6949-902E-1085-CA0C6681971A}"/>
              </a:ext>
            </a:extLst>
          </p:cNvPr>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a:extLst>
              <a:ext uri="{FF2B5EF4-FFF2-40B4-BE49-F238E27FC236}">
                <a16:creationId xmlns:a16="http://schemas.microsoft.com/office/drawing/2014/main" id="{9156C242-0E2E-C2C8-762E-6B39955DA72A}"/>
              </a:ext>
            </a:extLst>
          </p:cNvPr>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a:extLst>
              <a:ext uri="{FF2B5EF4-FFF2-40B4-BE49-F238E27FC236}">
                <a16:creationId xmlns:a16="http://schemas.microsoft.com/office/drawing/2014/main" id="{E76AE1F9-1E50-E4CE-D5AD-F16F4351DAB6}"/>
              </a:ext>
            </a:extLst>
          </p:cNvPr>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a:extLst>
              <a:ext uri="{FF2B5EF4-FFF2-40B4-BE49-F238E27FC236}">
                <a16:creationId xmlns:a16="http://schemas.microsoft.com/office/drawing/2014/main" id="{13A076E1-F8F5-841F-AFAF-E2120B827FB3}"/>
              </a:ext>
            </a:extLst>
          </p:cNvPr>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a:extLst>
              <a:ext uri="{FF2B5EF4-FFF2-40B4-BE49-F238E27FC236}">
                <a16:creationId xmlns:a16="http://schemas.microsoft.com/office/drawing/2014/main" id="{50CA67B4-5CBB-D817-6FC2-F7DDB56826A8}"/>
              </a:ext>
            </a:extLst>
          </p:cNvPr>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a:extLst>
              <a:ext uri="{FF2B5EF4-FFF2-40B4-BE49-F238E27FC236}">
                <a16:creationId xmlns:a16="http://schemas.microsoft.com/office/drawing/2014/main" id="{5DD08E4A-0F0F-B8CB-C09E-EA50E6C30540}"/>
              </a:ext>
            </a:extLst>
          </p:cNvPr>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a:extLst>
              <a:ext uri="{FF2B5EF4-FFF2-40B4-BE49-F238E27FC236}">
                <a16:creationId xmlns:a16="http://schemas.microsoft.com/office/drawing/2014/main" id="{4151BB0E-B86E-0D13-B7E9-0C1C04C610A3}"/>
              </a:ext>
            </a:extLst>
          </p:cNvPr>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a:extLst>
              <a:ext uri="{FF2B5EF4-FFF2-40B4-BE49-F238E27FC236}">
                <a16:creationId xmlns:a16="http://schemas.microsoft.com/office/drawing/2014/main" id="{2245B7FC-A08E-29D0-F39C-5C8296D0DBCF}"/>
              </a:ext>
            </a:extLst>
          </p:cNvPr>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a:extLst>
              <a:ext uri="{FF2B5EF4-FFF2-40B4-BE49-F238E27FC236}">
                <a16:creationId xmlns:a16="http://schemas.microsoft.com/office/drawing/2014/main" id="{97938E5E-E8DD-0425-C549-D188F5CA7929}"/>
              </a:ext>
            </a:extLst>
          </p:cNvPr>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a:extLst>
              <a:ext uri="{FF2B5EF4-FFF2-40B4-BE49-F238E27FC236}">
                <a16:creationId xmlns:a16="http://schemas.microsoft.com/office/drawing/2014/main" id="{B80AF923-A5FC-D1CB-6E8B-52A87FE3B120}"/>
              </a:ext>
            </a:extLst>
          </p:cNvPr>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a:extLst>
              <a:ext uri="{FF2B5EF4-FFF2-40B4-BE49-F238E27FC236}">
                <a16:creationId xmlns:a16="http://schemas.microsoft.com/office/drawing/2014/main" id="{E7A92FED-0E05-1963-47CF-8C2E460A24F9}"/>
              </a:ext>
            </a:extLst>
          </p:cNvPr>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a:extLst>
              <a:ext uri="{FF2B5EF4-FFF2-40B4-BE49-F238E27FC236}">
                <a16:creationId xmlns:a16="http://schemas.microsoft.com/office/drawing/2014/main" id="{AE72CF2B-8163-D4CA-17E2-7E2B18956D41}"/>
              </a:ext>
            </a:extLst>
          </p:cNvPr>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a:extLst>
              <a:ext uri="{FF2B5EF4-FFF2-40B4-BE49-F238E27FC236}">
                <a16:creationId xmlns:a16="http://schemas.microsoft.com/office/drawing/2014/main" id="{C11C719F-A208-A46F-A091-DFF577596F1C}"/>
              </a:ext>
            </a:extLst>
          </p:cNvPr>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a:extLst>
              <a:ext uri="{FF2B5EF4-FFF2-40B4-BE49-F238E27FC236}">
                <a16:creationId xmlns:a16="http://schemas.microsoft.com/office/drawing/2014/main" id="{328D4315-E50A-7F71-6C07-F54F65E0C547}"/>
              </a:ext>
            </a:extLst>
          </p:cNvPr>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a:extLst>
              <a:ext uri="{FF2B5EF4-FFF2-40B4-BE49-F238E27FC236}">
                <a16:creationId xmlns:a16="http://schemas.microsoft.com/office/drawing/2014/main" id="{17795CAB-415E-1641-7021-CF67D3A78C5E}"/>
              </a:ext>
            </a:extLst>
          </p:cNvPr>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a:extLst>
              <a:ext uri="{FF2B5EF4-FFF2-40B4-BE49-F238E27FC236}">
                <a16:creationId xmlns:a16="http://schemas.microsoft.com/office/drawing/2014/main" id="{CDCFF8F1-142E-4D93-5F75-C0B9BAEE44EA}"/>
              </a:ext>
            </a:extLst>
          </p:cNvPr>
          <p:cNvSpPr>
            <a:spLocks/>
          </p:cNvSpPr>
          <p:nvPr/>
        </p:nvSpPr>
        <p:spPr bwMode="auto">
          <a:xfrm>
            <a:off x="6151566" y="4497391"/>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a:extLst>
              <a:ext uri="{FF2B5EF4-FFF2-40B4-BE49-F238E27FC236}">
                <a16:creationId xmlns:a16="http://schemas.microsoft.com/office/drawing/2014/main" id="{8675AE53-870C-C145-3AE0-BAC7058FE513}"/>
              </a:ext>
            </a:extLst>
          </p:cNvPr>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a:extLst>
              <a:ext uri="{FF2B5EF4-FFF2-40B4-BE49-F238E27FC236}">
                <a16:creationId xmlns:a16="http://schemas.microsoft.com/office/drawing/2014/main" id="{B0CAA514-7B1A-6E4E-456D-FEAAEA958255}"/>
              </a:ext>
            </a:extLst>
          </p:cNvPr>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a:extLst>
              <a:ext uri="{FF2B5EF4-FFF2-40B4-BE49-F238E27FC236}">
                <a16:creationId xmlns:a16="http://schemas.microsoft.com/office/drawing/2014/main" id="{7A0F5F38-C44C-B91C-DF5E-75B61190364D}"/>
              </a:ext>
            </a:extLst>
          </p:cNvPr>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a:extLst>
              <a:ext uri="{FF2B5EF4-FFF2-40B4-BE49-F238E27FC236}">
                <a16:creationId xmlns:a16="http://schemas.microsoft.com/office/drawing/2014/main" id="{D3239958-E183-D5FC-1C2D-78DCA1ACF425}"/>
              </a:ext>
            </a:extLst>
          </p:cNvPr>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a:extLst>
              <a:ext uri="{FF2B5EF4-FFF2-40B4-BE49-F238E27FC236}">
                <a16:creationId xmlns:a16="http://schemas.microsoft.com/office/drawing/2014/main" id="{FB3C5C65-6CC2-7572-7424-806751034818}"/>
              </a:ext>
            </a:extLst>
          </p:cNvPr>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a:extLst>
              <a:ext uri="{FF2B5EF4-FFF2-40B4-BE49-F238E27FC236}">
                <a16:creationId xmlns:a16="http://schemas.microsoft.com/office/drawing/2014/main" id="{239F7301-E5C4-F141-22D4-9614EC958389}"/>
              </a:ext>
            </a:extLst>
          </p:cNvPr>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a:extLst>
              <a:ext uri="{FF2B5EF4-FFF2-40B4-BE49-F238E27FC236}">
                <a16:creationId xmlns:a16="http://schemas.microsoft.com/office/drawing/2014/main" id="{4149E178-9800-6724-5829-9E8FAB2F4AA8}"/>
              </a:ext>
            </a:extLst>
          </p:cNvPr>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a:extLst>
              <a:ext uri="{FF2B5EF4-FFF2-40B4-BE49-F238E27FC236}">
                <a16:creationId xmlns:a16="http://schemas.microsoft.com/office/drawing/2014/main" id="{9BD94FF0-3A0B-F874-9672-047D4D85DA50}"/>
              </a:ext>
            </a:extLst>
          </p:cNvPr>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a:extLst>
              <a:ext uri="{FF2B5EF4-FFF2-40B4-BE49-F238E27FC236}">
                <a16:creationId xmlns:a16="http://schemas.microsoft.com/office/drawing/2014/main" id="{83585899-564B-58CE-BE4D-47184F8759B9}"/>
              </a:ext>
            </a:extLst>
          </p:cNvPr>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a:extLst>
              <a:ext uri="{FF2B5EF4-FFF2-40B4-BE49-F238E27FC236}">
                <a16:creationId xmlns:a16="http://schemas.microsoft.com/office/drawing/2014/main" id="{043082A6-86A5-4DAA-8686-D5B03F05845A}"/>
              </a:ext>
            </a:extLst>
          </p:cNvPr>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a:extLst>
              <a:ext uri="{FF2B5EF4-FFF2-40B4-BE49-F238E27FC236}">
                <a16:creationId xmlns:a16="http://schemas.microsoft.com/office/drawing/2014/main" id="{45F84D69-BADF-4062-4A38-983DD5687363}"/>
              </a:ext>
            </a:extLst>
          </p:cNvPr>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a:extLst>
              <a:ext uri="{FF2B5EF4-FFF2-40B4-BE49-F238E27FC236}">
                <a16:creationId xmlns:a16="http://schemas.microsoft.com/office/drawing/2014/main" id="{887E5D54-F8F7-83E5-0777-B72903BFE763}"/>
              </a:ext>
            </a:extLst>
          </p:cNvPr>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a:extLst>
              <a:ext uri="{FF2B5EF4-FFF2-40B4-BE49-F238E27FC236}">
                <a16:creationId xmlns:a16="http://schemas.microsoft.com/office/drawing/2014/main" id="{60F0A542-1174-4120-2681-40E3BEFB1B68}"/>
              </a:ext>
            </a:extLst>
          </p:cNvPr>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a:extLst>
              <a:ext uri="{FF2B5EF4-FFF2-40B4-BE49-F238E27FC236}">
                <a16:creationId xmlns:a16="http://schemas.microsoft.com/office/drawing/2014/main" id="{91450198-530A-017D-3F7C-C5F228C9A2F5}"/>
              </a:ext>
            </a:extLst>
          </p:cNvPr>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a:extLst>
              <a:ext uri="{FF2B5EF4-FFF2-40B4-BE49-F238E27FC236}">
                <a16:creationId xmlns:a16="http://schemas.microsoft.com/office/drawing/2014/main" id="{BD1B764A-FD9A-225E-5B8D-BE7DD26AC5D2}"/>
              </a:ext>
            </a:extLst>
          </p:cNvPr>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a:extLst>
              <a:ext uri="{FF2B5EF4-FFF2-40B4-BE49-F238E27FC236}">
                <a16:creationId xmlns:a16="http://schemas.microsoft.com/office/drawing/2014/main" id="{5345CB8F-92EE-969D-10A7-681260E14105}"/>
              </a:ext>
            </a:extLst>
          </p:cNvPr>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a:extLst>
              <a:ext uri="{FF2B5EF4-FFF2-40B4-BE49-F238E27FC236}">
                <a16:creationId xmlns:a16="http://schemas.microsoft.com/office/drawing/2014/main" id="{58D123BF-6046-D6B9-FE22-86245A7F376D}"/>
              </a:ext>
            </a:extLst>
          </p:cNvPr>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a:extLst>
              <a:ext uri="{FF2B5EF4-FFF2-40B4-BE49-F238E27FC236}">
                <a16:creationId xmlns:a16="http://schemas.microsoft.com/office/drawing/2014/main" id="{CD5DE0E2-E869-C44D-6B97-5296BF688102}"/>
              </a:ext>
            </a:extLst>
          </p:cNvPr>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a:extLst>
              <a:ext uri="{FF2B5EF4-FFF2-40B4-BE49-F238E27FC236}">
                <a16:creationId xmlns:a16="http://schemas.microsoft.com/office/drawing/2014/main" id="{7BA4A312-E181-673A-D1B3-87AEEC73E45C}"/>
              </a:ext>
            </a:extLst>
          </p:cNvPr>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a:extLst>
              <a:ext uri="{FF2B5EF4-FFF2-40B4-BE49-F238E27FC236}">
                <a16:creationId xmlns:a16="http://schemas.microsoft.com/office/drawing/2014/main" id="{00094026-8DA6-27A8-6752-93DB3568444C}"/>
              </a:ext>
            </a:extLst>
          </p:cNvPr>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a:extLst>
              <a:ext uri="{FF2B5EF4-FFF2-40B4-BE49-F238E27FC236}">
                <a16:creationId xmlns:a16="http://schemas.microsoft.com/office/drawing/2014/main" id="{187B19FE-CF07-E30F-B1D2-550593691F72}"/>
              </a:ext>
            </a:extLst>
          </p:cNvPr>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a:extLst>
              <a:ext uri="{FF2B5EF4-FFF2-40B4-BE49-F238E27FC236}">
                <a16:creationId xmlns:a16="http://schemas.microsoft.com/office/drawing/2014/main" id="{A30472B2-BAEF-B255-9268-B75A371403B8}"/>
              </a:ext>
            </a:extLst>
          </p:cNvPr>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a:extLst>
              <a:ext uri="{FF2B5EF4-FFF2-40B4-BE49-F238E27FC236}">
                <a16:creationId xmlns:a16="http://schemas.microsoft.com/office/drawing/2014/main" id="{F53B5D4B-25E9-06A7-8EC4-AC43DD54E547}"/>
              </a:ext>
            </a:extLst>
          </p:cNvPr>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a:extLst>
              <a:ext uri="{FF2B5EF4-FFF2-40B4-BE49-F238E27FC236}">
                <a16:creationId xmlns:a16="http://schemas.microsoft.com/office/drawing/2014/main" id="{8D0F37A3-84B8-56BA-625C-62476404E0F9}"/>
              </a:ext>
            </a:extLst>
          </p:cNvPr>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a:extLst>
              <a:ext uri="{FF2B5EF4-FFF2-40B4-BE49-F238E27FC236}">
                <a16:creationId xmlns:a16="http://schemas.microsoft.com/office/drawing/2014/main" id="{034CBBE8-76A1-D8E6-67B7-C1469F6DF928}"/>
              </a:ext>
            </a:extLst>
          </p:cNvPr>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a:extLst>
              <a:ext uri="{FF2B5EF4-FFF2-40B4-BE49-F238E27FC236}">
                <a16:creationId xmlns:a16="http://schemas.microsoft.com/office/drawing/2014/main" id="{12DECCF9-5E78-9F2F-A024-E285D11AB616}"/>
              </a:ext>
            </a:extLst>
          </p:cNvPr>
          <p:cNvSpPr>
            <a:spLocks/>
          </p:cNvSpPr>
          <p:nvPr/>
        </p:nvSpPr>
        <p:spPr bwMode="auto">
          <a:xfrm>
            <a:off x="6175376" y="4181475"/>
            <a:ext cx="374651"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a:extLst>
              <a:ext uri="{FF2B5EF4-FFF2-40B4-BE49-F238E27FC236}">
                <a16:creationId xmlns:a16="http://schemas.microsoft.com/office/drawing/2014/main" id="{9FF25EC5-B7F6-DDC5-5A8B-12F0B3056A9A}"/>
              </a:ext>
            </a:extLst>
          </p:cNvPr>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a:extLst>
              <a:ext uri="{FF2B5EF4-FFF2-40B4-BE49-F238E27FC236}">
                <a16:creationId xmlns:a16="http://schemas.microsoft.com/office/drawing/2014/main" id="{852FA456-D9A0-279C-A5C3-913FCFF66172}"/>
              </a:ext>
            </a:extLst>
          </p:cNvPr>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a:extLst>
              <a:ext uri="{FF2B5EF4-FFF2-40B4-BE49-F238E27FC236}">
                <a16:creationId xmlns:a16="http://schemas.microsoft.com/office/drawing/2014/main" id="{4B769E9D-DBEF-C1C8-8700-3221640CC582}"/>
              </a:ext>
            </a:extLst>
          </p:cNvPr>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a:extLst>
              <a:ext uri="{FF2B5EF4-FFF2-40B4-BE49-F238E27FC236}">
                <a16:creationId xmlns:a16="http://schemas.microsoft.com/office/drawing/2014/main" id="{D4C4177F-2E57-D546-5E9B-E8A0D0FDFE25}"/>
              </a:ext>
            </a:extLst>
          </p:cNvPr>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a:extLst>
              <a:ext uri="{FF2B5EF4-FFF2-40B4-BE49-F238E27FC236}">
                <a16:creationId xmlns:a16="http://schemas.microsoft.com/office/drawing/2014/main" id="{391E48D4-645B-95BA-E2E4-0C08070FB75E}"/>
              </a:ext>
            </a:extLst>
          </p:cNvPr>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a:extLst>
              <a:ext uri="{FF2B5EF4-FFF2-40B4-BE49-F238E27FC236}">
                <a16:creationId xmlns:a16="http://schemas.microsoft.com/office/drawing/2014/main" id="{F70069E3-2A38-9FD6-A829-1E89A5CF47F8}"/>
              </a:ext>
            </a:extLst>
          </p:cNvPr>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a:extLst>
              <a:ext uri="{FF2B5EF4-FFF2-40B4-BE49-F238E27FC236}">
                <a16:creationId xmlns:a16="http://schemas.microsoft.com/office/drawing/2014/main" id="{E65B6AA8-AE80-6FB0-9216-63E159A0DF62}"/>
              </a:ext>
            </a:extLst>
          </p:cNvPr>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a:extLst>
              <a:ext uri="{FF2B5EF4-FFF2-40B4-BE49-F238E27FC236}">
                <a16:creationId xmlns:a16="http://schemas.microsoft.com/office/drawing/2014/main" id="{E04BB9CF-519E-7176-5437-F2FFD9A8DB4D}"/>
              </a:ext>
            </a:extLst>
          </p:cNvPr>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a:extLst>
              <a:ext uri="{FF2B5EF4-FFF2-40B4-BE49-F238E27FC236}">
                <a16:creationId xmlns:a16="http://schemas.microsoft.com/office/drawing/2014/main" id="{197A557D-BE57-8E80-9F3C-423061FC4480}"/>
              </a:ext>
            </a:extLst>
          </p:cNvPr>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a:extLst>
              <a:ext uri="{FF2B5EF4-FFF2-40B4-BE49-F238E27FC236}">
                <a16:creationId xmlns:a16="http://schemas.microsoft.com/office/drawing/2014/main" id="{D8752D88-7A1C-E9C1-9137-0FE76834DFC4}"/>
              </a:ext>
            </a:extLst>
          </p:cNvPr>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a:extLst>
              <a:ext uri="{FF2B5EF4-FFF2-40B4-BE49-F238E27FC236}">
                <a16:creationId xmlns:a16="http://schemas.microsoft.com/office/drawing/2014/main" id="{D65F8F6A-0AFC-B290-F37E-89FDC71286D7}"/>
              </a:ext>
            </a:extLst>
          </p:cNvPr>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a:extLst>
              <a:ext uri="{FF2B5EF4-FFF2-40B4-BE49-F238E27FC236}">
                <a16:creationId xmlns:a16="http://schemas.microsoft.com/office/drawing/2014/main" id="{97CBFA62-4810-7D69-8203-6B7F8E598ACD}"/>
              </a:ext>
            </a:extLst>
          </p:cNvPr>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a:extLst>
              <a:ext uri="{FF2B5EF4-FFF2-40B4-BE49-F238E27FC236}">
                <a16:creationId xmlns:a16="http://schemas.microsoft.com/office/drawing/2014/main" id="{96C8CBA5-40FB-E48B-6D3A-055C811015D7}"/>
              </a:ext>
            </a:extLst>
          </p:cNvPr>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a:extLst>
              <a:ext uri="{FF2B5EF4-FFF2-40B4-BE49-F238E27FC236}">
                <a16:creationId xmlns:a16="http://schemas.microsoft.com/office/drawing/2014/main" id="{7DE57CAB-6807-3401-B3BA-F1A0E019D37D}"/>
              </a:ext>
            </a:extLst>
          </p:cNvPr>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a:extLst>
              <a:ext uri="{FF2B5EF4-FFF2-40B4-BE49-F238E27FC236}">
                <a16:creationId xmlns:a16="http://schemas.microsoft.com/office/drawing/2014/main" id="{F5E3A99A-EA88-1320-AAF0-1FABDF728996}"/>
              </a:ext>
            </a:extLst>
          </p:cNvPr>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a:extLst>
              <a:ext uri="{FF2B5EF4-FFF2-40B4-BE49-F238E27FC236}">
                <a16:creationId xmlns:a16="http://schemas.microsoft.com/office/drawing/2014/main" id="{8598ECE2-B00A-6917-F5D3-EED6713F30A3}"/>
              </a:ext>
            </a:extLst>
          </p:cNvPr>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a:extLst>
              <a:ext uri="{FF2B5EF4-FFF2-40B4-BE49-F238E27FC236}">
                <a16:creationId xmlns:a16="http://schemas.microsoft.com/office/drawing/2014/main" id="{EA7A2E55-0E44-5D59-C799-CC2F779735ED}"/>
              </a:ext>
            </a:extLst>
          </p:cNvPr>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a:extLst>
              <a:ext uri="{FF2B5EF4-FFF2-40B4-BE49-F238E27FC236}">
                <a16:creationId xmlns:a16="http://schemas.microsoft.com/office/drawing/2014/main" id="{50C7CA84-B174-4E12-4ED6-67D92FA6432F}"/>
              </a:ext>
            </a:extLst>
          </p:cNvPr>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a:extLst>
              <a:ext uri="{FF2B5EF4-FFF2-40B4-BE49-F238E27FC236}">
                <a16:creationId xmlns:a16="http://schemas.microsoft.com/office/drawing/2014/main" id="{2773C253-671C-9FAF-131E-03D629A5F5D6}"/>
              </a:ext>
            </a:extLst>
          </p:cNvPr>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a:extLst>
              <a:ext uri="{FF2B5EF4-FFF2-40B4-BE49-F238E27FC236}">
                <a16:creationId xmlns:a16="http://schemas.microsoft.com/office/drawing/2014/main" id="{9EC97D54-9E83-BDAB-A06B-603F03B027C1}"/>
              </a:ext>
            </a:extLst>
          </p:cNvPr>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a:extLst>
              <a:ext uri="{FF2B5EF4-FFF2-40B4-BE49-F238E27FC236}">
                <a16:creationId xmlns:a16="http://schemas.microsoft.com/office/drawing/2014/main" id="{EB75E97F-640C-B651-5AEB-1036953F0187}"/>
              </a:ext>
            </a:extLst>
          </p:cNvPr>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a:extLst>
              <a:ext uri="{FF2B5EF4-FFF2-40B4-BE49-F238E27FC236}">
                <a16:creationId xmlns:a16="http://schemas.microsoft.com/office/drawing/2014/main" id="{477C49F4-213A-5DD1-E4B4-65EFC595D1EC}"/>
              </a:ext>
            </a:extLst>
          </p:cNvPr>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a:extLst>
              <a:ext uri="{FF2B5EF4-FFF2-40B4-BE49-F238E27FC236}">
                <a16:creationId xmlns:a16="http://schemas.microsoft.com/office/drawing/2014/main" id="{2E9B7865-890F-B2EE-5F4C-62F66FC94CC5}"/>
              </a:ext>
            </a:extLst>
          </p:cNvPr>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a:extLst>
              <a:ext uri="{FF2B5EF4-FFF2-40B4-BE49-F238E27FC236}">
                <a16:creationId xmlns:a16="http://schemas.microsoft.com/office/drawing/2014/main" id="{E7504FF3-6328-87C3-FEB9-A97117ED437D}"/>
              </a:ext>
            </a:extLst>
          </p:cNvPr>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a:extLst>
              <a:ext uri="{FF2B5EF4-FFF2-40B4-BE49-F238E27FC236}">
                <a16:creationId xmlns:a16="http://schemas.microsoft.com/office/drawing/2014/main" id="{7C476284-4F40-2037-8879-5CEEB6A9C001}"/>
              </a:ext>
            </a:extLst>
          </p:cNvPr>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a:extLst>
              <a:ext uri="{FF2B5EF4-FFF2-40B4-BE49-F238E27FC236}">
                <a16:creationId xmlns:a16="http://schemas.microsoft.com/office/drawing/2014/main" id="{2C3DE82F-EC09-66BE-9B25-4CCA3A35A822}"/>
              </a:ext>
            </a:extLst>
          </p:cNvPr>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a:extLst>
              <a:ext uri="{FF2B5EF4-FFF2-40B4-BE49-F238E27FC236}">
                <a16:creationId xmlns:a16="http://schemas.microsoft.com/office/drawing/2014/main" id="{4779F9E4-DC7C-4D59-A4D5-73788AD9009A}"/>
              </a:ext>
            </a:extLst>
          </p:cNvPr>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a:extLst>
              <a:ext uri="{FF2B5EF4-FFF2-40B4-BE49-F238E27FC236}">
                <a16:creationId xmlns:a16="http://schemas.microsoft.com/office/drawing/2014/main" id="{24A7766B-67E7-7364-73D9-8CFB15D85D23}"/>
              </a:ext>
            </a:extLst>
          </p:cNvPr>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a:extLst>
              <a:ext uri="{FF2B5EF4-FFF2-40B4-BE49-F238E27FC236}">
                <a16:creationId xmlns:a16="http://schemas.microsoft.com/office/drawing/2014/main" id="{A66819B1-271C-6C20-48D1-B7F908126AC9}"/>
              </a:ext>
            </a:extLst>
          </p:cNvPr>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a:extLst>
              <a:ext uri="{FF2B5EF4-FFF2-40B4-BE49-F238E27FC236}">
                <a16:creationId xmlns:a16="http://schemas.microsoft.com/office/drawing/2014/main" id="{FE5D5335-6914-DF20-BEDF-B51481A1666C}"/>
              </a:ext>
            </a:extLst>
          </p:cNvPr>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a:extLst>
              <a:ext uri="{FF2B5EF4-FFF2-40B4-BE49-F238E27FC236}">
                <a16:creationId xmlns:a16="http://schemas.microsoft.com/office/drawing/2014/main" id="{9AB5CC66-2BC1-2D52-068A-EBDD3E2F595D}"/>
              </a:ext>
            </a:extLst>
          </p:cNvPr>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a:extLst>
              <a:ext uri="{FF2B5EF4-FFF2-40B4-BE49-F238E27FC236}">
                <a16:creationId xmlns:a16="http://schemas.microsoft.com/office/drawing/2014/main" id="{E5FE6638-7A02-268C-579A-BB90DEEF8E0A}"/>
              </a:ext>
            </a:extLst>
          </p:cNvPr>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a:extLst>
              <a:ext uri="{FF2B5EF4-FFF2-40B4-BE49-F238E27FC236}">
                <a16:creationId xmlns:a16="http://schemas.microsoft.com/office/drawing/2014/main" id="{F79A9D29-0E70-F879-D603-C98B5742BA42}"/>
              </a:ext>
            </a:extLst>
          </p:cNvPr>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a:extLst>
              <a:ext uri="{FF2B5EF4-FFF2-40B4-BE49-F238E27FC236}">
                <a16:creationId xmlns:a16="http://schemas.microsoft.com/office/drawing/2014/main" id="{EAECE494-F6DD-E2CB-35A5-72C7AA2A808F}"/>
              </a:ext>
            </a:extLst>
          </p:cNvPr>
          <p:cNvSpPr>
            <a:spLocks/>
          </p:cNvSpPr>
          <p:nvPr/>
        </p:nvSpPr>
        <p:spPr bwMode="auto">
          <a:xfrm>
            <a:off x="6532563"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a:extLst>
              <a:ext uri="{FF2B5EF4-FFF2-40B4-BE49-F238E27FC236}">
                <a16:creationId xmlns:a16="http://schemas.microsoft.com/office/drawing/2014/main" id="{0BA97C70-DF07-41BA-B16C-68588E3C962D}"/>
              </a:ext>
            </a:extLst>
          </p:cNvPr>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a:extLst>
              <a:ext uri="{FF2B5EF4-FFF2-40B4-BE49-F238E27FC236}">
                <a16:creationId xmlns:a16="http://schemas.microsoft.com/office/drawing/2014/main" id="{31151E4C-2B9C-1E45-9648-292AF6091802}"/>
              </a:ext>
            </a:extLst>
          </p:cNvPr>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a:extLst>
              <a:ext uri="{FF2B5EF4-FFF2-40B4-BE49-F238E27FC236}">
                <a16:creationId xmlns:a16="http://schemas.microsoft.com/office/drawing/2014/main" id="{527F3F91-0575-E8DF-E5DC-365E2308C7F4}"/>
              </a:ext>
            </a:extLst>
          </p:cNvPr>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a:extLst>
              <a:ext uri="{FF2B5EF4-FFF2-40B4-BE49-F238E27FC236}">
                <a16:creationId xmlns:a16="http://schemas.microsoft.com/office/drawing/2014/main" id="{7DAD1E35-B5DD-4CD2-2EB8-0B7A0CE13B7F}"/>
              </a:ext>
            </a:extLst>
          </p:cNvPr>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a:extLst>
              <a:ext uri="{FF2B5EF4-FFF2-40B4-BE49-F238E27FC236}">
                <a16:creationId xmlns:a16="http://schemas.microsoft.com/office/drawing/2014/main" id="{02BBBC68-648A-A248-B24E-A09190A95C4E}"/>
              </a:ext>
            </a:extLst>
          </p:cNvPr>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a:extLst>
              <a:ext uri="{FF2B5EF4-FFF2-40B4-BE49-F238E27FC236}">
                <a16:creationId xmlns:a16="http://schemas.microsoft.com/office/drawing/2014/main" id="{D3EB2683-90A0-7F4B-73E1-0B03E030CA50}"/>
              </a:ext>
            </a:extLst>
          </p:cNvPr>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a:extLst>
              <a:ext uri="{FF2B5EF4-FFF2-40B4-BE49-F238E27FC236}">
                <a16:creationId xmlns:a16="http://schemas.microsoft.com/office/drawing/2014/main" id="{AB9B29B3-A90A-C43A-BF09-B54254F1DE62}"/>
              </a:ext>
            </a:extLst>
          </p:cNvPr>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a:extLst>
              <a:ext uri="{FF2B5EF4-FFF2-40B4-BE49-F238E27FC236}">
                <a16:creationId xmlns:a16="http://schemas.microsoft.com/office/drawing/2014/main" id="{EC3210FD-70BF-CBA9-63A0-3289207E0BE0}"/>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7668" y="4675984"/>
            <a:ext cx="1797051"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a:extLst>
              <a:ext uri="{FF2B5EF4-FFF2-40B4-BE49-F238E27FC236}">
                <a16:creationId xmlns:a16="http://schemas.microsoft.com/office/drawing/2014/main" id="{1C0885A2-B22C-06EB-956E-E77F0BB5356D}"/>
              </a:ext>
            </a:extLst>
          </p:cNvPr>
          <p:cNvSpPr>
            <a:spLocks noChangeArrowheads="1"/>
          </p:cNvSpPr>
          <p:nvPr/>
        </p:nvSpPr>
        <p:spPr bwMode="white">
          <a:xfrm>
            <a:off x="1828800" y="3694945"/>
            <a:ext cx="19780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dirty="0">
                <a:latin typeface="Helvetica" pitchFamily="34" charset="0"/>
              </a:rPr>
              <a:t>Increased glucagon </a:t>
            </a:r>
            <a:r>
              <a:rPr lang="el-GR" sz="1600" b="1" dirty="0">
                <a:latin typeface="Helvetica" pitchFamily="34" charset="0"/>
              </a:rPr>
              <a:t>α</a:t>
            </a:r>
            <a:r>
              <a:rPr lang="en-US" sz="1600" b="1" dirty="0">
                <a:latin typeface="Helvetica" pitchFamily="34" charset="0"/>
              </a:rPr>
              <a:t>-cell secretion </a:t>
            </a:r>
          </a:p>
        </p:txBody>
      </p:sp>
      <p:pic>
        <p:nvPicPr>
          <p:cNvPr id="53454" name="Picture 205">
            <a:extLst>
              <a:ext uri="{FF2B5EF4-FFF2-40B4-BE49-F238E27FC236}">
                <a16:creationId xmlns:a16="http://schemas.microsoft.com/office/drawing/2014/main" id="{C6B72DE1-8C28-6D2F-896B-051F79598DFC}"/>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34036" y="1994964"/>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a:extLst>
              <a:ext uri="{FF2B5EF4-FFF2-40B4-BE49-F238E27FC236}">
                <a16:creationId xmlns:a16="http://schemas.microsoft.com/office/drawing/2014/main" id="{C67A5DB9-8D47-ABE9-A61D-D302D2579568}"/>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52800" y="947705"/>
            <a:ext cx="1620839" cy="80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a:extLst>
              <a:ext uri="{FF2B5EF4-FFF2-40B4-BE49-F238E27FC236}">
                <a16:creationId xmlns:a16="http://schemas.microsoft.com/office/drawing/2014/main" id="{542ACDBB-21D5-9EDD-FDC1-B38F7EEF6E42}"/>
              </a:ext>
            </a:extLst>
          </p:cNvPr>
          <p:cNvSpPr>
            <a:spLocks noChangeArrowheads="1"/>
          </p:cNvSpPr>
          <p:nvPr/>
        </p:nvSpPr>
        <p:spPr bwMode="white">
          <a:xfrm>
            <a:off x="5181603" y="2514601"/>
            <a:ext cx="1039813" cy="2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endParaRPr lang="en-US" sz="1200" b="1">
              <a:latin typeface="Helvetica" pitchFamily="34" charset="0"/>
            </a:endParaRPr>
          </a:p>
        </p:txBody>
      </p:sp>
      <p:sp>
        <p:nvSpPr>
          <p:cNvPr id="1290458" name="Rectangle 218">
            <a:extLst>
              <a:ext uri="{FF2B5EF4-FFF2-40B4-BE49-F238E27FC236}">
                <a16:creationId xmlns:a16="http://schemas.microsoft.com/office/drawing/2014/main" id="{7C127D95-00DD-5D20-4BCD-E6149C3C26B6}"/>
              </a:ext>
            </a:extLst>
          </p:cNvPr>
          <p:cNvSpPr>
            <a:spLocks noChangeArrowheads="1"/>
          </p:cNvSpPr>
          <p:nvPr/>
        </p:nvSpPr>
        <p:spPr bwMode="auto">
          <a:xfrm>
            <a:off x="3145154" y="1752600"/>
            <a:ext cx="2396491"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Insulin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p:txBody>
      </p:sp>
      <p:sp>
        <p:nvSpPr>
          <p:cNvPr id="53458" name="AutoShape 219">
            <a:extLst>
              <a:ext uri="{FF2B5EF4-FFF2-40B4-BE49-F238E27FC236}">
                <a16:creationId xmlns:a16="http://schemas.microsoft.com/office/drawing/2014/main" id="{60DADD0C-BD9E-CA7B-A8CC-F8282E7A708D}"/>
              </a:ext>
            </a:extLst>
          </p:cNvPr>
          <p:cNvSpPr>
            <a:spLocks noChangeArrowheads="1"/>
          </p:cNvSpPr>
          <p:nvPr/>
        </p:nvSpPr>
        <p:spPr bwMode="auto">
          <a:xfrm rot="13440184">
            <a:off x="4463249" y="1601399"/>
            <a:ext cx="403909" cy="206725"/>
          </a:xfrm>
          <a:prstGeom prst="rightArrow">
            <a:avLst>
              <a:gd name="adj1" fmla="val 50000"/>
              <a:gd name="adj2" fmla="val 96119"/>
            </a:avLst>
          </a:prstGeom>
          <a:solidFill>
            <a:schemeClr val="tx1"/>
          </a:solidFill>
          <a:ln w="12700">
            <a:solidFill>
              <a:schemeClr val="tx1"/>
            </a:solidFill>
            <a:miter lim="800000"/>
            <a:headEnd/>
            <a:tailEnd/>
          </a:ln>
        </p:spPr>
        <p:txBody>
          <a:bodyPr wrap="none" anchor="ctr"/>
          <a:lstStyle/>
          <a:p>
            <a:endParaRPr lang="en-US" dirty="0"/>
          </a:p>
        </p:txBody>
      </p:sp>
      <p:sp>
        <p:nvSpPr>
          <p:cNvPr id="1290460" name="Rectangle 220">
            <a:extLst>
              <a:ext uri="{FF2B5EF4-FFF2-40B4-BE49-F238E27FC236}">
                <a16:creationId xmlns:a16="http://schemas.microsoft.com/office/drawing/2014/main" id="{1E2BA276-312E-71A3-C3C4-5A3C3CCBC2DC}"/>
              </a:ext>
            </a:extLst>
          </p:cNvPr>
          <p:cNvSpPr>
            <a:spLocks noChangeArrowheads="1"/>
          </p:cNvSpPr>
          <p:nvPr/>
        </p:nvSpPr>
        <p:spPr bwMode="auto">
          <a:xfrm>
            <a:off x="609600" y="5357815"/>
            <a:ext cx="1447800" cy="107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dirty="0">
                <a:latin typeface="Helvetica" pitchFamily="34" charset="0"/>
              </a:rPr>
              <a:t>Increased hepatic glucose</a:t>
            </a:r>
          </a:p>
          <a:p>
            <a:r>
              <a:rPr lang="en-US" sz="1600" b="1" dirty="0">
                <a:latin typeface="Helvetica" pitchFamily="34" charset="0"/>
              </a:rPr>
              <a:t>production</a:t>
            </a:r>
          </a:p>
        </p:txBody>
      </p:sp>
      <p:sp>
        <p:nvSpPr>
          <p:cNvPr id="53460" name="AutoShape 221">
            <a:extLst>
              <a:ext uri="{FF2B5EF4-FFF2-40B4-BE49-F238E27FC236}">
                <a16:creationId xmlns:a16="http://schemas.microsoft.com/office/drawing/2014/main" id="{4DEAF0CD-155F-3EA0-EF47-DC9A2F8B24A9}"/>
              </a:ext>
            </a:extLst>
          </p:cNvPr>
          <p:cNvSpPr>
            <a:spLocks noChangeArrowheads="1"/>
          </p:cNvSpPr>
          <p:nvPr/>
        </p:nvSpPr>
        <p:spPr bwMode="auto">
          <a:xfrm>
            <a:off x="1685925" y="5465767"/>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a:extLst>
              <a:ext uri="{FF2B5EF4-FFF2-40B4-BE49-F238E27FC236}">
                <a16:creationId xmlns:a16="http://schemas.microsoft.com/office/drawing/2014/main" id="{C1E44127-B2DC-8D04-927C-9F4AF66EC141}"/>
              </a:ext>
            </a:extLst>
          </p:cNvPr>
          <p:cNvSpPr>
            <a:spLocks noChangeArrowheads="1"/>
          </p:cNvSpPr>
          <p:nvPr/>
        </p:nvSpPr>
        <p:spPr bwMode="auto">
          <a:xfrm>
            <a:off x="6968220" y="4371381"/>
            <a:ext cx="1570892"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p>
            <a:r>
              <a:rPr lang="en-US" sz="1600" b="1" dirty="0">
                <a:latin typeface="Helvetica" pitchFamily="34" charset="0"/>
              </a:rPr>
              <a:t>Increased lipolysis</a:t>
            </a:r>
          </a:p>
        </p:txBody>
      </p:sp>
      <p:sp>
        <p:nvSpPr>
          <p:cNvPr id="53463" name="AutoShape 228">
            <a:extLst>
              <a:ext uri="{FF2B5EF4-FFF2-40B4-BE49-F238E27FC236}">
                <a16:creationId xmlns:a16="http://schemas.microsoft.com/office/drawing/2014/main" id="{588554F9-4547-0BBF-A237-89590A7E2620}"/>
              </a:ext>
            </a:extLst>
          </p:cNvPr>
          <p:cNvSpPr>
            <a:spLocks noChangeArrowheads="1"/>
          </p:cNvSpPr>
          <p:nvPr/>
        </p:nvSpPr>
        <p:spPr bwMode="auto">
          <a:xfrm rot="1160736" flipH="1">
            <a:off x="5943600" y="594360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a:extLst>
              <a:ext uri="{FF2B5EF4-FFF2-40B4-BE49-F238E27FC236}">
                <a16:creationId xmlns:a16="http://schemas.microsoft.com/office/drawing/2014/main" id="{B6CCD7E2-3AE6-A98F-0A84-F187DA8B0FD5}"/>
              </a:ext>
            </a:extLst>
          </p:cNvPr>
          <p:cNvSpPr>
            <a:spLocks noChangeArrowheads="1"/>
          </p:cNvSpPr>
          <p:nvPr/>
        </p:nvSpPr>
        <p:spPr bwMode="auto">
          <a:xfrm>
            <a:off x="6290829" y="6116753"/>
            <a:ext cx="2209800"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dirty="0">
                <a:latin typeface="Helvetica" pitchFamily="34" charset="0"/>
              </a:rPr>
              <a:t>Decreased muscle glucose uptake</a:t>
            </a:r>
          </a:p>
        </p:txBody>
      </p:sp>
      <p:sp>
        <p:nvSpPr>
          <p:cNvPr id="53465" name="Freeform 231">
            <a:extLst>
              <a:ext uri="{FF2B5EF4-FFF2-40B4-BE49-F238E27FC236}">
                <a16:creationId xmlns:a16="http://schemas.microsoft.com/office/drawing/2014/main" id="{5D9C828B-F918-535F-E108-928DE7FFB975}"/>
              </a:ext>
            </a:extLst>
          </p:cNvPr>
          <p:cNvSpPr>
            <a:spLocks/>
          </p:cNvSpPr>
          <p:nvPr/>
        </p:nvSpPr>
        <p:spPr bwMode="auto">
          <a:xfrm>
            <a:off x="4945066" y="3259141"/>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a:extLst>
              <a:ext uri="{FF2B5EF4-FFF2-40B4-BE49-F238E27FC236}">
                <a16:creationId xmlns:a16="http://schemas.microsoft.com/office/drawing/2014/main" id="{E8FD510F-F91A-C352-484B-A2F227A66481}"/>
              </a:ext>
            </a:extLst>
          </p:cNvPr>
          <p:cNvSpPr>
            <a:spLocks/>
          </p:cNvSpPr>
          <p:nvPr/>
        </p:nvSpPr>
        <p:spPr bwMode="auto">
          <a:xfrm>
            <a:off x="5156202" y="4068763"/>
            <a:ext cx="971551"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a:extLst>
              <a:ext uri="{FF2B5EF4-FFF2-40B4-BE49-F238E27FC236}">
                <a16:creationId xmlns:a16="http://schemas.microsoft.com/office/drawing/2014/main" id="{AB641A57-1DD5-4159-7272-65AEC50075C0}"/>
              </a:ext>
            </a:extLst>
          </p:cNvPr>
          <p:cNvSpPr>
            <a:spLocks/>
          </p:cNvSpPr>
          <p:nvPr/>
        </p:nvSpPr>
        <p:spPr bwMode="auto">
          <a:xfrm>
            <a:off x="5181603" y="4114802"/>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a:extLst>
              <a:ext uri="{FF2B5EF4-FFF2-40B4-BE49-F238E27FC236}">
                <a16:creationId xmlns:a16="http://schemas.microsoft.com/office/drawing/2014/main" id="{0CE96F82-AC5B-5B69-A9B2-48E7F70A98F6}"/>
              </a:ext>
            </a:extLst>
          </p:cNvPr>
          <p:cNvSpPr>
            <a:spLocks/>
          </p:cNvSpPr>
          <p:nvPr/>
        </p:nvSpPr>
        <p:spPr bwMode="auto">
          <a:xfrm>
            <a:off x="5289553"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a:extLst>
              <a:ext uri="{FF2B5EF4-FFF2-40B4-BE49-F238E27FC236}">
                <a16:creationId xmlns:a16="http://schemas.microsoft.com/office/drawing/2014/main" id="{E409EBD8-C96C-F150-1C36-CEA15C2FCFBE}"/>
              </a:ext>
            </a:extLst>
          </p:cNvPr>
          <p:cNvSpPr>
            <a:spLocks/>
          </p:cNvSpPr>
          <p:nvPr/>
        </p:nvSpPr>
        <p:spPr bwMode="auto">
          <a:xfrm>
            <a:off x="5230815" y="4891090"/>
            <a:ext cx="57151" cy="768351"/>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a:extLst>
              <a:ext uri="{FF2B5EF4-FFF2-40B4-BE49-F238E27FC236}">
                <a16:creationId xmlns:a16="http://schemas.microsoft.com/office/drawing/2014/main" id="{039CCF4D-09EF-C979-1B1A-2D0C2107D26A}"/>
              </a:ext>
            </a:extLst>
          </p:cNvPr>
          <p:cNvSpPr>
            <a:spLocks/>
          </p:cNvSpPr>
          <p:nvPr/>
        </p:nvSpPr>
        <p:spPr bwMode="auto">
          <a:xfrm>
            <a:off x="5075242" y="4443414"/>
            <a:ext cx="200025" cy="450851"/>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a:extLst>
              <a:ext uri="{FF2B5EF4-FFF2-40B4-BE49-F238E27FC236}">
                <a16:creationId xmlns:a16="http://schemas.microsoft.com/office/drawing/2014/main" id="{BED03380-D82C-7BEB-4DEE-54E5B0E9DEB8}"/>
              </a:ext>
            </a:extLst>
          </p:cNvPr>
          <p:cNvSpPr>
            <a:spLocks/>
          </p:cNvSpPr>
          <p:nvPr/>
        </p:nvSpPr>
        <p:spPr bwMode="auto">
          <a:xfrm>
            <a:off x="4010028"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a:extLst>
              <a:ext uri="{FF2B5EF4-FFF2-40B4-BE49-F238E27FC236}">
                <a16:creationId xmlns:a16="http://schemas.microsoft.com/office/drawing/2014/main" id="{52EC9C48-E23F-932E-F2CC-1F1315662C1E}"/>
              </a:ext>
            </a:extLst>
          </p:cNvPr>
          <p:cNvSpPr>
            <a:spLocks/>
          </p:cNvSpPr>
          <p:nvPr/>
        </p:nvSpPr>
        <p:spPr bwMode="auto">
          <a:xfrm>
            <a:off x="4497389" y="5021265"/>
            <a:ext cx="171451"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a:extLst>
              <a:ext uri="{FF2B5EF4-FFF2-40B4-BE49-F238E27FC236}">
                <a16:creationId xmlns:a16="http://schemas.microsoft.com/office/drawing/2014/main" id="{DE795190-6862-8721-BF70-0F4C9DDF1CE1}"/>
              </a:ext>
            </a:extLst>
          </p:cNvPr>
          <p:cNvSpPr>
            <a:spLocks/>
          </p:cNvSpPr>
          <p:nvPr/>
        </p:nvSpPr>
        <p:spPr bwMode="auto">
          <a:xfrm>
            <a:off x="4654553" y="4459289"/>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a:extLst>
              <a:ext uri="{FF2B5EF4-FFF2-40B4-BE49-F238E27FC236}">
                <a16:creationId xmlns:a16="http://schemas.microsoft.com/office/drawing/2014/main" id="{F21E7DDF-0579-8546-65A6-5736995639CD}"/>
              </a:ext>
            </a:extLst>
          </p:cNvPr>
          <p:cNvSpPr>
            <a:spLocks/>
          </p:cNvSpPr>
          <p:nvPr/>
        </p:nvSpPr>
        <p:spPr bwMode="auto">
          <a:xfrm>
            <a:off x="3609978" y="5534027"/>
            <a:ext cx="403225" cy="82551"/>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a:extLst>
              <a:ext uri="{FF2B5EF4-FFF2-40B4-BE49-F238E27FC236}">
                <a16:creationId xmlns:a16="http://schemas.microsoft.com/office/drawing/2014/main" id="{B3B538F7-6ECB-6779-22BA-DA3640E97860}"/>
              </a:ext>
            </a:extLst>
          </p:cNvPr>
          <p:cNvSpPr>
            <a:spLocks/>
          </p:cNvSpPr>
          <p:nvPr/>
        </p:nvSpPr>
        <p:spPr bwMode="auto">
          <a:xfrm>
            <a:off x="3676653" y="5418142"/>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a:extLst>
              <a:ext uri="{FF2B5EF4-FFF2-40B4-BE49-F238E27FC236}">
                <a16:creationId xmlns:a16="http://schemas.microsoft.com/office/drawing/2014/main" id="{E37526C4-1E84-CBF0-C077-991BB3400750}"/>
              </a:ext>
            </a:extLst>
          </p:cNvPr>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a:extLst>
              <a:ext uri="{FF2B5EF4-FFF2-40B4-BE49-F238E27FC236}">
                <a16:creationId xmlns:a16="http://schemas.microsoft.com/office/drawing/2014/main" id="{7EFE7893-628F-89C5-CB9C-ECABC1B6DE40}"/>
              </a:ext>
            </a:extLst>
          </p:cNvPr>
          <p:cNvSpPr>
            <a:spLocks/>
          </p:cNvSpPr>
          <p:nvPr/>
        </p:nvSpPr>
        <p:spPr bwMode="auto">
          <a:xfrm>
            <a:off x="4375154" y="4829178"/>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a:extLst>
              <a:ext uri="{FF2B5EF4-FFF2-40B4-BE49-F238E27FC236}">
                <a16:creationId xmlns:a16="http://schemas.microsoft.com/office/drawing/2014/main" id="{E96B101D-0FA8-7F09-9C83-E3077149EC34}"/>
              </a:ext>
            </a:extLst>
          </p:cNvPr>
          <p:cNvSpPr>
            <a:spLocks/>
          </p:cNvSpPr>
          <p:nvPr/>
        </p:nvSpPr>
        <p:spPr bwMode="auto">
          <a:xfrm>
            <a:off x="4619628"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a:extLst>
              <a:ext uri="{FF2B5EF4-FFF2-40B4-BE49-F238E27FC236}">
                <a16:creationId xmlns:a16="http://schemas.microsoft.com/office/drawing/2014/main" id="{F8CA2C58-A4B7-3619-D877-D4FCBF0ADB9A}"/>
              </a:ext>
            </a:extLst>
          </p:cNvPr>
          <p:cNvSpPr>
            <a:spLocks/>
          </p:cNvSpPr>
          <p:nvPr/>
        </p:nvSpPr>
        <p:spPr bwMode="auto">
          <a:xfrm>
            <a:off x="4908554" y="3560764"/>
            <a:ext cx="112713" cy="881063"/>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a:extLst>
              <a:ext uri="{FF2B5EF4-FFF2-40B4-BE49-F238E27FC236}">
                <a16:creationId xmlns:a16="http://schemas.microsoft.com/office/drawing/2014/main" id="{1CA29AAA-719D-1163-3DDC-8A46A4867012}"/>
              </a:ext>
            </a:extLst>
          </p:cNvPr>
          <p:cNvSpPr>
            <a:spLocks/>
          </p:cNvSpPr>
          <p:nvPr/>
        </p:nvSpPr>
        <p:spPr bwMode="auto">
          <a:xfrm>
            <a:off x="4826002"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a:extLst>
              <a:ext uri="{FF2B5EF4-FFF2-40B4-BE49-F238E27FC236}">
                <a16:creationId xmlns:a16="http://schemas.microsoft.com/office/drawing/2014/main" id="{F3616A14-7BE0-8E17-4B82-D2016298E0CF}"/>
              </a:ext>
            </a:extLst>
          </p:cNvPr>
          <p:cNvGrpSpPr>
            <a:grpSpLocks/>
          </p:cNvGrpSpPr>
          <p:nvPr/>
        </p:nvGrpSpPr>
        <p:grpSpPr bwMode="auto">
          <a:xfrm rot="363424">
            <a:off x="3443289" y="5305429"/>
            <a:ext cx="411163" cy="265113"/>
            <a:chOff x="2440" y="3310"/>
            <a:chExt cx="292" cy="167"/>
          </a:xfrm>
        </p:grpSpPr>
        <p:sp>
          <p:nvSpPr>
            <p:cNvPr id="53510" name="Freeform 248">
              <a:extLst>
                <a:ext uri="{FF2B5EF4-FFF2-40B4-BE49-F238E27FC236}">
                  <a16:creationId xmlns:a16="http://schemas.microsoft.com/office/drawing/2014/main" id="{3BDDA233-F3AE-F8B8-86C7-2117A5959E6D}"/>
                </a:ext>
              </a:extLst>
            </p:cNvPr>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a:extLst>
                <a:ext uri="{FF2B5EF4-FFF2-40B4-BE49-F238E27FC236}">
                  <a16:creationId xmlns:a16="http://schemas.microsoft.com/office/drawing/2014/main" id="{4C4B2A6D-5F27-E59F-47D0-51BDB51DEE44}"/>
                </a:ext>
              </a:extLst>
            </p:cNvPr>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a:extLst>
              <a:ext uri="{FF2B5EF4-FFF2-40B4-BE49-F238E27FC236}">
                <a16:creationId xmlns:a16="http://schemas.microsoft.com/office/drawing/2014/main" id="{6FF93F2A-D529-228B-1717-DCDC2F5A1A64}"/>
              </a:ext>
            </a:extLst>
          </p:cNvPr>
          <p:cNvSpPr>
            <a:spLocks noChangeArrowheads="1"/>
          </p:cNvSpPr>
          <p:nvPr/>
        </p:nvSpPr>
        <p:spPr bwMode="gray">
          <a:xfrm>
            <a:off x="5057775" y="3638961"/>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a:extLst>
              <a:ext uri="{FF2B5EF4-FFF2-40B4-BE49-F238E27FC236}">
                <a16:creationId xmlns:a16="http://schemas.microsoft.com/office/drawing/2014/main" id="{B609E4C1-B9EF-D8C7-BEE9-4056E5E7BE95}"/>
              </a:ext>
            </a:extLst>
          </p:cNvPr>
          <p:cNvSpPr>
            <a:spLocks noChangeArrowheads="1"/>
          </p:cNvSpPr>
          <p:nvPr/>
        </p:nvSpPr>
        <p:spPr bwMode="gray">
          <a:xfrm rot="1500000">
            <a:off x="4930465" y="4445410"/>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a:extLst>
              <a:ext uri="{FF2B5EF4-FFF2-40B4-BE49-F238E27FC236}">
                <a16:creationId xmlns:a16="http://schemas.microsoft.com/office/drawing/2014/main" id="{BC9DDC20-F88D-4995-B8F1-862B8E761283}"/>
              </a:ext>
            </a:extLst>
          </p:cNvPr>
          <p:cNvSpPr>
            <a:spLocks noChangeArrowheads="1"/>
          </p:cNvSpPr>
          <p:nvPr/>
        </p:nvSpPr>
        <p:spPr bwMode="gray">
          <a:xfrm rot="2040000">
            <a:off x="4549465" y="48549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a:extLst>
              <a:ext uri="{FF2B5EF4-FFF2-40B4-BE49-F238E27FC236}">
                <a16:creationId xmlns:a16="http://schemas.microsoft.com/office/drawing/2014/main" id="{F856C6EE-E663-1903-0126-E6322664B7E4}"/>
              </a:ext>
            </a:extLst>
          </p:cNvPr>
          <p:cNvSpPr>
            <a:spLocks noChangeArrowheads="1"/>
          </p:cNvSpPr>
          <p:nvPr/>
        </p:nvSpPr>
        <p:spPr bwMode="gray">
          <a:xfrm rot="-960000">
            <a:off x="5292414" y="46390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a:extLst>
              <a:ext uri="{FF2B5EF4-FFF2-40B4-BE49-F238E27FC236}">
                <a16:creationId xmlns:a16="http://schemas.microsoft.com/office/drawing/2014/main" id="{1C4F2E92-3909-F533-8465-E2FC568F9C09}"/>
              </a:ext>
            </a:extLst>
          </p:cNvPr>
          <p:cNvSpPr>
            <a:spLocks noChangeArrowheads="1"/>
          </p:cNvSpPr>
          <p:nvPr/>
        </p:nvSpPr>
        <p:spPr bwMode="gray">
          <a:xfrm>
            <a:off x="5329238" y="51296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a:extLst>
              <a:ext uri="{FF2B5EF4-FFF2-40B4-BE49-F238E27FC236}">
                <a16:creationId xmlns:a16="http://schemas.microsoft.com/office/drawing/2014/main" id="{3F6A7D7B-1A5F-3AD5-C4B6-928B42C65A50}"/>
              </a:ext>
            </a:extLst>
          </p:cNvPr>
          <p:cNvSpPr>
            <a:spLocks noChangeArrowheads="1"/>
          </p:cNvSpPr>
          <p:nvPr/>
        </p:nvSpPr>
        <p:spPr bwMode="gray">
          <a:xfrm rot="-2460000">
            <a:off x="5254314" y="39485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a:extLst>
              <a:ext uri="{FF2B5EF4-FFF2-40B4-BE49-F238E27FC236}">
                <a16:creationId xmlns:a16="http://schemas.microsoft.com/office/drawing/2014/main" id="{BB8D97E0-78AC-F317-BFA6-95D8C4B62B8E}"/>
              </a:ext>
            </a:extLst>
          </p:cNvPr>
          <p:cNvSpPr>
            <a:spLocks noChangeArrowheads="1"/>
          </p:cNvSpPr>
          <p:nvPr/>
        </p:nvSpPr>
        <p:spPr bwMode="gray">
          <a:xfrm rot="-4320000">
            <a:off x="5705166" y="423030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a:extLst>
              <a:ext uri="{FF2B5EF4-FFF2-40B4-BE49-F238E27FC236}">
                <a16:creationId xmlns:a16="http://schemas.microsoft.com/office/drawing/2014/main" id="{115F5012-8CE2-6655-B988-60F27FDDB3E1}"/>
              </a:ext>
            </a:extLst>
          </p:cNvPr>
          <p:cNvSpPr>
            <a:spLocks noChangeArrowheads="1"/>
          </p:cNvSpPr>
          <p:nvPr/>
        </p:nvSpPr>
        <p:spPr bwMode="gray">
          <a:xfrm rot="-600000">
            <a:off x="4971469" y="34168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a:extLst>
              <a:ext uri="{FF2B5EF4-FFF2-40B4-BE49-F238E27FC236}">
                <a16:creationId xmlns:a16="http://schemas.microsoft.com/office/drawing/2014/main" id="{17C4D33B-EE69-F346-402E-026871453D18}"/>
              </a:ext>
            </a:extLst>
          </p:cNvPr>
          <p:cNvSpPr>
            <a:spLocks noChangeArrowheads="1"/>
          </p:cNvSpPr>
          <p:nvPr/>
        </p:nvSpPr>
        <p:spPr bwMode="gray">
          <a:xfrm rot="-960000">
            <a:off x="5176256" y="44820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a:extLst>
              <a:ext uri="{FF2B5EF4-FFF2-40B4-BE49-F238E27FC236}">
                <a16:creationId xmlns:a16="http://schemas.microsoft.com/office/drawing/2014/main" id="{F94781C5-9746-9029-65A5-BE777C4147C5}"/>
              </a:ext>
            </a:extLst>
          </p:cNvPr>
          <p:cNvSpPr>
            <a:spLocks noChangeArrowheads="1"/>
          </p:cNvSpPr>
          <p:nvPr/>
        </p:nvSpPr>
        <p:spPr bwMode="gray">
          <a:xfrm rot="180000">
            <a:off x="5031793" y="39804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a:extLst>
              <a:ext uri="{FF2B5EF4-FFF2-40B4-BE49-F238E27FC236}">
                <a16:creationId xmlns:a16="http://schemas.microsoft.com/office/drawing/2014/main" id="{8133CC81-4E68-DA18-8BCC-6E980AE33B4C}"/>
              </a:ext>
            </a:extLst>
          </p:cNvPr>
          <p:cNvSpPr>
            <a:spLocks noChangeArrowheads="1"/>
          </p:cNvSpPr>
          <p:nvPr/>
        </p:nvSpPr>
        <p:spPr bwMode="gray">
          <a:xfrm rot="900000">
            <a:off x="4971469" y="42661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a:extLst>
              <a:ext uri="{FF2B5EF4-FFF2-40B4-BE49-F238E27FC236}">
                <a16:creationId xmlns:a16="http://schemas.microsoft.com/office/drawing/2014/main" id="{E252E4FF-C7E6-1BA8-C09F-966BD4372379}"/>
              </a:ext>
            </a:extLst>
          </p:cNvPr>
          <p:cNvSpPr>
            <a:spLocks noChangeArrowheads="1"/>
          </p:cNvSpPr>
          <p:nvPr/>
        </p:nvSpPr>
        <p:spPr bwMode="gray">
          <a:xfrm rot="180000">
            <a:off x="5291349" y="4950363"/>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a:extLst>
              <a:ext uri="{FF2B5EF4-FFF2-40B4-BE49-F238E27FC236}">
                <a16:creationId xmlns:a16="http://schemas.microsoft.com/office/drawing/2014/main" id="{B70F1DA7-24B8-9016-5513-6ED488C2E2D1}"/>
              </a:ext>
            </a:extLst>
          </p:cNvPr>
          <p:cNvSpPr>
            <a:spLocks noChangeArrowheads="1"/>
          </p:cNvSpPr>
          <p:nvPr/>
        </p:nvSpPr>
        <p:spPr bwMode="gray">
          <a:xfrm rot="-4860000">
            <a:off x="5961275" y="43439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a:extLst>
              <a:ext uri="{FF2B5EF4-FFF2-40B4-BE49-F238E27FC236}">
                <a16:creationId xmlns:a16="http://schemas.microsoft.com/office/drawing/2014/main" id="{14871F76-8C83-938F-D0C5-6C81D0EE8CDC}"/>
              </a:ext>
            </a:extLst>
          </p:cNvPr>
          <p:cNvSpPr>
            <a:spLocks noChangeArrowheads="1"/>
          </p:cNvSpPr>
          <p:nvPr/>
        </p:nvSpPr>
        <p:spPr bwMode="gray">
          <a:xfrm rot="-3720000">
            <a:off x="5434225" y="415978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a:extLst>
              <a:ext uri="{FF2B5EF4-FFF2-40B4-BE49-F238E27FC236}">
                <a16:creationId xmlns:a16="http://schemas.microsoft.com/office/drawing/2014/main" id="{D10965B8-0251-D9D4-E79F-9006B669D868}"/>
              </a:ext>
            </a:extLst>
          </p:cNvPr>
          <p:cNvSpPr>
            <a:spLocks noChangeArrowheads="1"/>
          </p:cNvSpPr>
          <p:nvPr/>
        </p:nvSpPr>
        <p:spPr bwMode="gray">
          <a:xfrm rot="180000">
            <a:off x="5277856" y="53964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a:extLst>
              <a:ext uri="{FF2B5EF4-FFF2-40B4-BE49-F238E27FC236}">
                <a16:creationId xmlns:a16="http://schemas.microsoft.com/office/drawing/2014/main" id="{6C6A967C-0C74-F311-BEA0-B7683913DC56}"/>
              </a:ext>
            </a:extLst>
          </p:cNvPr>
          <p:cNvSpPr>
            <a:spLocks noChangeArrowheads="1"/>
          </p:cNvSpPr>
          <p:nvPr/>
        </p:nvSpPr>
        <p:spPr bwMode="gray">
          <a:xfrm rot="2700000">
            <a:off x="4244666" y="5285992"/>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a:extLst>
              <a:ext uri="{FF2B5EF4-FFF2-40B4-BE49-F238E27FC236}">
                <a16:creationId xmlns:a16="http://schemas.microsoft.com/office/drawing/2014/main" id="{3728EEDD-543C-BF53-D50A-A0AD98524293}"/>
              </a:ext>
            </a:extLst>
          </p:cNvPr>
          <p:cNvSpPr>
            <a:spLocks noChangeArrowheads="1"/>
          </p:cNvSpPr>
          <p:nvPr/>
        </p:nvSpPr>
        <p:spPr bwMode="gray">
          <a:xfrm rot="2640000">
            <a:off x="4728581" y="47043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a:extLst>
              <a:ext uri="{FF2B5EF4-FFF2-40B4-BE49-F238E27FC236}">
                <a16:creationId xmlns:a16="http://schemas.microsoft.com/office/drawing/2014/main" id="{32693CD7-C5CC-DFDC-9D0B-CB1B11107FF7}"/>
              </a:ext>
            </a:extLst>
          </p:cNvPr>
          <p:cNvSpPr>
            <a:spLocks noChangeArrowheads="1"/>
          </p:cNvSpPr>
          <p:nvPr/>
        </p:nvSpPr>
        <p:spPr bwMode="gray">
          <a:xfrm rot="1740000">
            <a:off x="4392825" y="51313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a:extLst>
              <a:ext uri="{FF2B5EF4-FFF2-40B4-BE49-F238E27FC236}">
                <a16:creationId xmlns:a16="http://schemas.microsoft.com/office/drawing/2014/main" id="{08155506-E2C6-A577-88CB-17F1FEF5B9D4}"/>
              </a:ext>
            </a:extLst>
          </p:cNvPr>
          <p:cNvSpPr>
            <a:spLocks noChangeArrowheads="1"/>
          </p:cNvSpPr>
          <p:nvPr/>
        </p:nvSpPr>
        <p:spPr bwMode="gray">
          <a:xfrm rot="4560000">
            <a:off x="4013413" y="54361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a:extLst>
              <a:ext uri="{FF2B5EF4-FFF2-40B4-BE49-F238E27FC236}">
                <a16:creationId xmlns:a16="http://schemas.microsoft.com/office/drawing/2014/main" id="{4D30C2D1-2153-A4C1-0A07-DB92208DFC52}"/>
              </a:ext>
            </a:extLst>
          </p:cNvPr>
          <p:cNvSpPr>
            <a:spLocks noChangeArrowheads="1"/>
          </p:cNvSpPr>
          <p:nvPr/>
        </p:nvSpPr>
        <p:spPr bwMode="auto">
          <a:xfrm>
            <a:off x="1714119" y="1127938"/>
            <a:ext cx="1333881"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p>
            <a:r>
              <a:rPr lang="en-GB" sz="1600" b="1" dirty="0" err="1">
                <a:latin typeface="Helvetica" pitchFamily="34" charset="0"/>
                <a:sym typeface="Symbol" pitchFamily="18" charset="2"/>
              </a:rPr>
              <a:t>Neurotrans</a:t>
            </a:r>
            <a:r>
              <a:rPr lang="en-GB" sz="1600" b="1" dirty="0">
                <a:latin typeface="Helvetica" pitchFamily="34" charset="0"/>
                <a:sym typeface="Symbol" pitchFamily="18" charset="2"/>
              </a:rPr>
              <a:t>-mission dysfunction</a:t>
            </a:r>
            <a:endParaRPr lang="en-US" sz="1600" b="1" dirty="0">
              <a:latin typeface="Helvetica" pitchFamily="34" charset="0"/>
            </a:endParaRPr>
          </a:p>
        </p:txBody>
      </p:sp>
      <p:sp>
        <p:nvSpPr>
          <p:cNvPr id="53503" name="AutoShape 282">
            <a:extLst>
              <a:ext uri="{FF2B5EF4-FFF2-40B4-BE49-F238E27FC236}">
                <a16:creationId xmlns:a16="http://schemas.microsoft.com/office/drawing/2014/main" id="{DA5FC48F-2321-4F80-6428-E43D0A05371D}"/>
              </a:ext>
            </a:extLst>
          </p:cNvPr>
          <p:cNvSpPr>
            <a:spLocks noChangeArrowheads="1"/>
          </p:cNvSpPr>
          <p:nvPr/>
        </p:nvSpPr>
        <p:spPr bwMode="auto">
          <a:xfrm rot="70396" flipH="1">
            <a:off x="1830377" y="334724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a:extLst>
              <a:ext uri="{FF2B5EF4-FFF2-40B4-BE49-F238E27FC236}">
                <a16:creationId xmlns:a16="http://schemas.microsoft.com/office/drawing/2014/main" id="{ED006B61-4C9B-CBF1-2EB2-05F9CA2D4621}"/>
              </a:ext>
            </a:extLst>
          </p:cNvPr>
          <p:cNvSpPr>
            <a:spLocks noChangeArrowheads="1"/>
          </p:cNvSpPr>
          <p:nvPr/>
        </p:nvSpPr>
        <p:spPr bwMode="white">
          <a:xfrm>
            <a:off x="7269158" y="2886128"/>
            <a:ext cx="18748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nchorCtr="1">
            <a:spAutoFit/>
          </a:bodyPr>
          <a:lstStyle/>
          <a:p>
            <a:pPr algn="ctr"/>
            <a:r>
              <a:rPr lang="en-US" sz="1600" b="1" dirty="0">
                <a:latin typeface="Helvetica" pitchFamily="34" charset="0"/>
              </a:rPr>
              <a:t>Increased renal glucose reabsorption</a:t>
            </a:r>
          </a:p>
        </p:txBody>
      </p:sp>
      <p:sp>
        <p:nvSpPr>
          <p:cNvPr id="1290524" name="Rectangle 284">
            <a:extLst>
              <a:ext uri="{FF2B5EF4-FFF2-40B4-BE49-F238E27FC236}">
                <a16:creationId xmlns:a16="http://schemas.microsoft.com/office/drawing/2014/main" id="{7158784A-4FCF-7F06-E7B0-33AE1BAC91E2}"/>
              </a:ext>
            </a:extLst>
          </p:cNvPr>
          <p:cNvSpPr>
            <a:spLocks noChangeArrowheads="1"/>
          </p:cNvSpPr>
          <p:nvPr/>
        </p:nvSpPr>
        <p:spPr bwMode="auto">
          <a:xfrm>
            <a:off x="5194866" y="3023735"/>
            <a:ext cx="1585371"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Decreased </a:t>
            </a:r>
            <a:br>
              <a:rPr lang="en-US" sz="1600" b="1" dirty="0">
                <a:latin typeface="Helvetica" pitchFamily="34" charset="0"/>
              </a:rPr>
            </a:br>
            <a:r>
              <a:rPr lang="en-US" sz="1600" b="1" dirty="0">
                <a:latin typeface="Helvetica" pitchFamily="34" charset="0"/>
              </a:rPr>
              <a:t>incretin effect</a:t>
            </a:r>
            <a:br>
              <a:rPr lang="en-US" sz="1600" b="1" dirty="0">
                <a:latin typeface="Helvetica" pitchFamily="34" charset="0"/>
              </a:rPr>
            </a:br>
            <a:r>
              <a:rPr lang="en-GB" sz="1600" b="1" dirty="0">
                <a:latin typeface="Helvetica" pitchFamily="34" charset="0"/>
                <a:sym typeface="Symbol" pitchFamily="18" charset="2"/>
              </a:rPr>
              <a:t>Gut hormones</a:t>
            </a:r>
            <a:endParaRPr lang="en-US" sz="1600" b="1" dirty="0">
              <a:latin typeface="Helvetica" pitchFamily="34" charset="0"/>
            </a:endParaRPr>
          </a:p>
        </p:txBody>
      </p:sp>
      <p:sp>
        <p:nvSpPr>
          <p:cNvPr id="53506" name="AutoShape 285">
            <a:extLst>
              <a:ext uri="{FF2B5EF4-FFF2-40B4-BE49-F238E27FC236}">
                <a16:creationId xmlns:a16="http://schemas.microsoft.com/office/drawing/2014/main" id="{178E155A-51E6-5002-B999-C1E8970E5ABA}"/>
              </a:ext>
            </a:extLst>
          </p:cNvPr>
          <p:cNvSpPr>
            <a:spLocks noChangeArrowheads="1"/>
          </p:cNvSpPr>
          <p:nvPr/>
        </p:nvSpPr>
        <p:spPr bwMode="auto">
          <a:xfrm rot="12520457">
            <a:off x="8667949" y="2557299"/>
            <a:ext cx="412990" cy="200077"/>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a:extLst>
              <a:ext uri="{FF2B5EF4-FFF2-40B4-BE49-F238E27FC236}">
                <a16:creationId xmlns:a16="http://schemas.microsoft.com/office/drawing/2014/main" id="{616CAEDC-8148-4CE0-72C3-FD1BC552E58D}"/>
              </a:ext>
            </a:extLst>
          </p:cNvPr>
          <p:cNvSpPr>
            <a:spLocks noChangeArrowheads="1"/>
          </p:cNvSpPr>
          <p:nvPr/>
        </p:nvSpPr>
        <p:spPr bwMode="auto">
          <a:xfrm rot="-9630385">
            <a:off x="6804867" y="5072641"/>
            <a:ext cx="844551"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a:extLst>
              <a:ext uri="{FF2B5EF4-FFF2-40B4-BE49-F238E27FC236}">
                <a16:creationId xmlns:a16="http://schemas.microsoft.com/office/drawing/2014/main" id="{070C5EBF-A82A-41E7-104D-65EED5FF69AE}"/>
              </a:ext>
            </a:extLst>
          </p:cNvPr>
          <p:cNvSpPr>
            <a:spLocks noChangeArrowheads="1"/>
          </p:cNvSpPr>
          <p:nvPr/>
        </p:nvSpPr>
        <p:spPr bwMode="auto">
          <a:xfrm rot="11330193">
            <a:off x="1762753" y="1919219"/>
            <a:ext cx="691487" cy="185615"/>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dirty="0"/>
          </a:p>
        </p:txBody>
      </p:sp>
      <p:pic>
        <p:nvPicPr>
          <p:cNvPr id="5" name="Picture 4">
            <a:extLst>
              <a:ext uri="{FF2B5EF4-FFF2-40B4-BE49-F238E27FC236}">
                <a16:creationId xmlns:a16="http://schemas.microsoft.com/office/drawing/2014/main" id="{633F21C5-BC60-F0CC-E43E-61C10428C6A7}"/>
              </a:ext>
            </a:extLst>
          </p:cNvPr>
          <p:cNvPicPr>
            <a:picLocks noChangeAspect="1"/>
          </p:cNvPicPr>
          <p:nvPr/>
        </p:nvPicPr>
        <p:blipFill>
          <a:blip r:embed="rId12"/>
          <a:stretch>
            <a:fillRect/>
          </a:stretch>
        </p:blipFill>
        <p:spPr>
          <a:xfrm>
            <a:off x="7330856" y="1225442"/>
            <a:ext cx="1301271" cy="1658100"/>
          </a:xfrm>
          <a:prstGeom prst="rect">
            <a:avLst/>
          </a:prstGeom>
        </p:spPr>
      </p:pic>
      <p:sp>
        <p:nvSpPr>
          <p:cNvPr id="6" name="Rectangle 222">
            <a:extLst>
              <a:ext uri="{FF2B5EF4-FFF2-40B4-BE49-F238E27FC236}">
                <a16:creationId xmlns:a16="http://schemas.microsoft.com/office/drawing/2014/main" id="{AD6EB671-22F2-EDCA-DDBA-F08C8D842A2D}"/>
              </a:ext>
            </a:extLst>
          </p:cNvPr>
          <p:cNvSpPr>
            <a:spLocks noChangeArrowheads="1"/>
          </p:cNvSpPr>
          <p:nvPr/>
        </p:nvSpPr>
        <p:spPr bwMode="auto">
          <a:xfrm>
            <a:off x="5922963" y="974499"/>
            <a:ext cx="2116198" cy="366769"/>
          </a:xfrm>
          <a:prstGeom prst="rect">
            <a:avLst/>
          </a:prstGeom>
          <a:solidFill>
            <a:schemeClr val="bg1"/>
          </a:solidFill>
          <a:ln>
            <a:noFill/>
          </a:ln>
        </p:spPr>
        <p:txBody>
          <a:bodyPr wrap="square" lIns="90488" tIns="44451" rIns="90488" bIns="44451">
            <a:spAutoFit/>
          </a:bodyPr>
          <a:lstStyle/>
          <a:p>
            <a:r>
              <a:rPr lang="en-US" b="1" dirty="0">
                <a:solidFill>
                  <a:srgbClr val="0070C0"/>
                </a:solidFill>
                <a:latin typeface="Helvetica" pitchFamily="34" charset="0"/>
              </a:rPr>
              <a:t>Hypercortisolism</a:t>
            </a:r>
          </a:p>
        </p:txBody>
      </p:sp>
      <p:sp>
        <p:nvSpPr>
          <p:cNvPr id="7" name="AutoShape 219">
            <a:extLst>
              <a:ext uri="{FF2B5EF4-FFF2-40B4-BE49-F238E27FC236}">
                <a16:creationId xmlns:a16="http://schemas.microsoft.com/office/drawing/2014/main" id="{B0C08E4B-53DD-507C-CACE-F3DECAF95424}"/>
              </a:ext>
            </a:extLst>
          </p:cNvPr>
          <p:cNvSpPr>
            <a:spLocks noChangeArrowheads="1"/>
          </p:cNvSpPr>
          <p:nvPr/>
        </p:nvSpPr>
        <p:spPr bwMode="auto">
          <a:xfrm>
            <a:off x="6699251" y="1281864"/>
            <a:ext cx="524561" cy="270544"/>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dirty="0"/>
          </a:p>
        </p:txBody>
      </p:sp>
      <p:sp>
        <p:nvSpPr>
          <p:cNvPr id="2" name="TextBox 1">
            <a:extLst>
              <a:ext uri="{FF2B5EF4-FFF2-40B4-BE49-F238E27FC236}">
                <a16:creationId xmlns:a16="http://schemas.microsoft.com/office/drawing/2014/main" id="{282D5771-E489-C5B9-5331-946B22DA29DD}"/>
              </a:ext>
            </a:extLst>
          </p:cNvPr>
          <p:cNvSpPr txBox="1"/>
          <p:nvPr/>
        </p:nvSpPr>
        <p:spPr>
          <a:xfrm>
            <a:off x="685800" y="6488668"/>
            <a:ext cx="4800600" cy="369332"/>
          </a:xfrm>
          <a:prstGeom prst="rect">
            <a:avLst/>
          </a:prstGeom>
          <a:noFill/>
        </p:spPr>
        <p:txBody>
          <a:bodyPr wrap="square" rtlCol="0">
            <a:spAutoFit/>
          </a:bodyPr>
          <a:lstStyle/>
          <a:p>
            <a:r>
              <a:rPr lang="en-US" dirty="0"/>
              <a:t>DeFronzo, </a:t>
            </a:r>
            <a:r>
              <a:rPr lang="en-US" dirty="0" err="1"/>
              <a:t>Auchus</a:t>
            </a:r>
            <a:r>
              <a:rPr lang="en-US" dirty="0"/>
              <a:t>-Hypercortisolism June 2025 </a:t>
            </a:r>
          </a:p>
        </p:txBody>
      </p:sp>
    </p:spTree>
    <p:custDataLst>
      <p:tags r:id="rId1"/>
    </p:custDataLst>
    <p:extLst>
      <p:ext uri="{BB962C8B-B14F-4D97-AF65-F5344CB8AC3E}">
        <p14:creationId xmlns:p14="http://schemas.microsoft.com/office/powerpoint/2010/main" val="27970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2"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2000" fill="hold"/>
                                        <p:tgtEl>
                                          <p:spTgt spid="6"/>
                                        </p:tgtEl>
                                        <p:attrNameLst>
                                          <p:attrName>ppt_x</p:attrName>
                                        </p:attrNameLst>
                                      </p:cBhvr>
                                      <p:tavLst>
                                        <p:tav tm="0">
                                          <p:val>
                                            <p:strVal val="0-#ppt_w/2"/>
                                          </p:val>
                                        </p:tav>
                                        <p:tav tm="100000">
                                          <p:val>
                                            <p:strVal val="#ppt_x"/>
                                          </p:val>
                                        </p:tav>
                                      </p:tavLst>
                                    </p:anim>
                                    <p:anim calcmode="lin" valueType="num">
                                      <p:cBhvr additive="base">
                                        <p:cTn id="56"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7"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P spid="6" grpId="0" animBg="1"/>
    </p:bldLst>
  </p:timing>
</p:sld>
</file>

<file path=ppt/slides/slide1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3" name="Rectangle 3"/>
          <p:cNvSpPr>
            <a:spLocks noGrp="1" noChangeArrowheads="1"/>
          </p:cNvSpPr>
          <p:nvPr>
            <p:ph sz="quarter" idx="1"/>
          </p:nvPr>
        </p:nvSpPr>
        <p:spPr>
          <a:xfrm>
            <a:off x="457200" y="987591"/>
            <a:ext cx="6934200" cy="5105400"/>
          </a:xfrm>
        </p:spPr>
        <p:txBody>
          <a:bodyPr>
            <a:normAutofit fontScale="92500" lnSpcReduction="20000"/>
          </a:bodyPr>
          <a:lstStyle/>
          <a:p>
            <a:pPr eaLnBrk="1" hangingPunct="1">
              <a:lnSpc>
                <a:spcPct val="110000"/>
              </a:lnSpc>
              <a:defRPr/>
            </a:pPr>
            <a:r>
              <a:rPr lang="en-US" sz="2800" b="1" dirty="0"/>
              <a:t>Action</a:t>
            </a:r>
            <a:r>
              <a:rPr lang="en-US" sz="2800" dirty="0"/>
              <a:t>: </a:t>
            </a:r>
            <a:r>
              <a:rPr lang="en-US" sz="2400" dirty="0"/>
              <a:t>decrease insulin resistance by making muscle and adipose cells more sensitive to insulin</a:t>
            </a:r>
            <a:r>
              <a:rPr lang="en-US" dirty="0"/>
              <a:t>; d</a:t>
            </a:r>
            <a:r>
              <a:rPr lang="en-US" sz="2400" dirty="0"/>
              <a:t>ecrease free fatty acids</a:t>
            </a:r>
            <a:endParaRPr lang="en-US" sz="1200" dirty="0"/>
          </a:p>
          <a:p>
            <a:pPr eaLnBrk="1" hangingPunct="1">
              <a:lnSpc>
                <a:spcPct val="110000"/>
              </a:lnSpc>
              <a:defRPr/>
            </a:pPr>
            <a:r>
              <a:rPr lang="en-US" sz="2800" b="1" dirty="0"/>
              <a:t>Names</a:t>
            </a:r>
            <a:r>
              <a:rPr lang="en-US" sz="2800" dirty="0"/>
              <a:t>:</a:t>
            </a:r>
          </a:p>
          <a:p>
            <a:pPr lvl="1" eaLnBrk="1" hangingPunct="1">
              <a:lnSpc>
                <a:spcPct val="110000"/>
              </a:lnSpc>
              <a:defRPr/>
            </a:pPr>
            <a:r>
              <a:rPr lang="en-US" sz="2400" dirty="0"/>
              <a:t>pioglitazone (Actos) – bladder cancer warning</a:t>
            </a:r>
          </a:p>
          <a:p>
            <a:pPr lvl="2" eaLnBrk="1" hangingPunct="1">
              <a:lnSpc>
                <a:spcPct val="110000"/>
              </a:lnSpc>
              <a:defRPr/>
            </a:pPr>
            <a:r>
              <a:rPr lang="en-US" sz="2400" dirty="0"/>
              <a:t>Dosing: 15-45 mg daily  </a:t>
            </a:r>
          </a:p>
          <a:p>
            <a:pPr lvl="2" eaLnBrk="1" hangingPunct="1">
              <a:lnSpc>
                <a:spcPct val="110000"/>
              </a:lnSpc>
              <a:defRPr/>
            </a:pPr>
            <a:r>
              <a:rPr lang="en-US" sz="2400" dirty="0">
                <a:solidFill>
                  <a:srgbClr val="0070C0"/>
                </a:solidFill>
              </a:rPr>
              <a:t>Consider adding low dose if history of stroke or have steatosis</a:t>
            </a:r>
            <a:endParaRPr lang="en-US" dirty="0"/>
          </a:p>
          <a:p>
            <a:pPr eaLnBrk="1" hangingPunct="1">
              <a:lnSpc>
                <a:spcPct val="110000"/>
              </a:lnSpc>
              <a:defRPr/>
            </a:pPr>
            <a:r>
              <a:rPr lang="en-US" sz="2800" b="1" dirty="0"/>
              <a:t>Efficacy/ Considerations</a:t>
            </a:r>
            <a:r>
              <a:rPr lang="en-US" sz="2400" dirty="0"/>
              <a:t>  </a:t>
            </a:r>
          </a:p>
          <a:p>
            <a:pPr lvl="1" eaLnBrk="1" hangingPunct="1">
              <a:lnSpc>
                <a:spcPct val="110000"/>
              </a:lnSpc>
              <a:defRPr/>
            </a:pPr>
            <a:r>
              <a:rPr lang="en-US" sz="2400" dirty="0"/>
              <a:t>Reduce A1C ~0.5-1.0%</a:t>
            </a:r>
          </a:p>
          <a:p>
            <a:pPr lvl="1" eaLnBrk="1" hangingPunct="1">
              <a:lnSpc>
                <a:spcPct val="110000"/>
              </a:lnSpc>
              <a:defRPr/>
            </a:pPr>
            <a:r>
              <a:rPr lang="en-US" sz="2400" dirty="0"/>
              <a:t>6 weeks for maximum effect</a:t>
            </a:r>
          </a:p>
          <a:p>
            <a:pPr lvl="1" eaLnBrk="1" hangingPunct="1">
              <a:lnSpc>
                <a:spcPct val="110000"/>
              </a:lnSpc>
              <a:defRPr/>
            </a:pPr>
            <a:r>
              <a:rPr lang="en-US" sz="2400" dirty="0"/>
              <a:t>pioglitazone $5 a month, rosiglitazone $300 a month</a:t>
            </a:r>
          </a:p>
          <a:p>
            <a:pPr lvl="1" eaLnBrk="1" hangingPunct="1">
              <a:lnSpc>
                <a:spcPct val="110000"/>
              </a:lnSpc>
              <a:defRPr/>
            </a:pPr>
            <a:r>
              <a:rPr lang="en-US" sz="2400" dirty="0"/>
              <a:t>Can cause fluid retention, not indicated w/ CHF</a:t>
            </a:r>
          </a:p>
          <a:p>
            <a:pPr lvl="1" eaLnBrk="1" hangingPunct="1">
              <a:lnSpc>
                <a:spcPct val="80000"/>
              </a:lnSpc>
              <a:defRPr/>
            </a:pPr>
            <a:endParaRPr lang="en-US" sz="2400" dirty="0"/>
          </a:p>
        </p:txBody>
      </p:sp>
      <p:sp>
        <p:nvSpPr>
          <p:cNvPr id="4" name="Rectangle 2"/>
          <p:cNvSpPr txBox="1">
            <a:spLocks noChangeArrowheads="1"/>
          </p:cNvSpPr>
          <p:nvPr/>
        </p:nvSpPr>
        <p:spPr>
          <a:xfrm>
            <a:off x="457200" y="152400"/>
            <a:ext cx="8229600" cy="826120"/>
          </a:xfrm>
          <a:prstGeom prst="rect">
            <a:avLst/>
          </a:prstGeom>
          <a:solidFill>
            <a:srgbClr val="B1D45A"/>
          </a:solidFill>
        </p:spPr>
        <p:txBody>
          <a:bodyPr vert="horz" anchor="b" anchorCtr="0">
            <a:normAutofit fontScale="975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defRPr/>
            </a:pPr>
            <a:r>
              <a:rPr lang="en-US" sz="4000" dirty="0"/>
              <a:t>Insulin Sensitizers </a:t>
            </a:r>
            <a:endParaRPr lang="en-US" sz="3200" dirty="0"/>
          </a:p>
        </p:txBody>
      </p:sp>
      <p:pic>
        <p:nvPicPr>
          <p:cNvPr id="3" name="Picture 2" descr="Businessman shrugging">
            <a:extLst>
              <a:ext uri="{FF2B5EF4-FFF2-40B4-BE49-F238E27FC236}">
                <a16:creationId xmlns:a16="http://schemas.microsoft.com/office/drawing/2014/main" id="{DCD90BC0-5ACD-46D3-96E4-C4C3399BA3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5148" y="1324451"/>
            <a:ext cx="1906816" cy="4267200"/>
          </a:xfrm>
          <a:prstGeom prst="rect">
            <a:avLst/>
          </a:prstGeom>
        </p:spPr>
      </p:pic>
      <p:pic>
        <p:nvPicPr>
          <p:cNvPr id="6" name="Picture 5">
            <a:extLst>
              <a:ext uri="{FF2B5EF4-FFF2-40B4-BE49-F238E27FC236}">
                <a16:creationId xmlns:a16="http://schemas.microsoft.com/office/drawing/2014/main" id="{E68E3C5F-8068-FD07-A708-6DA4EFF3B82A}"/>
              </a:ext>
            </a:extLst>
          </p:cNvPr>
          <p:cNvPicPr>
            <a:picLocks noChangeAspect="1"/>
          </p:cNvPicPr>
          <p:nvPr/>
        </p:nvPicPr>
        <p:blipFill>
          <a:blip r:embed="rId5"/>
          <a:stretch>
            <a:fillRect/>
          </a:stretch>
        </p:blipFill>
        <p:spPr>
          <a:xfrm>
            <a:off x="502836" y="5635534"/>
            <a:ext cx="7783011" cy="1143160"/>
          </a:xfrm>
          <a:prstGeom prst="rect">
            <a:avLst/>
          </a:prstGeom>
        </p:spPr>
      </p:pic>
    </p:spTree>
    <p:custDataLst>
      <p:tags r:id="rId1"/>
    </p:custDataLst>
    <p:extLst>
      <p:ext uri="{BB962C8B-B14F-4D97-AF65-F5344CB8AC3E}">
        <p14:creationId xmlns:p14="http://schemas.microsoft.com/office/powerpoint/2010/main" val="25698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8E49D-8F26-F201-2096-A7FBB38E3F5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CEC3DE6-6EFC-75B1-3A9D-9DACB140F66A}"/>
              </a:ext>
            </a:extLst>
          </p:cNvPr>
          <p:cNvPicPr>
            <a:picLocks noChangeAspect="1"/>
          </p:cNvPicPr>
          <p:nvPr/>
        </p:nvPicPr>
        <p:blipFill>
          <a:blip r:embed="rId4"/>
          <a:stretch>
            <a:fillRect/>
          </a:stretch>
        </p:blipFill>
        <p:spPr>
          <a:xfrm>
            <a:off x="1447800" y="5715000"/>
            <a:ext cx="2133887" cy="568049"/>
          </a:xfrm>
          <a:prstGeom prst="rect">
            <a:avLst/>
          </a:prstGeom>
        </p:spPr>
      </p:pic>
      <p:pic>
        <p:nvPicPr>
          <p:cNvPr id="5" name="Picture 4">
            <a:extLst>
              <a:ext uri="{FF2B5EF4-FFF2-40B4-BE49-F238E27FC236}">
                <a16:creationId xmlns:a16="http://schemas.microsoft.com/office/drawing/2014/main" id="{ACE4F1F3-BEF5-339D-ACED-07397A224039}"/>
              </a:ext>
            </a:extLst>
          </p:cNvPr>
          <p:cNvPicPr>
            <a:picLocks noChangeAspect="1"/>
          </p:cNvPicPr>
          <p:nvPr/>
        </p:nvPicPr>
        <p:blipFill>
          <a:blip r:embed="rId5"/>
          <a:stretch>
            <a:fillRect/>
          </a:stretch>
        </p:blipFill>
        <p:spPr>
          <a:xfrm>
            <a:off x="494414" y="152400"/>
            <a:ext cx="7859471" cy="6601663"/>
          </a:xfrm>
          <a:prstGeom prst="rect">
            <a:avLst/>
          </a:prstGeom>
        </p:spPr>
      </p:pic>
      <p:sp>
        <p:nvSpPr>
          <p:cNvPr id="2" name="Oval 1">
            <a:extLst>
              <a:ext uri="{FF2B5EF4-FFF2-40B4-BE49-F238E27FC236}">
                <a16:creationId xmlns:a16="http://schemas.microsoft.com/office/drawing/2014/main" id="{0094AC83-0A7D-766A-4460-D59200122A84}"/>
              </a:ext>
            </a:extLst>
          </p:cNvPr>
          <p:cNvSpPr/>
          <p:nvPr/>
        </p:nvSpPr>
        <p:spPr>
          <a:xfrm>
            <a:off x="6400800" y="4267200"/>
            <a:ext cx="1828800" cy="4572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697A0FD3-AF8A-BD08-E673-04D55874E64D}"/>
              </a:ext>
            </a:extLst>
          </p:cNvPr>
          <p:cNvSpPr/>
          <p:nvPr/>
        </p:nvSpPr>
        <p:spPr>
          <a:xfrm>
            <a:off x="1066800" y="6172200"/>
            <a:ext cx="3810000" cy="4572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3247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5490" name="Rectangle 2"/>
          <p:cNvSpPr>
            <a:spLocks noGrp="1" noChangeArrowheads="1"/>
          </p:cNvSpPr>
          <p:nvPr>
            <p:ph type="title"/>
          </p:nvPr>
        </p:nvSpPr>
        <p:spPr>
          <a:xfrm>
            <a:off x="305989" y="155302"/>
            <a:ext cx="8595641" cy="877018"/>
          </a:xfrm>
        </p:spPr>
        <p:txBody>
          <a:bodyPr>
            <a:normAutofit fontScale="90000"/>
          </a:bodyPr>
          <a:lstStyle/>
          <a:p>
            <a:pPr algn="ctr" eaLnBrk="1" hangingPunct="1">
              <a:defRPr/>
            </a:pPr>
            <a:r>
              <a:rPr lang="en-US" sz="5900" dirty="0"/>
              <a:t>Welcome Everyone</a:t>
            </a:r>
            <a:endParaRPr lang="en-US" dirty="0"/>
          </a:p>
        </p:txBody>
      </p:sp>
      <p:sp>
        <p:nvSpPr>
          <p:cNvPr id="1215491" name="Rectangle 3"/>
          <p:cNvSpPr>
            <a:spLocks noGrp="1" noChangeArrowheads="1"/>
          </p:cNvSpPr>
          <p:nvPr>
            <p:ph type="body" sz="half" idx="4294967295"/>
          </p:nvPr>
        </p:nvSpPr>
        <p:spPr>
          <a:xfrm>
            <a:off x="815059" y="4248844"/>
            <a:ext cx="7742482" cy="2389566"/>
          </a:xfrm>
          <a:solidFill>
            <a:schemeClr val="bg1"/>
          </a:solidFill>
        </p:spPr>
        <p:txBody>
          <a:bodyPr>
            <a:normAutofit/>
          </a:bodyPr>
          <a:lstStyle/>
          <a:p>
            <a:pPr marL="0" indent="0" algn="ctr" eaLnBrk="1" hangingPunct="1">
              <a:lnSpc>
                <a:spcPct val="120000"/>
              </a:lnSpc>
              <a:buNone/>
              <a:defRPr/>
            </a:pPr>
            <a:r>
              <a:rPr lang="en-US" sz="3200" b="1" dirty="0">
                <a:solidFill>
                  <a:srgbClr val="5E3886"/>
                </a:solidFill>
              </a:rPr>
              <a:t>Good Morning and Welcome.  </a:t>
            </a:r>
          </a:p>
          <a:p>
            <a:pPr marL="0" indent="0" algn="ctr" eaLnBrk="1" hangingPunct="1">
              <a:lnSpc>
                <a:spcPct val="120000"/>
              </a:lnSpc>
              <a:buNone/>
              <a:defRPr/>
            </a:pPr>
            <a:r>
              <a:rPr lang="en-US" sz="1800" dirty="0"/>
              <a:t>Grab your coffee, tea or other beverage, a healthy snack and get comfy.</a:t>
            </a:r>
          </a:p>
          <a:p>
            <a:pPr marL="0" indent="0" algn="ctr" eaLnBrk="1" hangingPunct="1">
              <a:lnSpc>
                <a:spcPct val="120000"/>
              </a:lnSpc>
              <a:buNone/>
              <a:defRPr/>
            </a:pPr>
            <a:r>
              <a:rPr lang="en-US" sz="1800" dirty="0"/>
              <a:t>We will start promptly at 8:00 AM Pacific Time.</a:t>
            </a:r>
          </a:p>
          <a:p>
            <a:pPr marL="0" indent="0" algn="ctr" eaLnBrk="1" hangingPunct="1">
              <a:lnSpc>
                <a:spcPct val="120000"/>
              </a:lnSpc>
              <a:buNone/>
              <a:defRPr/>
            </a:pPr>
            <a:r>
              <a:rPr lang="en-US" sz="1800" dirty="0"/>
              <a:t>If you are having any technical difficulty, please chat with Bryanna at </a:t>
            </a:r>
            <a:r>
              <a:rPr lang="en-US" sz="1800" b="1" dirty="0">
                <a:hlinkClick r:id="rId4"/>
              </a:rPr>
              <a:t>www.DiabetesEd.net</a:t>
            </a:r>
            <a:r>
              <a:rPr lang="en-US" sz="1800" b="1" dirty="0"/>
              <a:t> </a:t>
            </a:r>
            <a:r>
              <a:rPr lang="en-US" sz="1800" dirty="0"/>
              <a:t>or call 530 / 893-8635 or email at info@diabetesed.net</a:t>
            </a:r>
          </a:p>
          <a:p>
            <a:pPr marL="0" indent="0" eaLnBrk="1" hangingPunct="1">
              <a:buNone/>
              <a:defRPr/>
            </a:pPr>
            <a:endParaRPr lang="en-US" sz="1800" dirty="0"/>
          </a:p>
        </p:txBody>
      </p:sp>
      <p:pic>
        <p:nvPicPr>
          <p:cNvPr id="4" name="Picture 3">
            <a:extLst>
              <a:ext uri="{FF2B5EF4-FFF2-40B4-BE49-F238E27FC236}">
                <a16:creationId xmlns:a16="http://schemas.microsoft.com/office/drawing/2014/main" id="{A1BE0A11-2824-F514-827A-FA7BB8DD2338}"/>
              </a:ext>
            </a:extLst>
          </p:cNvPr>
          <p:cNvPicPr>
            <a:picLocks noChangeAspect="1"/>
          </p:cNvPicPr>
          <p:nvPr/>
        </p:nvPicPr>
        <p:blipFill>
          <a:blip r:embed="rId5"/>
          <a:stretch>
            <a:fillRect/>
          </a:stretch>
        </p:blipFill>
        <p:spPr>
          <a:xfrm>
            <a:off x="305989" y="1143000"/>
            <a:ext cx="8595641" cy="2714870"/>
          </a:xfrm>
          <a:prstGeom prst="rect">
            <a:avLst/>
          </a:prstGeom>
        </p:spPr>
      </p:pic>
    </p:spTree>
    <p:custDataLst>
      <p:tags r:id="rId1"/>
    </p:custDataLst>
    <p:extLst>
      <p:ext uri="{BB962C8B-B14F-4D97-AF65-F5344CB8AC3E}">
        <p14:creationId xmlns:p14="http://schemas.microsoft.com/office/powerpoint/2010/main" val="400081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p:tgtEl>
                                          <p:spTgt spid="1215490"/>
                                        </p:tgtEl>
                                      </p:cBhvr>
                                    </p:animEffect>
                                    <p:animScale>
                                      <p:cBhvr>
                                        <p:cTn id="7" dur="250" autoRev="1" fill="hold"/>
                                        <p:tgtEl>
                                          <p:spTgt spid="121549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549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6" descr="http://www.worlddiabetesday.org/files/images/dka.jpg">
            <a:hlinkClick r:id="rId5" tooltip="Understand diabetes and take control"/>
            <a:extLst>
              <a:ext uri="{FF2B5EF4-FFF2-40B4-BE49-F238E27FC236}">
                <a16:creationId xmlns:a16="http://schemas.microsoft.com/office/drawing/2014/main" id="{BAB02481-DC20-E3B2-92D4-FE8EA45AF6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4368" y="45339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9836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C5A6C-ACB0-0FBD-3C2F-A7543AC761A5}"/>
            </a:ext>
          </a:extLst>
        </p:cNvPr>
        <p:cNvGrpSpPr/>
        <p:nvPr/>
      </p:nvGrpSpPr>
      <p:grpSpPr>
        <a:xfrm>
          <a:off x="0" y="0"/>
          <a:ext cx="0" cy="0"/>
          <a:chOff x="0" y="0"/>
          <a:chExt cx="0" cy="0"/>
        </a:xfrm>
      </p:grpSpPr>
      <p:sp>
        <p:nvSpPr>
          <p:cNvPr id="46082" name="Title 1">
            <a:extLst>
              <a:ext uri="{FF2B5EF4-FFF2-40B4-BE49-F238E27FC236}">
                <a16:creationId xmlns:a16="http://schemas.microsoft.com/office/drawing/2014/main" id="{2EF3FC1D-3EE4-A5F9-4D9A-31D2BF921129}"/>
              </a:ext>
            </a:extLst>
          </p:cNvPr>
          <p:cNvSpPr>
            <a:spLocks noGrp="1"/>
          </p:cNvSpPr>
          <p:nvPr>
            <p:ph type="title"/>
          </p:nvPr>
        </p:nvSpPr>
        <p:spPr/>
        <p:txBody>
          <a:bodyPr/>
          <a:lstStyle/>
          <a:p>
            <a:r>
              <a:rPr lang="en-US" altLang="en-US" dirty="0"/>
              <a:t>AACE Glucose-Centric Algorithm</a:t>
            </a:r>
          </a:p>
        </p:txBody>
      </p:sp>
      <p:sp>
        <p:nvSpPr>
          <p:cNvPr id="46083" name="Content Placeholder 2">
            <a:extLst>
              <a:ext uri="{FF2B5EF4-FFF2-40B4-BE49-F238E27FC236}">
                <a16:creationId xmlns:a16="http://schemas.microsoft.com/office/drawing/2014/main" id="{3CB6752A-D659-6EFC-3D1F-1189D9C3EBC9}"/>
              </a:ext>
            </a:extLst>
          </p:cNvPr>
          <p:cNvSpPr>
            <a:spLocks noGrp="1"/>
          </p:cNvSpPr>
          <p:nvPr>
            <p:ph sz="quarter" idx="1"/>
          </p:nvPr>
        </p:nvSpPr>
        <p:spPr/>
        <p:txBody>
          <a:bodyPr/>
          <a:lstStyle/>
          <a:p>
            <a:endParaRPr lang="en-US" altLang="en-US"/>
          </a:p>
        </p:txBody>
      </p:sp>
      <p:pic>
        <p:nvPicPr>
          <p:cNvPr id="3" name="Picture 2">
            <a:extLst>
              <a:ext uri="{FF2B5EF4-FFF2-40B4-BE49-F238E27FC236}">
                <a16:creationId xmlns:a16="http://schemas.microsoft.com/office/drawing/2014/main" id="{2371B342-6670-3A31-9363-24BD66B98B93}"/>
              </a:ext>
            </a:extLst>
          </p:cNvPr>
          <p:cNvPicPr>
            <a:picLocks noChangeAspect="1"/>
          </p:cNvPicPr>
          <p:nvPr/>
        </p:nvPicPr>
        <p:blipFill>
          <a:blip r:embed="rId4"/>
          <a:stretch>
            <a:fillRect/>
          </a:stretch>
        </p:blipFill>
        <p:spPr>
          <a:xfrm>
            <a:off x="137818" y="88024"/>
            <a:ext cx="8563564" cy="6681952"/>
          </a:xfrm>
          <a:prstGeom prst="rect">
            <a:avLst/>
          </a:prstGeom>
        </p:spPr>
      </p:pic>
      <p:sp>
        <p:nvSpPr>
          <p:cNvPr id="4" name="Oval 3">
            <a:extLst>
              <a:ext uri="{FF2B5EF4-FFF2-40B4-BE49-F238E27FC236}">
                <a16:creationId xmlns:a16="http://schemas.microsoft.com/office/drawing/2014/main" id="{B8272175-3834-FAB7-D318-2277721B0E14}"/>
              </a:ext>
            </a:extLst>
          </p:cNvPr>
          <p:cNvSpPr/>
          <p:nvPr/>
        </p:nvSpPr>
        <p:spPr>
          <a:xfrm>
            <a:off x="5562600" y="2209800"/>
            <a:ext cx="1524000" cy="137160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38A6AC8A-90BE-7A91-4247-34FD07FB3EBD}"/>
              </a:ext>
            </a:extLst>
          </p:cNvPr>
          <p:cNvSpPr/>
          <p:nvPr/>
        </p:nvSpPr>
        <p:spPr>
          <a:xfrm>
            <a:off x="4343400" y="3581399"/>
            <a:ext cx="1524000" cy="533401"/>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1512976"/>
      </p:ext>
    </p:extLst>
  </p:cSld>
  <p:clrMapOvr>
    <a:masterClrMapping/>
  </p:clrMapOvr>
  <p:transition spd="med">
    <p:fade/>
  </p:transition>
  <p:extLst>
    <p:ext uri="{6950BFC3-D8DA-4A85-94F7-54DA5524770B}">
      <p188:commentRel xmlns:p188="http://schemas.microsoft.com/office/powerpoint/2018/8/main" r:id="rId3"/>
    </p:ext>
  </p:extLs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1B805-F6F1-3B1F-2394-5138E6B106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2679B5-8F69-8C8E-B051-94DF5982628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519331-D81A-9069-DB65-F639E29D55BA}"/>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5C7E048E-3EE8-48CB-2C38-831FE7E6C628}"/>
              </a:ext>
            </a:extLst>
          </p:cNvPr>
          <p:cNvPicPr>
            <a:picLocks noChangeAspect="1"/>
          </p:cNvPicPr>
          <p:nvPr/>
        </p:nvPicPr>
        <p:blipFill>
          <a:blip r:embed="rId3"/>
          <a:stretch>
            <a:fillRect/>
          </a:stretch>
        </p:blipFill>
        <p:spPr>
          <a:xfrm>
            <a:off x="347073" y="413916"/>
            <a:ext cx="8449854" cy="6030167"/>
          </a:xfrm>
          <a:prstGeom prst="rect">
            <a:avLst/>
          </a:prstGeom>
        </p:spPr>
      </p:pic>
      <p:sp>
        <p:nvSpPr>
          <p:cNvPr id="6" name="Oval 5">
            <a:extLst>
              <a:ext uri="{FF2B5EF4-FFF2-40B4-BE49-F238E27FC236}">
                <a16:creationId xmlns:a16="http://schemas.microsoft.com/office/drawing/2014/main" id="{93F96491-3805-2FCF-294C-AE1AA8349956}"/>
              </a:ext>
            </a:extLst>
          </p:cNvPr>
          <p:cNvSpPr/>
          <p:nvPr/>
        </p:nvSpPr>
        <p:spPr>
          <a:xfrm>
            <a:off x="4953000" y="2133600"/>
            <a:ext cx="2362200" cy="167640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167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en-US" sz="4400" dirty="0"/>
              <a:t>TZDs – How Do They Rate?  </a:t>
            </a:r>
          </a:p>
        </p:txBody>
      </p:sp>
      <p:sp>
        <p:nvSpPr>
          <p:cNvPr id="3" name="Content Placeholder 2"/>
          <p:cNvSpPr>
            <a:spLocks noGrp="1"/>
          </p:cNvSpPr>
          <p:nvPr>
            <p:ph sz="quarter" idx="1"/>
          </p:nvPr>
        </p:nvSpPr>
        <p:spPr>
          <a:xfrm>
            <a:off x="457200" y="2260408"/>
            <a:ext cx="7200900" cy="3246120"/>
          </a:xfrm>
        </p:spPr>
        <p:txBody>
          <a:bodyPr>
            <a:normAutofit/>
          </a:bodyPr>
          <a:lstStyle/>
          <a:p>
            <a:pPr marL="0" indent="0">
              <a:buNone/>
              <a:defRPr/>
            </a:pPr>
            <a:r>
              <a:rPr lang="en-US" u="sng" dirty="0"/>
              <a:t>Question					Answer</a:t>
            </a:r>
          </a:p>
          <a:p>
            <a:pPr>
              <a:defRPr/>
            </a:pPr>
            <a:r>
              <a:rPr lang="en-US" dirty="0"/>
              <a:t>Cause hypoglycemia?		</a:t>
            </a:r>
          </a:p>
          <a:p>
            <a:pPr>
              <a:defRPr/>
            </a:pPr>
            <a:r>
              <a:rPr lang="en-US" dirty="0"/>
              <a:t>Cause weight gain?		 </a:t>
            </a:r>
          </a:p>
          <a:p>
            <a:pPr>
              <a:defRPr/>
            </a:pPr>
            <a:r>
              <a:rPr lang="en-US" dirty="0"/>
              <a:t>Affordable?				</a:t>
            </a:r>
          </a:p>
          <a:p>
            <a:pPr>
              <a:defRPr/>
            </a:pPr>
            <a:r>
              <a:rPr lang="en-US" dirty="0"/>
              <a:t>Lowers CV risk?			</a:t>
            </a:r>
          </a:p>
          <a:p>
            <a:pPr>
              <a:defRPr/>
            </a:pPr>
            <a:r>
              <a:rPr lang="en-US" dirty="0"/>
              <a:t>Can most tolerate /use?	   </a:t>
            </a:r>
          </a:p>
          <a:p>
            <a:pPr marL="0" indent="0">
              <a:buNone/>
              <a:defRPr/>
            </a:pPr>
            <a:r>
              <a:rPr lang="en-US" dirty="0"/>
              <a:t>						</a:t>
            </a:r>
          </a:p>
        </p:txBody>
      </p:sp>
      <p:sp>
        <p:nvSpPr>
          <p:cNvPr id="5" name="Rectangle 284"/>
          <p:cNvSpPr>
            <a:spLocks noChangeArrowheads="1"/>
          </p:cNvSpPr>
          <p:nvPr/>
        </p:nvSpPr>
        <p:spPr bwMode="auto">
          <a:xfrm>
            <a:off x="5881689" y="2654285"/>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400" dirty="0">
                <a:solidFill>
                  <a:prstClr val="black"/>
                </a:solidFill>
                <a:latin typeface="Helvetica" pitchFamily="34" charset="0"/>
              </a:rPr>
              <a:t>No</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6" name="Rectangle 284"/>
          <p:cNvSpPr>
            <a:spLocks noChangeArrowheads="1"/>
          </p:cNvSpPr>
          <p:nvPr/>
        </p:nvSpPr>
        <p:spPr bwMode="auto">
          <a:xfrm>
            <a:off x="5977854" y="3446809"/>
            <a:ext cx="1451646"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pPr defTabSz="685800"/>
            <a:r>
              <a:rPr lang="en-US" sz="2400" dirty="0">
                <a:solidFill>
                  <a:prstClr val="black"/>
                </a:solidFill>
                <a:latin typeface="Helvetica" pitchFamily="34" charset="0"/>
              </a:rPr>
              <a:t>Generic</a:t>
            </a:r>
            <a:endParaRPr lang="en-US" sz="1200" b="1" dirty="0">
              <a:solidFill>
                <a:prstClr val="black"/>
              </a:solidFill>
              <a:latin typeface="Helvetica" pitchFamily="34" charset="0"/>
            </a:endParaRPr>
          </a:p>
        </p:txBody>
      </p:sp>
      <p:sp>
        <p:nvSpPr>
          <p:cNvPr id="7" name="Rectangle 284"/>
          <p:cNvSpPr>
            <a:spLocks noChangeArrowheads="1"/>
          </p:cNvSpPr>
          <p:nvPr/>
        </p:nvSpPr>
        <p:spPr bwMode="auto">
          <a:xfrm>
            <a:off x="5881689" y="3012231"/>
            <a:ext cx="727472"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400" dirty="0">
                <a:solidFill>
                  <a:prstClr val="black"/>
                </a:solidFill>
                <a:latin typeface="Helvetica" pitchFamily="34" charset="0"/>
              </a:rPr>
              <a:t>Yes</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8" name="Rectangle 284"/>
          <p:cNvSpPr>
            <a:spLocks noChangeArrowheads="1"/>
          </p:cNvSpPr>
          <p:nvPr/>
        </p:nvSpPr>
        <p:spPr bwMode="auto">
          <a:xfrm>
            <a:off x="5974557" y="3827861"/>
            <a:ext cx="826294"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pPr defTabSz="685800"/>
            <a:r>
              <a:rPr lang="en-US" sz="2400" dirty="0">
                <a:solidFill>
                  <a:prstClr val="black"/>
                </a:solidFill>
                <a:latin typeface="Helvetica" pitchFamily="34" charset="0"/>
              </a:rPr>
              <a:t>Yes</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9" name="Rectangle 284"/>
          <p:cNvSpPr>
            <a:spLocks noChangeArrowheads="1"/>
          </p:cNvSpPr>
          <p:nvPr/>
        </p:nvSpPr>
        <p:spPr bwMode="auto">
          <a:xfrm>
            <a:off x="6000750" y="4263629"/>
            <a:ext cx="1143000" cy="80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pPr defTabSz="685800"/>
            <a:r>
              <a:rPr lang="en-US" sz="2400" dirty="0">
                <a:solidFill>
                  <a:prstClr val="black"/>
                </a:solidFill>
                <a:latin typeface="Helvetica" pitchFamily="34" charset="0"/>
              </a:rPr>
              <a:t>Watch HF</a:t>
            </a:r>
            <a:endParaRPr lang="en-US" sz="1200" b="1" dirty="0">
              <a:solidFill>
                <a:prstClr val="black"/>
              </a:solidFill>
              <a:latin typeface="Helvetica" pitchFamily="34" charset="0"/>
            </a:endParaRPr>
          </a:p>
        </p:txBody>
      </p:sp>
    </p:spTree>
    <p:custDataLst>
      <p:tags r:id="rId1"/>
    </p:custDataLst>
    <p:extLst>
      <p:ext uri="{BB962C8B-B14F-4D97-AF65-F5344CB8AC3E}">
        <p14:creationId xmlns:p14="http://schemas.microsoft.com/office/powerpoint/2010/main" val="351479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A46769-601C-2D48-70FC-E1244A737C89}"/>
              </a:ext>
            </a:extLst>
          </p:cNvPr>
          <p:cNvSpPr>
            <a:spLocks noGrp="1"/>
          </p:cNvSpPr>
          <p:nvPr>
            <p:ph type="title"/>
          </p:nvPr>
        </p:nvSpPr>
        <p:spPr/>
        <p:txBody>
          <a:bodyPr/>
          <a:lstStyle/>
          <a:p>
            <a:r>
              <a:rPr lang="en-US" dirty="0"/>
              <a:t>Dipeptidyl Peptidase-4 (DPP-4) Inhibitors</a:t>
            </a:r>
          </a:p>
        </p:txBody>
      </p:sp>
      <p:sp>
        <p:nvSpPr>
          <p:cNvPr id="3" name="Content Placeholder 2">
            <a:extLst>
              <a:ext uri="{FF2B5EF4-FFF2-40B4-BE49-F238E27FC236}">
                <a16:creationId xmlns:a16="http://schemas.microsoft.com/office/drawing/2014/main" id="{6B72C239-315E-FF16-F8E5-0F53C7F70AC3}"/>
              </a:ext>
            </a:extLst>
          </p:cNvPr>
          <p:cNvSpPr>
            <a:spLocks noGrp="1"/>
          </p:cNvSpPr>
          <p:nvPr>
            <p:ph sz="quarter" idx="11"/>
          </p:nvPr>
        </p:nvSpPr>
        <p:spPr/>
        <p:txBody>
          <a:bodyPr>
            <a:normAutofit/>
          </a:bodyPr>
          <a:lstStyle/>
          <a:p>
            <a:pPr>
              <a:lnSpc>
                <a:spcPct val="80000"/>
              </a:lnSpc>
            </a:pPr>
            <a:r>
              <a:rPr lang="en-US" sz="3200" dirty="0"/>
              <a:t>Mechanism of action</a:t>
            </a:r>
          </a:p>
          <a:p>
            <a:pPr lvl="2">
              <a:lnSpc>
                <a:spcPct val="80000"/>
              </a:lnSpc>
            </a:pPr>
            <a:r>
              <a:rPr lang="en-US" sz="2000" dirty="0"/>
              <a:t>Prevents the breakdown of GLP-1 and GIP, resulting in 2-3X increased endogenous incretin levels</a:t>
            </a:r>
          </a:p>
          <a:p>
            <a:pPr>
              <a:lnSpc>
                <a:spcPct val="80000"/>
              </a:lnSpc>
            </a:pPr>
            <a:r>
              <a:rPr lang="en-US" sz="3200" dirty="0"/>
              <a:t>Efficacy</a:t>
            </a:r>
          </a:p>
          <a:p>
            <a:pPr lvl="2">
              <a:lnSpc>
                <a:spcPct val="80000"/>
              </a:lnSpc>
            </a:pPr>
            <a:r>
              <a:rPr lang="en-US" sz="2000" dirty="0"/>
              <a:t>Hemoglobin A1C reduction by </a:t>
            </a:r>
            <a:r>
              <a:rPr lang="en-US" sz="2000" b="1" dirty="0">
                <a:solidFill>
                  <a:schemeClr val="tx1"/>
                </a:solidFill>
              </a:rPr>
              <a:t>0.6%–0.8%</a:t>
            </a:r>
          </a:p>
          <a:p>
            <a:pPr lvl="2">
              <a:lnSpc>
                <a:spcPct val="80000"/>
              </a:lnSpc>
            </a:pPr>
            <a:r>
              <a:rPr lang="en-US" sz="2000" dirty="0"/>
              <a:t>Primarily lowers postprandial glucose levels</a:t>
            </a:r>
          </a:p>
          <a:p>
            <a:pPr lvl="2">
              <a:lnSpc>
                <a:spcPct val="80000"/>
              </a:lnSpc>
            </a:pPr>
            <a:r>
              <a:rPr lang="en-US" sz="2000" dirty="0"/>
              <a:t>Not as effective as GLP-1 agonists</a:t>
            </a:r>
          </a:p>
          <a:p>
            <a:pPr lvl="2">
              <a:lnSpc>
                <a:spcPct val="80000"/>
              </a:lnSpc>
            </a:pPr>
            <a:r>
              <a:rPr lang="en-US" sz="2000" dirty="0"/>
              <a:t>CV neutral, increased HF hospitalization with alogliptin/</a:t>
            </a:r>
            <a:r>
              <a:rPr lang="en-US" sz="2000" dirty="0" err="1"/>
              <a:t>saxagliptin</a:t>
            </a:r>
            <a:endParaRPr lang="en-US" sz="2000" dirty="0"/>
          </a:p>
          <a:p>
            <a:pPr>
              <a:lnSpc>
                <a:spcPct val="80000"/>
              </a:lnSpc>
            </a:pPr>
            <a:r>
              <a:rPr lang="en-US" sz="3200" dirty="0"/>
              <a:t>Adverse effects</a:t>
            </a:r>
          </a:p>
          <a:p>
            <a:pPr lvl="2">
              <a:lnSpc>
                <a:spcPct val="80000"/>
              </a:lnSpc>
            </a:pPr>
            <a:r>
              <a:rPr lang="en-US" sz="2000" dirty="0"/>
              <a:t>Generally well tolerated, dosed once daily </a:t>
            </a:r>
          </a:p>
          <a:p>
            <a:pPr lvl="2">
              <a:lnSpc>
                <a:spcPct val="80000"/>
              </a:lnSpc>
            </a:pPr>
            <a:r>
              <a:rPr lang="en-US" sz="2000" dirty="0"/>
              <a:t>Avoid in combo with GLP-1 agonist</a:t>
            </a:r>
          </a:p>
          <a:p>
            <a:pPr lvl="2">
              <a:lnSpc>
                <a:spcPct val="80000"/>
              </a:lnSpc>
            </a:pPr>
            <a:r>
              <a:rPr lang="en-US" sz="2000" dirty="0"/>
              <a:t>Caution with h/o pancreatitis</a:t>
            </a:r>
          </a:p>
          <a:p>
            <a:pPr lvl="2">
              <a:lnSpc>
                <a:spcPct val="80000"/>
              </a:lnSpc>
            </a:pPr>
            <a:r>
              <a:rPr lang="en-US" sz="2000" dirty="0"/>
              <a:t>Potential joint pain </a:t>
            </a:r>
          </a:p>
          <a:p>
            <a:pPr lvl="1">
              <a:lnSpc>
                <a:spcPct val="80000"/>
              </a:lnSpc>
            </a:pPr>
            <a:endParaRPr lang="en-US" sz="2400" dirty="0"/>
          </a:p>
          <a:p>
            <a:pPr marL="0" indent="0">
              <a:buNone/>
            </a:pPr>
            <a:endParaRPr lang="en-US" dirty="0"/>
          </a:p>
        </p:txBody>
      </p:sp>
      <p:sp>
        <p:nvSpPr>
          <p:cNvPr id="4" name="Text Placeholder 3">
            <a:extLst>
              <a:ext uri="{FF2B5EF4-FFF2-40B4-BE49-F238E27FC236}">
                <a16:creationId xmlns:a16="http://schemas.microsoft.com/office/drawing/2014/main" id="{977111E8-550F-210C-0A91-4CB8BCF801F3}"/>
              </a:ext>
            </a:extLst>
          </p:cNvPr>
          <p:cNvSpPr>
            <a:spLocks noGrp="1"/>
          </p:cNvSpPr>
          <p:nvPr>
            <p:ph type="body" sz="quarter" idx="14"/>
          </p:nvPr>
        </p:nvSpPr>
        <p:spPr/>
        <p:txBody>
          <a:bodyPr/>
          <a:lstStyle/>
          <a:p>
            <a:r>
              <a:rPr lang="en-US"/>
              <a:t>Dipeptidyl Peptidase-4 (DPP-4) Inhibitors</a:t>
            </a:r>
          </a:p>
          <a:p>
            <a:endParaRPr lang="en-US"/>
          </a:p>
        </p:txBody>
      </p:sp>
      <p:sp>
        <p:nvSpPr>
          <p:cNvPr id="5" name="Slide Number Placeholder 4">
            <a:extLst>
              <a:ext uri="{FF2B5EF4-FFF2-40B4-BE49-F238E27FC236}">
                <a16:creationId xmlns:a16="http://schemas.microsoft.com/office/drawing/2014/main" id="{0A9A6296-8541-D990-CEE5-19D5892DED46}"/>
              </a:ext>
            </a:extLst>
          </p:cNvPr>
          <p:cNvSpPr>
            <a:spLocks noGrp="1"/>
          </p:cNvSpPr>
          <p:nvPr>
            <p:ph type="sldNum" sz="quarter" idx="4294967295"/>
          </p:nvPr>
        </p:nvSpPr>
        <p:spPr>
          <a:xfrm>
            <a:off x="8626475" y="6323013"/>
            <a:ext cx="517525" cy="365125"/>
          </a:xfrm>
          <a:prstGeom prst="rect">
            <a:avLst/>
          </a:prstGeom>
        </p:spPr>
        <p:txBody>
          <a:bodyPr/>
          <a:lstStyle/>
          <a:p>
            <a:fld id="{7F4E9268-1612-8141-A5F6-8C1073305412}" type="slidenum">
              <a:rPr lang="en-US" smtClean="0"/>
              <a:pPr/>
              <a:t>203</a:t>
            </a:fld>
            <a:endParaRPr lang="en-US"/>
          </a:p>
        </p:txBody>
      </p:sp>
    </p:spTree>
    <p:extLst>
      <p:ext uri="{BB962C8B-B14F-4D97-AF65-F5344CB8AC3E}">
        <p14:creationId xmlns:p14="http://schemas.microsoft.com/office/powerpoint/2010/main" val="31856057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94567F-DE98-44F6-EBD3-D5F8F2ED519C}"/>
              </a:ext>
            </a:extLst>
          </p:cNvPr>
          <p:cNvSpPr>
            <a:spLocks noGrp="1"/>
          </p:cNvSpPr>
          <p:nvPr>
            <p:ph type="title"/>
          </p:nvPr>
        </p:nvSpPr>
        <p:spPr/>
        <p:txBody>
          <a:bodyPr/>
          <a:lstStyle/>
          <a:p>
            <a:r>
              <a:rPr lang="en-US" dirty="0"/>
              <a:t>DPP4 Inhibitor Dosing</a:t>
            </a:r>
          </a:p>
        </p:txBody>
      </p:sp>
      <p:graphicFrame>
        <p:nvGraphicFramePr>
          <p:cNvPr id="5" name="Table 5">
            <a:extLst>
              <a:ext uri="{FF2B5EF4-FFF2-40B4-BE49-F238E27FC236}">
                <a16:creationId xmlns:a16="http://schemas.microsoft.com/office/drawing/2014/main" id="{2E3D9BF3-E1C4-1F6A-C535-FDF86EE046E9}"/>
              </a:ext>
            </a:extLst>
          </p:cNvPr>
          <p:cNvGraphicFramePr>
            <a:graphicFrameLocks noGrp="1"/>
          </p:cNvGraphicFramePr>
          <p:nvPr>
            <p:ph sz="quarter" idx="11"/>
            <p:extLst>
              <p:ext uri="{D42A27DB-BD31-4B8C-83A1-F6EECF244321}">
                <p14:modId xmlns:p14="http://schemas.microsoft.com/office/powerpoint/2010/main" val="1913587201"/>
              </p:ext>
            </p:extLst>
          </p:nvPr>
        </p:nvGraphicFramePr>
        <p:xfrm>
          <a:off x="527201" y="1524000"/>
          <a:ext cx="8064499" cy="3154680"/>
        </p:xfrm>
        <a:graphic>
          <a:graphicData uri="http://schemas.openxmlformats.org/drawingml/2006/table">
            <a:tbl>
              <a:tblPr firstRow="1" bandRow="1">
                <a:tableStyleId>{5C22544A-7EE6-4342-B048-85BDC9FD1C3A}</a:tableStyleId>
              </a:tblPr>
              <a:tblGrid>
                <a:gridCol w="2352146">
                  <a:extLst>
                    <a:ext uri="{9D8B030D-6E8A-4147-A177-3AD203B41FA5}">
                      <a16:colId xmlns:a16="http://schemas.microsoft.com/office/drawing/2014/main" val="2402532846"/>
                    </a:ext>
                  </a:extLst>
                </a:gridCol>
                <a:gridCol w="2016125">
                  <a:extLst>
                    <a:ext uri="{9D8B030D-6E8A-4147-A177-3AD203B41FA5}">
                      <a16:colId xmlns:a16="http://schemas.microsoft.com/office/drawing/2014/main" val="187672530"/>
                    </a:ext>
                  </a:extLst>
                </a:gridCol>
                <a:gridCol w="3696228">
                  <a:extLst>
                    <a:ext uri="{9D8B030D-6E8A-4147-A177-3AD203B41FA5}">
                      <a16:colId xmlns:a16="http://schemas.microsoft.com/office/drawing/2014/main" val="3748936994"/>
                    </a:ext>
                  </a:extLst>
                </a:gridCol>
              </a:tblGrid>
              <a:tr h="326432">
                <a:tc>
                  <a:txBody>
                    <a:bodyPr/>
                    <a:lstStyle/>
                    <a:p>
                      <a:r>
                        <a:rPr lang="en-US" sz="1700"/>
                        <a:t>Drug</a:t>
                      </a:r>
                    </a:p>
                  </a:txBody>
                  <a:tcPr marL="68580" marR="68580" marT="34290" marB="34290"/>
                </a:tc>
                <a:tc>
                  <a:txBody>
                    <a:bodyPr/>
                    <a:lstStyle/>
                    <a:p>
                      <a:r>
                        <a:rPr lang="en-US" sz="1700"/>
                        <a:t>Dose</a:t>
                      </a:r>
                    </a:p>
                  </a:txBody>
                  <a:tcPr marL="68580" marR="68580" marT="34290" marB="34290"/>
                </a:tc>
                <a:tc>
                  <a:txBody>
                    <a:bodyPr/>
                    <a:lstStyle/>
                    <a:p>
                      <a:r>
                        <a:rPr lang="en-US" sz="1700"/>
                        <a:t>Renal Adjustment</a:t>
                      </a:r>
                    </a:p>
                  </a:txBody>
                  <a:tcPr marL="68580" marR="68580" marT="34290" marB="34290"/>
                </a:tc>
                <a:extLst>
                  <a:ext uri="{0D108BD9-81ED-4DB2-BD59-A6C34878D82A}">
                    <a16:rowId xmlns:a16="http://schemas.microsoft.com/office/drawing/2014/main" val="3271985787"/>
                  </a:ext>
                </a:extLst>
              </a:tr>
              <a:tr h="822960">
                <a:tc>
                  <a:txBody>
                    <a:bodyPr/>
                    <a:lstStyle/>
                    <a:p>
                      <a:r>
                        <a:rPr lang="en-US" sz="1700" dirty="0"/>
                        <a:t>Sitagliptin</a:t>
                      </a:r>
                    </a:p>
                  </a:txBody>
                  <a:tcPr marL="68580" marR="68580" marT="34290" marB="34290"/>
                </a:tc>
                <a:tc>
                  <a:txBody>
                    <a:bodyPr/>
                    <a:lstStyle/>
                    <a:p>
                      <a:r>
                        <a:rPr lang="en-US" sz="1700"/>
                        <a:t>100 mg daily</a:t>
                      </a:r>
                    </a:p>
                  </a:txBody>
                  <a:tcPr marL="68580" marR="68580" marT="34290" marB="34290"/>
                </a:tc>
                <a:tc>
                  <a:txBody>
                    <a:bodyPr/>
                    <a:lstStyle/>
                    <a:p>
                      <a:r>
                        <a:rPr lang="en-US" sz="1700"/>
                        <a:t>50 mg/day eGFR 30–45 </a:t>
                      </a:r>
                      <a:r>
                        <a:rPr lang="en-US" sz="1700" b="0" kern="1200">
                          <a:solidFill>
                            <a:schemeClr val="dk1"/>
                          </a:solidFill>
                          <a:effectLst/>
                        </a:rPr>
                        <a:t>mL/min/1.73m</a:t>
                      </a:r>
                      <a:r>
                        <a:rPr lang="en-US" sz="1700" b="0" kern="1200" baseline="30000">
                          <a:solidFill>
                            <a:schemeClr val="dk1"/>
                          </a:solidFill>
                          <a:effectLst/>
                        </a:rPr>
                        <a:t>2</a:t>
                      </a:r>
                      <a:endParaRPr lang="en-US" sz="1700"/>
                    </a:p>
                    <a:p>
                      <a:r>
                        <a:rPr lang="en-US" sz="1700"/>
                        <a:t>25 mg/day eGFR &lt;30 </a:t>
                      </a:r>
                      <a:r>
                        <a:rPr lang="en-US" sz="1700" b="0" kern="1200">
                          <a:solidFill>
                            <a:schemeClr val="dk1"/>
                          </a:solidFill>
                          <a:effectLst/>
                        </a:rPr>
                        <a:t>mL/min/1.73m</a:t>
                      </a:r>
                      <a:r>
                        <a:rPr lang="en-US" sz="1700" b="0" kern="1200" baseline="30000">
                          <a:solidFill>
                            <a:schemeClr val="dk1"/>
                          </a:solidFill>
                          <a:effectLst/>
                        </a:rPr>
                        <a:t>2</a:t>
                      </a:r>
                      <a:endParaRPr lang="en-US" sz="1700"/>
                    </a:p>
                  </a:txBody>
                  <a:tcPr marL="68580" marR="68580" marT="34290" marB="34290"/>
                </a:tc>
                <a:extLst>
                  <a:ext uri="{0D108BD9-81ED-4DB2-BD59-A6C34878D82A}">
                    <a16:rowId xmlns:a16="http://schemas.microsoft.com/office/drawing/2014/main" val="1808944318"/>
                  </a:ext>
                </a:extLst>
              </a:tr>
              <a:tr h="326432">
                <a:tc>
                  <a:txBody>
                    <a:bodyPr/>
                    <a:lstStyle/>
                    <a:p>
                      <a:r>
                        <a:rPr lang="en-US" sz="1700"/>
                        <a:t>Linagliptin</a:t>
                      </a:r>
                    </a:p>
                  </a:txBody>
                  <a:tcPr marL="68580" marR="68580" marT="34290" marB="34290"/>
                </a:tc>
                <a:tc>
                  <a:txBody>
                    <a:bodyPr/>
                    <a:lstStyle/>
                    <a:p>
                      <a:r>
                        <a:rPr lang="en-US" sz="1700"/>
                        <a:t>5 mg daily</a:t>
                      </a:r>
                    </a:p>
                  </a:txBody>
                  <a:tcPr marL="68580" marR="68580" marT="34290" marB="34290"/>
                </a:tc>
                <a:tc>
                  <a:txBody>
                    <a:bodyPr/>
                    <a:lstStyle/>
                    <a:p>
                      <a:r>
                        <a:rPr lang="en-US" sz="1700"/>
                        <a:t>None necessary</a:t>
                      </a:r>
                    </a:p>
                  </a:txBody>
                  <a:tcPr marL="68580" marR="68580" marT="34290" marB="34290"/>
                </a:tc>
                <a:extLst>
                  <a:ext uri="{0D108BD9-81ED-4DB2-BD59-A6C34878D82A}">
                    <a16:rowId xmlns:a16="http://schemas.microsoft.com/office/drawing/2014/main" val="1465198801"/>
                  </a:ext>
                </a:extLst>
              </a:tr>
              <a:tr h="571500">
                <a:tc>
                  <a:txBody>
                    <a:bodyPr/>
                    <a:lstStyle/>
                    <a:p>
                      <a:r>
                        <a:rPr lang="en-US" sz="1700"/>
                        <a:t>Saxagliptin</a:t>
                      </a:r>
                    </a:p>
                  </a:txBody>
                  <a:tcPr marL="68580" marR="68580" marT="34290" marB="34290"/>
                </a:tc>
                <a:tc>
                  <a:txBody>
                    <a:bodyPr/>
                    <a:lstStyle/>
                    <a:p>
                      <a:r>
                        <a:rPr lang="en-US" sz="1700"/>
                        <a:t>5 mg daily</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a:t>2.5 mg/day eGFR &lt; 45 </a:t>
                      </a:r>
                      <a:r>
                        <a:rPr lang="en-US" sz="1700" b="0" kern="1200">
                          <a:solidFill>
                            <a:schemeClr val="dk1"/>
                          </a:solidFill>
                          <a:effectLst/>
                        </a:rPr>
                        <a:t>mL/min/1.73m</a:t>
                      </a:r>
                      <a:r>
                        <a:rPr lang="en-US" sz="1700" b="0" kern="1200" baseline="30000">
                          <a:solidFill>
                            <a:schemeClr val="dk1"/>
                          </a:solidFill>
                          <a:effectLst/>
                        </a:rPr>
                        <a:t>2</a:t>
                      </a:r>
                      <a:endParaRPr lang="en-US" sz="1700"/>
                    </a:p>
                  </a:txBody>
                  <a:tcPr marL="68580" marR="68580" marT="34290" marB="34290"/>
                </a:tc>
                <a:extLst>
                  <a:ext uri="{0D108BD9-81ED-4DB2-BD59-A6C34878D82A}">
                    <a16:rowId xmlns:a16="http://schemas.microsoft.com/office/drawing/2014/main" val="323192764"/>
                  </a:ext>
                </a:extLst>
              </a:tr>
              <a:tr h="1074420">
                <a:tc>
                  <a:txBody>
                    <a:bodyPr/>
                    <a:lstStyle/>
                    <a:p>
                      <a:r>
                        <a:rPr lang="en-US" sz="1700"/>
                        <a:t>Alogliptin</a:t>
                      </a:r>
                    </a:p>
                  </a:txBody>
                  <a:tcPr marL="68580" marR="68580" marT="34290" marB="34290"/>
                </a:tc>
                <a:tc>
                  <a:txBody>
                    <a:bodyPr/>
                    <a:lstStyle/>
                    <a:p>
                      <a:r>
                        <a:rPr lang="en-US" sz="1700" dirty="0"/>
                        <a:t>25 mg daily</a:t>
                      </a:r>
                    </a:p>
                  </a:txBody>
                  <a:tcPr marL="68580" marR="68580" marT="34290" marB="34290"/>
                </a:tc>
                <a:tc>
                  <a:txBody>
                    <a:bodyPr/>
                    <a:lstStyle/>
                    <a:p>
                      <a:r>
                        <a:rPr lang="en-US" sz="1700" dirty="0"/>
                        <a:t>12.5 mg/day eGFR 30–59 </a:t>
                      </a:r>
                      <a:r>
                        <a:rPr lang="en-US" sz="1700" b="0" kern="1200" dirty="0">
                          <a:solidFill>
                            <a:schemeClr val="dk1"/>
                          </a:solidFill>
                          <a:effectLst/>
                        </a:rPr>
                        <a:t>mL/min/1.73m</a:t>
                      </a:r>
                      <a:r>
                        <a:rPr lang="en-US" sz="1700" b="0" kern="1200" baseline="30000" dirty="0">
                          <a:solidFill>
                            <a:schemeClr val="dk1"/>
                          </a:solidFill>
                          <a:effectLst/>
                        </a:rPr>
                        <a:t>2</a:t>
                      </a:r>
                      <a:endParaRPr lang="en-US" sz="1700" dirty="0"/>
                    </a:p>
                    <a:p>
                      <a:r>
                        <a:rPr lang="en-US" sz="1700" dirty="0"/>
                        <a:t>6.25 mg/day for eGFR &lt;30 </a:t>
                      </a:r>
                      <a:r>
                        <a:rPr lang="en-US" sz="1700" b="0" kern="1200" dirty="0">
                          <a:solidFill>
                            <a:schemeClr val="dk1"/>
                          </a:solidFill>
                          <a:effectLst/>
                        </a:rPr>
                        <a:t>mL/min/1.73m</a:t>
                      </a:r>
                      <a:r>
                        <a:rPr lang="en-US" sz="1700" b="0" kern="1200" baseline="30000" dirty="0">
                          <a:solidFill>
                            <a:schemeClr val="dk1"/>
                          </a:solidFill>
                          <a:effectLst/>
                        </a:rPr>
                        <a:t>2</a:t>
                      </a:r>
                      <a:endParaRPr lang="en-US" sz="1700" dirty="0"/>
                    </a:p>
                  </a:txBody>
                  <a:tcPr marL="68580" marR="68580" marT="34290" marB="34290"/>
                </a:tc>
                <a:extLst>
                  <a:ext uri="{0D108BD9-81ED-4DB2-BD59-A6C34878D82A}">
                    <a16:rowId xmlns:a16="http://schemas.microsoft.com/office/drawing/2014/main" val="2443004893"/>
                  </a:ext>
                </a:extLst>
              </a:tr>
            </a:tbl>
          </a:graphicData>
        </a:graphic>
      </p:graphicFrame>
      <p:sp>
        <p:nvSpPr>
          <p:cNvPr id="4" name="Text Placeholder 3">
            <a:extLst>
              <a:ext uri="{FF2B5EF4-FFF2-40B4-BE49-F238E27FC236}">
                <a16:creationId xmlns:a16="http://schemas.microsoft.com/office/drawing/2014/main" id="{BF4BC263-004B-881A-8B0A-F32C53FC1F0B}"/>
              </a:ext>
            </a:extLst>
          </p:cNvPr>
          <p:cNvSpPr>
            <a:spLocks noGrp="1"/>
          </p:cNvSpPr>
          <p:nvPr>
            <p:ph type="body" sz="quarter" idx="14"/>
          </p:nvPr>
        </p:nvSpPr>
        <p:spPr/>
        <p:txBody>
          <a:bodyPr/>
          <a:lstStyle/>
          <a:p>
            <a:endParaRPr lang="en-US" dirty="0"/>
          </a:p>
        </p:txBody>
      </p:sp>
      <p:sp>
        <p:nvSpPr>
          <p:cNvPr id="8" name="TextBox 7">
            <a:extLst>
              <a:ext uri="{FF2B5EF4-FFF2-40B4-BE49-F238E27FC236}">
                <a16:creationId xmlns:a16="http://schemas.microsoft.com/office/drawing/2014/main" id="{01B6FC2B-F6B4-B6C8-469D-D5934FD0FC23}"/>
              </a:ext>
            </a:extLst>
          </p:cNvPr>
          <p:cNvSpPr txBox="1"/>
          <p:nvPr/>
        </p:nvSpPr>
        <p:spPr>
          <a:xfrm>
            <a:off x="914400" y="5257800"/>
            <a:ext cx="7086600" cy="369332"/>
          </a:xfrm>
          <a:prstGeom prst="rect">
            <a:avLst/>
          </a:prstGeom>
          <a:noFill/>
        </p:spPr>
        <p:txBody>
          <a:bodyPr wrap="square" rtlCol="0">
            <a:spAutoFit/>
          </a:bodyPr>
          <a:lstStyle/>
          <a:p>
            <a:pPr algn="ctr"/>
            <a:r>
              <a:rPr lang="en-US" b="1" dirty="0"/>
              <a:t>Where do DPP4 inhibitors fit within the treatment algorithm? </a:t>
            </a:r>
          </a:p>
        </p:txBody>
      </p:sp>
    </p:spTree>
    <p:extLst>
      <p:ext uri="{BB962C8B-B14F-4D97-AF65-F5344CB8AC3E}">
        <p14:creationId xmlns:p14="http://schemas.microsoft.com/office/powerpoint/2010/main" val="2298409134"/>
      </p:ext>
    </p:extLst>
  </p:cSld>
  <p:clrMapOvr>
    <a:masterClrMapping/>
  </p:clrMapOvr>
  <p:extLst>
    <p:ext uri="{6950BFC3-D8DA-4A85-94F7-54DA5524770B}">
      <p188:commentRel xmlns:p188="http://schemas.microsoft.com/office/powerpoint/2018/8/main" r:id="rId3"/>
    </p:ext>
  </p:extLs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281A3-28C1-C02E-7151-559A4F4565C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884C93E-C03C-F433-BE0C-C387C80F2ADD}"/>
              </a:ext>
            </a:extLst>
          </p:cNvPr>
          <p:cNvPicPr>
            <a:picLocks noChangeAspect="1"/>
          </p:cNvPicPr>
          <p:nvPr/>
        </p:nvPicPr>
        <p:blipFill>
          <a:blip r:embed="rId4"/>
          <a:stretch>
            <a:fillRect/>
          </a:stretch>
        </p:blipFill>
        <p:spPr>
          <a:xfrm>
            <a:off x="1447800" y="5715000"/>
            <a:ext cx="2133887" cy="568049"/>
          </a:xfrm>
          <a:prstGeom prst="rect">
            <a:avLst/>
          </a:prstGeom>
        </p:spPr>
      </p:pic>
      <p:pic>
        <p:nvPicPr>
          <p:cNvPr id="5" name="Picture 4">
            <a:extLst>
              <a:ext uri="{FF2B5EF4-FFF2-40B4-BE49-F238E27FC236}">
                <a16:creationId xmlns:a16="http://schemas.microsoft.com/office/drawing/2014/main" id="{C4E04564-61A1-6973-0DA1-3955649FB8DD}"/>
              </a:ext>
            </a:extLst>
          </p:cNvPr>
          <p:cNvPicPr>
            <a:picLocks noChangeAspect="1"/>
          </p:cNvPicPr>
          <p:nvPr/>
        </p:nvPicPr>
        <p:blipFill>
          <a:blip r:embed="rId5"/>
          <a:stretch>
            <a:fillRect/>
          </a:stretch>
        </p:blipFill>
        <p:spPr>
          <a:xfrm>
            <a:off x="494414" y="152400"/>
            <a:ext cx="7859471" cy="6601663"/>
          </a:xfrm>
          <a:prstGeom prst="rect">
            <a:avLst/>
          </a:prstGeom>
        </p:spPr>
      </p:pic>
      <p:sp>
        <p:nvSpPr>
          <p:cNvPr id="2" name="Oval 1">
            <a:extLst>
              <a:ext uri="{FF2B5EF4-FFF2-40B4-BE49-F238E27FC236}">
                <a16:creationId xmlns:a16="http://schemas.microsoft.com/office/drawing/2014/main" id="{CAD52595-235C-B629-F647-542CC836C211}"/>
              </a:ext>
            </a:extLst>
          </p:cNvPr>
          <p:cNvSpPr/>
          <p:nvPr/>
        </p:nvSpPr>
        <p:spPr>
          <a:xfrm>
            <a:off x="6324600" y="4710953"/>
            <a:ext cx="1828800" cy="4572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B485D872-054B-A518-2DBA-D7DDEA6AF826}"/>
              </a:ext>
            </a:extLst>
          </p:cNvPr>
          <p:cNvSpPr/>
          <p:nvPr/>
        </p:nvSpPr>
        <p:spPr>
          <a:xfrm>
            <a:off x="5410200" y="4253753"/>
            <a:ext cx="990600" cy="4572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514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1B9C4-4982-9460-6E06-4581B2687D93}"/>
            </a:ext>
          </a:extLst>
        </p:cNvPr>
        <p:cNvGrpSpPr/>
        <p:nvPr/>
      </p:nvGrpSpPr>
      <p:grpSpPr>
        <a:xfrm>
          <a:off x="0" y="0"/>
          <a:ext cx="0" cy="0"/>
          <a:chOff x="0" y="0"/>
          <a:chExt cx="0" cy="0"/>
        </a:xfrm>
      </p:grpSpPr>
      <p:sp>
        <p:nvSpPr>
          <p:cNvPr id="46082" name="Title 1">
            <a:extLst>
              <a:ext uri="{FF2B5EF4-FFF2-40B4-BE49-F238E27FC236}">
                <a16:creationId xmlns:a16="http://schemas.microsoft.com/office/drawing/2014/main" id="{3D6E6A00-FFDF-153B-454A-8402F9EA2EE6}"/>
              </a:ext>
            </a:extLst>
          </p:cNvPr>
          <p:cNvSpPr>
            <a:spLocks noGrp="1"/>
          </p:cNvSpPr>
          <p:nvPr>
            <p:ph type="title"/>
          </p:nvPr>
        </p:nvSpPr>
        <p:spPr/>
        <p:txBody>
          <a:bodyPr/>
          <a:lstStyle/>
          <a:p>
            <a:r>
              <a:rPr lang="en-US" altLang="en-US" dirty="0"/>
              <a:t>AACE Glucose-Centric Algorithm</a:t>
            </a:r>
          </a:p>
        </p:txBody>
      </p:sp>
      <p:sp>
        <p:nvSpPr>
          <p:cNvPr id="46083" name="Content Placeholder 2">
            <a:extLst>
              <a:ext uri="{FF2B5EF4-FFF2-40B4-BE49-F238E27FC236}">
                <a16:creationId xmlns:a16="http://schemas.microsoft.com/office/drawing/2014/main" id="{5AF1B86F-B120-0F3B-88C2-D1E053185657}"/>
              </a:ext>
            </a:extLst>
          </p:cNvPr>
          <p:cNvSpPr>
            <a:spLocks noGrp="1"/>
          </p:cNvSpPr>
          <p:nvPr>
            <p:ph sz="quarter" idx="1"/>
          </p:nvPr>
        </p:nvSpPr>
        <p:spPr/>
        <p:txBody>
          <a:bodyPr/>
          <a:lstStyle/>
          <a:p>
            <a:endParaRPr lang="en-US" altLang="en-US"/>
          </a:p>
        </p:txBody>
      </p:sp>
      <p:pic>
        <p:nvPicPr>
          <p:cNvPr id="3" name="Picture 2">
            <a:extLst>
              <a:ext uri="{FF2B5EF4-FFF2-40B4-BE49-F238E27FC236}">
                <a16:creationId xmlns:a16="http://schemas.microsoft.com/office/drawing/2014/main" id="{2EDF18BB-C4BD-5C10-BB36-56669AF8F291}"/>
              </a:ext>
            </a:extLst>
          </p:cNvPr>
          <p:cNvPicPr>
            <a:picLocks noChangeAspect="1"/>
          </p:cNvPicPr>
          <p:nvPr/>
        </p:nvPicPr>
        <p:blipFill>
          <a:blip r:embed="rId4"/>
          <a:stretch>
            <a:fillRect/>
          </a:stretch>
        </p:blipFill>
        <p:spPr>
          <a:xfrm>
            <a:off x="228600" y="88024"/>
            <a:ext cx="8563564" cy="6681952"/>
          </a:xfrm>
          <a:prstGeom prst="rect">
            <a:avLst/>
          </a:prstGeom>
        </p:spPr>
      </p:pic>
      <p:sp>
        <p:nvSpPr>
          <p:cNvPr id="4" name="Oval 3">
            <a:extLst>
              <a:ext uri="{FF2B5EF4-FFF2-40B4-BE49-F238E27FC236}">
                <a16:creationId xmlns:a16="http://schemas.microsoft.com/office/drawing/2014/main" id="{B4829260-6B03-07B9-42BC-A63298B176E6}"/>
              </a:ext>
            </a:extLst>
          </p:cNvPr>
          <p:cNvSpPr/>
          <p:nvPr/>
        </p:nvSpPr>
        <p:spPr>
          <a:xfrm>
            <a:off x="2986382" y="2286000"/>
            <a:ext cx="1524000" cy="137160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C91F58A2-A8EE-09FC-81F8-42B7D3E8173D}"/>
              </a:ext>
            </a:extLst>
          </p:cNvPr>
          <p:cNvSpPr/>
          <p:nvPr/>
        </p:nvSpPr>
        <p:spPr>
          <a:xfrm>
            <a:off x="5600700" y="3576917"/>
            <a:ext cx="1524000" cy="533401"/>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2976823"/>
      </p:ext>
    </p:extLst>
  </p:cSld>
  <p:clrMapOvr>
    <a:masterClrMapping/>
  </p:clrMapOvr>
  <p:transition spd="med">
    <p:fade/>
  </p:transition>
  <p:extLst>
    <p:ext uri="{6950BFC3-D8DA-4A85-94F7-54DA5524770B}">
      <p188:commentRel xmlns:p188="http://schemas.microsoft.com/office/powerpoint/2018/8/main" r:id="rId3"/>
    </p:ext>
  </p:extLst>
</p:sld>
</file>

<file path=ppt/slides/slide2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62" name="Rectangle 2"/>
          <p:cNvSpPr>
            <a:spLocks noGrp="1" noChangeArrowheads="1"/>
          </p:cNvSpPr>
          <p:nvPr>
            <p:ph type="title"/>
          </p:nvPr>
        </p:nvSpPr>
        <p:spPr>
          <a:xfrm>
            <a:off x="381000" y="299800"/>
            <a:ext cx="8229600" cy="919399"/>
          </a:xfrm>
        </p:spPr>
        <p:txBody>
          <a:bodyPr>
            <a:normAutofit/>
          </a:bodyPr>
          <a:lstStyle/>
          <a:p>
            <a:pPr eaLnBrk="1" hangingPunct="1">
              <a:defRPr/>
            </a:pPr>
            <a:r>
              <a:rPr lang="en-US" dirty="0"/>
              <a:t>Alpha-glucosidase Inhibitors</a:t>
            </a:r>
          </a:p>
        </p:txBody>
      </p:sp>
      <p:sp>
        <p:nvSpPr>
          <p:cNvPr id="1525763" name="Rectangle 3"/>
          <p:cNvSpPr>
            <a:spLocks noGrp="1" noChangeArrowheads="1"/>
          </p:cNvSpPr>
          <p:nvPr>
            <p:ph type="body" idx="1"/>
          </p:nvPr>
        </p:nvSpPr>
        <p:spPr>
          <a:xfrm>
            <a:off x="381000" y="1428750"/>
            <a:ext cx="6096000" cy="5353050"/>
          </a:xfrm>
        </p:spPr>
        <p:txBody>
          <a:bodyPr>
            <a:noAutofit/>
          </a:bodyPr>
          <a:lstStyle/>
          <a:p>
            <a:pPr eaLnBrk="1" hangingPunct="1">
              <a:lnSpc>
                <a:spcPct val="80000"/>
              </a:lnSpc>
              <a:defRPr/>
            </a:pPr>
            <a:r>
              <a:rPr lang="en-US" b="1" dirty="0"/>
              <a:t>Action</a:t>
            </a:r>
            <a:r>
              <a:rPr lang="en-US" dirty="0"/>
              <a:t>: blocks enzymes that digest starches in the small intestine</a:t>
            </a:r>
          </a:p>
          <a:p>
            <a:pPr eaLnBrk="1" hangingPunct="1">
              <a:lnSpc>
                <a:spcPct val="80000"/>
              </a:lnSpc>
              <a:defRPr/>
            </a:pPr>
            <a:r>
              <a:rPr lang="en-US" b="1" dirty="0"/>
              <a:t>Name</a:t>
            </a:r>
            <a:r>
              <a:rPr lang="en-US" dirty="0"/>
              <a:t>: acarbose (</a:t>
            </a:r>
            <a:r>
              <a:rPr lang="en-US" dirty="0" err="1"/>
              <a:t>Precose</a:t>
            </a:r>
            <a:r>
              <a:rPr lang="en-US" dirty="0"/>
              <a:t>) or miglitol (</a:t>
            </a:r>
            <a:r>
              <a:rPr lang="en-US" dirty="0" err="1"/>
              <a:t>Glyset</a:t>
            </a:r>
            <a:r>
              <a:rPr lang="en-US" dirty="0"/>
              <a:t>)</a:t>
            </a:r>
          </a:p>
          <a:p>
            <a:pPr lvl="1" eaLnBrk="1" hangingPunct="1">
              <a:lnSpc>
                <a:spcPct val="80000"/>
              </a:lnSpc>
              <a:defRPr/>
            </a:pPr>
            <a:r>
              <a:rPr lang="en-US" sz="2400" dirty="0"/>
              <a:t>Dosing: 25-100mg TID, max 300mg/day</a:t>
            </a:r>
          </a:p>
          <a:p>
            <a:pPr eaLnBrk="1" hangingPunct="1">
              <a:lnSpc>
                <a:spcPct val="80000"/>
              </a:lnSpc>
              <a:defRPr/>
            </a:pPr>
            <a:r>
              <a:rPr lang="en-US" dirty="0"/>
              <a:t>Efficacy</a:t>
            </a:r>
          </a:p>
          <a:p>
            <a:pPr lvl="1" eaLnBrk="1" hangingPunct="1">
              <a:lnSpc>
                <a:spcPct val="80000"/>
              </a:lnSpc>
              <a:defRPr/>
            </a:pPr>
            <a:r>
              <a:rPr lang="en-US" sz="2400" dirty="0"/>
              <a:t>Decrease postprandial glucose 40-50 mg/dl</a:t>
            </a:r>
          </a:p>
          <a:p>
            <a:pPr lvl="1" eaLnBrk="1" hangingPunct="1">
              <a:lnSpc>
                <a:spcPct val="80000"/>
              </a:lnSpc>
              <a:defRPr/>
            </a:pPr>
            <a:r>
              <a:rPr lang="en-US" sz="2400" dirty="0"/>
              <a:t>Decrease A1C 0.5-1.0%</a:t>
            </a:r>
          </a:p>
          <a:p>
            <a:pPr eaLnBrk="1" hangingPunct="1">
              <a:lnSpc>
                <a:spcPct val="80000"/>
              </a:lnSpc>
              <a:defRPr/>
            </a:pPr>
            <a:r>
              <a:rPr lang="en-US" dirty="0"/>
              <a:t>Other Effects</a:t>
            </a:r>
          </a:p>
          <a:p>
            <a:pPr lvl="1" eaLnBrk="1" hangingPunct="1">
              <a:lnSpc>
                <a:spcPct val="80000"/>
              </a:lnSpc>
              <a:defRPr/>
            </a:pPr>
            <a:r>
              <a:rPr lang="en-US" sz="2400" dirty="0"/>
              <a:t>Flatulence or abdominal discomfort </a:t>
            </a:r>
          </a:p>
          <a:p>
            <a:pPr lvl="1" eaLnBrk="1" hangingPunct="1">
              <a:lnSpc>
                <a:spcPct val="80000"/>
              </a:lnSpc>
              <a:defRPr/>
            </a:pPr>
            <a:r>
              <a:rPr lang="en-US" sz="2400" dirty="0"/>
              <a:t>Contraindicated in patients with inflammatory bowel disease or cirrhosis</a:t>
            </a:r>
          </a:p>
          <a:p>
            <a:pPr eaLnBrk="1" hangingPunct="1">
              <a:lnSpc>
                <a:spcPct val="80000"/>
              </a:lnSpc>
              <a:defRPr/>
            </a:pPr>
            <a:r>
              <a:rPr lang="en-US" dirty="0"/>
              <a:t>Special Consideration</a:t>
            </a:r>
          </a:p>
          <a:p>
            <a:pPr lvl="1" eaLnBrk="1" hangingPunct="1">
              <a:lnSpc>
                <a:spcPct val="80000"/>
              </a:lnSpc>
              <a:defRPr/>
            </a:pPr>
            <a:r>
              <a:rPr lang="en-US" sz="2400" dirty="0"/>
              <a:t>In case of hypoglycemia, treat with glucose tabs or milk</a:t>
            </a:r>
          </a:p>
          <a:p>
            <a:pPr lvl="1" eaLnBrk="1" hangingPunct="1">
              <a:lnSpc>
                <a:spcPct val="80000"/>
              </a:lnSpc>
              <a:defRPr/>
            </a:pPr>
            <a:r>
              <a:rPr lang="en-US" sz="2400" dirty="0"/>
              <a:t>(other starches are blocked by medication)</a:t>
            </a:r>
            <a:r>
              <a:rPr lang="en-US" sz="2400" dirty="0">
                <a:solidFill>
                  <a:srgbClr val="FFFFFF"/>
                </a:solidFill>
              </a:rPr>
              <a:t>)</a:t>
            </a:r>
          </a:p>
        </p:txBody>
      </p:sp>
      <p:pic>
        <p:nvPicPr>
          <p:cNvPr id="2" name="Picture 1">
            <a:extLst>
              <a:ext uri="{FF2B5EF4-FFF2-40B4-BE49-F238E27FC236}">
                <a16:creationId xmlns:a16="http://schemas.microsoft.com/office/drawing/2014/main" id="{57F9BA80-99AD-4D8C-B802-656CF159C544}"/>
              </a:ext>
            </a:extLst>
          </p:cNvPr>
          <p:cNvPicPr>
            <a:picLocks noChangeAspect="1"/>
          </p:cNvPicPr>
          <p:nvPr/>
        </p:nvPicPr>
        <p:blipFill>
          <a:blip r:embed="rId4"/>
          <a:stretch>
            <a:fillRect/>
          </a:stretch>
        </p:blipFill>
        <p:spPr>
          <a:xfrm>
            <a:off x="6453611" y="2514600"/>
            <a:ext cx="2286198" cy="2341067"/>
          </a:xfrm>
          <a:prstGeom prst="rect">
            <a:avLst/>
          </a:prstGeom>
        </p:spPr>
      </p:pic>
    </p:spTree>
    <p:custDataLst>
      <p:tags r:id="rId1"/>
    </p:custDataLst>
    <p:extLst>
      <p:ext uri="{BB962C8B-B14F-4D97-AF65-F5344CB8AC3E}">
        <p14:creationId xmlns:p14="http://schemas.microsoft.com/office/powerpoint/2010/main" val="48144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36819-1B4A-79F1-D361-1C4AE45F08AE}"/>
              </a:ext>
            </a:extLst>
          </p:cNvPr>
          <p:cNvSpPr>
            <a:spLocks noGrp="1"/>
          </p:cNvSpPr>
          <p:nvPr>
            <p:ph type="title"/>
          </p:nvPr>
        </p:nvSpPr>
        <p:spPr/>
        <p:txBody>
          <a:bodyPr/>
          <a:lstStyle/>
          <a:p>
            <a:r>
              <a:rPr lang="en-US" dirty="0"/>
              <a:t>Other Med Classes</a:t>
            </a:r>
          </a:p>
        </p:txBody>
      </p:sp>
      <p:sp>
        <p:nvSpPr>
          <p:cNvPr id="3" name="Content Placeholder 2">
            <a:extLst>
              <a:ext uri="{FF2B5EF4-FFF2-40B4-BE49-F238E27FC236}">
                <a16:creationId xmlns:a16="http://schemas.microsoft.com/office/drawing/2014/main" id="{BA2D2885-BA52-B6FC-490F-98F49FD7B596}"/>
              </a:ext>
            </a:extLst>
          </p:cNvPr>
          <p:cNvSpPr>
            <a:spLocks noGrp="1"/>
          </p:cNvSpPr>
          <p:nvPr>
            <p:ph sz="quarter" idx="1"/>
          </p:nvPr>
        </p:nvSpPr>
        <p:spPr/>
        <p:txBody>
          <a:bodyPr/>
          <a:lstStyle/>
          <a:p>
            <a:endParaRPr lang="en-US"/>
          </a:p>
        </p:txBody>
      </p:sp>
      <p:pic>
        <p:nvPicPr>
          <p:cNvPr id="6" name="Picture 5">
            <a:extLst>
              <a:ext uri="{FF2B5EF4-FFF2-40B4-BE49-F238E27FC236}">
                <a16:creationId xmlns:a16="http://schemas.microsoft.com/office/drawing/2014/main" id="{058F9853-B3C4-7987-863C-77B6BEA3A1D2}"/>
              </a:ext>
            </a:extLst>
          </p:cNvPr>
          <p:cNvPicPr>
            <a:picLocks noChangeAspect="1"/>
          </p:cNvPicPr>
          <p:nvPr/>
        </p:nvPicPr>
        <p:blipFill>
          <a:blip r:embed="rId3"/>
          <a:srcRect b="5308"/>
          <a:stretch/>
        </p:blipFill>
        <p:spPr>
          <a:xfrm>
            <a:off x="111083" y="563880"/>
            <a:ext cx="8921833" cy="5615940"/>
          </a:xfrm>
          <a:prstGeom prst="rect">
            <a:avLst/>
          </a:prstGeom>
        </p:spPr>
      </p:pic>
      <p:sp>
        <p:nvSpPr>
          <p:cNvPr id="5" name="Rectangle 4">
            <a:extLst>
              <a:ext uri="{FF2B5EF4-FFF2-40B4-BE49-F238E27FC236}">
                <a16:creationId xmlns:a16="http://schemas.microsoft.com/office/drawing/2014/main" id="{D74E43C8-51AA-9545-4108-B782CCCB0E2C}"/>
              </a:ext>
            </a:extLst>
          </p:cNvPr>
          <p:cNvSpPr/>
          <p:nvPr/>
        </p:nvSpPr>
        <p:spPr>
          <a:xfrm>
            <a:off x="228600" y="4191000"/>
            <a:ext cx="8915400" cy="198882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1826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DC038-F962-DE94-4D73-65DDD148F313}"/>
              </a:ext>
            </a:extLst>
          </p:cNvPr>
          <p:cNvSpPr>
            <a:spLocks noGrp="1"/>
          </p:cNvSpPr>
          <p:nvPr>
            <p:ph type="title"/>
          </p:nvPr>
        </p:nvSpPr>
        <p:spPr/>
        <p:txBody>
          <a:bodyPr/>
          <a:lstStyle/>
          <a:p>
            <a:r>
              <a:rPr lang="en-US" dirty="0"/>
              <a:t>Non-Insulin Drug Comparison </a:t>
            </a:r>
          </a:p>
        </p:txBody>
      </p:sp>
      <p:sp>
        <p:nvSpPr>
          <p:cNvPr id="3" name="Content Placeholder 2">
            <a:extLst>
              <a:ext uri="{FF2B5EF4-FFF2-40B4-BE49-F238E27FC236}">
                <a16:creationId xmlns:a16="http://schemas.microsoft.com/office/drawing/2014/main" id="{2408A4DF-BC6E-A6C1-A055-A49C4A0AC45F}"/>
              </a:ext>
            </a:extLst>
          </p:cNvPr>
          <p:cNvSpPr>
            <a:spLocks noGrp="1"/>
          </p:cNvSpPr>
          <p:nvPr>
            <p:ph sz="quarter" idx="1"/>
          </p:nvPr>
        </p:nvSpPr>
        <p:spPr/>
        <p:txBody>
          <a:bodyPr/>
          <a:lstStyle/>
          <a:p>
            <a:endParaRPr lang="en-US"/>
          </a:p>
        </p:txBody>
      </p:sp>
      <p:graphicFrame>
        <p:nvGraphicFramePr>
          <p:cNvPr id="4" name="Content Placeholder 3">
            <a:extLst>
              <a:ext uri="{FF2B5EF4-FFF2-40B4-BE49-F238E27FC236}">
                <a16:creationId xmlns:a16="http://schemas.microsoft.com/office/drawing/2014/main" id="{805BA8D9-B59E-C1CC-A9BD-F8EA05685697}"/>
              </a:ext>
            </a:extLst>
          </p:cNvPr>
          <p:cNvGraphicFramePr>
            <a:graphicFrameLocks/>
          </p:cNvGraphicFramePr>
          <p:nvPr>
            <p:extLst>
              <p:ext uri="{D42A27DB-BD31-4B8C-83A1-F6EECF244321}">
                <p14:modId xmlns:p14="http://schemas.microsoft.com/office/powerpoint/2010/main" val="3383730734"/>
              </p:ext>
            </p:extLst>
          </p:nvPr>
        </p:nvGraphicFramePr>
        <p:xfrm>
          <a:off x="32273" y="1552914"/>
          <a:ext cx="8991600" cy="4818971"/>
        </p:xfrm>
        <a:graphic>
          <a:graphicData uri="http://schemas.openxmlformats.org/drawingml/2006/table">
            <a:tbl>
              <a:tblPr firstRow="1" bandRow="1">
                <a:tableStyleId>{5C22544A-7EE6-4342-B048-85BDC9FD1C3A}</a:tableStyleId>
              </a:tblPr>
              <a:tblGrid>
                <a:gridCol w="1172817">
                  <a:extLst>
                    <a:ext uri="{9D8B030D-6E8A-4147-A177-3AD203B41FA5}">
                      <a16:colId xmlns:a16="http://schemas.microsoft.com/office/drawing/2014/main" val="20000"/>
                    </a:ext>
                  </a:extLst>
                </a:gridCol>
                <a:gridCol w="960783">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066800">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gridCol w="958327">
                  <a:extLst>
                    <a:ext uri="{9D8B030D-6E8A-4147-A177-3AD203B41FA5}">
                      <a16:colId xmlns:a16="http://schemas.microsoft.com/office/drawing/2014/main" val="359324960"/>
                    </a:ext>
                  </a:extLst>
                </a:gridCol>
                <a:gridCol w="718073">
                  <a:extLst>
                    <a:ext uri="{9D8B030D-6E8A-4147-A177-3AD203B41FA5}">
                      <a16:colId xmlns:a16="http://schemas.microsoft.com/office/drawing/2014/main" val="20007"/>
                    </a:ext>
                  </a:extLst>
                </a:gridCol>
              </a:tblGrid>
              <a:tr h="543798">
                <a:tc>
                  <a:txBody>
                    <a:bodyPr/>
                    <a:lstStyle/>
                    <a:p>
                      <a:r>
                        <a:rPr lang="en-US" sz="1200" dirty="0"/>
                        <a:t>Class</a:t>
                      </a:r>
                    </a:p>
                  </a:txBody>
                  <a:tcPr marL="83173" marR="83173" marT="41578" marB="41578"/>
                </a:tc>
                <a:tc>
                  <a:txBody>
                    <a:bodyPr/>
                    <a:lstStyle/>
                    <a:p>
                      <a:r>
                        <a:rPr lang="en-US" sz="1200" dirty="0"/>
                        <a:t>Efficacy</a:t>
                      </a:r>
                    </a:p>
                  </a:txBody>
                  <a:tcPr marL="83173" marR="83173" marT="41578" marB="41578"/>
                </a:tc>
                <a:tc>
                  <a:txBody>
                    <a:bodyPr/>
                    <a:lstStyle/>
                    <a:p>
                      <a:r>
                        <a:rPr lang="en-US" sz="1200" dirty="0"/>
                        <a:t>Hypo</a:t>
                      </a:r>
                    </a:p>
                  </a:txBody>
                  <a:tcPr marL="83173" marR="83173" marT="41578" marB="41578"/>
                </a:tc>
                <a:tc>
                  <a:txBody>
                    <a:bodyPr/>
                    <a:lstStyle/>
                    <a:p>
                      <a:r>
                        <a:rPr lang="en-US" sz="1200" dirty="0"/>
                        <a:t>Weight</a:t>
                      </a:r>
                    </a:p>
                  </a:txBody>
                  <a:tcPr marL="83173" marR="83173" marT="41578" marB="41578"/>
                </a:tc>
                <a:tc>
                  <a:txBody>
                    <a:bodyPr/>
                    <a:lstStyle/>
                    <a:p>
                      <a:r>
                        <a:rPr lang="en-US" sz="1200"/>
                        <a:t>Effect on MACE</a:t>
                      </a:r>
                    </a:p>
                  </a:txBody>
                  <a:tcPr marL="83173" marR="83173" marT="41578" marB="41578"/>
                </a:tc>
                <a:tc>
                  <a:txBody>
                    <a:bodyPr/>
                    <a:lstStyle/>
                    <a:p>
                      <a:r>
                        <a:rPr lang="en-US" sz="1200"/>
                        <a:t>Heart Failure</a:t>
                      </a:r>
                    </a:p>
                  </a:txBody>
                  <a:tcPr marL="83173" marR="83173" marT="41578" marB="41578"/>
                </a:tc>
                <a:tc>
                  <a:txBody>
                    <a:bodyPr/>
                    <a:lstStyle/>
                    <a:p>
                      <a:r>
                        <a:rPr lang="en-US" sz="1200" dirty="0"/>
                        <a:t>Kidney</a:t>
                      </a:r>
                    </a:p>
                  </a:txBody>
                  <a:tcPr marL="83173" marR="83173" marT="41578" marB="41578"/>
                </a:tc>
                <a:tc>
                  <a:txBody>
                    <a:bodyPr/>
                    <a:lstStyle/>
                    <a:p>
                      <a:r>
                        <a:rPr lang="en-US" sz="1200" dirty="0"/>
                        <a:t>MASH</a:t>
                      </a:r>
                    </a:p>
                  </a:txBody>
                  <a:tcPr marL="83173" marR="83173" marT="41578" marB="41578"/>
                </a:tc>
                <a:tc>
                  <a:txBody>
                    <a:bodyPr/>
                    <a:lstStyle/>
                    <a:p>
                      <a:r>
                        <a:rPr lang="en-US" sz="1200"/>
                        <a:t>Cost</a:t>
                      </a:r>
                    </a:p>
                  </a:txBody>
                  <a:tcPr marL="83173" marR="83173" marT="41578" marB="41578"/>
                </a:tc>
                <a:extLst>
                  <a:ext uri="{0D108BD9-81ED-4DB2-BD59-A6C34878D82A}">
                    <a16:rowId xmlns:a16="http://schemas.microsoft.com/office/drawing/2014/main" val="10000"/>
                  </a:ext>
                </a:extLst>
              </a:tr>
              <a:tr h="543798">
                <a:tc>
                  <a:txBody>
                    <a:bodyPr/>
                    <a:lstStyle/>
                    <a:p>
                      <a:r>
                        <a:rPr lang="en-US" sz="1200"/>
                        <a:t>Metformin</a:t>
                      </a:r>
                    </a:p>
                  </a:txBody>
                  <a:tcPr marL="83173" marR="83173" marT="41578" marB="41578"/>
                </a:tc>
                <a:tc>
                  <a:txBody>
                    <a:bodyPr/>
                    <a:lstStyle/>
                    <a:p>
                      <a:r>
                        <a:rPr lang="en-US" sz="1200"/>
                        <a:t>High</a:t>
                      </a:r>
                    </a:p>
                  </a:txBody>
                  <a:tcPr marL="83173" marR="83173" marT="41578" marB="41578"/>
                </a:tc>
                <a:tc>
                  <a:txBody>
                    <a:bodyPr/>
                    <a:lstStyle/>
                    <a:p>
                      <a:r>
                        <a:rPr lang="en-US" sz="1200"/>
                        <a:t>No</a:t>
                      </a:r>
                    </a:p>
                  </a:txBody>
                  <a:tcPr marL="83173" marR="83173" marT="41578" marB="41578"/>
                </a:tc>
                <a:tc>
                  <a:txBody>
                    <a:bodyPr/>
                    <a:lstStyle/>
                    <a:p>
                      <a:r>
                        <a:rPr lang="en-US" sz="1200"/>
                        <a:t>Neutral/</a:t>
                      </a:r>
                    </a:p>
                    <a:p>
                      <a:r>
                        <a:rPr lang="en-US" sz="1200"/>
                        <a:t>Loss</a:t>
                      </a:r>
                    </a:p>
                  </a:txBody>
                  <a:tcPr marL="83173" marR="83173" marT="41578" marB="41578"/>
                </a:tc>
                <a:tc>
                  <a:txBody>
                    <a:bodyPr/>
                    <a:lstStyle/>
                    <a:p>
                      <a:r>
                        <a:rPr lang="en-US" sz="1200"/>
                        <a:t>Potential benefit</a:t>
                      </a:r>
                    </a:p>
                  </a:txBody>
                  <a:tcPr marL="83173" marR="83173" marT="41578" marB="41578"/>
                </a:tc>
                <a:tc>
                  <a:txBody>
                    <a:bodyPr/>
                    <a:lstStyle/>
                    <a:p>
                      <a:r>
                        <a:rPr lang="en-US" sz="1200"/>
                        <a:t>Neutral</a:t>
                      </a:r>
                    </a:p>
                  </a:txBody>
                  <a:tcPr marL="83173" marR="83173" marT="41578" marB="41578"/>
                </a:tc>
                <a:tc>
                  <a:txBody>
                    <a:bodyPr/>
                    <a:lstStyle/>
                    <a:p>
                      <a:r>
                        <a:rPr lang="en-US" sz="1200"/>
                        <a:t>Neutral</a:t>
                      </a:r>
                    </a:p>
                  </a:txBody>
                  <a:tcPr marL="83173" marR="83173" marT="41578" marB="41578"/>
                </a:tc>
                <a:tc>
                  <a:txBody>
                    <a:bodyPr/>
                    <a:lstStyle/>
                    <a:p>
                      <a:r>
                        <a:rPr lang="en-US" sz="1200" dirty="0"/>
                        <a:t>Neutral</a:t>
                      </a:r>
                    </a:p>
                  </a:txBody>
                  <a:tcPr marL="83173" marR="83173" marT="41578" marB="41578"/>
                </a:tc>
                <a:tc>
                  <a:txBody>
                    <a:bodyPr/>
                    <a:lstStyle/>
                    <a:p>
                      <a:r>
                        <a:rPr lang="en-US" sz="1200"/>
                        <a:t>Low</a:t>
                      </a:r>
                    </a:p>
                  </a:txBody>
                  <a:tcPr marL="83173" marR="83173" marT="41578" marB="41578"/>
                </a:tc>
                <a:extLst>
                  <a:ext uri="{0D108BD9-81ED-4DB2-BD59-A6C34878D82A}">
                    <a16:rowId xmlns:a16="http://schemas.microsoft.com/office/drawing/2014/main" val="10001"/>
                  </a:ext>
                </a:extLst>
              </a:tr>
              <a:tr h="662931">
                <a:tc>
                  <a:txBody>
                    <a:bodyPr/>
                    <a:lstStyle/>
                    <a:p>
                      <a:r>
                        <a:rPr lang="en-US" sz="1200"/>
                        <a:t>SGLT2 Inhibitors</a:t>
                      </a:r>
                    </a:p>
                  </a:txBody>
                  <a:tcPr marL="83173" marR="83173" marT="41578" marB="41578"/>
                </a:tc>
                <a:tc>
                  <a:txBody>
                    <a:bodyPr/>
                    <a:lstStyle/>
                    <a:p>
                      <a:r>
                        <a:rPr lang="en-US" sz="1200"/>
                        <a:t>Intermediate to High </a:t>
                      </a:r>
                    </a:p>
                  </a:txBody>
                  <a:tcPr marL="83173" marR="83173" marT="41578" marB="41578"/>
                </a:tc>
                <a:tc>
                  <a:txBody>
                    <a:bodyPr/>
                    <a:lstStyle/>
                    <a:p>
                      <a:r>
                        <a:rPr lang="en-US" sz="1200" dirty="0"/>
                        <a:t>No</a:t>
                      </a:r>
                    </a:p>
                  </a:txBody>
                  <a:tcPr marL="83173" marR="83173" marT="41578" marB="41578"/>
                </a:tc>
                <a:tc>
                  <a:txBody>
                    <a:bodyPr/>
                    <a:lstStyle/>
                    <a:p>
                      <a:r>
                        <a:rPr lang="en-US" sz="1200"/>
                        <a:t>Loss, intermediate</a:t>
                      </a:r>
                    </a:p>
                  </a:txBody>
                  <a:tcPr marL="83173" marR="83173" marT="41578" marB="41578"/>
                </a:tc>
                <a:tc>
                  <a:txBody>
                    <a:bodyPr/>
                    <a:lstStyle/>
                    <a:p>
                      <a:r>
                        <a:rPr lang="en-US" sz="1200"/>
                        <a:t>Benefit</a:t>
                      </a:r>
                    </a:p>
                  </a:txBody>
                  <a:tcPr marL="83173" marR="83173" marT="41578" marB="41578"/>
                </a:tc>
                <a:tc>
                  <a:txBody>
                    <a:bodyPr/>
                    <a:lstStyle/>
                    <a:p>
                      <a:r>
                        <a:rPr lang="en-US" sz="1200"/>
                        <a:t>Benefit</a:t>
                      </a:r>
                    </a:p>
                    <a:p>
                      <a:endParaRPr lang="en-US" sz="1200"/>
                    </a:p>
                  </a:txBody>
                  <a:tcPr marL="83173" marR="83173" marT="41578" marB="41578"/>
                </a:tc>
                <a:tc>
                  <a:txBody>
                    <a:bodyPr/>
                    <a:lstStyle/>
                    <a:p>
                      <a:r>
                        <a:rPr lang="en-US" sz="1200" dirty="0"/>
                        <a:t>Benefit</a:t>
                      </a:r>
                    </a:p>
                    <a:p>
                      <a:endParaRPr lang="en-US" sz="1200" dirty="0"/>
                    </a:p>
                  </a:txBody>
                  <a:tcPr marL="83173" marR="83173" marT="41578" marB="41578"/>
                </a:tc>
                <a:tc>
                  <a:txBody>
                    <a:bodyPr/>
                    <a:lstStyle/>
                    <a:p>
                      <a:r>
                        <a:rPr lang="en-US" sz="1200" dirty="0"/>
                        <a:t>Unknown</a:t>
                      </a:r>
                    </a:p>
                  </a:txBody>
                  <a:tcPr marL="83173" marR="83173" marT="41578" marB="41578"/>
                </a:tc>
                <a:tc>
                  <a:txBody>
                    <a:bodyPr/>
                    <a:lstStyle/>
                    <a:p>
                      <a:r>
                        <a:rPr lang="en-US" sz="1200"/>
                        <a:t>High </a:t>
                      </a:r>
                    </a:p>
                  </a:txBody>
                  <a:tcPr marL="83173" marR="83173" marT="41578" marB="41578"/>
                </a:tc>
                <a:extLst>
                  <a:ext uri="{0D108BD9-81ED-4DB2-BD59-A6C34878D82A}">
                    <a16:rowId xmlns:a16="http://schemas.microsoft.com/office/drawing/2014/main" val="10002"/>
                  </a:ext>
                </a:extLst>
              </a:tr>
              <a:tr h="774119">
                <a:tc>
                  <a:txBody>
                    <a:bodyPr/>
                    <a:lstStyle/>
                    <a:p>
                      <a:r>
                        <a:rPr lang="en-US" sz="1200" dirty="0"/>
                        <a:t>GLP-1 RA</a:t>
                      </a:r>
                    </a:p>
                  </a:txBody>
                  <a:tcPr marL="83173" marR="83173" marT="41578" marB="41578"/>
                </a:tc>
                <a:tc>
                  <a:txBody>
                    <a:bodyPr/>
                    <a:lstStyle/>
                    <a:p>
                      <a:r>
                        <a:rPr lang="en-US" sz="1200" dirty="0"/>
                        <a:t>High to Very High</a:t>
                      </a:r>
                    </a:p>
                  </a:txBody>
                  <a:tcPr marL="83173" marR="83173" marT="41578" marB="41578"/>
                </a:tc>
                <a:tc>
                  <a:txBody>
                    <a:bodyPr/>
                    <a:lstStyle/>
                    <a:p>
                      <a:r>
                        <a:rPr lang="en-US" sz="1200" dirty="0"/>
                        <a:t>No</a:t>
                      </a:r>
                    </a:p>
                  </a:txBody>
                  <a:tcPr marL="83173" marR="83173" marT="41578" marB="41578"/>
                </a:tc>
                <a:tc>
                  <a:txBody>
                    <a:bodyPr/>
                    <a:lstStyle/>
                    <a:p>
                      <a:r>
                        <a:rPr lang="en-US" sz="1200" dirty="0"/>
                        <a:t>Loss, intermediate to very high</a:t>
                      </a:r>
                    </a:p>
                  </a:txBody>
                  <a:tcPr marL="83173" marR="83173" marT="41578" marB="41578"/>
                </a:tc>
                <a:tc>
                  <a:txBody>
                    <a:bodyPr/>
                    <a:lstStyle/>
                    <a:p>
                      <a:r>
                        <a:rPr lang="en-US" sz="1200" dirty="0"/>
                        <a:t>Benefit</a:t>
                      </a:r>
                    </a:p>
                  </a:txBody>
                  <a:tcPr marL="83173" marR="83173" marT="41578" marB="41578"/>
                </a:tc>
                <a:tc>
                  <a:txBody>
                    <a:bodyPr/>
                    <a:lstStyle/>
                    <a:p>
                      <a:r>
                        <a:rPr lang="en-US" sz="1200" dirty="0"/>
                        <a:t>Benefit: </a:t>
                      </a:r>
                      <a:r>
                        <a:rPr lang="en-US" sz="1200" dirty="0" err="1"/>
                        <a:t>sema</a:t>
                      </a:r>
                      <a:endParaRPr lang="en-US" sz="1200" dirty="0"/>
                    </a:p>
                  </a:txBody>
                  <a:tcPr marL="83173" marR="83173" marT="41578" marB="41578"/>
                </a:tc>
                <a:tc>
                  <a:txBody>
                    <a:bodyPr/>
                    <a:lstStyle/>
                    <a:p>
                      <a:r>
                        <a:rPr lang="en-US" sz="1200"/>
                        <a:t>Benefit</a:t>
                      </a:r>
                    </a:p>
                  </a:txBody>
                  <a:tcPr marL="83173" marR="83173" marT="41578" marB="41578"/>
                </a:tc>
                <a:tc>
                  <a:txBody>
                    <a:bodyPr/>
                    <a:lstStyle/>
                    <a:p>
                      <a:r>
                        <a:rPr lang="en-US" sz="1200" dirty="0"/>
                        <a:t>Benefit</a:t>
                      </a:r>
                    </a:p>
                  </a:txBody>
                  <a:tcPr marL="83173" marR="83173" marT="41578" marB="41578"/>
                </a:tc>
                <a:tc>
                  <a:txBody>
                    <a:bodyPr/>
                    <a:lstStyle/>
                    <a:p>
                      <a:r>
                        <a:rPr lang="en-US" sz="1200"/>
                        <a:t>High </a:t>
                      </a:r>
                    </a:p>
                  </a:txBody>
                  <a:tcPr marL="83173" marR="83173" marT="41578" marB="41578"/>
                </a:tc>
                <a:extLst>
                  <a:ext uri="{0D108BD9-81ED-4DB2-BD59-A6C34878D82A}">
                    <a16:rowId xmlns:a16="http://schemas.microsoft.com/office/drawing/2014/main" val="10003"/>
                  </a:ext>
                </a:extLst>
              </a:tr>
              <a:tr h="662931">
                <a:tc>
                  <a:txBody>
                    <a:bodyPr/>
                    <a:lstStyle/>
                    <a:p>
                      <a:r>
                        <a:rPr lang="en-US" sz="1200"/>
                        <a:t>GIP and GLP-1 RA</a:t>
                      </a:r>
                    </a:p>
                  </a:txBody>
                  <a:tcPr marL="83173" marR="83173" marT="41578" marB="4157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High to Very High</a:t>
                      </a:r>
                    </a:p>
                  </a:txBody>
                  <a:tcPr marL="83173" marR="83173" marT="41578" marB="41578"/>
                </a:tc>
                <a:tc>
                  <a:txBody>
                    <a:bodyPr/>
                    <a:lstStyle/>
                    <a:p>
                      <a:r>
                        <a:rPr lang="en-US" sz="1200"/>
                        <a:t>No</a:t>
                      </a:r>
                    </a:p>
                  </a:txBody>
                  <a:tcPr marL="83173" marR="83173" marT="41578" marB="41578"/>
                </a:tc>
                <a:tc>
                  <a:txBody>
                    <a:bodyPr/>
                    <a:lstStyle/>
                    <a:p>
                      <a:r>
                        <a:rPr lang="en-US" sz="1200"/>
                        <a:t>Loss, very high </a:t>
                      </a:r>
                    </a:p>
                  </a:txBody>
                  <a:tcPr marL="83173" marR="83173" marT="41578" marB="41578"/>
                </a:tc>
                <a:tc>
                  <a:txBody>
                    <a:bodyPr/>
                    <a:lstStyle/>
                    <a:p>
                      <a:r>
                        <a:rPr lang="en-US" sz="1200" dirty="0"/>
                        <a:t>Under investigation</a:t>
                      </a:r>
                    </a:p>
                  </a:txBody>
                  <a:tcPr marL="83173" marR="83173" marT="41578" marB="41578"/>
                </a:tc>
                <a:tc>
                  <a:txBody>
                    <a:bodyPr/>
                    <a:lstStyle/>
                    <a:p>
                      <a:r>
                        <a:rPr lang="en-US" sz="1200" dirty="0"/>
                        <a:t>Under investigation</a:t>
                      </a:r>
                    </a:p>
                  </a:txBody>
                  <a:tcPr marL="83173" marR="83173" marT="41578" marB="41578"/>
                </a:tc>
                <a:tc>
                  <a:txBody>
                    <a:bodyPr/>
                    <a:lstStyle/>
                    <a:p>
                      <a:r>
                        <a:rPr lang="en-US" sz="1200" dirty="0"/>
                        <a:t>Under investigation</a:t>
                      </a:r>
                    </a:p>
                  </a:txBody>
                  <a:tcPr marL="83173" marR="83173" marT="41578" marB="41578"/>
                </a:tc>
                <a:tc>
                  <a:txBody>
                    <a:bodyPr/>
                    <a:lstStyle/>
                    <a:p>
                      <a:r>
                        <a:rPr lang="en-US" sz="1200" dirty="0"/>
                        <a:t>Potential Benefit</a:t>
                      </a:r>
                    </a:p>
                  </a:txBody>
                  <a:tcPr marL="83173" marR="83173" marT="41578" marB="41578"/>
                </a:tc>
                <a:tc>
                  <a:txBody>
                    <a:bodyPr/>
                    <a:lstStyle/>
                    <a:p>
                      <a:r>
                        <a:rPr lang="en-US" sz="1200"/>
                        <a:t>High</a:t>
                      </a:r>
                    </a:p>
                  </a:txBody>
                  <a:tcPr marL="83173" marR="83173" marT="41578" marB="41578"/>
                </a:tc>
                <a:extLst>
                  <a:ext uri="{0D108BD9-81ED-4DB2-BD59-A6C34878D82A}">
                    <a16:rowId xmlns:a16="http://schemas.microsoft.com/office/drawing/2014/main" val="2931108661"/>
                  </a:ext>
                </a:extLst>
              </a:tr>
              <a:tr h="543798">
                <a:tc>
                  <a:txBody>
                    <a:bodyPr/>
                    <a:lstStyle/>
                    <a:p>
                      <a:r>
                        <a:rPr lang="en-US" sz="1200"/>
                        <a:t>DPP-4 Inhibitors</a:t>
                      </a:r>
                    </a:p>
                  </a:txBody>
                  <a:tcPr marL="83173" marR="83173" marT="41578" marB="41578"/>
                </a:tc>
                <a:tc>
                  <a:txBody>
                    <a:bodyPr/>
                    <a:lstStyle/>
                    <a:p>
                      <a:r>
                        <a:rPr lang="en-US" sz="1200"/>
                        <a:t>Intermediate</a:t>
                      </a:r>
                    </a:p>
                  </a:txBody>
                  <a:tcPr marL="83173" marR="83173" marT="41578" marB="41578"/>
                </a:tc>
                <a:tc>
                  <a:txBody>
                    <a:bodyPr/>
                    <a:lstStyle/>
                    <a:p>
                      <a:r>
                        <a:rPr lang="en-US" sz="1200"/>
                        <a:t>No</a:t>
                      </a:r>
                    </a:p>
                  </a:txBody>
                  <a:tcPr marL="83173" marR="83173" marT="41578" marB="41578"/>
                </a:tc>
                <a:tc>
                  <a:txBody>
                    <a:bodyPr/>
                    <a:lstStyle/>
                    <a:p>
                      <a:r>
                        <a:rPr lang="en-US" sz="1200"/>
                        <a:t>Neutral</a:t>
                      </a:r>
                    </a:p>
                  </a:txBody>
                  <a:tcPr marL="83173" marR="83173" marT="41578" marB="41578"/>
                </a:tc>
                <a:tc>
                  <a:txBody>
                    <a:bodyPr/>
                    <a:lstStyle/>
                    <a:p>
                      <a:r>
                        <a:rPr lang="en-US" sz="1200"/>
                        <a:t>Neutral</a:t>
                      </a:r>
                    </a:p>
                  </a:txBody>
                  <a:tcPr marL="83173" marR="83173" marT="41578" marB="41578"/>
                </a:tc>
                <a:tc>
                  <a:txBody>
                    <a:bodyPr/>
                    <a:lstStyle/>
                    <a:p>
                      <a:r>
                        <a:rPr lang="en-US" sz="1200"/>
                        <a:t>Risk: saxa/alogliptin</a:t>
                      </a:r>
                    </a:p>
                  </a:txBody>
                  <a:tcPr marL="83173" marR="83173" marT="41578" marB="41578"/>
                </a:tc>
                <a:tc>
                  <a:txBody>
                    <a:bodyPr/>
                    <a:lstStyle/>
                    <a:p>
                      <a:r>
                        <a:rPr lang="en-US" sz="1200" dirty="0"/>
                        <a:t>Neutral</a:t>
                      </a:r>
                    </a:p>
                  </a:txBody>
                  <a:tcPr marL="83173" marR="83173" marT="41578" marB="41578"/>
                </a:tc>
                <a:tc>
                  <a:txBody>
                    <a:bodyPr/>
                    <a:lstStyle/>
                    <a:p>
                      <a:r>
                        <a:rPr lang="en-US" sz="1200" dirty="0"/>
                        <a:t>Unknown</a:t>
                      </a:r>
                    </a:p>
                  </a:txBody>
                  <a:tcPr marL="83173" marR="83173" marT="41578" marB="41578"/>
                </a:tc>
                <a:tc>
                  <a:txBody>
                    <a:bodyPr/>
                    <a:lstStyle/>
                    <a:p>
                      <a:r>
                        <a:rPr lang="en-US" sz="1200"/>
                        <a:t>High </a:t>
                      </a:r>
                    </a:p>
                  </a:txBody>
                  <a:tcPr marL="83173" marR="83173" marT="41578" marB="41578"/>
                </a:tc>
                <a:extLst>
                  <a:ext uri="{0D108BD9-81ED-4DB2-BD59-A6C34878D82A}">
                    <a16:rowId xmlns:a16="http://schemas.microsoft.com/office/drawing/2014/main" val="10004"/>
                  </a:ext>
                </a:extLst>
              </a:tr>
              <a:tr h="543798">
                <a:tc>
                  <a:txBody>
                    <a:bodyPr/>
                    <a:lstStyle/>
                    <a:p>
                      <a:r>
                        <a:rPr lang="en-US" sz="1200" dirty="0"/>
                        <a:t>Pioglitazone</a:t>
                      </a:r>
                    </a:p>
                  </a:txBody>
                  <a:tcPr marL="83173" marR="83173" marT="41578" marB="41578"/>
                </a:tc>
                <a:tc>
                  <a:txBody>
                    <a:bodyPr/>
                    <a:lstStyle/>
                    <a:p>
                      <a:r>
                        <a:rPr lang="en-US" sz="1200"/>
                        <a:t>High</a:t>
                      </a:r>
                    </a:p>
                  </a:txBody>
                  <a:tcPr marL="83173" marR="83173" marT="41578" marB="41578"/>
                </a:tc>
                <a:tc>
                  <a:txBody>
                    <a:bodyPr/>
                    <a:lstStyle/>
                    <a:p>
                      <a:r>
                        <a:rPr lang="en-US" sz="1200" dirty="0"/>
                        <a:t>No</a:t>
                      </a:r>
                    </a:p>
                  </a:txBody>
                  <a:tcPr marL="83173" marR="83173" marT="41578" marB="41578"/>
                </a:tc>
                <a:tc>
                  <a:txBody>
                    <a:bodyPr/>
                    <a:lstStyle/>
                    <a:p>
                      <a:r>
                        <a:rPr lang="en-US" sz="1200"/>
                        <a:t>Gain</a:t>
                      </a:r>
                    </a:p>
                  </a:txBody>
                  <a:tcPr marL="83173" marR="83173" marT="41578" marB="41578"/>
                </a:tc>
                <a:tc>
                  <a:txBody>
                    <a:bodyPr/>
                    <a:lstStyle/>
                    <a:p>
                      <a:r>
                        <a:rPr lang="en-US" sz="1200" dirty="0"/>
                        <a:t>Potential benefit</a:t>
                      </a:r>
                    </a:p>
                  </a:txBody>
                  <a:tcPr marL="83173" marR="83173" marT="41578" marB="41578"/>
                </a:tc>
                <a:tc>
                  <a:txBody>
                    <a:bodyPr/>
                    <a:lstStyle/>
                    <a:p>
                      <a:r>
                        <a:rPr lang="en-US" sz="1200"/>
                        <a:t>Risk</a:t>
                      </a:r>
                    </a:p>
                  </a:txBody>
                  <a:tcPr marL="83173" marR="83173" marT="41578" marB="41578"/>
                </a:tc>
                <a:tc>
                  <a:txBody>
                    <a:bodyPr/>
                    <a:lstStyle/>
                    <a:p>
                      <a:r>
                        <a:rPr lang="en-US" sz="1200" dirty="0"/>
                        <a:t>Neutral</a:t>
                      </a:r>
                    </a:p>
                  </a:txBody>
                  <a:tcPr marL="83173" marR="83173" marT="41578" marB="41578"/>
                </a:tc>
                <a:tc>
                  <a:txBody>
                    <a:bodyPr/>
                    <a:lstStyle/>
                    <a:p>
                      <a:r>
                        <a:rPr lang="en-US" sz="1200" dirty="0"/>
                        <a:t>Potential Benefit</a:t>
                      </a:r>
                    </a:p>
                  </a:txBody>
                  <a:tcPr marL="83173" marR="83173" marT="41578" marB="41578"/>
                </a:tc>
                <a:tc>
                  <a:txBody>
                    <a:bodyPr/>
                    <a:lstStyle/>
                    <a:p>
                      <a:r>
                        <a:rPr lang="en-US" sz="1200"/>
                        <a:t>Low</a:t>
                      </a:r>
                    </a:p>
                  </a:txBody>
                  <a:tcPr marL="83173" marR="83173" marT="41578" marB="41578"/>
                </a:tc>
                <a:extLst>
                  <a:ext uri="{0D108BD9-81ED-4DB2-BD59-A6C34878D82A}">
                    <a16:rowId xmlns:a16="http://schemas.microsoft.com/office/drawing/2014/main" val="10005"/>
                  </a:ext>
                </a:extLst>
              </a:tr>
              <a:tr h="543798">
                <a:tc>
                  <a:txBody>
                    <a:bodyPr/>
                    <a:lstStyle/>
                    <a:p>
                      <a:r>
                        <a:rPr lang="en-US" sz="1200"/>
                        <a:t>Sulfonylurea</a:t>
                      </a:r>
                    </a:p>
                  </a:txBody>
                  <a:tcPr marL="83173" marR="83173" marT="41578" marB="41578"/>
                </a:tc>
                <a:tc>
                  <a:txBody>
                    <a:bodyPr/>
                    <a:lstStyle/>
                    <a:p>
                      <a:r>
                        <a:rPr lang="en-US" sz="1200"/>
                        <a:t>High</a:t>
                      </a:r>
                    </a:p>
                  </a:txBody>
                  <a:tcPr marL="83173" marR="83173" marT="41578" marB="41578"/>
                </a:tc>
                <a:tc>
                  <a:txBody>
                    <a:bodyPr/>
                    <a:lstStyle/>
                    <a:p>
                      <a:r>
                        <a:rPr lang="en-US" sz="1200"/>
                        <a:t>Yes</a:t>
                      </a:r>
                    </a:p>
                  </a:txBody>
                  <a:tcPr marL="83173" marR="83173" marT="41578" marB="41578"/>
                </a:tc>
                <a:tc>
                  <a:txBody>
                    <a:bodyPr/>
                    <a:lstStyle/>
                    <a:p>
                      <a:r>
                        <a:rPr lang="en-US" sz="1200" dirty="0"/>
                        <a:t>Gain</a:t>
                      </a:r>
                    </a:p>
                  </a:txBody>
                  <a:tcPr marL="83173" marR="83173" marT="41578" marB="41578"/>
                </a:tc>
                <a:tc>
                  <a:txBody>
                    <a:bodyPr/>
                    <a:lstStyle/>
                    <a:p>
                      <a:r>
                        <a:rPr lang="en-US" sz="1200"/>
                        <a:t>Neutral</a:t>
                      </a:r>
                    </a:p>
                  </a:txBody>
                  <a:tcPr marL="83173" marR="83173" marT="41578" marB="41578"/>
                </a:tc>
                <a:tc>
                  <a:txBody>
                    <a:bodyPr/>
                    <a:lstStyle/>
                    <a:p>
                      <a:r>
                        <a:rPr lang="en-US" sz="1200" dirty="0"/>
                        <a:t>Neutral</a:t>
                      </a:r>
                    </a:p>
                  </a:txBody>
                  <a:tcPr marL="83173" marR="83173" marT="41578" marB="41578"/>
                </a:tc>
                <a:tc>
                  <a:txBody>
                    <a:bodyPr/>
                    <a:lstStyle/>
                    <a:p>
                      <a:r>
                        <a:rPr lang="en-US" sz="1200" dirty="0"/>
                        <a:t>Neutral </a:t>
                      </a:r>
                    </a:p>
                  </a:txBody>
                  <a:tcPr marL="83173" marR="83173" marT="41578" marB="41578"/>
                </a:tc>
                <a:tc>
                  <a:txBody>
                    <a:bodyPr/>
                    <a:lstStyle/>
                    <a:p>
                      <a:r>
                        <a:rPr lang="en-US" sz="1200" dirty="0"/>
                        <a:t>Unknown</a:t>
                      </a:r>
                    </a:p>
                  </a:txBody>
                  <a:tcPr marL="83173" marR="83173" marT="41578" marB="41578"/>
                </a:tc>
                <a:tc>
                  <a:txBody>
                    <a:bodyPr/>
                    <a:lstStyle/>
                    <a:p>
                      <a:r>
                        <a:rPr lang="en-US" sz="1200" dirty="0"/>
                        <a:t>Low</a:t>
                      </a:r>
                    </a:p>
                  </a:txBody>
                  <a:tcPr marL="83173" marR="83173" marT="41578" marB="41578"/>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7498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C8AE-B930-89B5-4167-139FAF771B83}"/>
              </a:ext>
            </a:extLst>
          </p:cNvPr>
          <p:cNvSpPr>
            <a:spLocks noGrp="1"/>
          </p:cNvSpPr>
          <p:nvPr>
            <p:ph type="title"/>
          </p:nvPr>
        </p:nvSpPr>
        <p:spPr/>
        <p:txBody>
          <a:bodyPr/>
          <a:lstStyle/>
          <a:p>
            <a:r>
              <a:rPr lang="en-US" dirty="0"/>
              <a:t>Poll Question 1</a:t>
            </a:r>
          </a:p>
        </p:txBody>
      </p:sp>
      <p:sp>
        <p:nvSpPr>
          <p:cNvPr id="3" name="Content Placeholder 2">
            <a:extLst>
              <a:ext uri="{FF2B5EF4-FFF2-40B4-BE49-F238E27FC236}">
                <a16:creationId xmlns:a16="http://schemas.microsoft.com/office/drawing/2014/main" id="{82A2DE13-F9A5-3111-C895-E72C389B4D58}"/>
              </a:ext>
            </a:extLst>
          </p:cNvPr>
          <p:cNvSpPr>
            <a:spLocks noGrp="1"/>
          </p:cNvSpPr>
          <p:nvPr>
            <p:ph sz="quarter" idx="1"/>
          </p:nvPr>
        </p:nvSpPr>
        <p:spPr>
          <a:xfrm>
            <a:off x="609600" y="1219200"/>
            <a:ext cx="8077200" cy="4937760"/>
          </a:xfrm>
        </p:spPr>
        <p:txBody>
          <a:bodyPr/>
          <a:lstStyle/>
          <a:p>
            <a:r>
              <a:rPr lang="en-US" dirty="0"/>
              <a:t>What percent of total people in the U.S. are living with undiagnosed and diagnosed type 2 diabetes?</a:t>
            </a:r>
          </a:p>
          <a:p>
            <a:r>
              <a:rPr lang="en-US" dirty="0"/>
              <a:t>A. About 30%</a:t>
            </a:r>
          </a:p>
          <a:p>
            <a:r>
              <a:rPr lang="en-US" dirty="0"/>
              <a:t>B. 11.3%</a:t>
            </a:r>
          </a:p>
          <a:p>
            <a:r>
              <a:rPr lang="en-US" dirty="0"/>
              <a:t>C. 14.7%</a:t>
            </a:r>
          </a:p>
          <a:p>
            <a:r>
              <a:rPr lang="en-US" dirty="0"/>
              <a:t>D. 25.6%</a:t>
            </a:r>
          </a:p>
        </p:txBody>
      </p:sp>
      <p:pic>
        <p:nvPicPr>
          <p:cNvPr id="5" name="Picture 4" descr="Wood human figure">
            <a:extLst>
              <a:ext uri="{FF2B5EF4-FFF2-40B4-BE49-F238E27FC236}">
                <a16:creationId xmlns:a16="http://schemas.microsoft.com/office/drawing/2014/main" id="{A0C8FDD4-416B-82B9-EDB2-6E16701E0142}"/>
              </a:ext>
            </a:extLst>
          </p:cNvPr>
          <p:cNvPicPr>
            <a:picLocks noChangeAspect="1"/>
          </p:cNvPicPr>
          <p:nvPr/>
        </p:nvPicPr>
        <p:blipFill>
          <a:blip r:embed="rId3" cstate="print">
            <a:extLst>
              <a:ext uri="{28A0092B-C50C-407E-A947-70E740481C1C}">
                <a14:useLocalDpi xmlns:a14="http://schemas.microsoft.com/office/drawing/2010/main" val="0"/>
              </a:ext>
            </a:extLst>
          </a:blip>
          <a:srcRect l="4346" t="5250" r="34783"/>
          <a:stretch/>
        </p:blipFill>
        <p:spPr>
          <a:xfrm>
            <a:off x="5791200" y="3459480"/>
            <a:ext cx="2104045" cy="2278380"/>
          </a:xfrm>
          <a:prstGeom prst="rect">
            <a:avLst/>
          </a:prstGeom>
        </p:spPr>
      </p:pic>
      <p:sp>
        <p:nvSpPr>
          <p:cNvPr id="4" name="Oval 3">
            <a:extLst>
              <a:ext uri="{FF2B5EF4-FFF2-40B4-BE49-F238E27FC236}">
                <a16:creationId xmlns:a16="http://schemas.microsoft.com/office/drawing/2014/main" id="{C1DC1C29-2D3F-63D1-5445-59E6B17A0BF5}"/>
              </a:ext>
            </a:extLst>
          </p:cNvPr>
          <p:cNvSpPr/>
          <p:nvPr/>
        </p:nvSpPr>
        <p:spPr>
          <a:xfrm>
            <a:off x="228600" y="4419600"/>
            <a:ext cx="3810000" cy="762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165143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F0824-59D6-C3E6-1819-C4C2D2242C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A55937-3076-3731-39A8-CB023224116B}"/>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D34AED30-8C27-BAA2-7593-F60A6C3AE957}"/>
              </a:ext>
            </a:extLst>
          </p:cNvPr>
          <p:cNvPicPr>
            <a:picLocks noChangeAspect="1"/>
          </p:cNvPicPr>
          <p:nvPr/>
        </p:nvPicPr>
        <p:blipFill>
          <a:blip r:embed="rId3"/>
          <a:stretch>
            <a:fillRect/>
          </a:stretch>
        </p:blipFill>
        <p:spPr>
          <a:xfrm>
            <a:off x="-31376" y="717656"/>
            <a:ext cx="9144000" cy="5956568"/>
          </a:xfrm>
          <a:prstGeom prst="rect">
            <a:avLst/>
          </a:prstGeom>
        </p:spPr>
      </p:pic>
    </p:spTree>
    <p:extLst>
      <p:ext uri="{BB962C8B-B14F-4D97-AF65-F5344CB8AC3E}">
        <p14:creationId xmlns:p14="http://schemas.microsoft.com/office/powerpoint/2010/main" val="360736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E418F293-2BCE-4470-8403-035A20A9A2E1}"/>
              </a:ext>
            </a:extLst>
          </p:cNvPr>
          <p:cNvSpPr>
            <a:spLocks noGrp="1" noChangeArrowheads="1"/>
          </p:cNvSpPr>
          <p:nvPr>
            <p:ph type="title"/>
          </p:nvPr>
        </p:nvSpPr>
        <p:spPr>
          <a:xfrm>
            <a:off x="457200" y="175098"/>
            <a:ext cx="8229600" cy="990600"/>
          </a:xfrm>
        </p:spPr>
        <p:txBody>
          <a:bodyPr>
            <a:normAutofit/>
          </a:bodyPr>
          <a:lstStyle/>
          <a:p>
            <a:pPr eaLnBrk="1" hangingPunct="1"/>
            <a:r>
              <a:rPr lang="en-US" altLang="en-US" sz="4800" dirty="0"/>
              <a:t>Check Your Knowledge - 20</a:t>
            </a:r>
          </a:p>
        </p:txBody>
      </p:sp>
      <p:sp>
        <p:nvSpPr>
          <p:cNvPr id="3" name="Content Placeholder 2">
            <a:extLst>
              <a:ext uri="{FF2B5EF4-FFF2-40B4-BE49-F238E27FC236}">
                <a16:creationId xmlns:a16="http://schemas.microsoft.com/office/drawing/2014/main" id="{3B5B4D76-F5CA-42B6-815D-8AB3BC93AAD9}"/>
              </a:ext>
            </a:extLst>
          </p:cNvPr>
          <p:cNvSpPr>
            <a:spLocks noGrp="1"/>
          </p:cNvSpPr>
          <p:nvPr>
            <p:ph sz="quarter" idx="1"/>
          </p:nvPr>
        </p:nvSpPr>
        <p:spPr>
          <a:xfrm>
            <a:off x="330549" y="1219200"/>
            <a:ext cx="8229600" cy="5486400"/>
          </a:xfrm>
        </p:spPr>
        <p:txBody>
          <a:bodyPr rtlCol="0">
            <a:normAutofit/>
          </a:bodyPr>
          <a:lstStyle/>
          <a:p>
            <a:pPr marL="0" indent="0" eaLnBrk="1" fontAlgn="auto" hangingPunct="1">
              <a:spcAft>
                <a:spcPts val="0"/>
              </a:spcAft>
              <a:buNone/>
              <a:defRPr/>
            </a:pPr>
            <a:r>
              <a:rPr lang="en-US" sz="3603" dirty="0"/>
              <a:t>Which of the following medications is </a:t>
            </a:r>
            <a:r>
              <a:rPr lang="en-US" sz="3603" b="1" u="sng" dirty="0"/>
              <a:t>least</a:t>
            </a:r>
            <a:r>
              <a:rPr lang="en-US" sz="3603" dirty="0"/>
              <a:t> affordable? </a:t>
            </a:r>
          </a:p>
          <a:p>
            <a:pPr marL="0" indent="0" eaLnBrk="1" fontAlgn="auto" hangingPunct="1">
              <a:spcAft>
                <a:spcPts val="0"/>
              </a:spcAft>
              <a:buNone/>
              <a:defRPr/>
            </a:pPr>
            <a:endParaRPr lang="en-US" sz="3603" dirty="0"/>
          </a:p>
          <a:p>
            <a:pPr marL="463326" indent="-463326" eaLnBrk="1" fontAlgn="auto" hangingPunct="1">
              <a:spcAft>
                <a:spcPts val="0"/>
              </a:spcAft>
              <a:buFont typeface="Arial" panose="020B0604020202020204" pitchFamily="34" charset="0"/>
              <a:buAutoNum type="alphaUcPeriod"/>
              <a:defRPr/>
            </a:pPr>
            <a:r>
              <a:rPr lang="en-US" sz="3603" dirty="0"/>
              <a:t>Pioglitazone (Actos)</a:t>
            </a:r>
          </a:p>
          <a:p>
            <a:pPr marL="463326" indent="-463326" eaLnBrk="1" fontAlgn="auto" hangingPunct="1">
              <a:spcAft>
                <a:spcPts val="0"/>
              </a:spcAft>
              <a:buFont typeface="Arial" panose="020B0604020202020204" pitchFamily="34" charset="0"/>
              <a:buAutoNum type="alphaUcPeriod"/>
              <a:defRPr/>
            </a:pPr>
            <a:r>
              <a:rPr lang="en-US" sz="3603" dirty="0"/>
              <a:t>Metformin (Glucophage)</a:t>
            </a:r>
          </a:p>
          <a:p>
            <a:pPr marL="463326" indent="-463326" eaLnBrk="1" fontAlgn="auto" hangingPunct="1">
              <a:spcAft>
                <a:spcPts val="0"/>
              </a:spcAft>
              <a:buFont typeface="Arial" panose="020B0604020202020204" pitchFamily="34" charset="0"/>
              <a:buAutoNum type="alphaUcPeriod"/>
              <a:defRPr/>
            </a:pPr>
            <a:r>
              <a:rPr lang="en-US" sz="3603" dirty="0"/>
              <a:t>Glimepiride (Amaryl)</a:t>
            </a:r>
          </a:p>
          <a:p>
            <a:pPr marL="463326" indent="-463326" eaLnBrk="1" fontAlgn="auto" hangingPunct="1">
              <a:spcAft>
                <a:spcPts val="0"/>
              </a:spcAft>
              <a:buFont typeface="Arial" panose="020B0604020202020204" pitchFamily="34" charset="0"/>
              <a:buAutoNum type="alphaUcPeriod"/>
              <a:defRPr/>
            </a:pPr>
            <a:r>
              <a:rPr lang="en-US" sz="3603" dirty="0" err="1"/>
              <a:t>Semaglutide</a:t>
            </a:r>
            <a:r>
              <a:rPr lang="en-US" sz="3603" dirty="0"/>
              <a:t> (Ozempic)</a:t>
            </a:r>
            <a:endParaRPr lang="en-US" dirty="0"/>
          </a:p>
          <a:p>
            <a:pPr marL="463326" indent="-463326" eaLnBrk="1" fontAlgn="auto" hangingPunct="1">
              <a:spcAft>
                <a:spcPts val="0"/>
              </a:spcAft>
              <a:buFont typeface="Arial" panose="020B0604020202020204" pitchFamily="34" charset="0"/>
              <a:buAutoNum type="alphaUcPeriod"/>
              <a:defRPr/>
            </a:pPr>
            <a:endParaRPr lang="en-US" dirty="0"/>
          </a:p>
          <a:p>
            <a:pPr marL="463326" indent="-463326" eaLnBrk="1" fontAlgn="auto" hangingPunct="1">
              <a:spcAft>
                <a:spcPts val="0"/>
              </a:spcAft>
              <a:buFont typeface="Arial" panose="020B0604020202020204" pitchFamily="34" charset="0"/>
              <a:buAutoNum type="alphaUcPeriod"/>
              <a:defRPr/>
            </a:pPr>
            <a:endParaRPr lang="en-US" dirty="0"/>
          </a:p>
          <a:p>
            <a:pPr marL="463326" indent="-463326" eaLnBrk="1" fontAlgn="auto" hangingPunct="1">
              <a:spcAft>
                <a:spcPts val="0"/>
              </a:spcAft>
              <a:buFont typeface="Arial" panose="020B0604020202020204" pitchFamily="34" charset="0"/>
              <a:buAutoNum type="alphaUcPeriod"/>
              <a:defRPr/>
            </a:pPr>
            <a:endParaRPr lang="en-US" dirty="0"/>
          </a:p>
        </p:txBody>
      </p:sp>
      <p:pic>
        <p:nvPicPr>
          <p:cNvPr id="136196" name="Picture 3" descr="A picture containing vector graphics&#10;&#10;Description automatically generated">
            <a:extLst>
              <a:ext uri="{FF2B5EF4-FFF2-40B4-BE49-F238E27FC236}">
                <a16:creationId xmlns:a16="http://schemas.microsoft.com/office/drawing/2014/main" id="{52775BF4-B8FE-4443-B2BE-27B20EFBAE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0821" y="3140121"/>
            <a:ext cx="2110814" cy="281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9978D7B3-0761-D554-AC71-751AA24437CF}"/>
              </a:ext>
            </a:extLst>
          </p:cNvPr>
          <p:cNvSpPr/>
          <p:nvPr/>
        </p:nvSpPr>
        <p:spPr>
          <a:xfrm>
            <a:off x="330548" y="4684690"/>
            <a:ext cx="5232051" cy="9906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99443-24BC-7791-0DB1-0575CEF74261}"/>
              </a:ext>
            </a:extLst>
          </p:cNvPr>
          <p:cNvSpPr>
            <a:spLocks noGrp="1"/>
          </p:cNvSpPr>
          <p:nvPr>
            <p:ph type="title"/>
          </p:nvPr>
        </p:nvSpPr>
        <p:spPr/>
        <p:txBody>
          <a:bodyPr>
            <a:normAutofit/>
          </a:bodyPr>
          <a:lstStyle/>
          <a:p>
            <a:r>
              <a:rPr lang="en-US" sz="4000" dirty="0"/>
              <a:t>Medication Cost Considerations</a:t>
            </a:r>
          </a:p>
        </p:txBody>
      </p:sp>
      <p:sp>
        <p:nvSpPr>
          <p:cNvPr id="3" name="Content Placeholder 2">
            <a:extLst>
              <a:ext uri="{FF2B5EF4-FFF2-40B4-BE49-F238E27FC236}">
                <a16:creationId xmlns:a16="http://schemas.microsoft.com/office/drawing/2014/main" id="{84D2A50F-8489-7483-9028-FDBED8C54643}"/>
              </a:ext>
            </a:extLst>
          </p:cNvPr>
          <p:cNvSpPr>
            <a:spLocks noGrp="1"/>
          </p:cNvSpPr>
          <p:nvPr>
            <p:ph sz="quarter" idx="1"/>
          </p:nvPr>
        </p:nvSpPr>
        <p:spPr/>
        <p:txBody>
          <a:bodyPr>
            <a:normAutofit/>
          </a:bodyPr>
          <a:lstStyle/>
          <a:p>
            <a:r>
              <a:rPr lang="en-US" sz="3200" dirty="0"/>
              <a:t>Lowest cost medications - AWP for a month</a:t>
            </a:r>
          </a:p>
          <a:p>
            <a:pPr lvl="1"/>
            <a:r>
              <a:rPr lang="en-US" sz="2800" dirty="0"/>
              <a:t>Metformin - $3</a:t>
            </a:r>
          </a:p>
          <a:p>
            <a:pPr lvl="1"/>
            <a:r>
              <a:rPr lang="en-US" sz="2800" dirty="0"/>
              <a:t>Sulfonylureas $3</a:t>
            </a:r>
          </a:p>
          <a:p>
            <a:pPr lvl="1"/>
            <a:r>
              <a:rPr lang="en-US" sz="2800" dirty="0"/>
              <a:t>Pioglitazone $3</a:t>
            </a:r>
          </a:p>
          <a:p>
            <a:pPr lvl="1"/>
            <a:r>
              <a:rPr lang="en-US" sz="2800" dirty="0" err="1"/>
              <a:t>Bexagliflozin</a:t>
            </a:r>
            <a:r>
              <a:rPr lang="en-US" sz="2800" dirty="0"/>
              <a:t> -$48, </a:t>
            </a:r>
          </a:p>
          <a:p>
            <a:pPr lvl="1"/>
            <a:r>
              <a:rPr lang="en-US" sz="2800" dirty="0"/>
              <a:t>Insulin-$35 co-pay or lower cost insulin (ex. NPH)</a:t>
            </a:r>
          </a:p>
          <a:p>
            <a:pPr lvl="1"/>
            <a:endParaRPr lang="en-US" dirty="0"/>
          </a:p>
          <a:p>
            <a:pPr lvl="1"/>
            <a:endParaRPr lang="en-US" dirty="0"/>
          </a:p>
          <a:p>
            <a:endParaRPr lang="en-US" dirty="0"/>
          </a:p>
        </p:txBody>
      </p:sp>
      <p:sp>
        <p:nvSpPr>
          <p:cNvPr id="4" name="Content Placeholder 3">
            <a:extLst>
              <a:ext uri="{FF2B5EF4-FFF2-40B4-BE49-F238E27FC236}">
                <a16:creationId xmlns:a16="http://schemas.microsoft.com/office/drawing/2014/main" id="{F3795A70-91D8-FDD5-0046-D6C5C55207C7}"/>
              </a:ext>
            </a:extLst>
          </p:cNvPr>
          <p:cNvSpPr>
            <a:spLocks noGrp="1"/>
          </p:cNvSpPr>
          <p:nvPr>
            <p:ph sz="quarter" idx="2"/>
          </p:nvPr>
        </p:nvSpPr>
        <p:spPr/>
        <p:txBody>
          <a:bodyPr>
            <a:normAutofit/>
          </a:bodyPr>
          <a:lstStyle/>
          <a:p>
            <a:r>
              <a:rPr lang="en-US" sz="3200" dirty="0"/>
              <a:t>Highest cost medications – AWP for a month</a:t>
            </a:r>
          </a:p>
          <a:p>
            <a:pPr lvl="1"/>
            <a:r>
              <a:rPr lang="en-US" sz="2800" dirty="0"/>
              <a:t>GLP-1 RA - $1000</a:t>
            </a:r>
          </a:p>
          <a:p>
            <a:pPr lvl="1"/>
            <a:r>
              <a:rPr lang="en-US" sz="2800" dirty="0"/>
              <a:t>GLP-1/GIP RA  - 1000+</a:t>
            </a:r>
          </a:p>
          <a:p>
            <a:pPr lvl="1"/>
            <a:r>
              <a:rPr lang="en-US" sz="2800" dirty="0"/>
              <a:t>SGLT2i - $650</a:t>
            </a:r>
          </a:p>
          <a:p>
            <a:pPr lvl="1"/>
            <a:r>
              <a:rPr lang="en-US" sz="2800" dirty="0"/>
              <a:t>DPP4i  - $550-600</a:t>
            </a:r>
          </a:p>
          <a:p>
            <a:pPr lvl="1"/>
            <a:r>
              <a:rPr lang="en-US" sz="2800" dirty="0"/>
              <a:t>Lilly and Novo Nordisk have direct purchase programs </a:t>
            </a:r>
          </a:p>
          <a:p>
            <a:endParaRPr lang="en-US" dirty="0"/>
          </a:p>
        </p:txBody>
      </p:sp>
    </p:spTree>
    <p:extLst>
      <p:ext uri="{BB962C8B-B14F-4D97-AF65-F5344CB8AC3E}">
        <p14:creationId xmlns:p14="http://schemas.microsoft.com/office/powerpoint/2010/main" val="141235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C9CD7-BD2C-4885-8D9B-2BB17E160E1A}"/>
              </a:ext>
            </a:extLst>
          </p:cNvPr>
          <p:cNvSpPr>
            <a:spLocks noGrp="1"/>
          </p:cNvSpPr>
          <p:nvPr>
            <p:ph type="title"/>
          </p:nvPr>
        </p:nvSpPr>
        <p:spPr/>
        <p:txBody>
          <a:bodyPr/>
          <a:lstStyle/>
          <a:p>
            <a:r>
              <a:rPr lang="en-US" dirty="0"/>
              <a:t>Cost Related Barriers</a:t>
            </a:r>
          </a:p>
        </p:txBody>
      </p:sp>
      <p:sp>
        <p:nvSpPr>
          <p:cNvPr id="3" name="Content Placeholder 2">
            <a:extLst>
              <a:ext uri="{FF2B5EF4-FFF2-40B4-BE49-F238E27FC236}">
                <a16:creationId xmlns:a16="http://schemas.microsoft.com/office/drawing/2014/main" id="{9C7526EB-8401-408E-B7EA-0085B2626FD2}"/>
              </a:ext>
            </a:extLst>
          </p:cNvPr>
          <p:cNvSpPr>
            <a:spLocks noGrp="1"/>
          </p:cNvSpPr>
          <p:nvPr>
            <p:ph sz="quarter" idx="1"/>
          </p:nvPr>
        </p:nvSpPr>
        <p:spPr/>
        <p:txBody>
          <a:bodyPr>
            <a:normAutofit/>
          </a:bodyPr>
          <a:lstStyle/>
          <a:p>
            <a:r>
              <a:rPr lang="en-US" sz="3200" dirty="0"/>
              <a:t>Among people with chronic illnesses, 2/3 of those who reported not taking medications as prescribed due to CRB </a:t>
            </a:r>
            <a:r>
              <a:rPr lang="en-US" sz="3200" dirty="0">
                <a:solidFill>
                  <a:srgbClr val="002060"/>
                </a:solidFill>
              </a:rPr>
              <a:t>never shared this with their physician. </a:t>
            </a:r>
          </a:p>
        </p:txBody>
      </p:sp>
      <p:sp>
        <p:nvSpPr>
          <p:cNvPr id="4" name="Content Placeholder 3">
            <a:extLst>
              <a:ext uri="{FF2B5EF4-FFF2-40B4-BE49-F238E27FC236}">
                <a16:creationId xmlns:a16="http://schemas.microsoft.com/office/drawing/2014/main" id="{24315D5E-B414-458F-B3B2-8EA16BEDDB3A}"/>
              </a:ext>
            </a:extLst>
          </p:cNvPr>
          <p:cNvSpPr>
            <a:spLocks noGrp="1"/>
          </p:cNvSpPr>
          <p:nvPr>
            <p:ph sz="quarter" idx="2"/>
          </p:nvPr>
        </p:nvSpPr>
        <p:spPr/>
        <p:txBody>
          <a:bodyPr>
            <a:normAutofit/>
          </a:bodyPr>
          <a:lstStyle/>
          <a:p>
            <a:r>
              <a:rPr lang="en-US" dirty="0"/>
              <a:t>Especially associated with diabetes medications and insulin.</a:t>
            </a:r>
          </a:p>
        </p:txBody>
      </p:sp>
      <p:pic>
        <p:nvPicPr>
          <p:cNvPr id="12" name="Picture 11" descr="A doctor talking to a patient&#10;&#10;Description automatically generated with medium confidence">
            <a:extLst>
              <a:ext uri="{FF2B5EF4-FFF2-40B4-BE49-F238E27FC236}">
                <a16:creationId xmlns:a16="http://schemas.microsoft.com/office/drawing/2014/main" id="{A9D24DD0-5D08-4DFC-BFEB-42ECAA03FBE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673600" y="2667000"/>
            <a:ext cx="4013200" cy="2407920"/>
          </a:xfrm>
          <a:prstGeom prst="rect">
            <a:avLst/>
          </a:prstGeom>
        </p:spPr>
      </p:pic>
    </p:spTree>
    <p:extLst>
      <p:ext uri="{BB962C8B-B14F-4D97-AF65-F5344CB8AC3E}">
        <p14:creationId xmlns:p14="http://schemas.microsoft.com/office/powerpoint/2010/main" val="68148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1825694D-301B-99A4-2FE8-50FF150F2C71}"/>
              </a:ext>
            </a:extLst>
          </p:cNvPr>
          <p:cNvSpPr txBox="1"/>
          <p:nvPr/>
        </p:nvSpPr>
        <p:spPr>
          <a:xfrm>
            <a:off x="3200400" y="5334000"/>
            <a:ext cx="2819400" cy="533400"/>
          </a:xfrm>
          <a:prstGeom prst="rect">
            <a:avLst/>
          </a:prstGeom>
          <a:solidFill>
            <a:schemeClr val="bg1"/>
          </a:solidFill>
        </p:spPr>
        <p:txBody>
          <a:bodyPr wrap="square" rtlCol="0">
            <a:spAutoFit/>
          </a:bodyPr>
          <a:lstStyle/>
          <a:p>
            <a:endParaRPr lang="en-US" dirty="0"/>
          </a:p>
        </p:txBody>
      </p:sp>
      <p:pic>
        <p:nvPicPr>
          <p:cNvPr id="6" name="Picture 5">
            <a:extLst>
              <a:ext uri="{FF2B5EF4-FFF2-40B4-BE49-F238E27FC236}">
                <a16:creationId xmlns:a16="http://schemas.microsoft.com/office/drawing/2014/main" id="{13B4F648-0F52-7B7E-EDB0-01BBF7668304}"/>
              </a:ext>
            </a:extLst>
          </p:cNvPr>
          <p:cNvPicPr>
            <a:picLocks noChangeAspect="1"/>
          </p:cNvPicPr>
          <p:nvPr/>
        </p:nvPicPr>
        <p:blipFill>
          <a:blip r:embed="rId3"/>
          <a:stretch>
            <a:fillRect/>
          </a:stretch>
        </p:blipFill>
        <p:spPr>
          <a:xfrm>
            <a:off x="58991" y="152400"/>
            <a:ext cx="9085009" cy="6219440"/>
          </a:xfrm>
          <a:prstGeom prst="rect">
            <a:avLst/>
          </a:prstGeom>
        </p:spPr>
      </p:pic>
      <p:sp>
        <p:nvSpPr>
          <p:cNvPr id="4" name="Rectangle 3">
            <a:extLst>
              <a:ext uri="{FF2B5EF4-FFF2-40B4-BE49-F238E27FC236}">
                <a16:creationId xmlns:a16="http://schemas.microsoft.com/office/drawing/2014/main" id="{89C7CD59-D592-EAD9-F52C-6F001BD2C749}"/>
              </a:ext>
            </a:extLst>
          </p:cNvPr>
          <p:cNvSpPr/>
          <p:nvPr/>
        </p:nvSpPr>
        <p:spPr>
          <a:xfrm>
            <a:off x="3048000" y="5586220"/>
            <a:ext cx="2819400" cy="53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7C87BDF-B175-D31D-55E8-46741C6641F4}"/>
              </a:ext>
            </a:extLst>
          </p:cNvPr>
          <p:cNvSpPr/>
          <p:nvPr/>
        </p:nvSpPr>
        <p:spPr>
          <a:xfrm>
            <a:off x="6019800" y="6207630"/>
            <a:ext cx="2819400" cy="53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694DAA1-01D3-1D8A-1EEA-C2469D3450FF}"/>
              </a:ext>
            </a:extLst>
          </p:cNvPr>
          <p:cNvSpPr/>
          <p:nvPr/>
        </p:nvSpPr>
        <p:spPr>
          <a:xfrm>
            <a:off x="4419600" y="381000"/>
            <a:ext cx="4409661" cy="53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769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797BB-1378-437F-8FA8-5FDDFBC629E1}"/>
              </a:ext>
            </a:extLst>
          </p:cNvPr>
          <p:cNvSpPr>
            <a:spLocks noGrp="1"/>
          </p:cNvSpPr>
          <p:nvPr>
            <p:ph type="title"/>
          </p:nvPr>
        </p:nvSpPr>
        <p:spPr>
          <a:xfrm>
            <a:off x="495300" y="202715"/>
            <a:ext cx="8153400" cy="1029665"/>
          </a:xfrm>
        </p:spPr>
        <p:txBody>
          <a:bodyPr>
            <a:normAutofit fontScale="90000"/>
          </a:bodyPr>
          <a:lstStyle/>
          <a:p>
            <a:pPr>
              <a:defRPr/>
            </a:pPr>
            <a:r>
              <a:rPr lang="en-US" sz="4400" dirty="0"/>
              <a:t>Diabetes + CKD – Increases CVD Risk</a:t>
            </a:r>
          </a:p>
        </p:txBody>
      </p:sp>
      <p:sp>
        <p:nvSpPr>
          <p:cNvPr id="3" name="Content Placeholder 2">
            <a:extLst>
              <a:ext uri="{FF2B5EF4-FFF2-40B4-BE49-F238E27FC236}">
                <a16:creationId xmlns:a16="http://schemas.microsoft.com/office/drawing/2014/main" id="{DA870FD3-1A38-4B22-9641-88629A09E29D}"/>
              </a:ext>
            </a:extLst>
          </p:cNvPr>
          <p:cNvSpPr>
            <a:spLocks noGrp="1"/>
          </p:cNvSpPr>
          <p:nvPr>
            <p:ph sz="half" idx="1"/>
          </p:nvPr>
        </p:nvSpPr>
        <p:spPr>
          <a:xfrm>
            <a:off x="419099" y="1600200"/>
            <a:ext cx="8496301" cy="5179979"/>
          </a:xfrm>
        </p:spPr>
        <p:txBody>
          <a:bodyPr>
            <a:normAutofit/>
          </a:bodyPr>
          <a:lstStyle/>
          <a:p>
            <a:r>
              <a:rPr lang="en-US" sz="2800" dirty="0"/>
              <a:t>Chronic kidney disease (CKD)  is a frequent </a:t>
            </a:r>
            <a:r>
              <a:rPr lang="en-US" altLang="en-US" sz="2800" dirty="0"/>
              <a:t>complication in diabetes</a:t>
            </a:r>
          </a:p>
          <a:p>
            <a:pPr lvl="1"/>
            <a:r>
              <a:rPr lang="en-US" altLang="en-US" sz="2800" dirty="0"/>
              <a:t>Type 1 diabetes </a:t>
            </a:r>
            <a:r>
              <a:rPr lang="en-US" altLang="en-US" sz="2800" b="1" dirty="0"/>
              <a:t>~</a:t>
            </a:r>
            <a:r>
              <a:rPr lang="en-US" altLang="en-US" sz="2800" dirty="0"/>
              <a:t>30%</a:t>
            </a:r>
          </a:p>
          <a:p>
            <a:pPr lvl="1"/>
            <a:r>
              <a:rPr lang="en-US" altLang="en-US" sz="2800" dirty="0"/>
              <a:t>Type 2 diabetes </a:t>
            </a:r>
            <a:r>
              <a:rPr lang="en-US" altLang="en-US" sz="2800" b="1" dirty="0"/>
              <a:t>~up to </a:t>
            </a:r>
            <a:r>
              <a:rPr lang="en-US" altLang="en-US" sz="2800" dirty="0"/>
              <a:t>40%</a:t>
            </a:r>
          </a:p>
          <a:p>
            <a:pPr>
              <a:lnSpc>
                <a:spcPct val="110000"/>
              </a:lnSpc>
              <a:defRPr/>
            </a:pPr>
            <a:r>
              <a:rPr lang="en-US" sz="2800" dirty="0"/>
              <a:t>In several studies, participants on SGLT2i with GFRs of 30-60 (stage 3) reduced ASCVD risk and improved renal function </a:t>
            </a:r>
          </a:p>
          <a:p>
            <a:pPr lvl="1">
              <a:lnSpc>
                <a:spcPct val="110000"/>
              </a:lnSpc>
              <a:defRPr/>
            </a:pPr>
            <a:r>
              <a:rPr lang="en-US" sz="2800" dirty="0"/>
              <a:t>Slowed kidney disease or death</a:t>
            </a:r>
          </a:p>
          <a:p>
            <a:pPr lvl="1">
              <a:lnSpc>
                <a:spcPct val="110000"/>
              </a:lnSpc>
              <a:defRPr/>
            </a:pPr>
            <a:r>
              <a:rPr lang="en-US" sz="2800" dirty="0"/>
              <a:t>Reduced albuminuria</a:t>
            </a:r>
          </a:p>
          <a:p>
            <a:pPr>
              <a:lnSpc>
                <a:spcPct val="90000"/>
              </a:lnSpc>
              <a:defRPr/>
            </a:pPr>
            <a:endParaRPr lang="en-US" sz="1802" dirty="0"/>
          </a:p>
          <a:p>
            <a:pPr>
              <a:lnSpc>
                <a:spcPct val="90000"/>
              </a:lnSpc>
              <a:defRPr/>
            </a:pPr>
            <a:endParaRPr lang="en-US" sz="1802" dirty="0"/>
          </a:p>
          <a:p>
            <a:pPr>
              <a:lnSpc>
                <a:spcPct val="90000"/>
              </a:lnSpc>
              <a:defRPr/>
            </a:pPr>
            <a:endParaRPr lang="en-US" sz="1802" dirty="0"/>
          </a:p>
        </p:txBody>
      </p:sp>
      <p:sp>
        <p:nvSpPr>
          <p:cNvPr id="7" name="TextBox 6">
            <a:extLst>
              <a:ext uri="{FF2B5EF4-FFF2-40B4-BE49-F238E27FC236}">
                <a16:creationId xmlns:a16="http://schemas.microsoft.com/office/drawing/2014/main" id="{4A7C1D1B-43AC-48A2-A8A6-208A2E03A10C}"/>
              </a:ext>
            </a:extLst>
          </p:cNvPr>
          <p:cNvSpPr txBox="1"/>
          <p:nvPr/>
        </p:nvSpPr>
        <p:spPr>
          <a:xfrm>
            <a:off x="4605759" y="6193620"/>
            <a:ext cx="4572000" cy="461665"/>
          </a:xfrm>
          <a:prstGeom prst="rect">
            <a:avLst/>
          </a:prstGeom>
          <a:noFill/>
        </p:spPr>
        <p:txBody>
          <a:bodyPr wrap="square">
            <a:spAutoFit/>
          </a:bodyPr>
          <a:lstStyle/>
          <a:p>
            <a:pPr eaLnBrk="1" hangingPunct="1">
              <a:defRPr/>
            </a:pPr>
            <a:r>
              <a:rPr lang="en-US" altLang="en-US" sz="1200" b="0" spc="-10" dirty="0">
                <a:latin typeface="Calibri" panose="020F0502020204030204" pitchFamily="34" charset="0"/>
                <a:cs typeface="+mn-cs"/>
              </a:rPr>
              <a:t>National Kidney Foundation. </a:t>
            </a:r>
            <a:r>
              <a:rPr lang="en-US" altLang="en-US" sz="1200" b="0" spc="-10" dirty="0">
                <a:latin typeface="Calibri" panose="020F0502020204030204" pitchFamily="34" charset="0"/>
                <a:cs typeface="+mn-cs"/>
                <a:hlinkClick r:id="rId3">
                  <a:extLst>
                    <a:ext uri="{A12FA001-AC4F-418D-AE19-62706E023703}">
                      <ahyp:hlinkClr xmlns:ahyp="http://schemas.microsoft.com/office/drawing/2018/hyperlinkcolor" val="tx"/>
                    </a:ext>
                  </a:extLst>
                </a:hlinkClick>
              </a:rPr>
              <a:t>https://www.kidney.org/atoz/content/diabetes</a:t>
            </a:r>
            <a:endParaRPr lang="en-US" altLang="en-US" sz="1200" b="0" spc="-10" dirty="0">
              <a:latin typeface="Calibri" panose="020F0502020204030204" pitchFamily="34" charset="0"/>
              <a:cs typeface="+mn-cs"/>
            </a:endParaRPr>
          </a:p>
        </p:txBody>
      </p:sp>
    </p:spTree>
    <p:extLst>
      <p:ext uri="{BB962C8B-B14F-4D97-AF65-F5344CB8AC3E}">
        <p14:creationId xmlns:p14="http://schemas.microsoft.com/office/powerpoint/2010/main" val="2138400400"/>
      </p:ext>
    </p:extLst>
  </p:cSld>
  <p:clrMapOvr>
    <a:masterClrMapping/>
  </p:clrMapOvr>
  <p:transition spd="med">
    <p:fade/>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914854-DBE9-41CC-3023-23D9E5B850B7}"/>
              </a:ext>
            </a:extLst>
          </p:cNvPr>
          <p:cNvSpPr>
            <a:spLocks noGrp="1"/>
          </p:cNvSpPr>
          <p:nvPr>
            <p:ph type="title"/>
          </p:nvPr>
        </p:nvSpPr>
        <p:spPr>
          <a:xfrm>
            <a:off x="378618" y="201023"/>
            <a:ext cx="8386763" cy="950055"/>
          </a:xfrm>
        </p:spPr>
        <p:txBody>
          <a:bodyPr>
            <a:noAutofit/>
          </a:bodyPr>
          <a:lstStyle/>
          <a:p>
            <a:r>
              <a:rPr lang="en-GB" sz="3000" dirty="0"/>
              <a:t>Chronic Kidney Disease - </a:t>
            </a:r>
            <a:r>
              <a:rPr lang="en-GR" sz="3000" dirty="0"/>
              <a:t>Choosing </a:t>
            </a:r>
            <a:r>
              <a:rPr lang="en-US" sz="3000" dirty="0"/>
              <a:t>glucose-lowering</a:t>
            </a:r>
            <a:r>
              <a:rPr lang="en-GR" sz="3000" dirty="0"/>
              <a:t> medication </a:t>
            </a:r>
            <a:r>
              <a:rPr lang="en-US" sz="3000" dirty="0"/>
              <a:t> </a:t>
            </a:r>
            <a:endParaRPr lang="en-GR" sz="3000" dirty="0"/>
          </a:p>
        </p:txBody>
      </p:sp>
      <p:sp>
        <p:nvSpPr>
          <p:cNvPr id="6" name="TextBox 5">
            <a:extLst>
              <a:ext uri="{FF2B5EF4-FFF2-40B4-BE49-F238E27FC236}">
                <a16:creationId xmlns:a16="http://schemas.microsoft.com/office/drawing/2014/main" id="{A9546756-3EA2-E31D-0BC8-4D55E4107203}"/>
              </a:ext>
            </a:extLst>
          </p:cNvPr>
          <p:cNvSpPr txBox="1"/>
          <p:nvPr/>
        </p:nvSpPr>
        <p:spPr>
          <a:xfrm>
            <a:off x="4953000" y="1371600"/>
            <a:ext cx="3983379" cy="4647426"/>
          </a:xfrm>
          <a:prstGeom prst="rect">
            <a:avLst/>
          </a:prstGeom>
          <a:noFill/>
        </p:spPr>
        <p:txBody>
          <a:bodyPr wrap="square" rtlCol="0">
            <a:spAutoFit/>
          </a:bodyPr>
          <a:lstStyle/>
          <a:p>
            <a:pPr algn="ctr"/>
            <a:r>
              <a:rPr lang="en-US" sz="2400" dirty="0"/>
              <a:t>In kidney disease, use SGLT-2 in people with GFR ≥ 20 and continue until initiation of dialysis or transplantation.</a:t>
            </a:r>
          </a:p>
          <a:p>
            <a:pPr algn="ctr"/>
            <a:r>
              <a:rPr lang="en-US" sz="2000" dirty="0">
                <a:solidFill>
                  <a:srgbClr val="0070C0"/>
                </a:solidFill>
              </a:rPr>
              <a:t>(When GFR &lt;45, SGLT-2’s don’t lower BG much.)</a:t>
            </a:r>
          </a:p>
          <a:p>
            <a:pPr algn="ctr"/>
            <a:endParaRPr lang="en-US" sz="2400" dirty="0"/>
          </a:p>
          <a:p>
            <a:pPr algn="ctr"/>
            <a:r>
              <a:rPr lang="en-US" sz="2400" dirty="0"/>
              <a:t>Or</a:t>
            </a:r>
          </a:p>
          <a:p>
            <a:pPr algn="ctr"/>
            <a:r>
              <a:rPr lang="en-US" sz="2400" dirty="0"/>
              <a:t>GLP-1 RA with proven CVD CKD benefit</a:t>
            </a:r>
            <a:br>
              <a:rPr lang="en-US" sz="2400" dirty="0"/>
            </a:br>
            <a:endParaRPr lang="en-US" sz="2400" dirty="0"/>
          </a:p>
          <a:p>
            <a:pPr algn="ctr"/>
            <a:r>
              <a:rPr lang="en-US" sz="2000" dirty="0">
                <a:solidFill>
                  <a:srgbClr val="0070C0"/>
                </a:solidFill>
              </a:rPr>
              <a:t>*Semaglutide improves kidney function (FLOW trial)</a:t>
            </a:r>
          </a:p>
        </p:txBody>
      </p:sp>
      <p:pic>
        <p:nvPicPr>
          <p:cNvPr id="3" name="Picture 2">
            <a:extLst>
              <a:ext uri="{FF2B5EF4-FFF2-40B4-BE49-F238E27FC236}">
                <a16:creationId xmlns:a16="http://schemas.microsoft.com/office/drawing/2014/main" id="{28C2FCAA-0028-225D-06EC-0A0194934699}"/>
              </a:ext>
            </a:extLst>
          </p:cNvPr>
          <p:cNvPicPr>
            <a:picLocks noChangeAspect="1"/>
          </p:cNvPicPr>
          <p:nvPr/>
        </p:nvPicPr>
        <p:blipFill>
          <a:blip r:embed="rId4"/>
          <a:stretch>
            <a:fillRect/>
          </a:stretch>
        </p:blipFill>
        <p:spPr>
          <a:xfrm>
            <a:off x="609600" y="1299865"/>
            <a:ext cx="2448267" cy="4258269"/>
          </a:xfrm>
          <a:prstGeom prst="rect">
            <a:avLst/>
          </a:prstGeom>
        </p:spPr>
      </p:pic>
      <p:sp>
        <p:nvSpPr>
          <p:cNvPr id="5" name="TextBox 4">
            <a:extLst>
              <a:ext uri="{FF2B5EF4-FFF2-40B4-BE49-F238E27FC236}">
                <a16:creationId xmlns:a16="http://schemas.microsoft.com/office/drawing/2014/main" id="{9E8B503D-68FE-AA69-E9E0-6F6B64C2ED84}"/>
              </a:ext>
            </a:extLst>
          </p:cNvPr>
          <p:cNvSpPr txBox="1"/>
          <p:nvPr/>
        </p:nvSpPr>
        <p:spPr>
          <a:xfrm>
            <a:off x="207621" y="5610433"/>
            <a:ext cx="4495800" cy="1200329"/>
          </a:xfrm>
          <a:prstGeom prst="rect">
            <a:avLst/>
          </a:prstGeom>
          <a:noFill/>
        </p:spPr>
        <p:txBody>
          <a:bodyPr wrap="square" rtlCol="0">
            <a:spAutoFit/>
          </a:bodyPr>
          <a:lstStyle/>
          <a:p>
            <a:r>
              <a:rPr lang="en-US" dirty="0"/>
              <a:t>New in 2026: In adults with T2D and advanced CKD (eGFR &lt;30), a GLP-1 RA is preferred for glycemic management due to lower risk of hypoglycemia and for CV event reduction </a:t>
            </a:r>
          </a:p>
        </p:txBody>
      </p:sp>
    </p:spTree>
    <p:extLst>
      <p:ext uri="{BB962C8B-B14F-4D97-AF65-F5344CB8AC3E}">
        <p14:creationId xmlns:p14="http://schemas.microsoft.com/office/powerpoint/2010/main" val="418971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3" name="Title 1">
            <a:extLst>
              <a:ext uri="{FF2B5EF4-FFF2-40B4-BE49-F238E27FC236}">
                <a16:creationId xmlns:a16="http://schemas.microsoft.com/office/drawing/2014/main" id="{EC71EF12-21D0-C88B-483B-68C76FABEB9F}"/>
              </a:ext>
            </a:extLst>
          </p:cNvPr>
          <p:cNvSpPr>
            <a:spLocks noGrp="1"/>
          </p:cNvSpPr>
          <p:nvPr>
            <p:ph type="title"/>
          </p:nvPr>
        </p:nvSpPr>
        <p:spPr>
          <a:xfrm>
            <a:off x="457200" y="152400"/>
            <a:ext cx="8229600" cy="990600"/>
          </a:xfrm>
        </p:spPr>
        <p:txBody>
          <a:bodyPr/>
          <a:lstStyle/>
          <a:p>
            <a:r>
              <a:rPr lang="en-US" dirty="0"/>
              <a:t>Risk of CKD Progression, CVD</a:t>
            </a:r>
          </a:p>
        </p:txBody>
      </p:sp>
      <p:pic>
        <p:nvPicPr>
          <p:cNvPr id="26628" name="Picture 4" descr="Risk of CKD progression, cardiovascular disease risk, and mortality; frequency of visits; and referral to nephrology according to GFR and albuminuria. The numbers in the boxes are a guide to the frequency of screening or monitoring (number of times per year). Green reflects no evidence of CKD by estimated GFR or albuminuria, with screening indicated once per year. For monitoring of prevalent CKD, suggested monitoring varies from once per year (yellow) to four times or more per year (i.e., every 1–3 months [deep red]) according to risks of CKD progression and CKD complications (e.g., cardiovascular disease, anemia, and hyperparathyroidism). These are general parameters based only on expert opinion and underlying comorbid conditions, and disease state must be taken into account, as should the likelihood of impacting a change in management for any individual. CKD, chronic kidney disease; GFR, glomerular filtration rate. Adapted from de Boer et al. (1).">
            <a:extLst>
              <a:ext uri="{FF2B5EF4-FFF2-40B4-BE49-F238E27FC236}">
                <a16:creationId xmlns:a16="http://schemas.microsoft.com/office/drawing/2014/main" id="{6FECA3A2-7A0D-07FC-EBAC-36286B194315}"/>
              </a:ext>
            </a:extLst>
          </p:cNvPr>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bwMode="auto">
          <a:xfrm>
            <a:off x="321498" y="1289340"/>
            <a:ext cx="8501003" cy="5079349"/>
          </a:xfrm>
          <a:prstGeom prst="rect">
            <a:avLst/>
          </a:prstGeom>
          <a:solidFill>
            <a:srgbClr val="FFFFFF"/>
          </a:solidFill>
        </p:spPr>
      </p:pic>
      <p:pic>
        <p:nvPicPr>
          <p:cNvPr id="2" name="Picture 1">
            <a:extLst>
              <a:ext uri="{FF2B5EF4-FFF2-40B4-BE49-F238E27FC236}">
                <a16:creationId xmlns:a16="http://schemas.microsoft.com/office/drawing/2014/main" id="{3F61F11D-F2E4-D6C2-1C9C-0FA504AFE7A5}"/>
              </a:ext>
            </a:extLst>
          </p:cNvPr>
          <p:cNvPicPr>
            <a:picLocks noChangeAspect="1"/>
          </p:cNvPicPr>
          <p:nvPr/>
        </p:nvPicPr>
        <p:blipFill>
          <a:blip r:embed="rId4"/>
          <a:stretch>
            <a:fillRect/>
          </a:stretch>
        </p:blipFill>
        <p:spPr>
          <a:xfrm>
            <a:off x="685800" y="1447800"/>
            <a:ext cx="2699451" cy="471553"/>
          </a:xfrm>
          <a:prstGeom prst="rect">
            <a:avLst/>
          </a:prstGeom>
        </p:spPr>
      </p:pic>
    </p:spTree>
    <p:extLst>
      <p:ext uri="{BB962C8B-B14F-4D97-AF65-F5344CB8AC3E}">
        <p14:creationId xmlns:p14="http://schemas.microsoft.com/office/powerpoint/2010/main" val="180865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79966"/>
          </a:xfrm>
        </p:spPr>
        <p:txBody>
          <a:bodyPr>
            <a:normAutofit/>
          </a:bodyPr>
          <a:lstStyle/>
          <a:p>
            <a:r>
              <a:rPr lang="en-US" sz="4400" dirty="0"/>
              <a:t>Treating CKD</a:t>
            </a:r>
            <a:endParaRPr lang="en-US" dirty="0"/>
          </a:p>
        </p:txBody>
      </p:sp>
      <p:sp>
        <p:nvSpPr>
          <p:cNvPr id="3" name="Content Placeholder 2"/>
          <p:cNvSpPr>
            <a:spLocks noGrp="1"/>
          </p:cNvSpPr>
          <p:nvPr>
            <p:ph sz="quarter" idx="1"/>
          </p:nvPr>
        </p:nvSpPr>
        <p:spPr>
          <a:xfrm>
            <a:off x="267269" y="1295400"/>
            <a:ext cx="8013284" cy="5433646"/>
          </a:xfrm>
        </p:spPr>
        <p:txBody>
          <a:bodyPr>
            <a:normAutofit/>
          </a:bodyPr>
          <a:lstStyle/>
          <a:p>
            <a:pPr lvl="1">
              <a:lnSpc>
                <a:spcPct val="110000"/>
              </a:lnSpc>
            </a:pPr>
            <a:r>
              <a:rPr lang="en-US" sz="2600" dirty="0">
                <a:cs typeface="Calibri" panose="020F0502020204030204" pitchFamily="34" charset="0"/>
              </a:rPr>
              <a:t>Use max tolerated ACEI or ARB</a:t>
            </a:r>
          </a:p>
          <a:p>
            <a:pPr lvl="1">
              <a:lnSpc>
                <a:spcPct val="110000"/>
              </a:lnSpc>
            </a:pPr>
            <a:r>
              <a:rPr lang="en-US" sz="2600" dirty="0">
                <a:cs typeface="Calibri" panose="020F0502020204030204" pitchFamily="34" charset="0"/>
              </a:rPr>
              <a:t>Optimize glucose and BP to protect kidneys</a:t>
            </a:r>
          </a:p>
          <a:p>
            <a:pPr lvl="1">
              <a:lnSpc>
                <a:spcPct val="110000"/>
              </a:lnSpc>
            </a:pPr>
            <a:r>
              <a:rPr lang="en-US" sz="2600" dirty="0">
                <a:ea typeface="Calibri" panose="020F0502020204030204" pitchFamily="34" charset="0"/>
                <a:cs typeface="Calibri" panose="020F0502020204030204" pitchFamily="34" charset="0"/>
              </a:rPr>
              <a:t>Aim to reduce urinary albumin by ≥30% in people with CKD </a:t>
            </a:r>
          </a:p>
          <a:p>
            <a:pPr lvl="1">
              <a:lnSpc>
                <a:spcPct val="110000"/>
              </a:lnSpc>
            </a:pPr>
            <a:endParaRPr lang="en-US" sz="2400" dirty="0">
              <a:ea typeface="Calibri" panose="020F0502020204030204" pitchFamily="34" charset="0"/>
              <a:cs typeface="Calibri" panose="020F0502020204030204" pitchFamily="34" charset="0"/>
            </a:endParaRPr>
          </a:p>
          <a:p>
            <a:pPr lvl="2">
              <a:lnSpc>
                <a:spcPct val="120000"/>
              </a:lnSpc>
            </a:pPr>
            <a:r>
              <a:rPr lang="en-US" sz="2400" dirty="0"/>
              <a:t>*SGLT-2i’s with proven benefit</a:t>
            </a:r>
          </a:p>
          <a:p>
            <a:pPr lvl="3">
              <a:lnSpc>
                <a:spcPct val="120000"/>
              </a:lnSpc>
            </a:pPr>
            <a:r>
              <a:rPr lang="en-US" sz="2000" dirty="0"/>
              <a:t>Empagliflozin (Jardiance), canagliflozin (Invokana), dapagliflozin (Farxiga)</a:t>
            </a:r>
          </a:p>
          <a:p>
            <a:pPr lvl="2">
              <a:lnSpc>
                <a:spcPct val="120000"/>
              </a:lnSpc>
            </a:pPr>
            <a:r>
              <a:rPr lang="en-US" sz="2400" dirty="0"/>
              <a:t>*GLP-1 RA’s with proven benefit</a:t>
            </a:r>
          </a:p>
          <a:p>
            <a:pPr lvl="3">
              <a:lnSpc>
                <a:spcPct val="120000"/>
              </a:lnSpc>
            </a:pPr>
            <a:r>
              <a:rPr lang="en-US" sz="2000" dirty="0"/>
              <a:t>Semaglutide (Ozempic)-has indication, liraglutide (Victoza), dulaglutide (Trulicity) </a:t>
            </a:r>
          </a:p>
          <a:p>
            <a:pPr marL="274320" lvl="1" indent="0">
              <a:lnSpc>
                <a:spcPct val="110000"/>
              </a:lnSpc>
              <a:buNone/>
            </a:pPr>
            <a:endParaRPr lang="en-US" sz="2400" dirty="0">
              <a:ea typeface="Calibri" panose="020F0502020204030204" pitchFamily="34" charset="0"/>
              <a:cs typeface="Calibri" panose="020F0502020204030204" pitchFamily="34" charset="0"/>
            </a:endParaRPr>
          </a:p>
        </p:txBody>
      </p:sp>
      <p:pic>
        <p:nvPicPr>
          <p:cNvPr id="4" name="Picture 2" descr="Cute cartoon smiling healthy kidney character with dumbbells. Human anatomy genitourinary system internal organ giving advice to keep active and doing fit sports vector illustration">
            <a:extLst>
              <a:ext uri="{FF2B5EF4-FFF2-40B4-BE49-F238E27FC236}">
                <a16:creationId xmlns:a16="http://schemas.microsoft.com/office/drawing/2014/main" id="{EE5667C0-E00A-1F7D-15DC-786A32680C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3056" y="134803"/>
            <a:ext cx="1835544" cy="12236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1345D10-84FB-EAA5-3EB0-1B97B1EA5E74}"/>
              </a:ext>
            </a:extLst>
          </p:cNvPr>
          <p:cNvPicPr>
            <a:picLocks noChangeAspect="1"/>
          </p:cNvPicPr>
          <p:nvPr/>
        </p:nvPicPr>
        <p:blipFill>
          <a:blip r:embed="rId6"/>
          <a:stretch>
            <a:fillRect/>
          </a:stretch>
        </p:blipFill>
        <p:spPr>
          <a:xfrm>
            <a:off x="5581102" y="6362542"/>
            <a:ext cx="2699451" cy="471553"/>
          </a:xfrm>
          <a:prstGeom prst="rect">
            <a:avLst/>
          </a:prstGeom>
        </p:spPr>
      </p:pic>
    </p:spTree>
    <p:custDataLst>
      <p:tags r:id="rId1"/>
    </p:custDataLst>
    <p:extLst>
      <p:ext uri="{BB962C8B-B14F-4D97-AF65-F5344CB8AC3E}">
        <p14:creationId xmlns:p14="http://schemas.microsoft.com/office/powerpoint/2010/main" val="160974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07EC7-C1E8-515E-9AF6-4376179E85C3}"/>
              </a:ext>
            </a:extLst>
          </p:cNvPr>
          <p:cNvSpPr>
            <a:spLocks noGrp="1"/>
          </p:cNvSpPr>
          <p:nvPr>
            <p:ph type="title"/>
          </p:nvPr>
        </p:nvSpPr>
        <p:spPr/>
        <p:txBody>
          <a:bodyPr>
            <a:normAutofit/>
          </a:bodyPr>
          <a:lstStyle/>
          <a:p>
            <a:r>
              <a:rPr lang="en-US" dirty="0"/>
              <a:t>New in 2026: GLP-1 in Kidney Disease </a:t>
            </a:r>
          </a:p>
        </p:txBody>
      </p:sp>
      <p:sp>
        <p:nvSpPr>
          <p:cNvPr id="3" name="TextBox 2">
            <a:extLst>
              <a:ext uri="{FF2B5EF4-FFF2-40B4-BE49-F238E27FC236}">
                <a16:creationId xmlns:a16="http://schemas.microsoft.com/office/drawing/2014/main" id="{73C76141-752B-F110-9446-0B71F57DABEE}"/>
              </a:ext>
            </a:extLst>
          </p:cNvPr>
          <p:cNvSpPr txBox="1"/>
          <p:nvPr/>
        </p:nvSpPr>
        <p:spPr>
          <a:xfrm>
            <a:off x="304800" y="1752600"/>
            <a:ext cx="8229600" cy="3693319"/>
          </a:xfrm>
          <a:prstGeom prst="rect">
            <a:avLst/>
          </a:prstGeom>
          <a:noFill/>
        </p:spPr>
        <p:txBody>
          <a:bodyPr wrap="square" rtlCol="0">
            <a:spAutoFit/>
          </a:bodyPr>
          <a:lstStyle/>
          <a:p>
            <a:pPr marL="285750" indent="-285750">
              <a:buFont typeface="Arial" panose="020B0604020202020204" pitchFamily="34" charset="0"/>
              <a:buChar char="•"/>
            </a:pPr>
            <a:r>
              <a:rPr lang="en-US" sz="2400" dirty="0"/>
              <a:t>In adults with T2D and advanced CKD (eGFR &lt;30), a GLP-1 RA is preferred for glycemic management due to lower risk of hypoglycemia and for CV event reduction.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Individuals on dialysis can be safely initiated or continued on GLP-1 based therapy to reduce CV risk and mortality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Reminder: only GLP-1 with renal restrictions are exenatide and </a:t>
            </a:r>
            <a:r>
              <a:rPr lang="en-US" sz="2400" dirty="0" err="1"/>
              <a:t>lixisenatide</a:t>
            </a:r>
            <a:endParaRPr lang="en-US" sz="2400" dirty="0"/>
          </a:p>
          <a:p>
            <a:endParaRPr lang="en-US" dirty="0"/>
          </a:p>
        </p:txBody>
      </p:sp>
      <p:pic>
        <p:nvPicPr>
          <p:cNvPr id="4" name="Picture 3">
            <a:extLst>
              <a:ext uri="{FF2B5EF4-FFF2-40B4-BE49-F238E27FC236}">
                <a16:creationId xmlns:a16="http://schemas.microsoft.com/office/drawing/2014/main" id="{6D05DC44-0DA5-07B7-C4F6-5A39FED4D7FF}"/>
              </a:ext>
            </a:extLst>
          </p:cNvPr>
          <p:cNvPicPr>
            <a:picLocks noChangeAspect="1"/>
          </p:cNvPicPr>
          <p:nvPr/>
        </p:nvPicPr>
        <p:blipFill>
          <a:blip r:embed="rId3"/>
          <a:stretch>
            <a:fillRect/>
          </a:stretch>
        </p:blipFill>
        <p:spPr>
          <a:xfrm>
            <a:off x="5581102" y="6362542"/>
            <a:ext cx="2699451" cy="471553"/>
          </a:xfrm>
          <a:prstGeom prst="rect">
            <a:avLst/>
          </a:prstGeom>
        </p:spPr>
      </p:pic>
    </p:spTree>
    <p:extLst>
      <p:ext uri="{BB962C8B-B14F-4D97-AF65-F5344CB8AC3E}">
        <p14:creationId xmlns:p14="http://schemas.microsoft.com/office/powerpoint/2010/main" val="344211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371" y="234140"/>
            <a:ext cx="8229600" cy="918418"/>
          </a:xfrm>
        </p:spPr>
        <p:txBody>
          <a:bodyPr>
            <a:normAutofit fontScale="90000"/>
          </a:bodyPr>
          <a:lstStyle/>
          <a:p>
            <a:r>
              <a:rPr lang="en-US" dirty="0"/>
              <a:t>Type 2 Diabetes in America 2026 </a:t>
            </a:r>
          </a:p>
        </p:txBody>
      </p:sp>
      <p:sp>
        <p:nvSpPr>
          <p:cNvPr id="3" name="Content Placeholder 2"/>
          <p:cNvSpPr>
            <a:spLocks noGrp="1"/>
          </p:cNvSpPr>
          <p:nvPr>
            <p:ph sz="quarter" idx="1"/>
          </p:nvPr>
        </p:nvSpPr>
        <p:spPr/>
        <p:txBody>
          <a:bodyPr>
            <a:normAutofit/>
          </a:bodyPr>
          <a:lstStyle/>
          <a:p>
            <a:r>
              <a:rPr lang="en-US" sz="3200" dirty="0"/>
              <a:t>14.7% with Diabetes - 38 million adults</a:t>
            </a:r>
          </a:p>
          <a:p>
            <a:pPr lvl="1"/>
            <a:r>
              <a:rPr lang="en-US" sz="2400" dirty="0"/>
              <a:t>25% don’t know they have it </a:t>
            </a:r>
          </a:p>
          <a:p>
            <a:r>
              <a:rPr lang="en-US" sz="3200" dirty="0"/>
              <a:t>38% with Prediabetes – 100+ million adults</a:t>
            </a:r>
          </a:p>
        </p:txBody>
      </p:sp>
      <p:pic>
        <p:nvPicPr>
          <p:cNvPr id="5" name="Picture 4">
            <a:extLst>
              <a:ext uri="{FF2B5EF4-FFF2-40B4-BE49-F238E27FC236}">
                <a16:creationId xmlns:a16="http://schemas.microsoft.com/office/drawing/2014/main" id="{8DF0A88E-25B4-245F-76CE-4080E3FD2BE9}"/>
              </a:ext>
            </a:extLst>
          </p:cNvPr>
          <p:cNvPicPr>
            <a:picLocks noChangeAspect="1"/>
          </p:cNvPicPr>
          <p:nvPr/>
        </p:nvPicPr>
        <p:blipFill>
          <a:blip r:embed="rId3"/>
          <a:stretch>
            <a:fillRect/>
          </a:stretch>
        </p:blipFill>
        <p:spPr>
          <a:xfrm>
            <a:off x="425302" y="2848361"/>
            <a:ext cx="7543800" cy="3463222"/>
          </a:xfrm>
          <a:prstGeom prst="rect">
            <a:avLst/>
          </a:prstGeom>
        </p:spPr>
      </p:pic>
      <p:sp>
        <p:nvSpPr>
          <p:cNvPr id="7" name="TextBox 6">
            <a:extLst>
              <a:ext uri="{FF2B5EF4-FFF2-40B4-BE49-F238E27FC236}">
                <a16:creationId xmlns:a16="http://schemas.microsoft.com/office/drawing/2014/main" id="{58DF88D5-A164-A00D-582E-D2750FC69F87}"/>
              </a:ext>
            </a:extLst>
          </p:cNvPr>
          <p:cNvSpPr txBox="1"/>
          <p:nvPr/>
        </p:nvSpPr>
        <p:spPr>
          <a:xfrm>
            <a:off x="1422971" y="6342456"/>
            <a:ext cx="6248400" cy="369332"/>
          </a:xfrm>
          <a:prstGeom prst="rect">
            <a:avLst/>
          </a:prstGeom>
          <a:noFill/>
        </p:spPr>
        <p:txBody>
          <a:bodyPr wrap="square">
            <a:spAutoFit/>
          </a:bodyPr>
          <a:lstStyle/>
          <a:p>
            <a:r>
              <a:rPr lang="en-US" dirty="0"/>
              <a:t>https://gis.cdc.gov/grasp/diabetes/diabetesatlas-statsreport.html</a:t>
            </a:r>
          </a:p>
        </p:txBody>
      </p:sp>
    </p:spTree>
    <p:custDataLst>
      <p:tags r:id="rId1"/>
    </p:custDataLst>
    <p:extLst>
      <p:ext uri="{BB962C8B-B14F-4D97-AF65-F5344CB8AC3E}">
        <p14:creationId xmlns:p14="http://schemas.microsoft.com/office/powerpoint/2010/main" val="288187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90818-0828-44DC-B216-B8D54D2FBDE9}"/>
              </a:ext>
            </a:extLst>
          </p:cNvPr>
          <p:cNvSpPr>
            <a:spLocks noGrp="1"/>
          </p:cNvSpPr>
          <p:nvPr>
            <p:ph type="title"/>
          </p:nvPr>
        </p:nvSpPr>
        <p:spPr/>
        <p:txBody>
          <a:bodyPr/>
          <a:lstStyle/>
          <a:p>
            <a:pPr algn="ctr"/>
            <a:r>
              <a:rPr lang="en-US" dirty="0"/>
              <a:t>SGLT2 Inhibitor CKD Evidence Summary</a:t>
            </a:r>
          </a:p>
        </p:txBody>
      </p:sp>
      <p:graphicFrame>
        <p:nvGraphicFramePr>
          <p:cNvPr id="5" name="Content Placeholder 4">
            <a:extLst>
              <a:ext uri="{FF2B5EF4-FFF2-40B4-BE49-F238E27FC236}">
                <a16:creationId xmlns:a16="http://schemas.microsoft.com/office/drawing/2014/main" id="{E99956F7-EA92-467F-AD73-3C510309FACE}"/>
              </a:ext>
            </a:extLst>
          </p:cNvPr>
          <p:cNvGraphicFramePr>
            <a:graphicFrameLocks noGrp="1"/>
          </p:cNvGraphicFramePr>
          <p:nvPr>
            <p:ph sz="quarter" idx="1"/>
            <p:extLst>
              <p:ext uri="{D42A27DB-BD31-4B8C-83A1-F6EECF244321}">
                <p14:modId xmlns:p14="http://schemas.microsoft.com/office/powerpoint/2010/main" val="1332875832"/>
              </p:ext>
            </p:extLst>
          </p:nvPr>
        </p:nvGraphicFramePr>
        <p:xfrm>
          <a:off x="457200" y="1370275"/>
          <a:ext cx="8229598" cy="3931920"/>
        </p:xfrm>
        <a:graphic>
          <a:graphicData uri="http://schemas.openxmlformats.org/drawingml/2006/table">
            <a:tbl>
              <a:tblPr firstRow="1" bandRow="1">
                <a:tableStyleId>{F5AB1C69-6EDB-4FF4-983F-18BD219EF322}</a:tableStyleId>
              </a:tblPr>
              <a:tblGrid>
                <a:gridCol w="1145893">
                  <a:extLst>
                    <a:ext uri="{9D8B030D-6E8A-4147-A177-3AD203B41FA5}">
                      <a16:colId xmlns:a16="http://schemas.microsoft.com/office/drawing/2014/main" val="2070957117"/>
                    </a:ext>
                  </a:extLst>
                </a:gridCol>
                <a:gridCol w="1761430">
                  <a:extLst>
                    <a:ext uri="{9D8B030D-6E8A-4147-A177-3AD203B41FA5}">
                      <a16:colId xmlns:a16="http://schemas.microsoft.com/office/drawing/2014/main" val="2326439264"/>
                    </a:ext>
                  </a:extLst>
                </a:gridCol>
                <a:gridCol w="5322275">
                  <a:extLst>
                    <a:ext uri="{9D8B030D-6E8A-4147-A177-3AD203B41FA5}">
                      <a16:colId xmlns:a16="http://schemas.microsoft.com/office/drawing/2014/main" val="1296116180"/>
                    </a:ext>
                  </a:extLst>
                </a:gridCol>
              </a:tblGrid>
              <a:tr h="434340">
                <a:tc>
                  <a:txBody>
                    <a:bodyPr/>
                    <a:lstStyle/>
                    <a:p>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Trial Name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SGLT2 Inhibitor vs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Outcomes (Primary Bolded)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913384"/>
                  </a:ext>
                </a:extLst>
              </a:tr>
              <a:tr h="800100">
                <a:tc>
                  <a:txBody>
                    <a:bodyPr/>
                    <a:lstStyle/>
                    <a:p>
                      <a:r>
                        <a:rPr lang="en-US" sz="1600" dirty="0">
                          <a:latin typeface="Calibri" panose="020F0502020204030204" pitchFamily="34" charset="0"/>
                          <a:ea typeface="Calibri" panose="020F0502020204030204" pitchFamily="34" charset="0"/>
                          <a:cs typeface="Calibri" panose="020F0502020204030204" pitchFamily="34" charset="0"/>
                        </a:rPr>
                        <a:t>CREDENCE</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Calibri" panose="020F0502020204030204" pitchFamily="34" charset="0"/>
                          <a:ea typeface="Calibri" panose="020F0502020204030204" pitchFamily="34" charset="0"/>
                          <a:cs typeface="Calibri" panose="020F0502020204030204" pitchFamily="34" charset="0"/>
                        </a:rPr>
                        <a:t>Canagliflozin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Calibri" panose="020F0502020204030204" pitchFamily="34" charset="0"/>
                          <a:ea typeface="Calibri" panose="020F0502020204030204" pitchFamily="34" charset="0"/>
                          <a:cs typeface="Calibri" panose="020F0502020204030204" pitchFamily="34" charset="0"/>
                        </a:rPr>
                        <a:t>N=4401, Median follow-up 2.6 years, Prior CVD 50.4%</a:t>
                      </a:r>
                    </a:p>
                    <a:p>
                      <a:r>
                        <a:rPr lang="en-US" sz="1600" b="1" dirty="0">
                          <a:latin typeface="Calibri" panose="020F0502020204030204" pitchFamily="34" charset="0"/>
                          <a:ea typeface="Calibri" panose="020F0502020204030204" pitchFamily="34" charset="0"/>
                          <a:cs typeface="Calibri" panose="020F0502020204030204" pitchFamily="34" charset="0"/>
                        </a:rPr>
                        <a:t>ESRD, doubling of creatinine or death from renal or CV cause</a:t>
                      </a:r>
                      <a:r>
                        <a:rPr lang="en-US" sz="1600" b="0" dirty="0">
                          <a:latin typeface="Calibri" panose="020F0502020204030204" pitchFamily="34" charset="0"/>
                          <a:ea typeface="Calibri" panose="020F0502020204030204" pitchFamily="34" charset="0"/>
                          <a:cs typeface="Calibri" panose="020F0502020204030204" pitchFamily="34" charset="0"/>
                        </a:rPr>
                        <a:t> (primary</a:t>
                      </a:r>
                      <a:r>
                        <a:rPr lang="en-US" sz="1600" dirty="0">
                          <a:latin typeface="Calibri" panose="020F0502020204030204" pitchFamily="34" charset="0"/>
                          <a:ea typeface="Calibri" panose="020F0502020204030204" pitchFamily="34" charset="0"/>
                          <a:cs typeface="Calibri" panose="020F0502020204030204" pitchFamily="34" charset="0"/>
                        </a:rPr>
                        <a:t>): HR 0.70 (0.59-0.82)</a:t>
                      </a:r>
                    </a:p>
                    <a:p>
                      <a:r>
                        <a:rPr lang="en-US" sz="1600" dirty="0">
                          <a:latin typeface="Calibri" panose="020F0502020204030204" pitchFamily="34" charset="0"/>
                          <a:ea typeface="Calibri" panose="020F0502020204030204" pitchFamily="34" charset="0"/>
                          <a:cs typeface="Calibri" panose="020F0502020204030204" pitchFamily="34" charset="0"/>
                        </a:rPr>
                        <a:t>3 point MACE 0.80 (0.67-0.95)</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6506613"/>
                  </a:ext>
                </a:extLst>
              </a:tr>
              <a:tr h="434340">
                <a:tc>
                  <a:txBody>
                    <a:bodyPr/>
                    <a:lstStyle/>
                    <a:p>
                      <a:r>
                        <a:rPr lang="en-US" sz="1600" dirty="0">
                          <a:latin typeface="Calibri" panose="020F0502020204030204" pitchFamily="34" charset="0"/>
                          <a:ea typeface="Calibri" panose="020F0502020204030204" pitchFamily="34" charset="0"/>
                          <a:cs typeface="Calibri" panose="020F0502020204030204" pitchFamily="34" charset="0"/>
                        </a:rPr>
                        <a:t>DAPA-CKD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ea typeface="Calibri" panose="020F0502020204030204" pitchFamily="34" charset="0"/>
                          <a:cs typeface="Calibri" panose="020F0502020204030204" pitchFamily="34" charset="0"/>
                        </a:rPr>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Calibri" panose="020F0502020204030204" pitchFamily="34" charset="0"/>
                          <a:ea typeface="Calibri" panose="020F0502020204030204" pitchFamily="34" charset="0"/>
                          <a:cs typeface="Calibri" panose="020F0502020204030204" pitchFamily="34" charset="0"/>
                        </a:rPr>
                        <a:t>N=4304, 2906 with diabetes, Median follow-up 2.4 years, Prior CVD 37.4%</a:t>
                      </a:r>
                    </a:p>
                    <a:p>
                      <a:r>
                        <a:rPr lang="en-US" sz="1600" b="1" dirty="0">
                          <a:latin typeface="Calibri" panose="020F0502020204030204" pitchFamily="34" charset="0"/>
                          <a:ea typeface="Calibri" panose="020F0502020204030204" pitchFamily="34" charset="0"/>
                          <a:cs typeface="Calibri" panose="020F0502020204030204" pitchFamily="34" charset="0"/>
                        </a:rPr>
                        <a:t>&gt;50% decline in eGFR, ESKD or renal/CV death (primary</a:t>
                      </a:r>
                      <a:r>
                        <a:rPr lang="en-US" sz="1600" dirty="0">
                          <a:latin typeface="Calibri" panose="020F0502020204030204" pitchFamily="34" charset="0"/>
                          <a:ea typeface="Calibri" panose="020F0502020204030204" pitchFamily="34" charset="0"/>
                          <a:cs typeface="Calibri" panose="020F0502020204030204" pitchFamily="34" charset="0"/>
                        </a:rPr>
                        <a:t>): </a:t>
                      </a:r>
                    </a:p>
                    <a:p>
                      <a:r>
                        <a:rPr lang="en-US" sz="1600" dirty="0">
                          <a:latin typeface="Calibri" panose="020F0502020204030204" pitchFamily="34" charset="0"/>
                          <a:ea typeface="Calibri" panose="020F0502020204030204" pitchFamily="34" charset="0"/>
                          <a:cs typeface="Calibri" panose="020F0502020204030204" pitchFamily="34" charset="0"/>
                        </a:rPr>
                        <a:t>HR 0.61 (0.51-0.72)</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6530452"/>
                  </a:ext>
                </a:extLst>
              </a:tr>
              <a:tr h="617220">
                <a:tc>
                  <a:txBody>
                    <a:bodyPr/>
                    <a:lstStyle/>
                    <a:p>
                      <a:r>
                        <a:rPr lang="en-US" sz="1600" dirty="0">
                          <a:latin typeface="Calibri" panose="020F0502020204030204" pitchFamily="34" charset="0"/>
                          <a:ea typeface="Calibri" panose="020F0502020204030204" pitchFamily="34" charset="0"/>
                          <a:cs typeface="Calibri" panose="020F0502020204030204" pitchFamily="34" charset="0"/>
                        </a:rPr>
                        <a:t>EMPA-Kidney</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ea typeface="Calibri" panose="020F0502020204030204" pitchFamily="34" charset="0"/>
                          <a:cs typeface="Calibri" panose="020F0502020204030204" pitchFamily="34" charset="0"/>
                        </a:rPr>
                        <a:t>Empagliflozin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ea typeface="Calibri" panose="020F0502020204030204" pitchFamily="34" charset="0"/>
                          <a:cs typeface="Calibri" panose="020F0502020204030204" pitchFamily="34" charset="0"/>
                        </a:rPr>
                        <a:t>N=6609, Median follow-up 2.0 years, Prior CVD 27%, 46% with DM</a:t>
                      </a:r>
                    </a:p>
                    <a:p>
                      <a:r>
                        <a:rPr lang="en-US" sz="1600" b="1" dirty="0">
                          <a:latin typeface="Calibri" panose="020F0502020204030204" pitchFamily="34" charset="0"/>
                          <a:ea typeface="Calibri" panose="020F0502020204030204" pitchFamily="34" charset="0"/>
                          <a:cs typeface="Calibri" panose="020F0502020204030204" pitchFamily="34" charset="0"/>
                        </a:rPr>
                        <a:t>ESRD, &gt;40% decline in eGFR, ESKD, or renal/CV death (primary</a:t>
                      </a:r>
                      <a:r>
                        <a:rPr lang="en-US" sz="1600" dirty="0">
                          <a:latin typeface="Calibri" panose="020F0502020204030204" pitchFamily="34" charset="0"/>
                          <a:ea typeface="Calibri" panose="020F0502020204030204" pitchFamily="34" charset="0"/>
                          <a:cs typeface="Calibri" panose="020F0502020204030204" pitchFamily="34" charset="0"/>
                        </a:rPr>
                        <a:t>): HR 0.72 (0.64-0.82), stopped early due to positive benefit</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2193661"/>
                  </a:ext>
                </a:extLst>
              </a:tr>
            </a:tbl>
          </a:graphicData>
        </a:graphic>
      </p:graphicFrame>
      <p:sp>
        <p:nvSpPr>
          <p:cNvPr id="4" name="TextBox 3">
            <a:extLst>
              <a:ext uri="{FF2B5EF4-FFF2-40B4-BE49-F238E27FC236}">
                <a16:creationId xmlns:a16="http://schemas.microsoft.com/office/drawing/2014/main" id="{85033AAE-52D8-E8C7-878B-134E6692673F}"/>
              </a:ext>
            </a:extLst>
          </p:cNvPr>
          <p:cNvSpPr txBox="1"/>
          <p:nvPr/>
        </p:nvSpPr>
        <p:spPr>
          <a:xfrm>
            <a:off x="304800" y="5529470"/>
            <a:ext cx="8058150" cy="646331"/>
          </a:xfrm>
          <a:prstGeom prst="rect">
            <a:avLst/>
          </a:prstGeom>
          <a:noFill/>
        </p:spPr>
        <p:txBody>
          <a:bodyPr wrap="square" rtlCol="0">
            <a:spAutoFit/>
          </a:bodyPr>
          <a:lstStyle/>
          <a:p>
            <a:r>
              <a:rPr lang="en-US" sz="900" dirty="0" err="1"/>
              <a:t>Perkovic</a:t>
            </a:r>
            <a:r>
              <a:rPr lang="en-US" sz="900" dirty="0"/>
              <a:t> V, Jardine MJ, Neal B, et al. Canagliflozin and renal outcomes in type 2 diabetes and nephropathy. N </a:t>
            </a:r>
            <a:r>
              <a:rPr lang="en-US" sz="900" dirty="0" err="1"/>
              <a:t>Engl</a:t>
            </a:r>
            <a:r>
              <a:rPr lang="en-US" sz="900" dirty="0"/>
              <a:t> J Med. 2019;380:2295–2306. </a:t>
            </a:r>
          </a:p>
          <a:p>
            <a:r>
              <a:rPr lang="en-US" sz="900" dirty="0"/>
              <a:t> </a:t>
            </a:r>
            <a:r>
              <a:rPr lang="en-US" sz="900" dirty="0" err="1"/>
              <a:t>Heerspink</a:t>
            </a:r>
            <a:r>
              <a:rPr lang="en-US" sz="900" dirty="0"/>
              <a:t> HJL, Stefansson BV, Correa-Rotter R, et al. Dapagliflozin in patients with chronic kidney disease. N </a:t>
            </a:r>
            <a:r>
              <a:rPr lang="en-US" sz="900" dirty="0" err="1"/>
              <a:t>Engl</a:t>
            </a:r>
            <a:r>
              <a:rPr lang="en-US" sz="900" dirty="0"/>
              <a:t> J Med. 2020;383:1436–1446.</a:t>
            </a:r>
          </a:p>
          <a:p>
            <a:r>
              <a:rPr lang="en-US" sz="900" dirty="0">
                <a:solidFill>
                  <a:srgbClr val="212121"/>
                </a:solidFill>
              </a:rPr>
              <a:t>EMPA-KIDNEY Collaborative Group, Herrington WG, </a:t>
            </a:r>
            <a:r>
              <a:rPr lang="en-US" sz="900" dirty="0" err="1">
                <a:solidFill>
                  <a:srgbClr val="212121"/>
                </a:solidFill>
              </a:rPr>
              <a:t>Staplin</a:t>
            </a:r>
            <a:r>
              <a:rPr lang="en-US" sz="900" dirty="0">
                <a:solidFill>
                  <a:srgbClr val="212121"/>
                </a:solidFill>
              </a:rPr>
              <a:t> N, </a:t>
            </a:r>
            <a:r>
              <a:rPr lang="en-US" sz="900" dirty="0" err="1">
                <a:solidFill>
                  <a:srgbClr val="212121"/>
                </a:solidFill>
              </a:rPr>
              <a:t>Wanner</a:t>
            </a:r>
            <a:r>
              <a:rPr lang="en-US" sz="900" dirty="0">
                <a:solidFill>
                  <a:srgbClr val="212121"/>
                </a:solidFill>
              </a:rPr>
              <a:t> C, et al. Empagliflozin in Patients with Chronic Kidney Disease. N </a:t>
            </a:r>
            <a:r>
              <a:rPr lang="en-US" sz="900" dirty="0" err="1">
                <a:solidFill>
                  <a:srgbClr val="212121"/>
                </a:solidFill>
              </a:rPr>
              <a:t>Engl</a:t>
            </a:r>
            <a:r>
              <a:rPr lang="en-US" sz="900" dirty="0">
                <a:solidFill>
                  <a:srgbClr val="212121"/>
                </a:solidFill>
              </a:rPr>
              <a:t> J Med. 2022 Nov 4. </a:t>
            </a:r>
            <a:r>
              <a:rPr lang="en-US" sz="900" dirty="0" err="1">
                <a:solidFill>
                  <a:srgbClr val="212121"/>
                </a:solidFill>
              </a:rPr>
              <a:t>doi</a:t>
            </a:r>
            <a:r>
              <a:rPr lang="en-US" sz="900" dirty="0">
                <a:solidFill>
                  <a:srgbClr val="212121"/>
                </a:solidFill>
              </a:rPr>
              <a:t>: 10.1056/NEJMoa2204233. </a:t>
            </a:r>
            <a:r>
              <a:rPr lang="en-US" sz="900" dirty="0" err="1">
                <a:solidFill>
                  <a:srgbClr val="212121"/>
                </a:solidFill>
              </a:rPr>
              <a:t>Epub</a:t>
            </a:r>
            <a:r>
              <a:rPr lang="en-US" sz="900" dirty="0">
                <a:solidFill>
                  <a:srgbClr val="212121"/>
                </a:solidFill>
              </a:rPr>
              <a:t> ahead of print. PMID: 36331190.</a:t>
            </a:r>
            <a:endParaRPr lang="en-US" sz="900" dirty="0"/>
          </a:p>
        </p:txBody>
      </p:sp>
    </p:spTree>
    <p:extLst>
      <p:ext uri="{BB962C8B-B14F-4D97-AF65-F5344CB8AC3E}">
        <p14:creationId xmlns:p14="http://schemas.microsoft.com/office/powerpoint/2010/main" val="193261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6A57546-9FF0-4041-8E45-5D09F08CD079}"/>
              </a:ext>
            </a:extLst>
          </p:cNvPr>
          <p:cNvGraphicFramePr>
            <a:graphicFrameLocks noGrp="1"/>
          </p:cNvGraphicFramePr>
          <p:nvPr>
            <p:extLst>
              <p:ext uri="{D42A27DB-BD31-4B8C-83A1-F6EECF244321}">
                <p14:modId xmlns:p14="http://schemas.microsoft.com/office/powerpoint/2010/main" val="2990913021"/>
              </p:ext>
            </p:extLst>
          </p:nvPr>
        </p:nvGraphicFramePr>
        <p:xfrm>
          <a:off x="321607" y="1954532"/>
          <a:ext cx="8502352" cy="3418451"/>
        </p:xfrm>
        <a:graphic>
          <a:graphicData uri="http://schemas.openxmlformats.org/drawingml/2006/table">
            <a:tbl>
              <a:tblPr firstRow="1" firstCol="1" bandRow="1">
                <a:tableStyleId>{7DF18680-E054-41AD-8BC1-D1AEF772440D}</a:tableStyleId>
              </a:tblPr>
              <a:tblGrid>
                <a:gridCol w="1327508">
                  <a:extLst>
                    <a:ext uri="{9D8B030D-6E8A-4147-A177-3AD203B41FA5}">
                      <a16:colId xmlns:a16="http://schemas.microsoft.com/office/drawing/2014/main" val="3020463961"/>
                    </a:ext>
                  </a:extLst>
                </a:gridCol>
                <a:gridCol w="7174844">
                  <a:extLst>
                    <a:ext uri="{9D8B030D-6E8A-4147-A177-3AD203B41FA5}">
                      <a16:colId xmlns:a16="http://schemas.microsoft.com/office/drawing/2014/main" val="3149839752"/>
                    </a:ext>
                  </a:extLst>
                </a:gridCol>
              </a:tblGrid>
              <a:tr h="313403">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t>Effects of Semaglutide on Chronic Kidney Disease in Patients with Type 2 Diabetes (FLOW)</a:t>
                      </a:r>
                      <a:endParaRPr lang="en-US" sz="1400" b="1" i="0" kern="1200" dirty="0">
                        <a:solidFill>
                          <a:schemeClr val="bg1"/>
                        </a:solidFill>
                        <a:effectLst/>
                        <a:latin typeface="+mn-lt"/>
                        <a:ea typeface="+mn-ea"/>
                        <a:cs typeface="+mn-cs"/>
                      </a:endParaRPr>
                    </a:p>
                  </a:txBody>
                  <a:tcPr marL="68580" marR="68580" marT="34290" marB="34290" anchor="ctr">
                    <a:solidFill>
                      <a:srgbClr val="D057A1"/>
                    </a:solidFill>
                  </a:tcPr>
                </a:tc>
                <a:tc hMerge="1">
                  <a:txBody>
                    <a:bodyPr/>
                    <a:lstStyle/>
                    <a:p>
                      <a:endParaRPr lang="en-US" sz="2000" dirty="0">
                        <a:latin typeface="+mj-lt"/>
                      </a:endParaRPr>
                    </a:p>
                  </a:txBody>
                  <a:tcPr/>
                </a:tc>
                <a:extLst>
                  <a:ext uri="{0D108BD9-81ED-4DB2-BD59-A6C34878D82A}">
                    <a16:rowId xmlns:a16="http://schemas.microsoft.com/office/drawing/2014/main" val="2087049339"/>
                  </a:ext>
                </a:extLst>
              </a:tr>
              <a:tr h="301349">
                <a:tc>
                  <a:txBody>
                    <a:bodyPr/>
                    <a:lstStyle/>
                    <a:p>
                      <a:pPr algn="ctr"/>
                      <a:r>
                        <a:rPr lang="en-US" sz="1400" b="0" dirty="0">
                          <a:solidFill>
                            <a:schemeClr val="bg1"/>
                          </a:solidFill>
                        </a:rPr>
                        <a:t>Study Design</a:t>
                      </a:r>
                      <a:endParaRPr lang="en-US" sz="1400" b="0" dirty="0">
                        <a:solidFill>
                          <a:schemeClr val="bg1"/>
                        </a:solidFill>
                        <a:latin typeface="+mn-lt"/>
                      </a:endParaRPr>
                    </a:p>
                  </a:txBody>
                  <a:tcPr marL="68580" marR="68580" marT="34290" marB="34290" anchor="ctr">
                    <a:solidFill>
                      <a:srgbClr val="D057A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kern="1200" dirty="0">
                          <a:solidFill>
                            <a:srgbClr val="000000"/>
                          </a:solidFill>
                        </a:rPr>
                        <a:t>Phase III randomized, double-blind, placebo-controlled trial</a:t>
                      </a:r>
                      <a:endParaRPr kumimoji="0" lang="en-US" sz="1400" kern="1200" dirty="0">
                        <a:solidFill>
                          <a:srgbClr val="000000"/>
                        </a:solidFill>
                        <a:latin typeface="+mj-lt"/>
                        <a:ea typeface="+mn-ea"/>
                        <a:cs typeface="+mn-cs"/>
                      </a:endParaRPr>
                    </a:p>
                  </a:txBody>
                  <a:tcPr marL="51435" marR="51435" marT="25718" marB="25718"/>
                </a:tc>
                <a:extLst>
                  <a:ext uri="{0D108BD9-81ED-4DB2-BD59-A6C34878D82A}">
                    <a16:rowId xmlns:a16="http://schemas.microsoft.com/office/drawing/2014/main" val="1764002000"/>
                  </a:ext>
                </a:extLst>
              </a:tr>
              <a:tr h="530373">
                <a:tc>
                  <a:txBody>
                    <a:bodyPr/>
                    <a:lstStyle/>
                    <a:p>
                      <a:pPr algn="ctr"/>
                      <a:r>
                        <a:rPr lang="en-US" sz="1400" b="0" dirty="0">
                          <a:solidFill>
                            <a:schemeClr val="bg1"/>
                          </a:solidFill>
                        </a:rPr>
                        <a:t>Size &amp; Duration</a:t>
                      </a:r>
                      <a:endParaRPr lang="en-US" sz="1400" b="0" dirty="0">
                        <a:solidFill>
                          <a:schemeClr val="bg1"/>
                        </a:solidFill>
                        <a:latin typeface="+mn-lt"/>
                      </a:endParaRPr>
                    </a:p>
                  </a:txBody>
                  <a:tcPr marL="68580" marR="68580" marT="34290" marB="34290" anchor="ctr">
                    <a:solidFill>
                      <a:srgbClr val="D057A1"/>
                    </a:solidFill>
                  </a:tcPr>
                </a:tc>
                <a:tc>
                  <a:txBody>
                    <a:bodyPr/>
                    <a:lstStyle/>
                    <a:p>
                      <a:r>
                        <a:rPr lang="en-US" sz="1400" dirty="0">
                          <a:solidFill>
                            <a:srgbClr val="000000"/>
                          </a:solidFill>
                        </a:rPr>
                        <a:t>N = 3,533; median follow-up</a:t>
                      </a:r>
                      <a:r>
                        <a:rPr kumimoji="0" lang="en-US" sz="1400" kern="1200" dirty="0">
                          <a:solidFill>
                            <a:srgbClr val="000000"/>
                          </a:solidFill>
                        </a:rPr>
                        <a:t>: 3.4 years</a:t>
                      </a:r>
                      <a:endParaRPr kumimoji="0" lang="en-US" sz="1400" kern="1200" dirty="0">
                        <a:solidFill>
                          <a:srgbClr val="000000"/>
                        </a:solidFill>
                        <a:latin typeface="+mj-lt"/>
                        <a:ea typeface="+mn-ea"/>
                        <a:cs typeface="+mn-cs"/>
                      </a:endParaRPr>
                    </a:p>
                  </a:txBody>
                  <a:tcPr marL="51435" marR="51435" marT="25718" marB="25718"/>
                </a:tc>
                <a:extLst>
                  <a:ext uri="{0D108BD9-81ED-4DB2-BD59-A6C34878D82A}">
                    <a16:rowId xmlns:a16="http://schemas.microsoft.com/office/drawing/2014/main" val="4135879101"/>
                  </a:ext>
                </a:extLst>
              </a:tr>
              <a:tr h="301349">
                <a:tc>
                  <a:txBody>
                    <a:bodyPr/>
                    <a:lstStyle/>
                    <a:p>
                      <a:pPr algn="ctr"/>
                      <a:r>
                        <a:rPr lang="en-US" sz="1400" b="0" dirty="0">
                          <a:solidFill>
                            <a:schemeClr val="bg1"/>
                          </a:solidFill>
                        </a:rPr>
                        <a:t>Intervention</a:t>
                      </a:r>
                      <a:endParaRPr lang="en-US" sz="1400" b="0" dirty="0">
                        <a:solidFill>
                          <a:schemeClr val="bg1"/>
                        </a:solidFill>
                        <a:latin typeface="+mn-lt"/>
                      </a:endParaRPr>
                    </a:p>
                  </a:txBody>
                  <a:tcPr marL="68580" marR="68580" marT="34290" marB="34290" anchor="ctr">
                    <a:solidFill>
                      <a:srgbClr val="D057A1"/>
                    </a:solidFill>
                  </a:tcPr>
                </a:tc>
                <a:tc>
                  <a:txBody>
                    <a:bodyPr/>
                    <a:lstStyle/>
                    <a:p>
                      <a:r>
                        <a:rPr lang="en-US" sz="1400" dirty="0">
                          <a:solidFill>
                            <a:srgbClr val="000000"/>
                          </a:solidFill>
                        </a:rPr>
                        <a:t>Semaglutide 1 mg per week </a:t>
                      </a:r>
                      <a:r>
                        <a:rPr lang="en-US" sz="1400" baseline="0" dirty="0">
                          <a:solidFill>
                            <a:srgbClr val="000000"/>
                          </a:solidFill>
                        </a:rPr>
                        <a:t>vs. placebo</a:t>
                      </a:r>
                      <a:endParaRPr lang="en-US" sz="1400" dirty="0">
                        <a:solidFill>
                          <a:srgbClr val="000000"/>
                        </a:solidFill>
                        <a:latin typeface="+mj-lt"/>
                      </a:endParaRPr>
                    </a:p>
                  </a:txBody>
                  <a:tcPr marL="51435" marR="51435" marT="25718" marB="25718"/>
                </a:tc>
                <a:extLst>
                  <a:ext uri="{0D108BD9-81ED-4DB2-BD59-A6C34878D82A}">
                    <a16:rowId xmlns:a16="http://schemas.microsoft.com/office/drawing/2014/main" val="1892996683"/>
                  </a:ext>
                </a:extLst>
              </a:tr>
              <a:tr h="922128">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Patient Population</a:t>
                      </a:r>
                      <a:endParaRPr lang="en-US" sz="1400" b="0" dirty="0">
                        <a:solidFill>
                          <a:schemeClr val="bg1"/>
                        </a:solidFill>
                        <a:latin typeface="+mn-lt"/>
                      </a:endParaRPr>
                    </a:p>
                  </a:txBody>
                  <a:tcPr marL="68580" marR="68580" marT="34290" marB="34290" anchor="ctr">
                    <a:solidFill>
                      <a:srgbClr val="D057A1"/>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400" b="0" strike="noStrike" kern="1200" dirty="0">
                          <a:solidFill>
                            <a:srgbClr val="000000"/>
                          </a:solidFill>
                          <a:effectLst/>
                        </a:rPr>
                        <a:t>Adults aged ≥ 18 years with type 2 diabetes </a:t>
                      </a:r>
                      <a:r>
                        <a:rPr lang="en-US" sz="1400" dirty="0"/>
                        <a:t>(A1C level ≤10%) </a:t>
                      </a:r>
                      <a:endParaRPr kumimoji="0" lang="en-US" sz="1400" kern="1200" dirty="0">
                        <a:solidFill>
                          <a:srgbClr val="000000"/>
                        </a:solidFill>
                        <a:effectLst/>
                      </a:endParaRPr>
                    </a:p>
                    <a:p>
                      <a:pPr marL="182880" marR="0" lvl="0" indent="-18288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kern="1200" dirty="0">
                          <a:solidFill>
                            <a:srgbClr val="000000"/>
                          </a:solidFill>
                          <a:effectLst/>
                        </a:rPr>
                        <a:t>eGFR 25 </a:t>
                      </a:r>
                      <a:r>
                        <a:rPr lang="en-US" sz="1400" b="1" dirty="0">
                          <a:solidFill>
                            <a:srgbClr val="000000"/>
                          </a:solidFill>
                        </a:rPr>
                        <a:t>to &lt;50 </a:t>
                      </a:r>
                      <a:r>
                        <a:rPr kumimoji="0" lang="en-US" sz="1400" b="1" kern="1200" dirty="0">
                          <a:solidFill>
                            <a:srgbClr val="000000"/>
                          </a:solidFill>
                          <a:effectLst/>
                        </a:rPr>
                        <a:t>mL/min/1.73m² and UACR &gt; 100 mg/g to 5000 mg/g </a:t>
                      </a:r>
                      <a:r>
                        <a:rPr kumimoji="0" lang="en-US" sz="1400" b="0" u="sng" kern="1200" dirty="0">
                          <a:solidFill>
                            <a:srgbClr val="000000"/>
                          </a:solidFill>
                          <a:effectLst/>
                        </a:rPr>
                        <a:t>OR</a:t>
                      </a:r>
                      <a:r>
                        <a:rPr kumimoji="0" lang="en-US" sz="1400" b="0" kern="1200" dirty="0">
                          <a:solidFill>
                            <a:srgbClr val="000000"/>
                          </a:solidFill>
                          <a:effectLst/>
                        </a:rPr>
                        <a:t>                       </a:t>
                      </a:r>
                    </a:p>
                    <a:p>
                      <a:pPr marL="182880" marR="0" lvl="0" indent="-18288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kern="1200" dirty="0">
                          <a:solidFill>
                            <a:srgbClr val="000000"/>
                          </a:solidFill>
                          <a:effectLst/>
                        </a:rPr>
                        <a:t>eGFR 50 to 75 mL/min/1.73m² and UACR ≥ 300 mg/g to 5000 mg/g</a:t>
                      </a:r>
                      <a:endParaRPr kumimoji="0" lang="en-US" sz="1400" b="1" kern="1200" dirty="0">
                        <a:solidFill>
                          <a:srgbClr val="000000"/>
                        </a:solidFill>
                      </a:endParaRPr>
                    </a:p>
                    <a:p>
                      <a:pPr marL="182880" marR="0" lvl="0" indent="-18288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kern="1200" dirty="0">
                          <a:solidFill>
                            <a:srgbClr val="000000"/>
                          </a:solidFill>
                        </a:rPr>
                        <a:t>On stable, max-tolerated ACEI or ARB; </a:t>
                      </a:r>
                      <a:r>
                        <a:rPr kumimoji="0" lang="en-US" sz="1400" u="sng" kern="1200" dirty="0">
                          <a:solidFill>
                            <a:srgbClr val="000000"/>
                          </a:solidFill>
                        </a:rPr>
                        <a:t>or</a:t>
                      </a:r>
                      <a:r>
                        <a:rPr kumimoji="0" lang="en-US" sz="1400" kern="1200" dirty="0">
                          <a:solidFill>
                            <a:srgbClr val="000000"/>
                          </a:solidFill>
                        </a:rPr>
                        <a:t> patients with documented intolerance</a:t>
                      </a:r>
                    </a:p>
                  </a:txBody>
                  <a:tcPr marL="51435" marR="51435" marT="25718" marB="25718"/>
                </a:tc>
                <a:extLst>
                  <a:ext uri="{0D108BD9-81ED-4DB2-BD59-A6C34878D82A}">
                    <a16:rowId xmlns:a16="http://schemas.microsoft.com/office/drawing/2014/main" val="157689626"/>
                  </a:ext>
                </a:extLst>
              </a:tr>
              <a:tr h="1049849">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Endpoints </a:t>
                      </a:r>
                      <a:endParaRPr lang="en-US" sz="1400" b="0" dirty="0">
                        <a:solidFill>
                          <a:schemeClr val="bg1"/>
                        </a:solidFill>
                        <a:latin typeface="+mn-lt"/>
                      </a:endParaRPr>
                    </a:p>
                  </a:txBody>
                  <a:tcPr marL="68580" marR="68580" marT="34290" marB="34290" anchor="ctr">
                    <a:solidFill>
                      <a:srgbClr val="D057A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rgbClr val="000000"/>
                          </a:solidFill>
                        </a:rPr>
                        <a:t>Primary </a:t>
                      </a:r>
                      <a:r>
                        <a:rPr lang="en-US" sz="1400" b="0" baseline="0" dirty="0">
                          <a:solidFill>
                            <a:srgbClr val="000000"/>
                          </a:solidFill>
                        </a:rPr>
                        <a:t>Composite Endpoint</a:t>
                      </a:r>
                      <a:r>
                        <a:rPr lang="en-US" sz="1400" b="0" baseline="30000" dirty="0">
                          <a:solidFill>
                            <a:srgbClr val="000000"/>
                          </a:solidFill>
                        </a:rPr>
                        <a:t>1</a:t>
                      </a:r>
                      <a:r>
                        <a:rPr lang="en-US" sz="1400" b="0" baseline="0" dirty="0">
                          <a:solidFill>
                            <a:srgbClr val="000000"/>
                          </a:solidFill>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000000"/>
                          </a:solidFill>
                        </a:rPr>
                        <a:t>HR 0.76 (0.66–0.88); </a:t>
                      </a:r>
                      <a:r>
                        <a:rPr lang="en-US" sz="1400" b="1" dirty="0">
                          <a:solidFill>
                            <a:srgbClr val="000000"/>
                          </a:solidFill>
                        </a:rPr>
                        <a:t>NNT 23</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dirty="0">
                          <a:solidFill>
                            <a:schemeClr val="tx1">
                              <a:lumMod val="50000"/>
                            </a:schemeClr>
                          </a:solidFill>
                          <a:effectLst/>
                          <a:sym typeface="Wingdings" pitchFamily="2" charset="2"/>
                        </a:rPr>
                        <a:t> </a:t>
                      </a:r>
                      <a:r>
                        <a:rPr lang="en-US" sz="1400" kern="1200" dirty="0">
                          <a:solidFill>
                            <a:schemeClr val="tx1">
                              <a:lumMod val="50000"/>
                            </a:schemeClr>
                          </a:solidFill>
                          <a:effectLst/>
                        </a:rPr>
                        <a:t>≥50% reduction from baseline in eGFR: HR 0.73 (0.59</a:t>
                      </a:r>
                      <a:r>
                        <a:rPr lang="en-US" sz="1400" dirty="0">
                          <a:solidFill>
                            <a:schemeClr val="tx1">
                              <a:lumMod val="50000"/>
                            </a:schemeClr>
                          </a:solidFill>
                        </a:rPr>
                        <a:t>–</a:t>
                      </a:r>
                      <a:r>
                        <a:rPr lang="en-US" sz="1400" kern="1200" dirty="0">
                          <a:solidFill>
                            <a:schemeClr val="tx1">
                              <a:lumMod val="50000"/>
                            </a:schemeClr>
                          </a:solidFill>
                          <a:effectLst/>
                        </a:rPr>
                        <a:t>0.89)</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solidFill>
                            <a:schemeClr val="tx1">
                              <a:lumMod val="50000"/>
                            </a:schemeClr>
                          </a:solidFill>
                          <a:sym typeface="Wingdings" pitchFamily="2" charset="2"/>
                        </a:rPr>
                        <a:t> </a:t>
                      </a:r>
                      <a:r>
                        <a:rPr lang="en-US" sz="1400" dirty="0">
                          <a:solidFill>
                            <a:schemeClr val="tx1">
                              <a:lumMod val="50000"/>
                            </a:schemeClr>
                          </a:solidFill>
                        </a:rPr>
                        <a:t>Death from cardiovascular causes: HR 0.71 (0.56–0.89)</a:t>
                      </a:r>
                      <a:endParaRPr lang="en-US" sz="1400" kern="1200" dirty="0">
                        <a:solidFill>
                          <a:schemeClr val="tx1">
                            <a:lumMod val="50000"/>
                          </a:schemeClr>
                        </a:solidFill>
                        <a:effectLst/>
                        <a:latin typeface="+mn-lt"/>
                        <a:ea typeface="+mn-ea"/>
                        <a:cs typeface="+mn-cs"/>
                      </a:endParaRPr>
                    </a:p>
                  </a:txBody>
                  <a:tcPr marL="51435" marR="51435" marT="25718" marB="25718"/>
                </a:tc>
                <a:extLst>
                  <a:ext uri="{0D108BD9-81ED-4DB2-BD59-A6C34878D82A}">
                    <a16:rowId xmlns:a16="http://schemas.microsoft.com/office/drawing/2014/main" val="3717571830"/>
                  </a:ext>
                </a:extLst>
              </a:tr>
            </a:tbl>
          </a:graphicData>
        </a:graphic>
      </p:graphicFrame>
      <p:sp>
        <p:nvSpPr>
          <p:cNvPr id="6" name="TextBox 5">
            <a:extLst>
              <a:ext uri="{FF2B5EF4-FFF2-40B4-BE49-F238E27FC236}">
                <a16:creationId xmlns:a16="http://schemas.microsoft.com/office/drawing/2014/main" id="{5B8A26B6-94A7-3D48-AFAF-C630E55A6D3B}"/>
              </a:ext>
            </a:extLst>
          </p:cNvPr>
          <p:cNvSpPr txBox="1"/>
          <p:nvPr/>
        </p:nvSpPr>
        <p:spPr>
          <a:xfrm>
            <a:off x="367328" y="5392486"/>
            <a:ext cx="8409345" cy="577081"/>
          </a:xfrm>
          <a:prstGeom prst="rect">
            <a:avLst/>
          </a:prstGeom>
          <a:noFill/>
        </p:spPr>
        <p:txBody>
          <a:bodyPr wrap="square" rtlCol="0">
            <a:spAutoFit/>
          </a:bodyPr>
          <a:lstStyle/>
          <a:p>
            <a:r>
              <a:rPr lang="en-US" sz="1050" baseline="30000" dirty="0">
                <a:solidFill>
                  <a:srgbClr val="000000"/>
                </a:solidFill>
              </a:rPr>
              <a:t>1</a:t>
            </a:r>
            <a:r>
              <a:rPr lang="en-US" sz="1050" dirty="0">
                <a:solidFill>
                  <a:srgbClr val="000000"/>
                </a:solidFill>
              </a:rPr>
              <a:t> Primary composite endpoint: </a:t>
            </a:r>
            <a:r>
              <a:rPr lang="en-US" sz="1050" dirty="0">
                <a:solidFill>
                  <a:srgbClr val="3F3F3F"/>
                </a:solidFill>
              </a:rPr>
              <a:t>onset of kidney failure (dialysis, transplantation, or an eGFR of &lt;15 ml per minute per 1.73 m</a:t>
            </a:r>
            <a:r>
              <a:rPr lang="en-US" sz="1050" baseline="30000" dirty="0">
                <a:solidFill>
                  <a:srgbClr val="3F3F3F"/>
                </a:solidFill>
              </a:rPr>
              <a:t>2</a:t>
            </a:r>
            <a:r>
              <a:rPr lang="en-US" sz="1050" dirty="0">
                <a:solidFill>
                  <a:srgbClr val="3F3F3F"/>
                </a:solidFill>
              </a:rPr>
              <a:t>), at least a 50% reduction in the eGFR from baseline, or death from kidney-related or cardiovascular causes</a:t>
            </a:r>
          </a:p>
          <a:p>
            <a:pPr marL="0" lvl="1">
              <a:defRPr/>
            </a:pPr>
            <a:endParaRPr lang="en-US" sz="1050" dirty="0">
              <a:solidFill>
                <a:srgbClr val="000000"/>
              </a:solidFill>
              <a:latin typeface="+mj-lt"/>
            </a:endParaRPr>
          </a:p>
        </p:txBody>
      </p:sp>
      <p:sp>
        <p:nvSpPr>
          <p:cNvPr id="3" name="Title 1">
            <a:extLst>
              <a:ext uri="{FF2B5EF4-FFF2-40B4-BE49-F238E27FC236}">
                <a16:creationId xmlns:a16="http://schemas.microsoft.com/office/drawing/2014/main" id="{DC6E6705-1C88-7B4E-5201-5BAA9CE12B9A}"/>
              </a:ext>
            </a:extLst>
          </p:cNvPr>
          <p:cNvSpPr txBox="1">
            <a:spLocks/>
          </p:cNvSpPr>
          <p:nvPr/>
        </p:nvSpPr>
        <p:spPr bwMode="auto">
          <a:xfrm>
            <a:off x="367327" y="969895"/>
            <a:ext cx="8340778" cy="815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3000" cap="all" spc="200">
                <a:solidFill>
                  <a:srgbClr val="F6F6F6"/>
                </a:solidFill>
                <a:latin typeface="+mj-lt"/>
                <a:ea typeface="MS PGothic" panose="020B0600070205080204" pitchFamily="34" charset="-128"/>
                <a:cs typeface="+mj-cs"/>
              </a:defRPr>
            </a:lvl1pPr>
            <a:lvl2pPr algn="l" rtl="0" eaLnBrk="0" fontAlgn="base" hangingPunct="0">
              <a:spcBef>
                <a:spcPct val="0"/>
              </a:spcBef>
              <a:spcAft>
                <a:spcPct val="0"/>
              </a:spcAft>
              <a:defRPr sz="3000">
                <a:solidFill>
                  <a:srgbClr val="F6F6F6"/>
                </a:solidFill>
                <a:latin typeface="Helvetica" charset="0"/>
                <a:ea typeface="MS PGothic" panose="020B0600070205080204" pitchFamily="34" charset="-128"/>
                <a:cs typeface="ＭＳ Ｐゴシック" charset="0"/>
              </a:defRPr>
            </a:lvl2pPr>
            <a:lvl3pPr algn="l" rtl="0" eaLnBrk="0" fontAlgn="base" hangingPunct="0">
              <a:spcBef>
                <a:spcPct val="0"/>
              </a:spcBef>
              <a:spcAft>
                <a:spcPct val="0"/>
              </a:spcAft>
              <a:defRPr sz="3000">
                <a:solidFill>
                  <a:srgbClr val="F6F6F6"/>
                </a:solidFill>
                <a:latin typeface="Helvetica" charset="0"/>
                <a:ea typeface="MS PGothic" panose="020B0600070205080204" pitchFamily="34" charset="-128"/>
                <a:cs typeface="ＭＳ Ｐゴシック" charset="0"/>
              </a:defRPr>
            </a:lvl3pPr>
            <a:lvl4pPr algn="l" rtl="0" eaLnBrk="0" fontAlgn="base" hangingPunct="0">
              <a:spcBef>
                <a:spcPct val="0"/>
              </a:spcBef>
              <a:spcAft>
                <a:spcPct val="0"/>
              </a:spcAft>
              <a:defRPr sz="3000">
                <a:solidFill>
                  <a:srgbClr val="F6F6F6"/>
                </a:solidFill>
                <a:latin typeface="Helvetica" charset="0"/>
                <a:ea typeface="MS PGothic" panose="020B0600070205080204" pitchFamily="34" charset="-128"/>
                <a:cs typeface="ＭＳ Ｐゴシック" charset="0"/>
              </a:defRPr>
            </a:lvl4pPr>
            <a:lvl5pPr algn="l" rtl="0" eaLnBrk="0" fontAlgn="base" hangingPunct="0">
              <a:spcBef>
                <a:spcPct val="0"/>
              </a:spcBef>
              <a:spcAft>
                <a:spcPct val="0"/>
              </a:spcAft>
              <a:defRPr sz="3000">
                <a:solidFill>
                  <a:srgbClr val="F6F6F6"/>
                </a:solidFill>
                <a:latin typeface="Helvetica" charset="0"/>
                <a:ea typeface="MS PGothic" panose="020B0600070205080204" pitchFamily="34" charset="-128"/>
                <a:cs typeface="ＭＳ Ｐゴシック" charset="0"/>
              </a:defRPr>
            </a:lvl5pPr>
            <a:lvl6pPr marL="457200" algn="l" rtl="0" fontAlgn="base">
              <a:spcBef>
                <a:spcPct val="0"/>
              </a:spcBef>
              <a:spcAft>
                <a:spcPct val="0"/>
              </a:spcAft>
              <a:defRPr sz="2200" b="1">
                <a:solidFill>
                  <a:srgbClr val="F2F2F2"/>
                </a:solidFill>
                <a:latin typeface="Helvetica" charset="0"/>
                <a:ea typeface="ＭＳ Ｐゴシック" charset="0"/>
                <a:cs typeface="ＭＳ Ｐゴシック" charset="0"/>
              </a:defRPr>
            </a:lvl6pPr>
            <a:lvl7pPr marL="914400" algn="l" rtl="0" fontAlgn="base">
              <a:spcBef>
                <a:spcPct val="0"/>
              </a:spcBef>
              <a:spcAft>
                <a:spcPct val="0"/>
              </a:spcAft>
              <a:defRPr sz="2200" b="1">
                <a:solidFill>
                  <a:srgbClr val="F2F2F2"/>
                </a:solidFill>
                <a:latin typeface="Helvetica" charset="0"/>
                <a:ea typeface="ＭＳ Ｐゴシック" charset="0"/>
                <a:cs typeface="ＭＳ Ｐゴシック" charset="0"/>
              </a:defRPr>
            </a:lvl7pPr>
            <a:lvl8pPr marL="1371600" algn="l" rtl="0" fontAlgn="base">
              <a:spcBef>
                <a:spcPct val="0"/>
              </a:spcBef>
              <a:spcAft>
                <a:spcPct val="0"/>
              </a:spcAft>
              <a:defRPr sz="2200" b="1">
                <a:solidFill>
                  <a:srgbClr val="F2F2F2"/>
                </a:solidFill>
                <a:latin typeface="Helvetica" charset="0"/>
                <a:ea typeface="ＭＳ Ｐゴシック" charset="0"/>
                <a:cs typeface="ＭＳ Ｐゴシック" charset="0"/>
              </a:defRPr>
            </a:lvl8pPr>
            <a:lvl9pPr marL="1828800" algn="l" rtl="0" fontAlgn="base">
              <a:spcBef>
                <a:spcPct val="0"/>
              </a:spcBef>
              <a:spcAft>
                <a:spcPct val="0"/>
              </a:spcAft>
              <a:defRPr sz="2200" b="1">
                <a:solidFill>
                  <a:srgbClr val="F2F2F2"/>
                </a:solidFill>
                <a:latin typeface="Helvetica" charset="0"/>
                <a:ea typeface="ＭＳ Ｐゴシック" charset="0"/>
                <a:cs typeface="ＭＳ Ｐゴシック" charset="0"/>
              </a:defRPr>
            </a:lvl9pPr>
          </a:lstStyle>
          <a:p>
            <a:r>
              <a:rPr lang="en-US" dirty="0">
                <a:solidFill>
                  <a:schemeClr val="bg1"/>
                </a:solidFill>
                <a:ea typeface="+mj-ea"/>
              </a:rPr>
              <a:t>Flow: </a:t>
            </a:r>
            <a:r>
              <a:rPr lang="en-US" cap="none" dirty="0">
                <a:solidFill>
                  <a:schemeClr val="bg1"/>
                </a:solidFill>
                <a:ea typeface="+mj-ea"/>
              </a:rPr>
              <a:t>Semaglutide in CKD</a:t>
            </a:r>
            <a:endParaRPr lang="en-US" dirty="0">
              <a:solidFill>
                <a:schemeClr val="bg1"/>
              </a:solidFill>
              <a:ea typeface="+mj-ea"/>
            </a:endParaRPr>
          </a:p>
        </p:txBody>
      </p:sp>
      <p:sp>
        <p:nvSpPr>
          <p:cNvPr id="4" name="Text Placeholder 3">
            <a:extLst>
              <a:ext uri="{FF2B5EF4-FFF2-40B4-BE49-F238E27FC236}">
                <a16:creationId xmlns:a16="http://schemas.microsoft.com/office/drawing/2014/main" id="{EF66AFA4-F26A-2135-0217-1265E4707C4B}"/>
              </a:ext>
            </a:extLst>
          </p:cNvPr>
          <p:cNvSpPr txBox="1">
            <a:spLocks/>
          </p:cNvSpPr>
          <p:nvPr/>
        </p:nvSpPr>
        <p:spPr>
          <a:xfrm>
            <a:off x="5279105" y="6400800"/>
            <a:ext cx="3429000" cy="214313"/>
          </a:xfrm>
          <a:prstGeom prst="rect">
            <a:avLst/>
          </a:prstGeom>
        </p:spPr>
        <p:txBody>
          <a:bodyPr vert="horz" lIns="68580" tIns="34290" rIns="68580" bIns="34290" rtlCol="0" anchor="ctr"/>
          <a:lstStyle>
            <a:defPPr>
              <a:defRPr lang="en-US"/>
            </a:defPPr>
            <a:lvl1pPr marL="0" algn="r" defTabSz="457200" rtl="0" eaLnBrk="1" latinLnBrk="0" hangingPunct="1">
              <a:defRPr sz="9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50" dirty="0" err="1">
                <a:solidFill>
                  <a:srgbClr val="212121"/>
                </a:solidFill>
              </a:rPr>
              <a:t>Perkovic</a:t>
            </a:r>
            <a:r>
              <a:rPr lang="en-US" sz="750" dirty="0">
                <a:solidFill>
                  <a:srgbClr val="212121"/>
                </a:solidFill>
              </a:rPr>
              <a:t> V, et al. N Engl J Med. 2024;391(2):109-121. </a:t>
            </a:r>
            <a:endParaRPr lang="en-US" sz="750" dirty="0">
              <a:solidFill>
                <a:srgbClr val="000000"/>
              </a:solidFill>
            </a:endParaRPr>
          </a:p>
        </p:txBody>
      </p:sp>
      <p:sp>
        <p:nvSpPr>
          <p:cNvPr id="2" name="Title 1">
            <a:extLst>
              <a:ext uri="{FF2B5EF4-FFF2-40B4-BE49-F238E27FC236}">
                <a16:creationId xmlns:a16="http://schemas.microsoft.com/office/drawing/2014/main" id="{A160C917-C9C0-9234-2B78-D7B7D472596C}"/>
              </a:ext>
            </a:extLst>
          </p:cNvPr>
          <p:cNvSpPr>
            <a:spLocks noGrp="1"/>
          </p:cNvSpPr>
          <p:nvPr>
            <p:ph type="title"/>
          </p:nvPr>
        </p:nvSpPr>
        <p:spPr/>
        <p:txBody>
          <a:bodyPr/>
          <a:lstStyle/>
          <a:p>
            <a:r>
              <a:rPr lang="en-US" sz="3600" dirty="0"/>
              <a:t>GLP-1 Receptor Agonists in CKD</a:t>
            </a:r>
            <a:endParaRPr lang="en-US" dirty="0"/>
          </a:p>
        </p:txBody>
      </p:sp>
    </p:spTree>
    <p:extLst>
      <p:ext uri="{BB962C8B-B14F-4D97-AF65-F5344CB8AC3E}">
        <p14:creationId xmlns:p14="http://schemas.microsoft.com/office/powerpoint/2010/main" val="177012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CAB1-AF63-45AA-9195-5771EEE09D3F}"/>
              </a:ext>
            </a:extLst>
          </p:cNvPr>
          <p:cNvSpPr>
            <a:spLocks noGrp="1"/>
          </p:cNvSpPr>
          <p:nvPr>
            <p:ph type="title"/>
          </p:nvPr>
        </p:nvSpPr>
        <p:spPr/>
        <p:txBody>
          <a:bodyPr>
            <a:normAutofit/>
          </a:bodyPr>
          <a:lstStyle/>
          <a:p>
            <a:pPr algn="ctr"/>
            <a:r>
              <a:rPr lang="en-US" sz="4000" dirty="0" err="1"/>
              <a:t>Finerenone</a:t>
            </a:r>
            <a:r>
              <a:rPr lang="en-US" sz="4000" dirty="0"/>
              <a:t> Resource</a:t>
            </a:r>
          </a:p>
        </p:txBody>
      </p:sp>
      <p:pic>
        <p:nvPicPr>
          <p:cNvPr id="7" name="Content Placeholder 6">
            <a:extLst>
              <a:ext uri="{FF2B5EF4-FFF2-40B4-BE49-F238E27FC236}">
                <a16:creationId xmlns:a16="http://schemas.microsoft.com/office/drawing/2014/main" id="{D1E06550-ABE6-434C-85E4-60D11C3A9977}"/>
              </a:ext>
            </a:extLst>
          </p:cNvPr>
          <p:cNvPicPr>
            <a:picLocks noGrp="1" noChangeAspect="1"/>
          </p:cNvPicPr>
          <p:nvPr>
            <p:ph sz="quarter" idx="1"/>
          </p:nvPr>
        </p:nvPicPr>
        <p:blipFill>
          <a:blip r:embed="rId3"/>
          <a:stretch>
            <a:fillRect/>
          </a:stretch>
        </p:blipFill>
        <p:spPr>
          <a:xfrm>
            <a:off x="838200" y="2122360"/>
            <a:ext cx="7150924" cy="4574275"/>
          </a:xfrm>
        </p:spPr>
      </p:pic>
      <p:sp>
        <p:nvSpPr>
          <p:cNvPr id="4" name="TextBox 3">
            <a:extLst>
              <a:ext uri="{FF2B5EF4-FFF2-40B4-BE49-F238E27FC236}">
                <a16:creationId xmlns:a16="http://schemas.microsoft.com/office/drawing/2014/main" id="{63A0AFB0-2369-8B01-C6D9-A5F60047AA62}"/>
              </a:ext>
            </a:extLst>
          </p:cNvPr>
          <p:cNvSpPr txBox="1"/>
          <p:nvPr/>
        </p:nvSpPr>
        <p:spPr>
          <a:xfrm>
            <a:off x="484094" y="1305809"/>
            <a:ext cx="7745506" cy="745973"/>
          </a:xfrm>
          <a:prstGeom prst="rect">
            <a:avLst/>
          </a:prstGeom>
          <a:noFill/>
        </p:spPr>
        <p:txBody>
          <a:bodyPr wrap="square">
            <a:spAutoFit/>
          </a:bodyPr>
          <a:lstStyle/>
          <a:p>
            <a:pPr lvl="1">
              <a:lnSpc>
                <a:spcPct val="110000"/>
              </a:lnSpc>
            </a:pPr>
            <a:r>
              <a:rPr lang="en-US" sz="2000" dirty="0">
                <a:solidFill>
                  <a:srgbClr val="383636"/>
                </a:solidFill>
                <a:ea typeface="Calibri" panose="020F0502020204030204" pitchFamily="34" charset="0"/>
                <a:cs typeface="Calibri" panose="020F0502020204030204" pitchFamily="34" charset="0"/>
              </a:rPr>
              <a:t>In</a:t>
            </a:r>
            <a:r>
              <a:rPr lang="en-US" sz="2000" b="0" i="0" dirty="0">
                <a:solidFill>
                  <a:srgbClr val="383636"/>
                </a:solidFill>
                <a:effectLst/>
                <a:ea typeface="Calibri" panose="020F0502020204030204" pitchFamily="34" charset="0"/>
                <a:cs typeface="Calibri" panose="020F0502020204030204" pitchFamily="34" charset="0"/>
              </a:rPr>
              <a:t> people with CKD and albuminuria, a nonsteroidal MRA effective if eGFR 25+</a:t>
            </a:r>
          </a:p>
        </p:txBody>
      </p:sp>
    </p:spTree>
    <p:extLst>
      <p:ext uri="{BB962C8B-B14F-4D97-AF65-F5344CB8AC3E}">
        <p14:creationId xmlns:p14="http://schemas.microsoft.com/office/powerpoint/2010/main" val="413267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06E60-8EED-AC99-548C-655C08134D4D}"/>
              </a:ext>
            </a:extLst>
          </p:cNvPr>
          <p:cNvSpPr>
            <a:spLocks noGrp="1"/>
          </p:cNvSpPr>
          <p:nvPr>
            <p:ph type="title"/>
          </p:nvPr>
        </p:nvSpPr>
        <p:spPr/>
        <p:txBody>
          <a:bodyPr/>
          <a:lstStyle/>
          <a:p>
            <a:r>
              <a:rPr lang="en-US" dirty="0"/>
              <a:t>Kidney Goals and MNT</a:t>
            </a:r>
          </a:p>
        </p:txBody>
      </p:sp>
      <p:sp>
        <p:nvSpPr>
          <p:cNvPr id="4" name="Content Placeholder 3">
            <a:extLst>
              <a:ext uri="{FF2B5EF4-FFF2-40B4-BE49-F238E27FC236}">
                <a16:creationId xmlns:a16="http://schemas.microsoft.com/office/drawing/2014/main" id="{83E5CBA4-C241-63A6-1A17-3981673A2810}"/>
              </a:ext>
            </a:extLst>
          </p:cNvPr>
          <p:cNvSpPr>
            <a:spLocks noGrp="1"/>
          </p:cNvSpPr>
          <p:nvPr>
            <p:ph sz="quarter" idx="2"/>
          </p:nvPr>
        </p:nvSpPr>
        <p:spPr>
          <a:xfrm>
            <a:off x="2590800" y="1216152"/>
            <a:ext cx="6248400" cy="4879848"/>
          </a:xfrm>
        </p:spPr>
        <p:txBody>
          <a:bodyPr>
            <a:normAutofit fontScale="62500" lnSpcReduction="20000"/>
          </a:bodyPr>
          <a:lstStyle/>
          <a:p>
            <a:pPr>
              <a:lnSpc>
                <a:spcPct val="120000"/>
              </a:lnSpc>
            </a:pPr>
            <a:r>
              <a:rPr lang="en-US" sz="4400" dirty="0">
                <a:solidFill>
                  <a:srgbClr val="383636"/>
                </a:solidFill>
                <a:ea typeface="Calibri" panose="020F0502020204030204" pitchFamily="34" charset="0"/>
                <a:cs typeface="Calibri" panose="020F0502020204030204" pitchFamily="34" charset="0"/>
              </a:rPr>
              <a:t>Nutrition Recommendations</a:t>
            </a:r>
          </a:p>
          <a:p>
            <a:pPr>
              <a:lnSpc>
                <a:spcPct val="120000"/>
              </a:lnSpc>
            </a:pPr>
            <a:r>
              <a:rPr lang="en-US" sz="4400" b="0" i="0" dirty="0">
                <a:solidFill>
                  <a:srgbClr val="383636"/>
                </a:solidFill>
                <a:effectLst/>
                <a:ea typeface="Calibri" panose="020F0502020204030204" pitchFamily="34" charset="0"/>
                <a:cs typeface="Calibri" panose="020F0502020204030204" pitchFamily="34" charset="0"/>
              </a:rPr>
              <a:t>For people with non–dialysis-dependent stage 3 or higher chronic kidney disease</a:t>
            </a:r>
          </a:p>
          <a:p>
            <a:pPr lvl="1">
              <a:lnSpc>
                <a:spcPct val="120000"/>
              </a:lnSpc>
            </a:pPr>
            <a:r>
              <a:rPr lang="en-US" sz="3600" b="0" i="0" dirty="0">
                <a:solidFill>
                  <a:srgbClr val="383636"/>
                </a:solidFill>
                <a:effectLst/>
                <a:ea typeface="Calibri" panose="020F0502020204030204" pitchFamily="34" charset="0"/>
                <a:cs typeface="Calibri" panose="020F0502020204030204" pitchFamily="34" charset="0"/>
              </a:rPr>
              <a:t>dietary protein intake aimed to a target level of 0.8 g/kg body weight per day</a:t>
            </a:r>
            <a:r>
              <a:rPr lang="en-US" sz="3300" b="0" i="0" dirty="0">
                <a:solidFill>
                  <a:srgbClr val="383636"/>
                </a:solidFill>
                <a:effectLst/>
                <a:ea typeface="Calibri" panose="020F0502020204030204" pitchFamily="34" charset="0"/>
                <a:cs typeface="Calibri" panose="020F0502020204030204" pitchFamily="34" charset="0"/>
              </a:rPr>
              <a:t>. </a:t>
            </a:r>
            <a:endParaRPr lang="en-US" sz="3300" b="1" dirty="0">
              <a:solidFill>
                <a:srgbClr val="383636"/>
              </a:solidFill>
              <a:ea typeface="Calibri" panose="020F0502020204030204" pitchFamily="34" charset="0"/>
              <a:cs typeface="Calibri" panose="020F0502020204030204" pitchFamily="34" charset="0"/>
            </a:endParaRPr>
          </a:p>
          <a:p>
            <a:pPr>
              <a:lnSpc>
                <a:spcPct val="120000"/>
              </a:lnSpc>
            </a:pPr>
            <a:r>
              <a:rPr lang="en-US" sz="4400" b="0" i="0" dirty="0">
                <a:solidFill>
                  <a:srgbClr val="383636"/>
                </a:solidFill>
                <a:effectLst/>
                <a:ea typeface="Calibri" panose="020F0502020204030204" pitchFamily="34" charset="0"/>
                <a:cs typeface="Calibri" panose="020F0502020204030204" pitchFamily="34" charset="0"/>
              </a:rPr>
              <a:t>For those on dialysis,</a:t>
            </a:r>
          </a:p>
          <a:p>
            <a:pPr lvl="1">
              <a:lnSpc>
                <a:spcPct val="120000"/>
              </a:lnSpc>
            </a:pPr>
            <a:r>
              <a:rPr lang="en-US" sz="3600" b="0" i="0" dirty="0">
                <a:solidFill>
                  <a:srgbClr val="383636"/>
                </a:solidFill>
                <a:effectLst/>
                <a:ea typeface="Calibri" panose="020F0502020204030204" pitchFamily="34" charset="0"/>
                <a:cs typeface="Calibri" panose="020F0502020204030204" pitchFamily="34" charset="0"/>
              </a:rPr>
              <a:t>consider protein </a:t>
            </a:r>
            <a:r>
              <a:rPr lang="en-US" sz="3600" b="0" i="0" dirty="0">
                <a:solidFill>
                  <a:srgbClr val="0070C0"/>
                </a:solidFill>
                <a:effectLst/>
                <a:ea typeface="Calibri" panose="020F0502020204030204" pitchFamily="34" charset="0"/>
                <a:cs typeface="Calibri" panose="020F0502020204030204" pitchFamily="34" charset="0"/>
              </a:rPr>
              <a:t>intake of 1.0–1.2 g/kg/day </a:t>
            </a:r>
            <a:r>
              <a:rPr lang="en-US" sz="3600" b="0" i="0" dirty="0">
                <a:solidFill>
                  <a:srgbClr val="383636"/>
                </a:solidFill>
                <a:effectLst/>
                <a:ea typeface="Calibri" panose="020F0502020204030204" pitchFamily="34" charset="0"/>
                <a:cs typeface="Calibri" panose="020F0502020204030204" pitchFamily="34" charset="0"/>
              </a:rPr>
              <a:t>since protein energy wasting is a major problem in some individuals on dialysis</a:t>
            </a:r>
          </a:p>
          <a:p>
            <a:pPr>
              <a:lnSpc>
                <a:spcPct val="120000"/>
              </a:lnSpc>
            </a:pPr>
            <a:r>
              <a:rPr lang="en-US" sz="4400" b="0" i="0" dirty="0">
                <a:solidFill>
                  <a:srgbClr val="383636"/>
                </a:solidFill>
                <a:effectLst/>
                <a:ea typeface="Calibri" panose="020F0502020204030204" pitchFamily="34" charset="0"/>
                <a:cs typeface="Calibri" panose="020F0502020204030204" pitchFamily="34" charset="0"/>
              </a:rPr>
              <a:t>Refer to nephrology </a:t>
            </a:r>
          </a:p>
          <a:p>
            <a:pPr lvl="1">
              <a:lnSpc>
                <a:spcPct val="120000"/>
              </a:lnSpc>
            </a:pPr>
            <a:r>
              <a:rPr lang="en-US" sz="3600" b="0" i="0" dirty="0">
                <a:solidFill>
                  <a:srgbClr val="383636"/>
                </a:solidFill>
                <a:effectLst/>
                <a:ea typeface="Calibri" panose="020F0502020204030204" pitchFamily="34" charset="0"/>
                <a:cs typeface="Calibri" panose="020F0502020204030204" pitchFamily="34" charset="0"/>
              </a:rPr>
              <a:t>If GFR &lt; 30 or uncertain CKD etiology</a:t>
            </a:r>
            <a:endParaRPr lang="en-US" sz="3600" dirty="0">
              <a:ea typeface="Calibri" panose="020F0502020204030204" pitchFamily="34" charset="0"/>
              <a:cs typeface="Calibri" panose="020F0502020204030204" pitchFamily="34" charset="0"/>
            </a:endParaRPr>
          </a:p>
        </p:txBody>
      </p:sp>
      <p:pic>
        <p:nvPicPr>
          <p:cNvPr id="6" name="Picture 5" descr="Businessman in wheelchair using phone">
            <a:extLst>
              <a:ext uri="{FF2B5EF4-FFF2-40B4-BE49-F238E27FC236}">
                <a16:creationId xmlns:a16="http://schemas.microsoft.com/office/drawing/2014/main" id="{7B7E22C5-EC38-A8F7-E0BF-BC491A4952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590800"/>
            <a:ext cx="1822064" cy="3319337"/>
          </a:xfrm>
          <a:prstGeom prst="rect">
            <a:avLst/>
          </a:prstGeom>
        </p:spPr>
      </p:pic>
      <p:pic>
        <p:nvPicPr>
          <p:cNvPr id="8" name="Picture 7">
            <a:extLst>
              <a:ext uri="{FF2B5EF4-FFF2-40B4-BE49-F238E27FC236}">
                <a16:creationId xmlns:a16="http://schemas.microsoft.com/office/drawing/2014/main" id="{607677FE-775E-D507-EF45-C77A3E756994}"/>
              </a:ext>
            </a:extLst>
          </p:cNvPr>
          <p:cNvPicPr>
            <a:picLocks noChangeAspect="1"/>
          </p:cNvPicPr>
          <p:nvPr/>
        </p:nvPicPr>
        <p:blipFill>
          <a:blip r:embed="rId4"/>
          <a:stretch>
            <a:fillRect/>
          </a:stretch>
        </p:blipFill>
        <p:spPr>
          <a:xfrm>
            <a:off x="959522" y="6233160"/>
            <a:ext cx="2699451" cy="471553"/>
          </a:xfrm>
          <a:prstGeom prst="rect">
            <a:avLst/>
          </a:prstGeom>
        </p:spPr>
      </p:pic>
    </p:spTree>
    <p:extLst>
      <p:ext uri="{BB962C8B-B14F-4D97-AF65-F5344CB8AC3E}">
        <p14:creationId xmlns:p14="http://schemas.microsoft.com/office/powerpoint/2010/main" val="334127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0762-9F10-AE7F-6425-CBEE0F497F41}"/>
              </a:ext>
            </a:extLst>
          </p:cNvPr>
          <p:cNvSpPr>
            <a:spLocks noGrp="1"/>
          </p:cNvSpPr>
          <p:nvPr>
            <p:ph type="title"/>
          </p:nvPr>
        </p:nvSpPr>
        <p:spPr/>
        <p:txBody>
          <a:bodyPr>
            <a:normAutofit fontScale="90000"/>
          </a:bodyPr>
          <a:lstStyle/>
          <a:p>
            <a:r>
              <a:rPr lang="en-US" dirty="0"/>
              <a:t>Figure 11-12 Holistic Approach to Diabetes + CKD</a:t>
            </a:r>
          </a:p>
        </p:txBody>
      </p:sp>
      <p:sp>
        <p:nvSpPr>
          <p:cNvPr id="3" name="Content Placeholder 2">
            <a:extLst>
              <a:ext uri="{FF2B5EF4-FFF2-40B4-BE49-F238E27FC236}">
                <a16:creationId xmlns:a16="http://schemas.microsoft.com/office/drawing/2014/main" id="{6F8EA1DC-4ECD-4EA6-58CF-3A99E5FDC123}"/>
              </a:ext>
            </a:extLst>
          </p:cNvPr>
          <p:cNvSpPr>
            <a:spLocks noGrp="1"/>
          </p:cNvSpPr>
          <p:nvPr>
            <p:ph sz="quarter" idx="1"/>
          </p:nvPr>
        </p:nvSpPr>
        <p:spPr/>
        <p:txBody>
          <a:bodyPr/>
          <a:lstStyle/>
          <a:p>
            <a:endParaRPr lang="en-US"/>
          </a:p>
        </p:txBody>
      </p:sp>
      <p:sp>
        <p:nvSpPr>
          <p:cNvPr id="4" name="Content Placeholder 3">
            <a:extLst>
              <a:ext uri="{FF2B5EF4-FFF2-40B4-BE49-F238E27FC236}">
                <a16:creationId xmlns:a16="http://schemas.microsoft.com/office/drawing/2014/main" id="{B1A49204-D3F7-2575-51B3-B6E8371F6290}"/>
              </a:ext>
            </a:extLst>
          </p:cNvPr>
          <p:cNvSpPr>
            <a:spLocks noGrp="1"/>
          </p:cNvSpPr>
          <p:nvPr>
            <p:ph sz="quarter" idx="2"/>
          </p:nvPr>
        </p:nvSpPr>
        <p:spPr/>
        <p:txBody>
          <a:bodyPr/>
          <a:lstStyle/>
          <a:p>
            <a:endParaRPr lang="en-US"/>
          </a:p>
        </p:txBody>
      </p:sp>
      <p:pic>
        <p:nvPicPr>
          <p:cNvPr id="5" name="Picture 4">
            <a:extLst>
              <a:ext uri="{FF2B5EF4-FFF2-40B4-BE49-F238E27FC236}">
                <a16:creationId xmlns:a16="http://schemas.microsoft.com/office/drawing/2014/main" id="{438CD98D-3E8B-196F-CEC1-DC4E7F9932F3}"/>
              </a:ext>
            </a:extLst>
          </p:cNvPr>
          <p:cNvPicPr>
            <a:picLocks noChangeAspect="1"/>
          </p:cNvPicPr>
          <p:nvPr/>
        </p:nvPicPr>
        <p:blipFill>
          <a:blip r:embed="rId3"/>
          <a:stretch>
            <a:fillRect/>
          </a:stretch>
        </p:blipFill>
        <p:spPr>
          <a:xfrm>
            <a:off x="533400" y="6357873"/>
            <a:ext cx="2699451" cy="471553"/>
          </a:xfrm>
          <a:prstGeom prst="rect">
            <a:avLst/>
          </a:prstGeom>
        </p:spPr>
      </p:pic>
      <p:pic>
        <p:nvPicPr>
          <p:cNvPr id="8" name="Picture 7">
            <a:extLst>
              <a:ext uri="{FF2B5EF4-FFF2-40B4-BE49-F238E27FC236}">
                <a16:creationId xmlns:a16="http://schemas.microsoft.com/office/drawing/2014/main" id="{92BE0B4C-8DA6-32BF-8068-0DAA798082EF}"/>
              </a:ext>
            </a:extLst>
          </p:cNvPr>
          <p:cNvPicPr>
            <a:picLocks noChangeAspect="1"/>
          </p:cNvPicPr>
          <p:nvPr/>
        </p:nvPicPr>
        <p:blipFill>
          <a:blip r:embed="rId4"/>
          <a:stretch>
            <a:fillRect/>
          </a:stretch>
        </p:blipFill>
        <p:spPr>
          <a:xfrm>
            <a:off x="895739" y="1216152"/>
            <a:ext cx="7339569" cy="5094730"/>
          </a:xfrm>
          <a:prstGeom prst="rect">
            <a:avLst/>
          </a:prstGeom>
        </p:spPr>
      </p:pic>
    </p:spTree>
    <p:extLst>
      <p:ext uri="{BB962C8B-B14F-4D97-AF65-F5344CB8AC3E}">
        <p14:creationId xmlns:p14="http://schemas.microsoft.com/office/powerpoint/2010/main" val="186175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a:t>Diabetes Bingo “</a:t>
            </a:r>
            <a:r>
              <a:rPr lang="en-US" sz="3600" b="1" dirty="0" err="1"/>
              <a:t>DiaBingo</a:t>
            </a:r>
            <a:r>
              <a:rPr lang="en-US" sz="3600" b="1" dirty="0"/>
              <a:t>”</a:t>
            </a:r>
            <a:br>
              <a:rPr lang="en-US" sz="3600" b="1" dirty="0"/>
            </a:br>
            <a:r>
              <a:rPr lang="en-US" sz="3600" b="1" dirty="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151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DiaBingo</a:t>
            </a:r>
            <a:r>
              <a:rPr lang="en-US" dirty="0"/>
              <a:t> - O</a:t>
            </a:r>
          </a:p>
        </p:txBody>
      </p:sp>
      <p:sp>
        <p:nvSpPr>
          <p:cNvPr id="3" name="Content Placeholder 2"/>
          <p:cNvSpPr>
            <a:spLocks noGrp="1"/>
          </p:cNvSpPr>
          <p:nvPr>
            <p:ph sz="quarter" idx="1"/>
          </p:nvPr>
        </p:nvSpPr>
        <p:spPr>
          <a:xfrm>
            <a:off x="457200" y="1181100"/>
            <a:ext cx="8534400" cy="5867400"/>
          </a:xfrm>
        </p:spPr>
        <p:txBody>
          <a:bodyPr>
            <a:noAutofit/>
          </a:bodyPr>
          <a:lstStyle/>
          <a:p>
            <a:pPr>
              <a:spcBef>
                <a:spcPts val="0"/>
              </a:spcBef>
            </a:pPr>
            <a:r>
              <a:rPr lang="en-US" sz="2800" dirty="0"/>
              <a:t>SGLT-2 Inhibitors main action</a:t>
            </a:r>
          </a:p>
          <a:p>
            <a:pPr>
              <a:spcBef>
                <a:spcPts val="0"/>
              </a:spcBef>
            </a:pPr>
            <a:r>
              <a:rPr lang="en-US" sz="2800" dirty="0"/>
              <a:t>Sitagliptin (Januvia) belongs to which class? </a:t>
            </a:r>
            <a:endParaRPr lang="en-US" sz="1400" dirty="0"/>
          </a:p>
          <a:p>
            <a:pPr>
              <a:spcBef>
                <a:spcPts val="0"/>
              </a:spcBef>
            </a:pPr>
            <a:r>
              <a:rPr lang="en-US" sz="2800" dirty="0"/>
              <a:t>These classes of diabetes pills increase insulin release	                  </a:t>
            </a:r>
          </a:p>
          <a:p>
            <a:pPr>
              <a:spcBef>
                <a:spcPts val="0"/>
              </a:spcBef>
            </a:pPr>
            <a:r>
              <a:rPr lang="en-US" sz="2800" dirty="0"/>
              <a:t>People with high am glucose may benefit from pm 	</a:t>
            </a:r>
          </a:p>
          <a:p>
            <a:pPr>
              <a:spcBef>
                <a:spcPts val="0"/>
              </a:spcBef>
            </a:pPr>
            <a:r>
              <a:rPr lang="en-US" sz="2800" dirty="0"/>
              <a:t>On Acarbose (</a:t>
            </a:r>
            <a:r>
              <a:rPr lang="en-US" sz="2800" dirty="0" err="1"/>
              <a:t>Precose</a:t>
            </a:r>
            <a:r>
              <a:rPr lang="en-US" sz="2800" dirty="0"/>
              <a:t>) should treat hypo with ___	</a:t>
            </a:r>
          </a:p>
          <a:p>
            <a:pPr>
              <a:spcBef>
                <a:spcPts val="0"/>
              </a:spcBef>
            </a:pPr>
            <a:r>
              <a:rPr lang="en-US" sz="2800" dirty="0"/>
              <a:t>On Metformin (Glucophage) </a:t>
            </a:r>
            <a:r>
              <a:rPr lang="en-US" sz="3200" dirty="0"/>
              <a:t>s</a:t>
            </a:r>
            <a:r>
              <a:rPr lang="en-US" sz="2800" dirty="0"/>
              <a:t>top med if GFR ___</a:t>
            </a:r>
          </a:p>
          <a:p>
            <a:pPr>
              <a:spcBef>
                <a:spcPts val="0"/>
              </a:spcBef>
            </a:pPr>
            <a:r>
              <a:rPr lang="en-US" sz="2800" dirty="0"/>
              <a:t>On which med should </a:t>
            </a:r>
            <a:r>
              <a:rPr lang="en-US" sz="2800" dirty="0" err="1"/>
              <a:t>ind’s</a:t>
            </a:r>
            <a:r>
              <a:rPr lang="en-US" sz="2800" dirty="0"/>
              <a:t> know about hypoglycemia </a:t>
            </a:r>
            <a:endParaRPr lang="en-US" sz="1400" dirty="0"/>
          </a:p>
          <a:p>
            <a:pPr>
              <a:spcBef>
                <a:spcPts val="0"/>
              </a:spcBef>
            </a:pPr>
            <a:r>
              <a:rPr lang="en-US" sz="2800" dirty="0"/>
              <a:t>Possible side effects of TZD’s include		</a:t>
            </a:r>
            <a:r>
              <a:rPr lang="en-US" sz="1400" dirty="0"/>
              <a:t> </a:t>
            </a:r>
          </a:p>
          <a:p>
            <a:pPr>
              <a:spcBef>
                <a:spcPts val="0"/>
              </a:spcBef>
            </a:pPr>
            <a:r>
              <a:rPr lang="en-US" sz="2800" dirty="0"/>
              <a:t>Metformin can damage kidney function	</a:t>
            </a:r>
          </a:p>
          <a:p>
            <a:pPr>
              <a:spcBef>
                <a:spcPts val="0"/>
              </a:spcBef>
            </a:pPr>
            <a:r>
              <a:rPr lang="en-US" sz="2800" dirty="0"/>
              <a:t>What warning for DPP- IV and GLP-1 RA		</a:t>
            </a:r>
          </a:p>
          <a:p>
            <a:pPr>
              <a:spcBef>
                <a:spcPts val="0"/>
              </a:spcBef>
            </a:pPr>
            <a:r>
              <a:rPr lang="en-US" sz="2800" dirty="0"/>
              <a:t>GLP-1 Receptor agonists cause increased satiety	</a:t>
            </a:r>
          </a:p>
          <a:p>
            <a:pPr>
              <a:spcBef>
                <a:spcPts val="0"/>
              </a:spcBef>
            </a:pPr>
            <a:r>
              <a:rPr lang="en-US" sz="2800" dirty="0"/>
              <a:t>If GI side effects on Metformin try ____	</a:t>
            </a:r>
            <a:r>
              <a:rPr lang="en-US" sz="3200" dirty="0"/>
              <a:t>	</a:t>
            </a:r>
          </a:p>
        </p:txBody>
      </p:sp>
    </p:spTree>
    <p:extLst>
      <p:ext uri="{BB962C8B-B14F-4D97-AF65-F5344CB8AC3E}">
        <p14:creationId xmlns:p14="http://schemas.microsoft.com/office/powerpoint/2010/main" val="339515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Multifactorial approach to reduction in risk of diabetes complications.">
            <a:extLst>
              <a:ext uri="{FF2B5EF4-FFF2-40B4-BE49-F238E27FC236}">
                <a16:creationId xmlns:a16="http://schemas.microsoft.com/office/drawing/2014/main" id="{E1944D33-0EEF-F0AB-2964-D20D57732D5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71600" y="76200"/>
            <a:ext cx="6608827" cy="5997512"/>
          </a:xfrm>
          <a:prstGeom prst="rect">
            <a:avLst/>
          </a:prstGeom>
          <a:solidFill>
            <a:srgbClr val="FFFFFF"/>
          </a:solidFill>
        </p:spPr>
      </p:pic>
      <p:pic>
        <p:nvPicPr>
          <p:cNvPr id="4" name="Picture 3">
            <a:extLst>
              <a:ext uri="{FF2B5EF4-FFF2-40B4-BE49-F238E27FC236}">
                <a16:creationId xmlns:a16="http://schemas.microsoft.com/office/drawing/2014/main" id="{5CA9AA65-70BA-34CC-9357-86A6030D717D}"/>
              </a:ext>
            </a:extLst>
          </p:cNvPr>
          <p:cNvPicPr>
            <a:picLocks noChangeAspect="1"/>
          </p:cNvPicPr>
          <p:nvPr/>
        </p:nvPicPr>
        <p:blipFill>
          <a:blip r:embed="rId4"/>
          <a:stretch>
            <a:fillRect/>
          </a:stretch>
        </p:blipFill>
        <p:spPr>
          <a:xfrm>
            <a:off x="1143000" y="6224510"/>
            <a:ext cx="4458318" cy="557290"/>
          </a:xfrm>
          <a:prstGeom prst="rect">
            <a:avLst/>
          </a:prstGeom>
        </p:spPr>
      </p:pic>
    </p:spTree>
    <p:extLst>
      <p:ext uri="{BB962C8B-B14F-4D97-AF65-F5344CB8AC3E}">
        <p14:creationId xmlns:p14="http://schemas.microsoft.com/office/powerpoint/2010/main" val="318650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89D0E-1A34-4FC5-BF5B-7DFDE004A3D5}"/>
              </a:ext>
            </a:extLst>
          </p:cNvPr>
          <p:cNvSpPr>
            <a:spLocks noGrp="1"/>
          </p:cNvSpPr>
          <p:nvPr>
            <p:ph type="title"/>
          </p:nvPr>
        </p:nvSpPr>
        <p:spPr/>
        <p:txBody>
          <a:bodyPr>
            <a:normAutofit/>
          </a:bodyPr>
          <a:lstStyle/>
          <a:p>
            <a:r>
              <a:rPr lang="en-US" dirty="0"/>
              <a:t>Stroke and Heart Attack</a:t>
            </a:r>
          </a:p>
        </p:txBody>
      </p:sp>
      <p:pic>
        <p:nvPicPr>
          <p:cNvPr id="5" name="Content Placeholder 4">
            <a:extLst>
              <a:ext uri="{FF2B5EF4-FFF2-40B4-BE49-F238E27FC236}">
                <a16:creationId xmlns:a16="http://schemas.microsoft.com/office/drawing/2014/main" id="{D1B5CEA3-CD78-43B5-B169-B0448232E3B6}"/>
              </a:ext>
            </a:extLst>
          </p:cNvPr>
          <p:cNvPicPr>
            <a:picLocks noGrp="1" noChangeAspect="1"/>
          </p:cNvPicPr>
          <p:nvPr>
            <p:ph sz="quarter" idx="1"/>
          </p:nvPr>
        </p:nvPicPr>
        <p:blipFill>
          <a:blip r:embed="rId3"/>
          <a:stretch>
            <a:fillRect/>
          </a:stretch>
        </p:blipFill>
        <p:spPr>
          <a:xfrm>
            <a:off x="456114" y="1357360"/>
            <a:ext cx="3715836" cy="4937125"/>
          </a:xfrm>
          <a:prstGeom prst="rect">
            <a:avLst/>
          </a:prstGeom>
        </p:spPr>
      </p:pic>
      <p:pic>
        <p:nvPicPr>
          <p:cNvPr id="6" name="Content Placeholder 5">
            <a:extLst>
              <a:ext uri="{FF2B5EF4-FFF2-40B4-BE49-F238E27FC236}">
                <a16:creationId xmlns:a16="http://schemas.microsoft.com/office/drawing/2014/main" id="{6D1A5C40-B103-43BE-B16E-B2DC8763CC53}"/>
              </a:ext>
            </a:extLst>
          </p:cNvPr>
          <p:cNvPicPr>
            <a:picLocks noGrp="1" noChangeAspect="1"/>
          </p:cNvPicPr>
          <p:nvPr>
            <p:ph sz="quarter" idx="4294967295"/>
          </p:nvPr>
        </p:nvPicPr>
        <p:blipFill>
          <a:blip r:embed="rId4"/>
          <a:stretch>
            <a:fillRect/>
          </a:stretch>
        </p:blipFill>
        <p:spPr>
          <a:xfrm>
            <a:off x="4171950" y="1447800"/>
            <a:ext cx="4613275" cy="2271712"/>
          </a:xfrm>
          <a:prstGeom prst="rect">
            <a:avLst/>
          </a:prstGeom>
        </p:spPr>
      </p:pic>
      <p:sp>
        <p:nvSpPr>
          <p:cNvPr id="7" name="TextBox 6">
            <a:extLst>
              <a:ext uri="{FF2B5EF4-FFF2-40B4-BE49-F238E27FC236}">
                <a16:creationId xmlns:a16="http://schemas.microsoft.com/office/drawing/2014/main" id="{8C365F52-3CCD-4A3A-8DCC-25D6B5588BB0}"/>
              </a:ext>
            </a:extLst>
          </p:cNvPr>
          <p:cNvSpPr txBox="1"/>
          <p:nvPr/>
        </p:nvSpPr>
        <p:spPr>
          <a:xfrm>
            <a:off x="4419600" y="4242176"/>
            <a:ext cx="4613369" cy="1131079"/>
          </a:xfrm>
          <a:prstGeom prst="rect">
            <a:avLst/>
          </a:prstGeom>
          <a:noFill/>
        </p:spPr>
        <p:txBody>
          <a:bodyPr wrap="square" rtlCol="0">
            <a:spAutoFit/>
          </a:bodyPr>
          <a:lstStyle/>
          <a:p>
            <a:pPr defTabSz="685800"/>
            <a:r>
              <a:rPr lang="en-US" sz="1350" dirty="0">
                <a:solidFill>
                  <a:prstClr val="black"/>
                </a:solidFill>
                <a:latin typeface="Gill Sans MT"/>
              </a:rPr>
              <a:t>Make sure people with diabetes know the signs and seek immediate help.</a:t>
            </a:r>
          </a:p>
          <a:p>
            <a:pPr defTabSz="685800"/>
            <a:endParaRPr lang="en-US" sz="1350" dirty="0">
              <a:solidFill>
                <a:prstClr val="black"/>
              </a:solidFill>
              <a:latin typeface="Gill Sans MT"/>
            </a:endParaRPr>
          </a:p>
          <a:p>
            <a:pPr defTabSz="685800"/>
            <a:r>
              <a:rPr lang="en-US" sz="1350" dirty="0">
                <a:solidFill>
                  <a:prstClr val="black"/>
                </a:solidFill>
                <a:latin typeface="Gill Sans MT"/>
              </a:rPr>
              <a:t>People with diabetes may not experience intense chest or jaw pain during heart attack due to neuropathy.</a:t>
            </a:r>
          </a:p>
        </p:txBody>
      </p:sp>
    </p:spTree>
    <p:extLst>
      <p:ext uri="{BB962C8B-B14F-4D97-AF65-F5344CB8AC3E}">
        <p14:creationId xmlns:p14="http://schemas.microsoft.com/office/powerpoint/2010/main" val="224564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9740D-4A3C-461E-940F-FE7908772FB2}"/>
              </a:ext>
            </a:extLst>
          </p:cNvPr>
          <p:cNvSpPr>
            <a:spLocks noGrp="1"/>
          </p:cNvSpPr>
          <p:nvPr>
            <p:ph type="title"/>
          </p:nvPr>
        </p:nvSpPr>
        <p:spPr/>
        <p:txBody>
          <a:bodyPr anchor="b">
            <a:normAutofit/>
          </a:bodyPr>
          <a:lstStyle/>
          <a:p>
            <a:r>
              <a:rPr lang="en-US" dirty="0"/>
              <a:t>Stroke of Luck</a:t>
            </a:r>
          </a:p>
        </p:txBody>
      </p:sp>
      <p:pic>
        <p:nvPicPr>
          <p:cNvPr id="1026" name="Picture 2">
            <a:extLst>
              <a:ext uri="{FF2B5EF4-FFF2-40B4-BE49-F238E27FC236}">
                <a16:creationId xmlns:a16="http://schemas.microsoft.com/office/drawing/2014/main" id="{FA4AFEE1-4783-44C8-9AF6-D7E0DC3344A3}"/>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1066800" y="1371600"/>
            <a:ext cx="2912012" cy="4114800"/>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78175C0-5AA5-4283-AC9D-B8DDCE49F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988" y="1219200"/>
            <a:ext cx="2465388" cy="3309938"/>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B97354C-0D0F-43A4-9037-3D1552348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9600" y="5138737"/>
            <a:ext cx="2465388" cy="1566863"/>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53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heel(1)">
                                      <p:cBhvr>
                                        <p:cTn id="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7DB7EF7-FBEF-FF56-6CCB-9593DEF2F007}"/>
              </a:ext>
            </a:extLst>
          </p:cNvPr>
          <p:cNvPicPr>
            <a:picLocks noGrp="1" noChangeAspect="1"/>
          </p:cNvPicPr>
          <p:nvPr>
            <p:ph sz="quarter" idx="1"/>
          </p:nvPr>
        </p:nvPicPr>
        <p:blipFill>
          <a:blip r:embed="rId2"/>
          <a:stretch>
            <a:fillRect/>
          </a:stretch>
        </p:blipFill>
        <p:spPr>
          <a:xfrm>
            <a:off x="323918" y="299977"/>
            <a:ext cx="4321107" cy="3276600"/>
          </a:xfrm>
        </p:spPr>
      </p:pic>
      <p:pic>
        <p:nvPicPr>
          <p:cNvPr id="9" name="Content Placeholder 8">
            <a:extLst>
              <a:ext uri="{FF2B5EF4-FFF2-40B4-BE49-F238E27FC236}">
                <a16:creationId xmlns:a16="http://schemas.microsoft.com/office/drawing/2014/main" id="{B647A786-05F3-104C-518F-D983EA306385}"/>
              </a:ext>
            </a:extLst>
          </p:cNvPr>
          <p:cNvPicPr>
            <a:picLocks noGrp="1" noChangeAspect="1"/>
          </p:cNvPicPr>
          <p:nvPr>
            <p:ph sz="quarter" idx="2"/>
          </p:nvPr>
        </p:nvPicPr>
        <p:blipFill>
          <a:blip r:embed="rId3"/>
          <a:stretch>
            <a:fillRect/>
          </a:stretch>
        </p:blipFill>
        <p:spPr>
          <a:xfrm>
            <a:off x="4881339" y="299977"/>
            <a:ext cx="4041775" cy="3040027"/>
          </a:xfrm>
        </p:spPr>
      </p:pic>
      <p:pic>
        <p:nvPicPr>
          <p:cNvPr id="11" name="Picture 10">
            <a:extLst>
              <a:ext uri="{FF2B5EF4-FFF2-40B4-BE49-F238E27FC236}">
                <a16:creationId xmlns:a16="http://schemas.microsoft.com/office/drawing/2014/main" id="{69433BD0-5FFC-B9B1-1753-F177F9109AE1}"/>
              </a:ext>
            </a:extLst>
          </p:cNvPr>
          <p:cNvPicPr>
            <a:picLocks noChangeAspect="1"/>
          </p:cNvPicPr>
          <p:nvPr/>
        </p:nvPicPr>
        <p:blipFill>
          <a:blip r:embed="rId4"/>
          <a:stretch>
            <a:fillRect/>
          </a:stretch>
        </p:blipFill>
        <p:spPr>
          <a:xfrm>
            <a:off x="427703" y="3741922"/>
            <a:ext cx="3972320" cy="2855523"/>
          </a:xfrm>
          <a:prstGeom prst="rect">
            <a:avLst/>
          </a:prstGeom>
        </p:spPr>
      </p:pic>
      <p:pic>
        <p:nvPicPr>
          <p:cNvPr id="13" name="Picture 12">
            <a:extLst>
              <a:ext uri="{FF2B5EF4-FFF2-40B4-BE49-F238E27FC236}">
                <a16:creationId xmlns:a16="http://schemas.microsoft.com/office/drawing/2014/main" id="{D5FB3BFB-B248-E747-F6A4-82BA3E01DB57}"/>
              </a:ext>
            </a:extLst>
          </p:cNvPr>
          <p:cNvPicPr>
            <a:picLocks noChangeAspect="1"/>
          </p:cNvPicPr>
          <p:nvPr/>
        </p:nvPicPr>
        <p:blipFill>
          <a:blip r:embed="rId5"/>
          <a:stretch>
            <a:fillRect/>
          </a:stretch>
        </p:blipFill>
        <p:spPr>
          <a:xfrm>
            <a:off x="5068271" y="3758927"/>
            <a:ext cx="3648026" cy="2862199"/>
          </a:xfrm>
          <a:prstGeom prst="rect">
            <a:avLst/>
          </a:prstGeom>
        </p:spPr>
      </p:pic>
      <p:sp>
        <p:nvSpPr>
          <p:cNvPr id="15" name="TextBox 14">
            <a:extLst>
              <a:ext uri="{FF2B5EF4-FFF2-40B4-BE49-F238E27FC236}">
                <a16:creationId xmlns:a16="http://schemas.microsoft.com/office/drawing/2014/main" id="{93801CBA-DE7C-3E54-C229-06DFCB2D0B56}"/>
              </a:ext>
            </a:extLst>
          </p:cNvPr>
          <p:cNvSpPr txBox="1"/>
          <p:nvPr/>
        </p:nvSpPr>
        <p:spPr>
          <a:xfrm>
            <a:off x="838200" y="33280"/>
            <a:ext cx="7981882" cy="338554"/>
          </a:xfrm>
          <a:prstGeom prst="rect">
            <a:avLst/>
          </a:prstGeom>
          <a:noFill/>
        </p:spPr>
        <p:txBody>
          <a:bodyPr wrap="square">
            <a:spAutoFit/>
          </a:bodyPr>
          <a:lstStyle/>
          <a:p>
            <a:r>
              <a:rPr lang="en-US" sz="1600" b="0" i="0" dirty="0">
                <a:solidFill>
                  <a:srgbClr val="0070C0"/>
                </a:solidFill>
                <a:effectLst/>
                <a:latin typeface="Nunito" panose="020F0502020204030204" pitchFamily="2" charset="0"/>
              </a:rPr>
              <a:t>National Center for Health Statistics CDC | Data Brief No. 516, November 2024</a:t>
            </a:r>
            <a:endParaRPr lang="en-US" sz="1600" dirty="0">
              <a:solidFill>
                <a:srgbClr val="0070C0"/>
              </a:solidFill>
            </a:endParaRPr>
          </a:p>
        </p:txBody>
      </p:sp>
      <p:sp>
        <p:nvSpPr>
          <p:cNvPr id="17" name="TextBox 16">
            <a:extLst>
              <a:ext uri="{FF2B5EF4-FFF2-40B4-BE49-F238E27FC236}">
                <a16:creationId xmlns:a16="http://schemas.microsoft.com/office/drawing/2014/main" id="{EE9B74D9-88CF-D5BC-D0F5-35D315FAA384}"/>
              </a:ext>
            </a:extLst>
          </p:cNvPr>
          <p:cNvSpPr txBox="1"/>
          <p:nvPr/>
        </p:nvSpPr>
        <p:spPr>
          <a:xfrm>
            <a:off x="5095310" y="3299578"/>
            <a:ext cx="3724772" cy="276999"/>
          </a:xfrm>
          <a:prstGeom prst="rect">
            <a:avLst/>
          </a:prstGeom>
          <a:noFill/>
        </p:spPr>
        <p:txBody>
          <a:bodyPr wrap="square">
            <a:spAutoFit/>
          </a:bodyPr>
          <a:lstStyle/>
          <a:p>
            <a:r>
              <a:rPr lang="en-US" sz="1200" dirty="0"/>
              <a:t>https://www.cdc.gov/nchs/products/databriefs/db516.htm</a:t>
            </a:r>
          </a:p>
        </p:txBody>
      </p:sp>
    </p:spTree>
    <p:extLst>
      <p:ext uri="{BB962C8B-B14F-4D97-AF65-F5344CB8AC3E}">
        <p14:creationId xmlns:p14="http://schemas.microsoft.com/office/powerpoint/2010/main" val="267320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style.rotation</p:attrName>
                                        </p:attrNameLst>
                                      </p:cBhvr>
                                      <p:tavLst>
                                        <p:tav tm="0">
                                          <p:val>
                                            <p:fltVal val="90"/>
                                          </p:val>
                                        </p:tav>
                                        <p:tav tm="100000">
                                          <p:val>
                                            <p:fltVal val="0"/>
                                          </p:val>
                                        </p:tav>
                                      </p:tavLst>
                                    </p:anim>
                                    <p:animEffect transition="in" filter="fade">
                                      <p:cBhvr>
                                        <p:cTn id="2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B1D45A"/>
          </a:solidFill>
        </p:spPr>
        <p:txBody>
          <a:bodyPr>
            <a:noAutofit/>
          </a:bodyPr>
          <a:lstStyle/>
          <a:p>
            <a:r>
              <a:rPr lang="en-US" sz="3200" dirty="0"/>
              <a:t>10. Cardiovascular Disease and Risk Management</a:t>
            </a:r>
          </a:p>
        </p:txBody>
      </p:sp>
      <p:sp>
        <p:nvSpPr>
          <p:cNvPr id="3" name="Content Placeholder 2"/>
          <p:cNvSpPr>
            <a:spLocks noGrp="1"/>
          </p:cNvSpPr>
          <p:nvPr>
            <p:ph sz="quarter" idx="1"/>
          </p:nvPr>
        </p:nvSpPr>
        <p:spPr>
          <a:xfrm>
            <a:off x="457200" y="1219200"/>
            <a:ext cx="5495925" cy="5638800"/>
          </a:xfrm>
        </p:spPr>
        <p:txBody>
          <a:bodyPr>
            <a:normAutofit fontScale="92500" lnSpcReduction="20000"/>
          </a:bodyPr>
          <a:lstStyle/>
          <a:p>
            <a:pPr lvl="1">
              <a:lnSpc>
                <a:spcPct val="120000"/>
              </a:lnSpc>
            </a:pPr>
            <a:r>
              <a:rPr lang="en-US" sz="3100" dirty="0"/>
              <a:t>CVD includes ASCVD and heart failure</a:t>
            </a:r>
          </a:p>
          <a:p>
            <a:pPr lvl="1">
              <a:lnSpc>
                <a:spcPct val="120000"/>
              </a:lnSpc>
            </a:pPr>
            <a:r>
              <a:rPr lang="en-US" sz="3100" dirty="0"/>
              <a:t>ASCVD</a:t>
            </a:r>
          </a:p>
          <a:p>
            <a:pPr lvl="2">
              <a:lnSpc>
                <a:spcPct val="120000"/>
              </a:lnSpc>
            </a:pPr>
            <a:r>
              <a:rPr lang="en-US" sz="2700" dirty="0"/>
              <a:t>Acute coronary syndrome</a:t>
            </a:r>
          </a:p>
          <a:p>
            <a:pPr lvl="2">
              <a:lnSpc>
                <a:spcPct val="120000"/>
              </a:lnSpc>
            </a:pPr>
            <a:r>
              <a:rPr lang="en-US" sz="2700" dirty="0"/>
              <a:t>Myocardial infarction (MI)</a:t>
            </a:r>
          </a:p>
          <a:p>
            <a:pPr lvl="2">
              <a:lnSpc>
                <a:spcPct val="120000"/>
              </a:lnSpc>
            </a:pPr>
            <a:r>
              <a:rPr lang="en-US" sz="2700" dirty="0"/>
              <a:t>Stable or unstable angina</a:t>
            </a:r>
          </a:p>
          <a:p>
            <a:pPr lvl="2">
              <a:lnSpc>
                <a:spcPct val="120000"/>
              </a:lnSpc>
            </a:pPr>
            <a:r>
              <a:rPr lang="en-US" sz="2700" dirty="0"/>
              <a:t>Coronary or other arterial revascularization</a:t>
            </a:r>
          </a:p>
          <a:p>
            <a:pPr lvl="2">
              <a:lnSpc>
                <a:spcPct val="120000"/>
              </a:lnSpc>
            </a:pPr>
            <a:r>
              <a:rPr lang="en-US" sz="2700" dirty="0"/>
              <a:t>Stroke, transient ischemic attack</a:t>
            </a:r>
          </a:p>
          <a:p>
            <a:pPr lvl="2">
              <a:lnSpc>
                <a:spcPct val="120000"/>
              </a:lnSpc>
            </a:pPr>
            <a:r>
              <a:rPr lang="en-US" sz="2700" dirty="0"/>
              <a:t>Peripheral artery disease (PAD) including aortic aneurysm</a:t>
            </a:r>
          </a:p>
          <a:p>
            <a:pPr>
              <a:lnSpc>
                <a:spcPct val="120000"/>
              </a:lnSpc>
            </a:pPr>
            <a:r>
              <a:rPr lang="en-US" dirty="0"/>
              <a:t>CVD is the leading cause of morbidity and mortality in people with diabetes</a:t>
            </a:r>
            <a:endParaRPr lang="en-US" dirty="0">
              <a:solidFill>
                <a:srgbClr val="383636"/>
              </a:solidFill>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5"/>
          <a:stretch>
            <a:fillRect/>
          </a:stretch>
        </p:blipFill>
        <p:spPr>
          <a:xfrm>
            <a:off x="5953125" y="1249392"/>
            <a:ext cx="2733675" cy="1581150"/>
          </a:xfrm>
          <a:prstGeom prst="rect">
            <a:avLst/>
          </a:prstGeom>
        </p:spPr>
      </p:pic>
      <p:sp>
        <p:nvSpPr>
          <p:cNvPr id="10" name="TextBox 9">
            <a:extLst>
              <a:ext uri="{FF2B5EF4-FFF2-40B4-BE49-F238E27FC236}">
                <a16:creationId xmlns:a16="http://schemas.microsoft.com/office/drawing/2014/main" id="{246C29CB-8FE0-8039-913D-176148EE32B1}"/>
              </a:ext>
            </a:extLst>
          </p:cNvPr>
          <p:cNvSpPr txBox="1"/>
          <p:nvPr/>
        </p:nvSpPr>
        <p:spPr>
          <a:xfrm>
            <a:off x="5892065" y="2813975"/>
            <a:ext cx="2819400" cy="3388300"/>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Gill Sans MT"/>
                <a:ea typeface="Calibri" panose="020F0502020204030204" pitchFamily="34" charset="0"/>
                <a:cs typeface="Calibri" panose="020F0502020204030204" pitchFamily="34" charset="0"/>
              </a:rPr>
              <a:t>Large benefits are seen when multiple CV risk factors are addressed simultaneously</a:t>
            </a: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Gill Sans MT"/>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Gill Sans MT"/>
                <a:ea typeface="Calibri" panose="020F0502020204030204" pitchFamily="34" charset="0"/>
                <a:cs typeface="Calibri" panose="020F0502020204030204" pitchFamily="34" charset="0"/>
              </a:rPr>
              <a:t>With more aggressive goals, rates of CVD have decreased.</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Gill Sans MT"/>
                <a:ea typeface="Calibri" panose="020F0502020204030204" pitchFamily="34" charset="0"/>
                <a:cs typeface="Calibri" panose="020F0502020204030204" pitchFamily="34" charset="0"/>
              </a:rPr>
              <a:t>CV Risks predicted to increase in future.</a:t>
            </a:r>
          </a:p>
        </p:txBody>
      </p:sp>
      <p:pic>
        <p:nvPicPr>
          <p:cNvPr id="7" name="Picture 6">
            <a:extLst>
              <a:ext uri="{FF2B5EF4-FFF2-40B4-BE49-F238E27FC236}">
                <a16:creationId xmlns:a16="http://schemas.microsoft.com/office/drawing/2014/main" id="{08BEF86A-472B-7FBB-832B-837E69914B8F}"/>
              </a:ext>
            </a:extLst>
          </p:cNvPr>
          <p:cNvPicPr>
            <a:picLocks noChangeAspect="1"/>
          </p:cNvPicPr>
          <p:nvPr/>
        </p:nvPicPr>
        <p:blipFill>
          <a:blip r:embed="rId6"/>
          <a:stretch>
            <a:fillRect/>
          </a:stretch>
        </p:blipFill>
        <p:spPr>
          <a:xfrm>
            <a:off x="5053242" y="6278474"/>
            <a:ext cx="3404957" cy="530131"/>
          </a:xfrm>
          <a:prstGeom prst="rect">
            <a:avLst/>
          </a:prstGeom>
        </p:spPr>
      </p:pic>
    </p:spTree>
    <p:custDataLst>
      <p:tags r:id="rId1"/>
    </p:custDataLst>
    <p:extLst>
      <p:ext uri="{BB962C8B-B14F-4D97-AF65-F5344CB8AC3E}">
        <p14:creationId xmlns:p14="http://schemas.microsoft.com/office/powerpoint/2010/main" val="11326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610" y="218599"/>
            <a:ext cx="8248829" cy="995390"/>
          </a:xfrm>
        </p:spPr>
        <p:txBody>
          <a:bodyPr>
            <a:noAutofit/>
          </a:bodyPr>
          <a:lstStyle/>
          <a:p>
            <a:r>
              <a:rPr lang="en-US" sz="3600" dirty="0"/>
              <a:t>Assess ASCVD and Heart Failure Risk</a:t>
            </a:r>
          </a:p>
        </p:txBody>
      </p:sp>
      <p:sp>
        <p:nvSpPr>
          <p:cNvPr id="3" name="Content Placeholder 2"/>
          <p:cNvSpPr>
            <a:spLocks noGrp="1"/>
          </p:cNvSpPr>
          <p:nvPr>
            <p:ph sz="quarter" idx="1"/>
          </p:nvPr>
        </p:nvSpPr>
        <p:spPr>
          <a:xfrm>
            <a:off x="545802" y="1295400"/>
            <a:ext cx="8236637" cy="5257800"/>
          </a:xfrm>
        </p:spPr>
        <p:txBody>
          <a:bodyPr>
            <a:normAutofit/>
          </a:bodyPr>
          <a:lstStyle/>
          <a:p>
            <a:pPr>
              <a:lnSpc>
                <a:spcPct val="120000"/>
              </a:lnSpc>
            </a:pPr>
            <a:r>
              <a:rPr lang="en-US" sz="2600" dirty="0"/>
              <a:t>Duration of diabetes</a:t>
            </a:r>
          </a:p>
          <a:p>
            <a:pPr>
              <a:lnSpc>
                <a:spcPct val="120000"/>
              </a:lnSpc>
            </a:pPr>
            <a:r>
              <a:rPr lang="en-US" sz="2600" dirty="0"/>
              <a:t>BMI</a:t>
            </a:r>
          </a:p>
          <a:p>
            <a:pPr>
              <a:lnSpc>
                <a:spcPct val="120000"/>
              </a:lnSpc>
            </a:pPr>
            <a:r>
              <a:rPr lang="en-US" sz="2600" dirty="0"/>
              <a:t>Hypertension</a:t>
            </a:r>
          </a:p>
          <a:p>
            <a:pPr>
              <a:lnSpc>
                <a:spcPct val="120000"/>
              </a:lnSpc>
            </a:pPr>
            <a:r>
              <a:rPr lang="en-US" sz="2600" dirty="0"/>
              <a:t>Dyslipidemia</a:t>
            </a:r>
          </a:p>
          <a:p>
            <a:pPr>
              <a:lnSpc>
                <a:spcPct val="120000"/>
              </a:lnSpc>
            </a:pPr>
            <a:r>
              <a:rPr lang="en-US" sz="2600" dirty="0"/>
              <a:t>Smoking </a:t>
            </a:r>
          </a:p>
          <a:p>
            <a:pPr>
              <a:lnSpc>
                <a:spcPct val="120000"/>
              </a:lnSpc>
            </a:pPr>
            <a:r>
              <a:rPr lang="en-US" sz="2600" dirty="0"/>
              <a:t>Family history of premature coronary disease</a:t>
            </a:r>
          </a:p>
          <a:p>
            <a:pPr>
              <a:lnSpc>
                <a:spcPct val="120000"/>
              </a:lnSpc>
            </a:pPr>
            <a:r>
              <a:rPr lang="en-US" sz="2600" dirty="0"/>
              <a:t>Chronic kidney disease – presence of albuminuria</a:t>
            </a:r>
          </a:p>
          <a:p>
            <a:pPr>
              <a:lnSpc>
                <a:spcPct val="120000"/>
              </a:lnSpc>
            </a:pPr>
            <a:r>
              <a:rPr lang="en-US" sz="2600" dirty="0"/>
              <a:t>ASCVD risk factors and 10-year ASCVD risk assessment</a:t>
            </a:r>
          </a:p>
          <a:p>
            <a:pPr marL="0" indent="0" algn="ctr">
              <a:buNone/>
            </a:pPr>
            <a:r>
              <a:rPr lang="en-US" sz="2600" i="1" dirty="0">
                <a:solidFill>
                  <a:srgbClr val="0070C0"/>
                </a:solidFill>
                <a:latin typeface="Helvetica Neue"/>
              </a:rPr>
              <a:t>Treat modifiable risk factors as described in ADA guidelines.</a:t>
            </a:r>
            <a:endParaRPr lang="en-US" sz="2600" i="1" dirty="0">
              <a:solidFill>
                <a:srgbClr val="0070C0"/>
              </a:solidFill>
            </a:endParaRPr>
          </a:p>
          <a:p>
            <a:pPr marL="0" indent="0">
              <a:buNone/>
            </a:pPr>
            <a:endParaRPr lang="en-US" dirty="0"/>
          </a:p>
        </p:txBody>
      </p:sp>
      <p:pic>
        <p:nvPicPr>
          <p:cNvPr id="7" name="Picture 6" descr="A blue retro toy car with a knitted heart tied on its roof">
            <a:extLst>
              <a:ext uri="{FF2B5EF4-FFF2-40B4-BE49-F238E27FC236}">
                <a16:creationId xmlns:a16="http://schemas.microsoft.com/office/drawing/2014/main" id="{A5BA4097-F6A3-9203-CB29-5D41EA035D59}"/>
              </a:ext>
            </a:extLst>
          </p:cNvPr>
          <p:cNvPicPr>
            <a:picLocks noChangeAspect="1"/>
          </p:cNvPicPr>
          <p:nvPr/>
        </p:nvPicPr>
        <p:blipFill>
          <a:blip r:embed="rId3"/>
          <a:stretch>
            <a:fillRect/>
          </a:stretch>
        </p:blipFill>
        <p:spPr>
          <a:xfrm>
            <a:off x="5257800" y="1497330"/>
            <a:ext cx="2892455" cy="1962150"/>
          </a:xfrm>
          <a:prstGeom prst="rect">
            <a:avLst/>
          </a:prstGeom>
        </p:spPr>
      </p:pic>
    </p:spTree>
    <p:extLst>
      <p:ext uri="{BB962C8B-B14F-4D97-AF65-F5344CB8AC3E}">
        <p14:creationId xmlns:p14="http://schemas.microsoft.com/office/powerpoint/2010/main" val="253937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5202" name="Rectangle 2"/>
          <p:cNvSpPr>
            <a:spLocks noGrp="1" noChangeArrowheads="1"/>
          </p:cNvSpPr>
          <p:nvPr>
            <p:ph type="title"/>
          </p:nvPr>
        </p:nvSpPr>
        <p:spPr>
          <a:xfrm>
            <a:off x="455616" y="273049"/>
            <a:ext cx="8226425" cy="869951"/>
          </a:xfrm>
        </p:spPr>
        <p:txBody>
          <a:bodyPr anchor="b">
            <a:normAutofit/>
          </a:bodyPr>
          <a:lstStyle/>
          <a:p>
            <a:pPr eaLnBrk="1" hangingPunct="1">
              <a:defRPr/>
            </a:pPr>
            <a:r>
              <a:rPr lang="en-US" dirty="0"/>
              <a:t>Reducing CV Risk Factors</a:t>
            </a:r>
          </a:p>
        </p:txBody>
      </p:sp>
      <p:sp>
        <p:nvSpPr>
          <p:cNvPr id="1715203" name="Rectangle 3"/>
          <p:cNvSpPr>
            <a:spLocks noGrp="1" noChangeArrowheads="1"/>
          </p:cNvSpPr>
          <p:nvPr>
            <p:ph type="body" sz="half" idx="1"/>
          </p:nvPr>
        </p:nvSpPr>
        <p:spPr>
          <a:xfrm>
            <a:off x="573088" y="1828801"/>
            <a:ext cx="4037012" cy="4572006"/>
          </a:xfrm>
        </p:spPr>
        <p:txBody>
          <a:bodyPr>
            <a:normAutofit lnSpcReduction="10000"/>
          </a:bodyPr>
          <a:lstStyle/>
          <a:p>
            <a:pPr eaLnBrk="1" hangingPunct="1">
              <a:lnSpc>
                <a:spcPct val="90000"/>
              </a:lnSpc>
              <a:defRPr/>
            </a:pPr>
            <a:r>
              <a:rPr lang="en-US" sz="3100" dirty="0"/>
              <a:t>Modifiable</a:t>
            </a:r>
          </a:p>
          <a:p>
            <a:pPr lvl="1" eaLnBrk="1" hangingPunct="1">
              <a:lnSpc>
                <a:spcPct val="90000"/>
              </a:lnSpc>
              <a:defRPr/>
            </a:pPr>
            <a:r>
              <a:rPr lang="en-US" sz="3100" dirty="0"/>
              <a:t>Sleep</a:t>
            </a:r>
          </a:p>
          <a:p>
            <a:pPr lvl="1" eaLnBrk="1" hangingPunct="1">
              <a:lnSpc>
                <a:spcPct val="90000"/>
              </a:lnSpc>
              <a:defRPr/>
            </a:pPr>
            <a:r>
              <a:rPr lang="en-US" sz="3100" dirty="0"/>
              <a:t>Smoking</a:t>
            </a:r>
          </a:p>
          <a:p>
            <a:pPr lvl="1" eaLnBrk="1" hangingPunct="1">
              <a:lnSpc>
                <a:spcPct val="90000"/>
              </a:lnSpc>
              <a:defRPr/>
            </a:pPr>
            <a:r>
              <a:rPr lang="en-US" sz="3100" dirty="0"/>
              <a:t>Oral Care</a:t>
            </a:r>
          </a:p>
          <a:p>
            <a:pPr lvl="1" eaLnBrk="1" hangingPunct="1">
              <a:lnSpc>
                <a:spcPct val="90000"/>
              </a:lnSpc>
              <a:defRPr/>
            </a:pPr>
            <a:r>
              <a:rPr lang="en-US" sz="3100" dirty="0"/>
              <a:t>Weight</a:t>
            </a:r>
          </a:p>
          <a:p>
            <a:pPr lvl="1" eaLnBrk="1" hangingPunct="1">
              <a:lnSpc>
                <a:spcPct val="90000"/>
              </a:lnSpc>
              <a:defRPr/>
            </a:pPr>
            <a:r>
              <a:rPr lang="en-US" sz="3100" dirty="0"/>
              <a:t>Dietary Habits</a:t>
            </a:r>
          </a:p>
          <a:p>
            <a:pPr lvl="1" eaLnBrk="1" hangingPunct="1">
              <a:lnSpc>
                <a:spcPct val="90000"/>
              </a:lnSpc>
              <a:defRPr/>
            </a:pPr>
            <a:r>
              <a:rPr lang="en-US" sz="3100" dirty="0"/>
              <a:t>Glucose</a:t>
            </a:r>
          </a:p>
          <a:p>
            <a:pPr lvl="1">
              <a:lnSpc>
                <a:spcPct val="90000"/>
              </a:lnSpc>
              <a:defRPr/>
            </a:pPr>
            <a:r>
              <a:rPr lang="en-US" sz="3100" dirty="0"/>
              <a:t>Blood Pressure</a:t>
            </a:r>
          </a:p>
          <a:p>
            <a:pPr lvl="1">
              <a:lnSpc>
                <a:spcPct val="90000"/>
              </a:lnSpc>
              <a:defRPr/>
            </a:pPr>
            <a:r>
              <a:rPr lang="en-US" sz="3100" dirty="0"/>
              <a:t>Lipids</a:t>
            </a:r>
          </a:p>
          <a:p>
            <a:pPr lvl="1">
              <a:lnSpc>
                <a:spcPct val="90000"/>
              </a:lnSpc>
              <a:defRPr/>
            </a:pPr>
            <a:r>
              <a:rPr lang="en-US" sz="3100" dirty="0"/>
              <a:t>UACR</a:t>
            </a:r>
          </a:p>
        </p:txBody>
      </p:sp>
      <p:pic>
        <p:nvPicPr>
          <p:cNvPr id="3" name="Picture 2">
            <a:extLst>
              <a:ext uri="{FF2B5EF4-FFF2-40B4-BE49-F238E27FC236}">
                <a16:creationId xmlns:a16="http://schemas.microsoft.com/office/drawing/2014/main" id="{F0370592-E096-4395-B1CB-10414F53FF29}"/>
              </a:ext>
            </a:extLst>
          </p:cNvPr>
          <p:cNvPicPr>
            <a:picLocks noChangeAspect="1"/>
          </p:cNvPicPr>
          <p:nvPr/>
        </p:nvPicPr>
        <p:blipFill>
          <a:blip r:embed="rId4"/>
          <a:stretch>
            <a:fillRect/>
          </a:stretch>
        </p:blipFill>
        <p:spPr>
          <a:xfrm>
            <a:off x="4953000" y="1966569"/>
            <a:ext cx="3072792" cy="2757831"/>
          </a:xfrm>
          <a:prstGeom prst="rect">
            <a:avLst/>
          </a:prstGeom>
          <a:noFill/>
        </p:spPr>
      </p:pic>
      <p:sp>
        <p:nvSpPr>
          <p:cNvPr id="2" name="Content Placeholder 1">
            <a:extLst>
              <a:ext uri="{FF2B5EF4-FFF2-40B4-BE49-F238E27FC236}">
                <a16:creationId xmlns:a16="http://schemas.microsoft.com/office/drawing/2014/main" id="{30D844C1-4660-431D-91A5-DE67DF87F0A2}"/>
              </a:ext>
            </a:extLst>
          </p:cNvPr>
          <p:cNvSpPr>
            <a:spLocks noGrp="1"/>
          </p:cNvSpPr>
          <p:nvPr>
            <p:ph sz="quarter" idx="3"/>
          </p:nvPr>
        </p:nvSpPr>
        <p:spPr>
          <a:xfrm>
            <a:off x="4724400" y="4724400"/>
            <a:ext cx="4037013" cy="1676406"/>
          </a:xfrm>
        </p:spPr>
        <p:txBody>
          <a:bodyPr>
            <a:normAutofit/>
          </a:bodyPr>
          <a:lstStyle/>
          <a:p>
            <a:r>
              <a:rPr lang="en-US" sz="2800" dirty="0"/>
              <a:t>Make small, achievable goals. We are in this for the long run.</a:t>
            </a:r>
          </a:p>
        </p:txBody>
      </p:sp>
    </p:spTree>
    <p:custDataLst>
      <p:tags r:id="rId1"/>
    </p:custDataLst>
    <p:extLst>
      <p:ext uri="{BB962C8B-B14F-4D97-AF65-F5344CB8AC3E}">
        <p14:creationId xmlns:p14="http://schemas.microsoft.com/office/powerpoint/2010/main" val="218312534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45E7D-79AC-4677-A9A9-3FD7736CD6E9}"/>
              </a:ext>
            </a:extLst>
          </p:cNvPr>
          <p:cNvSpPr>
            <a:spLocks noGrp="1"/>
          </p:cNvSpPr>
          <p:nvPr>
            <p:ph type="title"/>
          </p:nvPr>
        </p:nvSpPr>
        <p:spPr>
          <a:xfrm>
            <a:off x="457200" y="152400"/>
            <a:ext cx="8229600" cy="990600"/>
          </a:xfrm>
        </p:spPr>
        <p:txBody>
          <a:bodyPr>
            <a:noAutofit/>
          </a:bodyPr>
          <a:lstStyle/>
          <a:p>
            <a:pPr>
              <a:defRPr/>
            </a:pPr>
            <a:r>
              <a:rPr lang="en-US" sz="3600" dirty="0"/>
              <a:t>ASCVD Targets</a:t>
            </a:r>
          </a:p>
        </p:txBody>
      </p:sp>
      <p:pic>
        <p:nvPicPr>
          <p:cNvPr id="5" name="Picture 4" descr="A stethoscope formed in a heart">
            <a:extLst>
              <a:ext uri="{FF2B5EF4-FFF2-40B4-BE49-F238E27FC236}">
                <a16:creationId xmlns:a16="http://schemas.microsoft.com/office/drawing/2014/main" id="{06BEEDD0-C48A-4FA4-B920-C2C92CD6E9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6105" y="3441700"/>
            <a:ext cx="1790695" cy="1153208"/>
          </a:xfrm>
          <a:prstGeom prst="rect">
            <a:avLst/>
          </a:prstGeom>
        </p:spPr>
      </p:pic>
      <p:sp>
        <p:nvSpPr>
          <p:cNvPr id="3" name="Content Placeholder 2">
            <a:extLst>
              <a:ext uri="{FF2B5EF4-FFF2-40B4-BE49-F238E27FC236}">
                <a16:creationId xmlns:a16="http://schemas.microsoft.com/office/drawing/2014/main" id="{A753F0E6-57DC-4B59-BF5B-184F00BB9D34}"/>
              </a:ext>
            </a:extLst>
          </p:cNvPr>
          <p:cNvSpPr>
            <a:spLocks noGrp="1"/>
          </p:cNvSpPr>
          <p:nvPr>
            <p:ph idx="1"/>
          </p:nvPr>
        </p:nvSpPr>
        <p:spPr>
          <a:xfrm>
            <a:off x="457200" y="1447800"/>
            <a:ext cx="8534400" cy="5791200"/>
          </a:xfrm>
        </p:spPr>
        <p:txBody>
          <a:bodyPr>
            <a:normAutofit/>
          </a:bodyPr>
          <a:lstStyle/>
          <a:p>
            <a:r>
              <a:rPr lang="en-US" sz="3200" dirty="0"/>
              <a:t>Targets Achieved in US Adults 2015-2018</a:t>
            </a:r>
          </a:p>
          <a:p>
            <a:pPr lvl="1">
              <a:lnSpc>
                <a:spcPct val="120000"/>
              </a:lnSpc>
            </a:pPr>
            <a:r>
              <a:rPr lang="en-US" sz="2200" b="0" i="0" dirty="0">
                <a:solidFill>
                  <a:srgbClr val="383636"/>
                </a:solidFill>
                <a:effectLst/>
                <a:ea typeface="Calibri" panose="020F0502020204030204" pitchFamily="34" charset="0"/>
                <a:cs typeface="Calibri" panose="020F0502020204030204" pitchFamily="34" charset="0"/>
              </a:rPr>
              <a:t>A1C &lt;7% by 50.5% </a:t>
            </a:r>
          </a:p>
          <a:p>
            <a:pPr lvl="1">
              <a:lnSpc>
                <a:spcPct val="120000"/>
              </a:lnSpc>
            </a:pPr>
            <a:r>
              <a:rPr lang="en-US" sz="2200" b="0" i="0" dirty="0">
                <a:solidFill>
                  <a:srgbClr val="383636"/>
                </a:solidFill>
                <a:effectLst/>
                <a:ea typeface="Calibri" panose="020F0502020204030204" pitchFamily="34" charset="0"/>
                <a:cs typeface="Calibri" panose="020F0502020204030204" pitchFamily="34" charset="0"/>
              </a:rPr>
              <a:t>BP target of &lt;130/80 achieved by 47.7% </a:t>
            </a:r>
            <a:r>
              <a:rPr lang="en-US" sz="1900" b="0" i="0" dirty="0">
                <a:solidFill>
                  <a:srgbClr val="383636"/>
                </a:solidFill>
                <a:effectLst/>
                <a:ea typeface="Calibri" panose="020F0502020204030204" pitchFamily="34" charset="0"/>
                <a:cs typeface="Calibri" panose="020F0502020204030204" pitchFamily="34" charset="0"/>
              </a:rPr>
              <a:t> </a:t>
            </a:r>
          </a:p>
          <a:p>
            <a:pPr lvl="1">
              <a:lnSpc>
                <a:spcPct val="120000"/>
              </a:lnSpc>
            </a:pPr>
            <a:r>
              <a:rPr lang="en-US" sz="2200" b="0" i="0" dirty="0">
                <a:solidFill>
                  <a:srgbClr val="383636"/>
                </a:solidFill>
                <a:effectLst/>
                <a:ea typeface="Calibri" panose="020F0502020204030204" pitchFamily="34" charset="0"/>
                <a:cs typeface="Calibri" panose="020F0502020204030204" pitchFamily="34" charset="0"/>
              </a:rPr>
              <a:t>Lipid control (non-HDL cholesterol) &lt;130 mg/dL, achieved by 55.7% </a:t>
            </a:r>
          </a:p>
          <a:p>
            <a:pPr>
              <a:lnSpc>
                <a:spcPct val="120000"/>
              </a:lnSpc>
            </a:pPr>
            <a:r>
              <a:rPr lang="en-US" sz="2400" dirty="0">
                <a:solidFill>
                  <a:srgbClr val="0070C0"/>
                </a:solidFill>
                <a:ea typeface="Calibri" panose="020F0502020204030204" pitchFamily="34" charset="0"/>
                <a:cs typeface="Calibri" panose="020F0502020204030204" pitchFamily="34" charset="0"/>
              </a:rPr>
              <a:t>22.2% met targets for all</a:t>
            </a:r>
            <a:r>
              <a:rPr lang="en-US" sz="2400" b="0" i="0" dirty="0">
                <a:solidFill>
                  <a:srgbClr val="0070C0"/>
                </a:solidFill>
                <a:effectLst/>
                <a:ea typeface="Calibri" panose="020F0502020204030204" pitchFamily="34" charset="0"/>
                <a:cs typeface="Calibri" panose="020F0502020204030204" pitchFamily="34" charset="0"/>
              </a:rPr>
              <a:t> three risk factors</a:t>
            </a:r>
            <a:br>
              <a:rPr lang="en-US" sz="2400" b="0" i="0" dirty="0">
                <a:solidFill>
                  <a:srgbClr val="0070C0"/>
                </a:solidFill>
                <a:effectLst/>
                <a:ea typeface="Calibri" panose="020F0502020204030204" pitchFamily="34" charset="0"/>
                <a:cs typeface="Calibri" panose="020F0502020204030204" pitchFamily="34" charset="0"/>
              </a:rPr>
            </a:br>
            <a:endParaRPr lang="en-US" altLang="en-US" sz="2200" dirty="0"/>
          </a:p>
          <a:p>
            <a:pPr marL="519113" lvl="3" indent="-273050">
              <a:spcBef>
                <a:spcPts val="600"/>
              </a:spcBef>
              <a:buClr>
                <a:schemeClr val="tx2"/>
              </a:buClr>
              <a:buSzPct val="73000"/>
              <a:buFont typeface="Wingdings 2" panose="05020102010507070707" pitchFamily="18" charset="2"/>
              <a:buChar char=""/>
              <a:defRPr/>
            </a:pPr>
            <a:r>
              <a:rPr lang="en-US" altLang="en-US" sz="2400" dirty="0"/>
              <a:t>Largest contributor to direct and indirect costs - $37.3 billion/year</a:t>
            </a:r>
          </a:p>
          <a:p>
            <a:pPr marL="519113" lvl="3" indent="-273050">
              <a:spcBef>
                <a:spcPts val="600"/>
              </a:spcBef>
              <a:buClr>
                <a:schemeClr val="tx2"/>
              </a:buClr>
              <a:buSzPct val="73000"/>
              <a:buFont typeface="Wingdings 2" panose="05020102010507070707" pitchFamily="18" charset="2"/>
              <a:buChar char=""/>
              <a:defRPr/>
            </a:pPr>
            <a:r>
              <a:rPr lang="en-US" altLang="en-US" sz="2400" dirty="0"/>
              <a:t>Rates of heart failure hospitalization are 2x higher in people with diabetes. </a:t>
            </a:r>
            <a:endParaRPr lang="en-US" dirty="0"/>
          </a:p>
          <a:p>
            <a:pPr>
              <a:defRPr/>
            </a:pPr>
            <a:endParaRPr lang="en-US" dirty="0"/>
          </a:p>
        </p:txBody>
      </p:sp>
      <p:pic>
        <p:nvPicPr>
          <p:cNvPr id="7" name="Picture 6">
            <a:extLst>
              <a:ext uri="{FF2B5EF4-FFF2-40B4-BE49-F238E27FC236}">
                <a16:creationId xmlns:a16="http://schemas.microsoft.com/office/drawing/2014/main" id="{A2B98B48-3692-4AD8-65E8-C44D9203504F}"/>
              </a:ext>
            </a:extLst>
          </p:cNvPr>
          <p:cNvPicPr>
            <a:picLocks noChangeAspect="1"/>
          </p:cNvPicPr>
          <p:nvPr/>
        </p:nvPicPr>
        <p:blipFill>
          <a:blip r:embed="rId4"/>
          <a:stretch>
            <a:fillRect/>
          </a:stretch>
        </p:blipFill>
        <p:spPr>
          <a:xfrm>
            <a:off x="3233567" y="6023739"/>
            <a:ext cx="5724274" cy="694400"/>
          </a:xfrm>
          <a:prstGeom prst="rect">
            <a:avLst/>
          </a:prstGeom>
        </p:spPr>
      </p:pic>
    </p:spTree>
    <p:extLst>
      <p:ext uri="{BB962C8B-B14F-4D97-AF65-F5344CB8AC3E}">
        <p14:creationId xmlns:p14="http://schemas.microsoft.com/office/powerpoint/2010/main" val="209882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F21B2-93AD-F877-24B6-A7E337C15D01}"/>
              </a:ext>
            </a:extLst>
          </p:cNvPr>
          <p:cNvSpPr>
            <a:spLocks noGrp="1"/>
          </p:cNvSpPr>
          <p:nvPr>
            <p:ph type="title"/>
          </p:nvPr>
        </p:nvSpPr>
        <p:spPr>
          <a:xfrm>
            <a:off x="457200" y="152400"/>
            <a:ext cx="8229600" cy="675412"/>
          </a:xfrm>
        </p:spPr>
        <p:txBody>
          <a:bodyPr>
            <a:normAutofit/>
          </a:bodyPr>
          <a:lstStyle/>
          <a:p>
            <a:r>
              <a:rPr lang="en-US" altLang="en-US" sz="3200" dirty="0">
                <a:latin typeface="Arial" pitchFamily="34" charset="0"/>
              </a:rPr>
              <a:t>High Risk or Establish CVD, CKD, HF</a:t>
            </a:r>
            <a:endParaRPr lang="en-US" dirty="0"/>
          </a:p>
        </p:txBody>
      </p:sp>
      <p:pic>
        <p:nvPicPr>
          <p:cNvPr id="9" name="Picture 8">
            <a:extLst>
              <a:ext uri="{FF2B5EF4-FFF2-40B4-BE49-F238E27FC236}">
                <a16:creationId xmlns:a16="http://schemas.microsoft.com/office/drawing/2014/main" id="{2E9A365F-5943-638B-7A6F-AE74CE62462C}"/>
              </a:ext>
            </a:extLst>
          </p:cNvPr>
          <p:cNvPicPr>
            <a:picLocks noChangeAspect="1"/>
          </p:cNvPicPr>
          <p:nvPr/>
        </p:nvPicPr>
        <p:blipFill>
          <a:blip r:embed="rId3"/>
          <a:stretch>
            <a:fillRect/>
          </a:stretch>
        </p:blipFill>
        <p:spPr>
          <a:xfrm>
            <a:off x="609600" y="1066800"/>
            <a:ext cx="6920272" cy="5410859"/>
          </a:xfrm>
          <a:prstGeom prst="rect">
            <a:avLst/>
          </a:prstGeom>
        </p:spPr>
      </p:pic>
    </p:spTree>
    <p:extLst>
      <p:ext uri="{BB962C8B-B14F-4D97-AF65-F5344CB8AC3E}">
        <p14:creationId xmlns:p14="http://schemas.microsoft.com/office/powerpoint/2010/main" val="276791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9171C-60BA-AEDB-DDD7-C4BC308BC14A}"/>
              </a:ext>
            </a:extLst>
          </p:cNvPr>
          <p:cNvSpPr>
            <a:spLocks noGrp="1"/>
          </p:cNvSpPr>
          <p:nvPr>
            <p:ph type="title"/>
          </p:nvPr>
        </p:nvSpPr>
        <p:spPr/>
        <p:txBody>
          <a:bodyPr/>
          <a:lstStyle/>
          <a:p>
            <a:r>
              <a:rPr lang="en-US" dirty="0"/>
              <a:t>Indicators of High CV Risk </a:t>
            </a:r>
          </a:p>
        </p:txBody>
      </p:sp>
      <p:sp>
        <p:nvSpPr>
          <p:cNvPr id="5" name="TextBox 4">
            <a:extLst>
              <a:ext uri="{FF2B5EF4-FFF2-40B4-BE49-F238E27FC236}">
                <a16:creationId xmlns:a16="http://schemas.microsoft.com/office/drawing/2014/main" id="{C17B7D0B-C675-593F-8719-FEC340482132}"/>
              </a:ext>
            </a:extLst>
          </p:cNvPr>
          <p:cNvSpPr txBox="1"/>
          <p:nvPr/>
        </p:nvSpPr>
        <p:spPr>
          <a:xfrm>
            <a:off x="381000" y="1447800"/>
            <a:ext cx="7239000" cy="3970318"/>
          </a:xfrm>
          <a:prstGeom prst="rect">
            <a:avLst/>
          </a:prstGeom>
          <a:noFill/>
        </p:spPr>
        <p:txBody>
          <a:bodyPr wrap="square" rtlCol="0">
            <a:spAutoFit/>
          </a:bodyPr>
          <a:lstStyle/>
          <a:p>
            <a:pPr marL="285750" indent="-285750">
              <a:buFont typeface="Arial" panose="020B0604020202020204" pitchFamily="34" charset="0"/>
              <a:buChar char="•"/>
            </a:pPr>
            <a:r>
              <a:rPr lang="en-US" sz="3600" dirty="0"/>
              <a:t>Over 55 years with 2 or more additional risk factors:</a:t>
            </a:r>
          </a:p>
          <a:p>
            <a:pPr marL="742950" lvl="1" indent="-285750">
              <a:buFont typeface="Arial" panose="020B0604020202020204" pitchFamily="34" charset="0"/>
              <a:buChar char="•"/>
            </a:pPr>
            <a:r>
              <a:rPr lang="en-US" sz="3600" dirty="0"/>
              <a:t>Obesity</a:t>
            </a:r>
          </a:p>
          <a:p>
            <a:pPr marL="742950" lvl="1" indent="-285750">
              <a:buFont typeface="Arial" panose="020B0604020202020204" pitchFamily="34" charset="0"/>
              <a:buChar char="•"/>
            </a:pPr>
            <a:r>
              <a:rPr lang="en-US" sz="3600" dirty="0"/>
              <a:t>Hypertension</a:t>
            </a:r>
          </a:p>
          <a:p>
            <a:pPr marL="742950" lvl="1" indent="-285750">
              <a:buFont typeface="Arial" panose="020B0604020202020204" pitchFamily="34" charset="0"/>
              <a:buChar char="•"/>
            </a:pPr>
            <a:r>
              <a:rPr lang="en-US" sz="3600" dirty="0"/>
              <a:t>Smoking</a:t>
            </a:r>
          </a:p>
          <a:p>
            <a:pPr marL="742950" lvl="1" indent="-285750">
              <a:buFont typeface="Arial" panose="020B0604020202020204" pitchFamily="34" charset="0"/>
              <a:buChar char="•"/>
            </a:pPr>
            <a:r>
              <a:rPr lang="en-US" sz="3600" dirty="0"/>
              <a:t>Dyslipidemia</a:t>
            </a:r>
          </a:p>
          <a:p>
            <a:pPr marL="742950" lvl="1" indent="-285750">
              <a:buFont typeface="Arial" panose="020B0604020202020204" pitchFamily="34" charset="0"/>
              <a:buChar char="•"/>
            </a:pPr>
            <a:r>
              <a:rPr lang="en-US" sz="3600" dirty="0"/>
              <a:t>Albuminuria</a:t>
            </a:r>
          </a:p>
        </p:txBody>
      </p:sp>
    </p:spTree>
    <p:extLst>
      <p:ext uri="{BB962C8B-B14F-4D97-AF65-F5344CB8AC3E}">
        <p14:creationId xmlns:p14="http://schemas.microsoft.com/office/powerpoint/2010/main" val="3690621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8E694-1B24-426C-B164-C85C00B8565D}"/>
              </a:ext>
            </a:extLst>
          </p:cNvPr>
          <p:cNvSpPr>
            <a:spLocks noGrp="1"/>
          </p:cNvSpPr>
          <p:nvPr>
            <p:ph type="title"/>
          </p:nvPr>
        </p:nvSpPr>
        <p:spPr>
          <a:xfrm>
            <a:off x="426632" y="152400"/>
            <a:ext cx="8260168" cy="990600"/>
          </a:xfrm>
        </p:spPr>
        <p:txBody>
          <a:bodyPr/>
          <a:lstStyle/>
          <a:p>
            <a:pPr>
              <a:defRPr/>
            </a:pPr>
            <a:r>
              <a:rPr lang="en-US" dirty="0"/>
              <a:t>Calculating ASCVD Risk</a:t>
            </a:r>
          </a:p>
        </p:txBody>
      </p:sp>
      <p:sp>
        <p:nvSpPr>
          <p:cNvPr id="38915" name="Content Placeholder 2">
            <a:extLst>
              <a:ext uri="{FF2B5EF4-FFF2-40B4-BE49-F238E27FC236}">
                <a16:creationId xmlns:a16="http://schemas.microsoft.com/office/drawing/2014/main" id="{A3FDB9C9-CFA6-46E3-9671-A7197827057F}"/>
              </a:ext>
            </a:extLst>
          </p:cNvPr>
          <p:cNvSpPr>
            <a:spLocks noGrp="1"/>
          </p:cNvSpPr>
          <p:nvPr>
            <p:ph idx="1"/>
          </p:nvPr>
        </p:nvSpPr>
        <p:spPr>
          <a:xfrm>
            <a:off x="373063" y="1295400"/>
            <a:ext cx="7981950" cy="3778250"/>
          </a:xfrm>
        </p:spPr>
        <p:txBody>
          <a:bodyPr/>
          <a:lstStyle/>
          <a:p>
            <a:r>
              <a:rPr lang="en-US" altLang="en-US" sz="2000" dirty="0">
                <a:hlinkClick r:id="rId3"/>
              </a:rPr>
              <a:t>http://tools.acc.org/ASCVD-Risk-Estimator-Plus/#!/calculate/estimate</a:t>
            </a:r>
            <a:r>
              <a:rPr lang="en-US" altLang="en-US" dirty="0">
                <a:hlinkClick r:id="rId3"/>
              </a:rPr>
              <a:t>/</a:t>
            </a:r>
            <a:endParaRPr lang="en-US" altLang="en-US" dirty="0"/>
          </a:p>
        </p:txBody>
      </p:sp>
      <p:pic>
        <p:nvPicPr>
          <p:cNvPr id="38916" name="Picture 2">
            <a:extLst>
              <a:ext uri="{FF2B5EF4-FFF2-40B4-BE49-F238E27FC236}">
                <a16:creationId xmlns:a16="http://schemas.microsoft.com/office/drawing/2014/main" id="{F2553770-701A-4236-89B6-979604E1D2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2214563"/>
            <a:ext cx="8351837" cy="461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914854-DBE9-41CC-3023-23D9E5B850B7}"/>
              </a:ext>
            </a:extLst>
          </p:cNvPr>
          <p:cNvSpPr>
            <a:spLocks noGrp="1"/>
          </p:cNvSpPr>
          <p:nvPr>
            <p:ph type="title"/>
          </p:nvPr>
        </p:nvSpPr>
        <p:spPr>
          <a:xfrm>
            <a:off x="304800" y="304771"/>
            <a:ext cx="8382000" cy="719461"/>
          </a:xfrm>
        </p:spPr>
        <p:txBody>
          <a:bodyPr>
            <a:normAutofit/>
          </a:bodyPr>
          <a:lstStyle/>
          <a:p>
            <a:r>
              <a:rPr lang="en-GR" sz="3000" dirty="0"/>
              <a:t>C</a:t>
            </a:r>
            <a:r>
              <a:rPr lang="en-US" sz="3000" dirty="0" err="1"/>
              <a:t>ardiovascular</a:t>
            </a:r>
            <a:r>
              <a:rPr lang="en-US" sz="3000" dirty="0"/>
              <a:t> Disease or High Risk </a:t>
            </a:r>
            <a:endParaRPr lang="en-GR" sz="3000" dirty="0"/>
          </a:p>
        </p:txBody>
      </p:sp>
      <p:sp>
        <p:nvSpPr>
          <p:cNvPr id="8" name="TextBox 7">
            <a:extLst>
              <a:ext uri="{FF2B5EF4-FFF2-40B4-BE49-F238E27FC236}">
                <a16:creationId xmlns:a16="http://schemas.microsoft.com/office/drawing/2014/main" id="{1501EF83-3BCF-B59C-C69F-C7ADC4154C88}"/>
              </a:ext>
            </a:extLst>
          </p:cNvPr>
          <p:cNvSpPr txBox="1"/>
          <p:nvPr/>
        </p:nvSpPr>
        <p:spPr>
          <a:xfrm>
            <a:off x="4504481" y="1369666"/>
            <a:ext cx="4228437" cy="5262979"/>
          </a:xfrm>
          <a:prstGeom prst="rect">
            <a:avLst/>
          </a:prstGeom>
          <a:solidFill>
            <a:schemeClr val="bg1"/>
          </a:solidFill>
        </p:spPr>
        <p:txBody>
          <a:bodyPr wrap="square">
            <a:spAutoFit/>
          </a:bodyPr>
          <a:lstStyle/>
          <a:p>
            <a:pPr lvl="1"/>
            <a:r>
              <a:rPr lang="en-US" altLang="en-US" sz="2400" dirty="0"/>
              <a:t>Most effective meds based on Cardiovascular Outcomes Trial (CVOT) to Reduce MACE</a:t>
            </a:r>
          </a:p>
          <a:p>
            <a:pPr lvl="1"/>
            <a:endParaRPr lang="en-US" altLang="en-US" sz="2400" dirty="0"/>
          </a:p>
          <a:p>
            <a:pPr lvl="1"/>
            <a:r>
              <a:rPr lang="en-US" altLang="en-US" sz="2400" b="1" dirty="0">
                <a:solidFill>
                  <a:srgbClr val="0070C0"/>
                </a:solidFill>
              </a:rPr>
              <a:t>GLP-1 RA’s Preferred</a:t>
            </a:r>
            <a:br>
              <a:rPr lang="en-US" altLang="en-US" sz="2400" dirty="0"/>
            </a:br>
            <a:r>
              <a:rPr lang="en-US" altLang="en-US" sz="2400" dirty="0"/>
              <a:t>semaglutide (Ozempic), liraglutide (Victoza), dulaglutide (Trulicity)</a:t>
            </a:r>
          </a:p>
          <a:p>
            <a:pPr lvl="1"/>
            <a:endParaRPr lang="en-US" altLang="en-US" sz="2000" dirty="0"/>
          </a:p>
          <a:p>
            <a:pPr lvl="1"/>
            <a:r>
              <a:rPr lang="en-US" altLang="en-US" sz="2000" dirty="0"/>
              <a:t>              ~ Or~</a:t>
            </a:r>
          </a:p>
          <a:p>
            <a:pPr lvl="1"/>
            <a:r>
              <a:rPr lang="en-US" altLang="en-US" sz="2000" b="1" dirty="0">
                <a:solidFill>
                  <a:srgbClr val="0070C0"/>
                </a:solidFill>
              </a:rPr>
              <a:t>SGLT2i </a:t>
            </a:r>
            <a:br>
              <a:rPr lang="en-US" altLang="en-US" sz="2000" dirty="0"/>
            </a:br>
            <a:r>
              <a:rPr lang="en-US" altLang="en-US" sz="2000" dirty="0"/>
              <a:t>empagliflozin (Jardiance), canagliflozin (Invokana),</a:t>
            </a:r>
          </a:p>
          <a:p>
            <a:pPr lvl="1"/>
            <a:r>
              <a:rPr lang="en-US" altLang="en-US" sz="2000" dirty="0"/>
              <a:t>Dapagliflozin (</a:t>
            </a:r>
            <a:r>
              <a:rPr lang="en-US" altLang="en-US" sz="2000" dirty="0" err="1"/>
              <a:t>Farxiga</a:t>
            </a:r>
            <a:r>
              <a:rPr lang="en-US" altLang="en-US" sz="2000" dirty="0"/>
              <a:t>)</a:t>
            </a:r>
          </a:p>
        </p:txBody>
      </p:sp>
      <p:sp>
        <p:nvSpPr>
          <p:cNvPr id="2" name="TextBox 1">
            <a:extLst>
              <a:ext uri="{FF2B5EF4-FFF2-40B4-BE49-F238E27FC236}">
                <a16:creationId xmlns:a16="http://schemas.microsoft.com/office/drawing/2014/main" id="{61D32369-D297-48E5-AF00-985C0C0F99D4}"/>
              </a:ext>
            </a:extLst>
          </p:cNvPr>
          <p:cNvSpPr txBox="1"/>
          <p:nvPr/>
        </p:nvSpPr>
        <p:spPr>
          <a:xfrm>
            <a:off x="796247" y="6057560"/>
            <a:ext cx="4096571" cy="584775"/>
          </a:xfrm>
          <a:prstGeom prst="rect">
            <a:avLst/>
          </a:prstGeom>
          <a:noFill/>
        </p:spPr>
        <p:txBody>
          <a:bodyPr wrap="none" rtlCol="0">
            <a:spAutoFit/>
          </a:bodyPr>
          <a:lstStyle/>
          <a:p>
            <a:pPr defTabSz="685800">
              <a:defRPr/>
            </a:pPr>
            <a:r>
              <a:rPr lang="en-US" sz="1600" dirty="0">
                <a:solidFill>
                  <a:prstClr val="black"/>
                </a:solidFill>
                <a:latin typeface="Calibri"/>
              </a:rPr>
              <a:t>ASCVD = atherosclerotic cardiovascular disease</a:t>
            </a:r>
          </a:p>
          <a:p>
            <a:pPr defTabSz="685800">
              <a:defRPr/>
            </a:pPr>
            <a:r>
              <a:rPr lang="en-US" sz="1600" dirty="0">
                <a:solidFill>
                  <a:prstClr val="black"/>
                </a:solidFill>
                <a:latin typeface="Calibri"/>
              </a:rPr>
              <a:t>MACE: major adverse cardiovascular events</a:t>
            </a:r>
          </a:p>
        </p:txBody>
      </p:sp>
      <p:sp>
        <p:nvSpPr>
          <p:cNvPr id="9" name="Oval 8">
            <a:extLst>
              <a:ext uri="{FF2B5EF4-FFF2-40B4-BE49-F238E27FC236}">
                <a16:creationId xmlns:a16="http://schemas.microsoft.com/office/drawing/2014/main" id="{B6FF2348-74A5-0262-0B66-AAE3E559157C}"/>
              </a:ext>
            </a:extLst>
          </p:cNvPr>
          <p:cNvSpPr/>
          <p:nvPr/>
        </p:nvSpPr>
        <p:spPr>
          <a:xfrm>
            <a:off x="152400" y="1981200"/>
            <a:ext cx="3886200" cy="3810000"/>
          </a:xfrm>
          <a:prstGeom prst="ellipse">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2826B2A-65D0-D1B1-3674-F3DD5BCCEE15}"/>
              </a:ext>
            </a:extLst>
          </p:cNvPr>
          <p:cNvPicPr>
            <a:picLocks noChangeAspect="1"/>
          </p:cNvPicPr>
          <p:nvPr/>
        </p:nvPicPr>
        <p:blipFill>
          <a:blip r:embed="rId4"/>
          <a:stretch>
            <a:fillRect/>
          </a:stretch>
        </p:blipFill>
        <p:spPr>
          <a:xfrm>
            <a:off x="701908" y="2170386"/>
            <a:ext cx="2857899" cy="3696216"/>
          </a:xfrm>
          <a:prstGeom prst="rect">
            <a:avLst/>
          </a:prstGeom>
        </p:spPr>
      </p:pic>
      <p:pic>
        <p:nvPicPr>
          <p:cNvPr id="13" name="Picture 12">
            <a:extLst>
              <a:ext uri="{FF2B5EF4-FFF2-40B4-BE49-F238E27FC236}">
                <a16:creationId xmlns:a16="http://schemas.microsoft.com/office/drawing/2014/main" id="{C0387F6C-D790-B68E-6B49-4FFF56C16A06}"/>
              </a:ext>
            </a:extLst>
          </p:cNvPr>
          <p:cNvPicPr>
            <a:picLocks noChangeAspect="1"/>
          </p:cNvPicPr>
          <p:nvPr/>
        </p:nvPicPr>
        <p:blipFill>
          <a:blip r:embed="rId5"/>
          <a:stretch>
            <a:fillRect/>
          </a:stretch>
        </p:blipFill>
        <p:spPr>
          <a:xfrm>
            <a:off x="494805" y="1395750"/>
            <a:ext cx="3543795" cy="552527"/>
          </a:xfrm>
          <a:prstGeom prst="rect">
            <a:avLst/>
          </a:prstGeom>
        </p:spPr>
      </p:pic>
    </p:spTree>
    <p:extLst>
      <p:ext uri="{BB962C8B-B14F-4D97-AF65-F5344CB8AC3E}">
        <p14:creationId xmlns:p14="http://schemas.microsoft.com/office/powerpoint/2010/main" val="21787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extLst>
    <p:ext uri="{6950BFC3-D8DA-4A85-94F7-54DA5524770B}">
      <p188:commentRel xmlns:p188="http://schemas.microsoft.com/office/powerpoint/2018/8/main" r:id="rId3"/>
    </p:ext>
  </p:extLs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9B993-AA0B-4F92-D875-5125F83511FC}"/>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315EC4B1-9B2B-F65B-7DFA-6E7940359025}"/>
              </a:ext>
            </a:extLst>
          </p:cNvPr>
          <p:cNvPicPr>
            <a:picLocks noChangeAspect="1"/>
          </p:cNvPicPr>
          <p:nvPr/>
        </p:nvPicPr>
        <p:blipFill>
          <a:blip r:embed="rId3"/>
          <a:stretch>
            <a:fillRect/>
          </a:stretch>
        </p:blipFill>
        <p:spPr>
          <a:xfrm>
            <a:off x="0" y="307859"/>
            <a:ext cx="9144000" cy="6242281"/>
          </a:xfrm>
          <a:prstGeom prst="rect">
            <a:avLst/>
          </a:prstGeom>
        </p:spPr>
      </p:pic>
    </p:spTree>
    <p:extLst>
      <p:ext uri="{BB962C8B-B14F-4D97-AF65-F5344CB8AC3E}">
        <p14:creationId xmlns:p14="http://schemas.microsoft.com/office/powerpoint/2010/main" val="377337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914854-DBE9-41CC-3023-23D9E5B850B7}"/>
              </a:ext>
            </a:extLst>
          </p:cNvPr>
          <p:cNvSpPr>
            <a:spLocks noGrp="1"/>
          </p:cNvSpPr>
          <p:nvPr>
            <p:ph type="title"/>
          </p:nvPr>
        </p:nvSpPr>
        <p:spPr>
          <a:xfrm>
            <a:off x="221456" y="300816"/>
            <a:ext cx="8701087" cy="868577"/>
          </a:xfrm>
        </p:spPr>
        <p:txBody>
          <a:bodyPr>
            <a:normAutofit/>
          </a:bodyPr>
          <a:lstStyle/>
          <a:p>
            <a:r>
              <a:rPr lang="en-GB" sz="4000" dirty="0"/>
              <a:t>Heart Failure</a:t>
            </a:r>
            <a:endParaRPr lang="en-GR" sz="4000" dirty="0"/>
          </a:p>
        </p:txBody>
      </p:sp>
      <p:sp>
        <p:nvSpPr>
          <p:cNvPr id="5" name="TextBox 4">
            <a:extLst>
              <a:ext uri="{FF2B5EF4-FFF2-40B4-BE49-F238E27FC236}">
                <a16:creationId xmlns:a16="http://schemas.microsoft.com/office/drawing/2014/main" id="{974D7E1E-C80E-15E8-EADE-F3B890332DF9}"/>
              </a:ext>
            </a:extLst>
          </p:cNvPr>
          <p:cNvSpPr txBox="1"/>
          <p:nvPr/>
        </p:nvSpPr>
        <p:spPr>
          <a:xfrm>
            <a:off x="2408159" y="1186036"/>
            <a:ext cx="6462195" cy="1384995"/>
          </a:xfrm>
          <a:prstGeom prst="rect">
            <a:avLst/>
          </a:prstGeom>
          <a:noFill/>
        </p:spPr>
        <p:txBody>
          <a:bodyPr wrap="square">
            <a:spAutoFit/>
          </a:bodyPr>
          <a:lstStyle/>
          <a:p>
            <a:pPr lvl="0" algn="ctr"/>
            <a:r>
              <a:rPr lang="en-US" sz="2800" dirty="0">
                <a:solidFill>
                  <a:srgbClr val="C00000"/>
                </a:solidFill>
              </a:rPr>
              <a:t>In people with heart failure, use SGLT2i because they improve heart failure and kidney outcomes.</a:t>
            </a:r>
            <a:endParaRPr lang="en-GR" sz="2800" dirty="0">
              <a:solidFill>
                <a:srgbClr val="C00000"/>
              </a:solidFill>
            </a:endParaRPr>
          </a:p>
        </p:txBody>
      </p:sp>
      <p:sp>
        <p:nvSpPr>
          <p:cNvPr id="11" name="TextBox 10">
            <a:extLst>
              <a:ext uri="{FF2B5EF4-FFF2-40B4-BE49-F238E27FC236}">
                <a16:creationId xmlns:a16="http://schemas.microsoft.com/office/drawing/2014/main" id="{39075D0D-2610-D3BC-FFE8-4CB1C3733239}"/>
              </a:ext>
            </a:extLst>
          </p:cNvPr>
          <p:cNvSpPr txBox="1"/>
          <p:nvPr/>
        </p:nvSpPr>
        <p:spPr>
          <a:xfrm>
            <a:off x="5467424" y="4279882"/>
            <a:ext cx="3261796" cy="1754326"/>
          </a:xfrm>
          <a:prstGeom prst="rect">
            <a:avLst/>
          </a:prstGeom>
          <a:noFill/>
        </p:spPr>
        <p:txBody>
          <a:bodyPr wrap="square">
            <a:spAutoFit/>
          </a:bodyPr>
          <a:lstStyle/>
          <a:p>
            <a:pPr lvl="1"/>
            <a:r>
              <a:rPr lang="en-US" altLang="en-US" sz="1800" b="1" dirty="0">
                <a:solidFill>
                  <a:srgbClr val="C00000"/>
                </a:solidFill>
              </a:rPr>
              <a:t>SGLT2i </a:t>
            </a:r>
            <a:br>
              <a:rPr lang="en-US" altLang="en-US" sz="1800" dirty="0"/>
            </a:br>
            <a:r>
              <a:rPr lang="en-US" altLang="en-US" sz="1800" dirty="0"/>
              <a:t>Empagliflozin </a:t>
            </a:r>
          </a:p>
          <a:p>
            <a:pPr lvl="1"/>
            <a:r>
              <a:rPr lang="en-US" altLang="en-US" dirty="0"/>
              <a:t>Ca</a:t>
            </a:r>
            <a:r>
              <a:rPr lang="en-US" altLang="en-US" sz="1800" dirty="0"/>
              <a:t>nagliflozin </a:t>
            </a:r>
          </a:p>
          <a:p>
            <a:pPr lvl="1"/>
            <a:r>
              <a:rPr lang="en-US" altLang="en-US" dirty="0"/>
              <a:t>D</a:t>
            </a:r>
            <a:r>
              <a:rPr lang="en-US" altLang="en-US" sz="1800" dirty="0"/>
              <a:t>apagliflozin </a:t>
            </a:r>
            <a:endParaRPr lang="en-US" altLang="en-US" dirty="0"/>
          </a:p>
          <a:p>
            <a:pPr lvl="1"/>
            <a:r>
              <a:rPr lang="en-US" altLang="en-US" dirty="0"/>
              <a:t>Ertugliflozin</a:t>
            </a:r>
          </a:p>
          <a:p>
            <a:pPr algn="ctr"/>
            <a:endParaRPr lang="en-US" altLang="en-US" sz="1800" dirty="0"/>
          </a:p>
        </p:txBody>
      </p:sp>
      <p:pic>
        <p:nvPicPr>
          <p:cNvPr id="3" name="Picture 2">
            <a:extLst>
              <a:ext uri="{FF2B5EF4-FFF2-40B4-BE49-F238E27FC236}">
                <a16:creationId xmlns:a16="http://schemas.microsoft.com/office/drawing/2014/main" id="{36B83395-BC7B-C814-0CFB-4F1281E6F14F}"/>
              </a:ext>
            </a:extLst>
          </p:cNvPr>
          <p:cNvPicPr>
            <a:picLocks noChangeAspect="1"/>
          </p:cNvPicPr>
          <p:nvPr/>
        </p:nvPicPr>
        <p:blipFill>
          <a:blip r:embed="rId4"/>
          <a:stretch>
            <a:fillRect/>
          </a:stretch>
        </p:blipFill>
        <p:spPr>
          <a:xfrm>
            <a:off x="535120" y="1636371"/>
            <a:ext cx="1804671" cy="4445944"/>
          </a:xfrm>
          <a:prstGeom prst="rect">
            <a:avLst/>
          </a:prstGeom>
        </p:spPr>
      </p:pic>
      <p:sp>
        <p:nvSpPr>
          <p:cNvPr id="6" name="TextBox 5">
            <a:extLst>
              <a:ext uri="{FF2B5EF4-FFF2-40B4-BE49-F238E27FC236}">
                <a16:creationId xmlns:a16="http://schemas.microsoft.com/office/drawing/2014/main" id="{2CE8081B-A839-6C05-1CFF-B360CEC99B08}"/>
              </a:ext>
            </a:extLst>
          </p:cNvPr>
          <p:cNvSpPr txBox="1"/>
          <p:nvPr/>
        </p:nvSpPr>
        <p:spPr>
          <a:xfrm>
            <a:off x="2690296" y="2571982"/>
            <a:ext cx="5715000" cy="1754326"/>
          </a:xfrm>
          <a:prstGeom prst="rect">
            <a:avLst/>
          </a:prstGeom>
          <a:noFill/>
        </p:spPr>
        <p:txBody>
          <a:bodyPr wrap="square" rtlCol="0">
            <a:spAutoFit/>
          </a:bodyPr>
          <a:lstStyle/>
          <a:p>
            <a:r>
              <a:rPr lang="en-US" b="1" dirty="0"/>
              <a:t>New for 2026:</a:t>
            </a:r>
          </a:p>
          <a:p>
            <a:r>
              <a:rPr lang="en-US" dirty="0">
                <a:highlight>
                  <a:srgbClr val="FFFF00"/>
                </a:highlight>
              </a:rPr>
              <a:t>9.9 In adults with T2D, obesity, and symptomatic HFpEF, the glucose-lowering treatment plan should include a GIP/GLP-1 agonist or GLP-1 agonist with demonstrated benefits for HF-related symptoms and reduction in HF events (irrespective of A1C). </a:t>
            </a:r>
          </a:p>
        </p:txBody>
      </p:sp>
      <p:sp>
        <p:nvSpPr>
          <p:cNvPr id="12" name="TextBox 11">
            <a:extLst>
              <a:ext uri="{FF2B5EF4-FFF2-40B4-BE49-F238E27FC236}">
                <a16:creationId xmlns:a16="http://schemas.microsoft.com/office/drawing/2014/main" id="{B9A67604-8037-CCF7-58D2-3E2A8E993F50}"/>
              </a:ext>
            </a:extLst>
          </p:cNvPr>
          <p:cNvSpPr txBox="1"/>
          <p:nvPr/>
        </p:nvSpPr>
        <p:spPr>
          <a:xfrm>
            <a:off x="2428109" y="4377790"/>
            <a:ext cx="3261796" cy="1200329"/>
          </a:xfrm>
          <a:prstGeom prst="rect">
            <a:avLst/>
          </a:prstGeom>
          <a:noFill/>
        </p:spPr>
        <p:txBody>
          <a:bodyPr wrap="square">
            <a:spAutoFit/>
          </a:bodyPr>
          <a:lstStyle/>
          <a:p>
            <a:pPr lvl="1"/>
            <a:r>
              <a:rPr lang="en-US" altLang="en-US" sz="1800" b="1" dirty="0">
                <a:solidFill>
                  <a:srgbClr val="C00000"/>
                </a:solidFill>
              </a:rPr>
              <a:t>GLP-1 RA </a:t>
            </a:r>
            <a:br>
              <a:rPr lang="en-US" altLang="en-US" sz="1800" dirty="0"/>
            </a:br>
            <a:r>
              <a:rPr lang="en-US" altLang="en-US" sz="1800" dirty="0"/>
              <a:t>Semaglutide </a:t>
            </a:r>
          </a:p>
          <a:p>
            <a:pPr lvl="1"/>
            <a:r>
              <a:rPr lang="en-US" altLang="en-US" b="1" dirty="0">
                <a:solidFill>
                  <a:srgbClr val="C00000"/>
                </a:solidFill>
              </a:rPr>
              <a:t>GLP-1/GIP RA </a:t>
            </a:r>
          </a:p>
          <a:p>
            <a:pPr lvl="1"/>
            <a:r>
              <a:rPr lang="en-US" altLang="en-US" sz="1800" dirty="0"/>
              <a:t>Tirzepatide </a:t>
            </a:r>
          </a:p>
        </p:txBody>
      </p:sp>
      <p:sp>
        <p:nvSpPr>
          <p:cNvPr id="2" name="TextBox 1">
            <a:extLst>
              <a:ext uri="{FF2B5EF4-FFF2-40B4-BE49-F238E27FC236}">
                <a16:creationId xmlns:a16="http://schemas.microsoft.com/office/drawing/2014/main" id="{FECA7F05-E74D-43C2-AEF4-91E556D81589}"/>
              </a:ext>
            </a:extLst>
          </p:cNvPr>
          <p:cNvSpPr txBox="1"/>
          <p:nvPr/>
        </p:nvSpPr>
        <p:spPr>
          <a:xfrm>
            <a:off x="282506" y="6183600"/>
            <a:ext cx="4114570" cy="646331"/>
          </a:xfrm>
          <a:prstGeom prst="rect">
            <a:avLst/>
          </a:prstGeom>
          <a:noFill/>
        </p:spPr>
        <p:txBody>
          <a:bodyPr wrap="square">
            <a:spAutoFit/>
          </a:bodyPr>
          <a:lstStyle/>
          <a:p>
            <a:r>
              <a:rPr lang="en-US" dirty="0">
                <a:highlight>
                  <a:srgbClr val="FFFF00"/>
                </a:highlight>
              </a:rPr>
              <a:t>HFpEF </a:t>
            </a:r>
            <a:r>
              <a:rPr lang="en-US" dirty="0"/>
              <a:t>Heart failure with preserved ejection fraction ≥40% )</a:t>
            </a:r>
          </a:p>
        </p:txBody>
      </p:sp>
      <p:sp>
        <p:nvSpPr>
          <p:cNvPr id="7" name="TextBox 6">
            <a:extLst>
              <a:ext uri="{FF2B5EF4-FFF2-40B4-BE49-F238E27FC236}">
                <a16:creationId xmlns:a16="http://schemas.microsoft.com/office/drawing/2014/main" id="{7C398CF6-ACCA-CBC3-17E9-A791E9BBE641}"/>
              </a:ext>
            </a:extLst>
          </p:cNvPr>
          <p:cNvSpPr txBox="1"/>
          <p:nvPr/>
        </p:nvSpPr>
        <p:spPr>
          <a:xfrm>
            <a:off x="4397076" y="6096620"/>
            <a:ext cx="4586748" cy="646331"/>
          </a:xfrm>
          <a:prstGeom prst="rect">
            <a:avLst/>
          </a:prstGeom>
          <a:noFill/>
        </p:spPr>
        <p:txBody>
          <a:bodyPr wrap="square">
            <a:spAutoFit/>
          </a:bodyPr>
          <a:lstStyle/>
          <a:p>
            <a:r>
              <a:rPr lang="en-US" dirty="0">
                <a:highlight>
                  <a:srgbClr val="FFFF00"/>
                </a:highlight>
              </a:rPr>
              <a:t>(</a:t>
            </a:r>
            <a:r>
              <a:rPr lang="en-US" dirty="0" err="1">
                <a:highlight>
                  <a:srgbClr val="FFFF00"/>
                </a:highlight>
              </a:rPr>
              <a:t>HFrEF</a:t>
            </a:r>
            <a:r>
              <a:rPr lang="en-US" dirty="0">
                <a:highlight>
                  <a:srgbClr val="FFFF00"/>
                </a:highlight>
              </a:rPr>
              <a:t>) </a:t>
            </a:r>
            <a:r>
              <a:rPr lang="en-US" dirty="0"/>
              <a:t>Heart failure with reduced ejection fraction  ≤40% )</a:t>
            </a:r>
          </a:p>
        </p:txBody>
      </p:sp>
    </p:spTree>
    <p:extLst>
      <p:ext uri="{BB962C8B-B14F-4D97-AF65-F5344CB8AC3E}">
        <p14:creationId xmlns:p14="http://schemas.microsoft.com/office/powerpoint/2010/main" val="4001923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sz="4000" dirty="0"/>
              <a:t>1. Improving Care - Population Health</a:t>
            </a:r>
          </a:p>
        </p:txBody>
      </p:sp>
      <p:sp>
        <p:nvSpPr>
          <p:cNvPr id="3" name="Content Placeholder 2"/>
          <p:cNvSpPr>
            <a:spLocks noGrp="1"/>
          </p:cNvSpPr>
          <p:nvPr>
            <p:ph sz="quarter" idx="1"/>
          </p:nvPr>
        </p:nvSpPr>
        <p:spPr>
          <a:xfrm>
            <a:off x="457200" y="1219200"/>
            <a:ext cx="5105400" cy="5638800"/>
          </a:xfrm>
        </p:spPr>
        <p:txBody>
          <a:bodyPr>
            <a:normAutofit fontScale="70000" lnSpcReduction="20000"/>
          </a:bodyPr>
          <a:lstStyle/>
          <a:p>
            <a:pPr marL="274320" indent="-274320" eaLnBrk="1" fontAlgn="auto" hangingPunct="1">
              <a:lnSpc>
                <a:spcPct val="120000"/>
              </a:lnSpc>
              <a:spcAft>
                <a:spcPts val="0"/>
              </a:spcAft>
              <a:buFont typeface="Wingdings 3"/>
              <a:buChar char=""/>
              <a:defRPr/>
            </a:pPr>
            <a:r>
              <a:rPr lang="en-US" dirty="0"/>
              <a:t>“Health outcomes of a group of individuals</a:t>
            </a:r>
          </a:p>
          <a:p>
            <a:pPr marL="548958" lvl="1" indent="-274320" eaLnBrk="1" fontAlgn="auto" hangingPunct="1">
              <a:lnSpc>
                <a:spcPct val="120000"/>
              </a:lnSpc>
              <a:spcAft>
                <a:spcPts val="0"/>
              </a:spcAft>
              <a:buFont typeface="Wingdings 3"/>
              <a:buChar char=""/>
              <a:defRPr/>
            </a:pPr>
            <a:r>
              <a:rPr lang="en-US" sz="2900" dirty="0"/>
              <a:t> including the distribution of health outcomes within the group”</a:t>
            </a:r>
          </a:p>
          <a:p>
            <a:pPr marL="274320" indent="-274320" eaLnBrk="1" fontAlgn="auto" hangingPunct="1">
              <a:lnSpc>
                <a:spcPct val="120000"/>
              </a:lnSpc>
              <a:spcAft>
                <a:spcPts val="0"/>
              </a:spcAft>
              <a:buFont typeface="Wingdings 3"/>
              <a:buChar char=""/>
              <a:defRPr/>
            </a:pPr>
            <a:r>
              <a:rPr lang="en-US" dirty="0"/>
              <a:t>These outcomes can be measured in terms of health outcome:</a:t>
            </a:r>
          </a:p>
          <a:p>
            <a:pPr marL="548958" lvl="1" indent="-274320" eaLnBrk="1" fontAlgn="auto" hangingPunct="1">
              <a:lnSpc>
                <a:spcPct val="120000"/>
              </a:lnSpc>
              <a:spcAft>
                <a:spcPts val="0"/>
              </a:spcAft>
              <a:buFont typeface="Wingdings 3"/>
              <a:buChar char=""/>
              <a:defRPr/>
            </a:pPr>
            <a:r>
              <a:rPr lang="en-US" sz="3600" dirty="0"/>
              <a:t> mortality, morbidity, health, and functional status</a:t>
            </a:r>
          </a:p>
          <a:p>
            <a:pPr marL="548958" lvl="1" indent="-274320" eaLnBrk="1" fontAlgn="auto" hangingPunct="1">
              <a:lnSpc>
                <a:spcPct val="120000"/>
              </a:lnSpc>
              <a:spcAft>
                <a:spcPts val="0"/>
              </a:spcAft>
              <a:buFont typeface="Wingdings 3"/>
              <a:buChar char=""/>
              <a:defRPr/>
            </a:pPr>
            <a:r>
              <a:rPr lang="en-US" sz="3600" dirty="0"/>
              <a:t>disease burden </a:t>
            </a:r>
          </a:p>
          <a:p>
            <a:pPr marL="823595" lvl="2" indent="-274320" eaLnBrk="1" fontAlgn="auto" hangingPunct="1">
              <a:lnSpc>
                <a:spcPct val="120000"/>
              </a:lnSpc>
              <a:spcAft>
                <a:spcPts val="0"/>
              </a:spcAft>
              <a:buFont typeface="Wingdings 3"/>
              <a:buChar char=""/>
              <a:defRPr/>
            </a:pPr>
            <a:r>
              <a:rPr lang="en-US" sz="2600" dirty="0"/>
              <a:t>(incidence and prevalence)</a:t>
            </a:r>
          </a:p>
          <a:p>
            <a:pPr marL="548958" lvl="1" indent="-274320" eaLnBrk="1" fontAlgn="auto" hangingPunct="1">
              <a:lnSpc>
                <a:spcPct val="120000"/>
              </a:lnSpc>
              <a:spcAft>
                <a:spcPts val="0"/>
              </a:spcAft>
              <a:buFont typeface="Wingdings 3"/>
              <a:buChar char=""/>
              <a:defRPr/>
            </a:pPr>
            <a:r>
              <a:rPr lang="en-US" sz="3600" dirty="0"/>
              <a:t>behavioral and metabolic factors</a:t>
            </a:r>
          </a:p>
          <a:p>
            <a:pPr marL="823595" lvl="2" indent="-274320" eaLnBrk="1" fontAlgn="auto" hangingPunct="1">
              <a:lnSpc>
                <a:spcPct val="120000"/>
              </a:lnSpc>
              <a:spcAft>
                <a:spcPts val="0"/>
              </a:spcAft>
              <a:buFont typeface="Wingdings 3"/>
              <a:buChar char=""/>
              <a:defRPr/>
            </a:pPr>
            <a:r>
              <a:rPr lang="en-US" sz="2600" dirty="0"/>
              <a:t>(exercise, diet, A1C, etc.)</a:t>
            </a:r>
            <a:endParaRPr lang="en-US" dirty="0"/>
          </a:p>
        </p:txBody>
      </p:sp>
      <p:pic>
        <p:nvPicPr>
          <p:cNvPr id="52228"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4771" y="1382713"/>
            <a:ext cx="2730904"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E3B3299-BE2C-4CCE-8649-7A3C37BFEAB3}"/>
              </a:ext>
            </a:extLst>
          </p:cNvPr>
          <p:cNvSpPr txBox="1"/>
          <p:nvPr/>
        </p:nvSpPr>
        <p:spPr>
          <a:xfrm>
            <a:off x="6019800" y="3429000"/>
            <a:ext cx="2667000" cy="369332"/>
          </a:xfrm>
          <a:prstGeom prst="rect">
            <a:avLst/>
          </a:prstGeom>
          <a:noFill/>
        </p:spPr>
        <p:txBody>
          <a:bodyPr wrap="square" rtlCol="0">
            <a:spAutoFit/>
          </a:bodyPr>
          <a:lstStyle/>
          <a:p>
            <a:r>
              <a:rPr lang="en-US" dirty="0"/>
              <a:t>ADA Standards 2026</a:t>
            </a:r>
          </a:p>
        </p:txBody>
      </p:sp>
      <p:pic>
        <p:nvPicPr>
          <p:cNvPr id="6" name="Picture 5">
            <a:extLst>
              <a:ext uri="{FF2B5EF4-FFF2-40B4-BE49-F238E27FC236}">
                <a16:creationId xmlns:a16="http://schemas.microsoft.com/office/drawing/2014/main" id="{A5D86D66-93B6-9EA7-8683-2CD196E57651}"/>
              </a:ext>
            </a:extLst>
          </p:cNvPr>
          <p:cNvPicPr>
            <a:picLocks noChangeAspect="1"/>
          </p:cNvPicPr>
          <p:nvPr/>
        </p:nvPicPr>
        <p:blipFill>
          <a:blip r:embed="rId5"/>
          <a:stretch>
            <a:fillRect/>
          </a:stretch>
        </p:blipFill>
        <p:spPr>
          <a:xfrm>
            <a:off x="5825367" y="3798332"/>
            <a:ext cx="3318633" cy="604184"/>
          </a:xfrm>
          <a:prstGeom prst="rect">
            <a:avLst/>
          </a:prstGeom>
        </p:spPr>
      </p:pic>
    </p:spTree>
    <p:custDataLst>
      <p:tags r:id="rId1"/>
    </p:custDataLst>
    <p:extLst>
      <p:ext uri="{BB962C8B-B14F-4D97-AF65-F5344CB8AC3E}">
        <p14:creationId xmlns:p14="http://schemas.microsoft.com/office/powerpoint/2010/main" val="35574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7A283-A6C7-7454-8C1F-76B8843C72F6}"/>
              </a:ext>
            </a:extLst>
          </p:cNvPr>
          <p:cNvSpPr>
            <a:spLocks noGrp="1"/>
          </p:cNvSpPr>
          <p:nvPr>
            <p:ph type="title"/>
          </p:nvPr>
        </p:nvSpPr>
        <p:spPr/>
        <p:txBody>
          <a:bodyPr>
            <a:noAutofit/>
          </a:bodyPr>
          <a:lstStyle/>
          <a:p>
            <a:r>
              <a:rPr lang="en-US" sz="4000" dirty="0"/>
              <a:t>Heart Failure in People with Diabetes</a:t>
            </a:r>
          </a:p>
        </p:txBody>
      </p:sp>
      <p:sp>
        <p:nvSpPr>
          <p:cNvPr id="3" name="Content Placeholder 2">
            <a:extLst>
              <a:ext uri="{FF2B5EF4-FFF2-40B4-BE49-F238E27FC236}">
                <a16:creationId xmlns:a16="http://schemas.microsoft.com/office/drawing/2014/main" id="{528C6D38-F1A8-AC82-9EA0-C761D8AF4119}"/>
              </a:ext>
            </a:extLst>
          </p:cNvPr>
          <p:cNvSpPr>
            <a:spLocks noGrp="1"/>
          </p:cNvSpPr>
          <p:nvPr>
            <p:ph sz="quarter" idx="1"/>
          </p:nvPr>
        </p:nvSpPr>
        <p:spPr/>
        <p:txBody>
          <a:bodyPr/>
          <a:lstStyle/>
          <a:p>
            <a:endParaRPr lang="en-US"/>
          </a:p>
        </p:txBody>
      </p:sp>
      <p:pic>
        <p:nvPicPr>
          <p:cNvPr id="6" name="Picture 5">
            <a:extLst>
              <a:ext uri="{FF2B5EF4-FFF2-40B4-BE49-F238E27FC236}">
                <a16:creationId xmlns:a16="http://schemas.microsoft.com/office/drawing/2014/main" id="{09A7A4EE-891C-4CC2-170A-0E8E4B0E86A4}"/>
              </a:ext>
            </a:extLst>
          </p:cNvPr>
          <p:cNvPicPr>
            <a:picLocks noChangeAspect="1"/>
          </p:cNvPicPr>
          <p:nvPr/>
        </p:nvPicPr>
        <p:blipFill>
          <a:blip r:embed="rId4"/>
          <a:stretch>
            <a:fillRect/>
          </a:stretch>
        </p:blipFill>
        <p:spPr>
          <a:xfrm>
            <a:off x="4743614" y="6201104"/>
            <a:ext cx="3735808" cy="463924"/>
          </a:xfrm>
          <a:prstGeom prst="rect">
            <a:avLst/>
          </a:prstGeom>
        </p:spPr>
      </p:pic>
      <p:pic>
        <p:nvPicPr>
          <p:cNvPr id="7" name="Picture 6">
            <a:extLst>
              <a:ext uri="{FF2B5EF4-FFF2-40B4-BE49-F238E27FC236}">
                <a16:creationId xmlns:a16="http://schemas.microsoft.com/office/drawing/2014/main" id="{893A048E-EA39-A4FC-DC4D-C0BE6AB79A9C}"/>
              </a:ext>
            </a:extLst>
          </p:cNvPr>
          <p:cNvPicPr>
            <a:picLocks noChangeAspect="1"/>
          </p:cNvPicPr>
          <p:nvPr/>
        </p:nvPicPr>
        <p:blipFill>
          <a:blip r:embed="rId5"/>
          <a:stretch>
            <a:fillRect/>
          </a:stretch>
        </p:blipFill>
        <p:spPr>
          <a:xfrm>
            <a:off x="443696" y="1223315"/>
            <a:ext cx="8229600" cy="5415670"/>
          </a:xfrm>
          <a:prstGeom prst="rect">
            <a:avLst/>
          </a:prstGeom>
        </p:spPr>
      </p:pic>
      <p:pic>
        <p:nvPicPr>
          <p:cNvPr id="4" name="Picture 3">
            <a:extLst>
              <a:ext uri="{FF2B5EF4-FFF2-40B4-BE49-F238E27FC236}">
                <a16:creationId xmlns:a16="http://schemas.microsoft.com/office/drawing/2014/main" id="{D90A8A25-3D83-26E4-BCEA-526CB8DD152D}"/>
              </a:ext>
            </a:extLst>
          </p:cNvPr>
          <p:cNvPicPr>
            <a:picLocks noChangeAspect="1"/>
          </p:cNvPicPr>
          <p:nvPr/>
        </p:nvPicPr>
        <p:blipFill>
          <a:blip r:embed="rId6"/>
          <a:stretch>
            <a:fillRect/>
          </a:stretch>
        </p:blipFill>
        <p:spPr>
          <a:xfrm>
            <a:off x="4909039" y="6134897"/>
            <a:ext cx="3404957" cy="530131"/>
          </a:xfrm>
          <a:prstGeom prst="rect">
            <a:avLst/>
          </a:prstGeom>
        </p:spPr>
      </p:pic>
    </p:spTree>
    <p:extLst>
      <p:ext uri="{BB962C8B-B14F-4D97-AF65-F5344CB8AC3E}">
        <p14:creationId xmlns:p14="http://schemas.microsoft.com/office/powerpoint/2010/main" val="127270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90818-0828-44DC-B216-B8D54D2FBDE9}"/>
              </a:ext>
            </a:extLst>
          </p:cNvPr>
          <p:cNvSpPr>
            <a:spLocks noGrp="1"/>
          </p:cNvSpPr>
          <p:nvPr>
            <p:ph type="title"/>
          </p:nvPr>
        </p:nvSpPr>
        <p:spPr/>
        <p:txBody>
          <a:bodyPr>
            <a:normAutofit/>
          </a:bodyPr>
          <a:lstStyle/>
          <a:p>
            <a:pPr algn="ctr"/>
            <a:r>
              <a:rPr lang="en-US" dirty="0"/>
              <a:t>SGLT2 Inhibitor HF/ASCVD Evidence Summary</a:t>
            </a:r>
          </a:p>
        </p:txBody>
      </p:sp>
      <p:graphicFrame>
        <p:nvGraphicFramePr>
          <p:cNvPr id="5" name="Content Placeholder 4">
            <a:extLst>
              <a:ext uri="{FF2B5EF4-FFF2-40B4-BE49-F238E27FC236}">
                <a16:creationId xmlns:a16="http://schemas.microsoft.com/office/drawing/2014/main" id="{E99956F7-EA92-467F-AD73-3C510309FACE}"/>
              </a:ext>
            </a:extLst>
          </p:cNvPr>
          <p:cNvGraphicFramePr>
            <a:graphicFrameLocks noGrp="1"/>
          </p:cNvGraphicFramePr>
          <p:nvPr>
            <p:ph sz="quarter" idx="1"/>
            <p:extLst>
              <p:ext uri="{D42A27DB-BD31-4B8C-83A1-F6EECF244321}">
                <p14:modId xmlns:p14="http://schemas.microsoft.com/office/powerpoint/2010/main" val="1991040017"/>
              </p:ext>
            </p:extLst>
          </p:nvPr>
        </p:nvGraphicFramePr>
        <p:xfrm>
          <a:off x="128954" y="1181100"/>
          <a:ext cx="8839200" cy="5311140"/>
        </p:xfrm>
        <a:graphic>
          <a:graphicData uri="http://schemas.openxmlformats.org/drawingml/2006/table">
            <a:tbl>
              <a:tblPr firstRow="1" bandRow="1">
                <a:tableStyleId>{F5AB1C69-6EDB-4FF4-983F-18BD219EF322}</a:tableStyleId>
              </a:tblPr>
              <a:tblGrid>
                <a:gridCol w="1230775">
                  <a:extLst>
                    <a:ext uri="{9D8B030D-6E8A-4147-A177-3AD203B41FA5}">
                      <a16:colId xmlns:a16="http://schemas.microsoft.com/office/drawing/2014/main" val="2070957117"/>
                    </a:ext>
                  </a:extLst>
                </a:gridCol>
                <a:gridCol w="1535871">
                  <a:extLst>
                    <a:ext uri="{9D8B030D-6E8A-4147-A177-3AD203B41FA5}">
                      <a16:colId xmlns:a16="http://schemas.microsoft.com/office/drawing/2014/main" val="2326439264"/>
                    </a:ext>
                  </a:extLst>
                </a:gridCol>
                <a:gridCol w="6072554">
                  <a:extLst>
                    <a:ext uri="{9D8B030D-6E8A-4147-A177-3AD203B41FA5}">
                      <a16:colId xmlns:a16="http://schemas.microsoft.com/office/drawing/2014/main" val="1296116180"/>
                    </a:ext>
                  </a:extLst>
                </a:gridCol>
              </a:tblGrid>
              <a:tr h="434340">
                <a:tc>
                  <a:txBody>
                    <a:bodyPr/>
                    <a:lstStyle/>
                    <a:p>
                      <a:r>
                        <a:rPr lang="en-US" sz="1400" dirty="0">
                          <a:solidFill>
                            <a:schemeClr val="tx1"/>
                          </a:solidFill>
                          <a:latin typeface="Calibri" panose="020F0502020204030204" pitchFamily="34" charset="0"/>
                          <a:ea typeface="Calibri" panose="020F0502020204030204" pitchFamily="34" charset="0"/>
                          <a:cs typeface="Calibri" panose="020F0502020204030204" pitchFamily="34" charset="0"/>
                        </a:rPr>
                        <a:t>Trial Name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latin typeface="Calibri" panose="020F0502020204030204" pitchFamily="34" charset="0"/>
                          <a:ea typeface="Calibri" panose="020F0502020204030204" pitchFamily="34" charset="0"/>
                          <a:cs typeface="Calibri" panose="020F0502020204030204" pitchFamily="34" charset="0"/>
                        </a:rPr>
                        <a:t>SGLT2 Inhibitor vs.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latin typeface="Calibri" panose="020F0502020204030204" pitchFamily="34" charset="0"/>
                          <a:ea typeface="Calibri" panose="020F0502020204030204" pitchFamily="34" charset="0"/>
                          <a:cs typeface="Calibri" panose="020F0502020204030204" pitchFamily="34" charset="0"/>
                        </a:rPr>
                        <a:t>Outcomes (Primary Bolded)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913384"/>
                  </a:ext>
                </a:extLst>
              </a:tr>
              <a:tr h="434340">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EMPA-REG Outcome</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Empagliflozin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0" lang="en-US" sz="1400" kern="1200" dirty="0">
                          <a:effectLst/>
                          <a:latin typeface="Calibri" panose="020F0502020204030204" pitchFamily="34" charset="0"/>
                          <a:ea typeface="Calibri" panose="020F0502020204030204" pitchFamily="34" charset="0"/>
                          <a:cs typeface="Calibri" panose="020F0502020204030204" pitchFamily="34" charset="0"/>
                        </a:rPr>
                        <a:t>N=7020, Median follow-up 3.1 years, Prior CVD 99%</a:t>
                      </a:r>
                    </a:p>
                    <a:p>
                      <a:r>
                        <a:rPr kumimoji="0" lang="en-US" sz="1400" b="1" kern="1200" dirty="0">
                          <a:effectLst/>
                          <a:latin typeface="Calibri" panose="020F0502020204030204" pitchFamily="34" charset="0"/>
                          <a:ea typeface="Calibri" panose="020F0502020204030204" pitchFamily="34" charset="0"/>
                          <a:cs typeface="Calibri" panose="020F0502020204030204" pitchFamily="34" charset="0"/>
                        </a:rPr>
                        <a:t>3 Point MACE (primary</a:t>
                      </a:r>
                      <a:r>
                        <a:rPr kumimoji="0" lang="en-US" sz="1400" kern="1200" dirty="0">
                          <a:effectLst/>
                          <a:latin typeface="Calibri" panose="020F0502020204030204" pitchFamily="34" charset="0"/>
                          <a:ea typeface="Calibri" panose="020F0502020204030204" pitchFamily="34" charset="0"/>
                          <a:cs typeface="Calibri" panose="020F0502020204030204" pitchFamily="34" charset="0"/>
                        </a:rPr>
                        <a:t>): 0.86 (0.74-0.99), CV death: 0.62 (0.49-0.77)</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4302281"/>
                  </a:ext>
                </a:extLst>
              </a:tr>
              <a:tr h="434340">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EMPEROR Reduced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Empagliflozin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N=3730, 1856 with diabetes, Median follow-up 1.3 years, 100% HF with reduced EF</a:t>
                      </a:r>
                    </a:p>
                    <a:p>
                      <a:r>
                        <a:rPr lang="en-US" sz="1400" b="1" dirty="0">
                          <a:latin typeface="Calibri" panose="020F0502020204030204" pitchFamily="34" charset="0"/>
                          <a:ea typeface="Calibri" panose="020F0502020204030204" pitchFamily="34" charset="0"/>
                          <a:cs typeface="Calibri" panose="020F0502020204030204" pitchFamily="34" charset="0"/>
                        </a:rPr>
                        <a:t>CV death or HF hospitalization (primary) </a:t>
                      </a:r>
                      <a:r>
                        <a:rPr lang="en-US" sz="1400" dirty="0">
                          <a:latin typeface="Calibri" panose="020F0502020204030204" pitchFamily="34" charset="0"/>
                          <a:ea typeface="Calibri" panose="020F0502020204030204" pitchFamily="34" charset="0"/>
                          <a:cs typeface="Calibri" panose="020F0502020204030204" pitchFamily="34" charset="0"/>
                        </a:rPr>
                        <a:t>0.75 (0.65-0.86)</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34340">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EMPEROR Preserved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ea typeface="Calibri" panose="020F0502020204030204" pitchFamily="34" charset="0"/>
                          <a:cs typeface="Calibri" panose="020F0502020204030204" pitchFamily="34" charset="0"/>
                        </a:rPr>
                        <a:t>Empagliflozin</a:t>
                      </a:r>
                    </a:p>
                    <a:p>
                      <a:endParaRPr lang="en-US" sz="1400" dirty="0">
                        <a:latin typeface="Calibri" panose="020F0502020204030204" pitchFamily="34" charset="0"/>
                        <a:ea typeface="Calibri" panose="020F0502020204030204" pitchFamily="34" charset="0"/>
                        <a:cs typeface="Calibri" panose="020F050202020403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ea typeface="Calibri" panose="020F0502020204030204" pitchFamily="34" charset="0"/>
                          <a:cs typeface="Calibri" panose="020F0502020204030204" pitchFamily="34" charset="0"/>
                        </a:rPr>
                        <a:t>N=5988, 2938 with diabetes, Median follow-up 2.2 years, 100% HF with EF &gt; 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Calibri" panose="020F0502020204030204" pitchFamily="34" charset="0"/>
                          <a:ea typeface="Calibri" panose="020F0502020204030204" pitchFamily="34" charset="0"/>
                          <a:cs typeface="Calibri" panose="020F0502020204030204" pitchFamily="34" charset="0"/>
                        </a:rPr>
                        <a:t>CV death or HF hospitalization (primary) </a:t>
                      </a:r>
                      <a:r>
                        <a:rPr lang="en-US" sz="1400" dirty="0">
                          <a:effectLst/>
                          <a:latin typeface="Calibri" panose="020F0502020204030204" pitchFamily="34" charset="0"/>
                          <a:ea typeface="Calibri" panose="020F0502020204030204" pitchFamily="34" charset="0"/>
                          <a:cs typeface="Calibri" panose="020F0502020204030204" pitchFamily="34" charset="0"/>
                        </a:rPr>
                        <a:t>0.79 (0.69-0.90)</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320214"/>
                  </a:ext>
                </a:extLst>
              </a:tr>
              <a:tr h="434340">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CANVAS Program</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Canagliflozin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N=10142, Median follow-up 3.6 years, Prior CVD 65.6%</a:t>
                      </a:r>
                    </a:p>
                    <a:p>
                      <a:r>
                        <a:rPr lang="en-US" sz="1400" b="1" dirty="0">
                          <a:latin typeface="Calibri" panose="020F0502020204030204" pitchFamily="34" charset="0"/>
                          <a:ea typeface="Calibri" panose="020F0502020204030204" pitchFamily="34" charset="0"/>
                          <a:cs typeface="Calibri" panose="020F0502020204030204" pitchFamily="34" charset="0"/>
                        </a:rPr>
                        <a:t>3 point MACE (primary</a:t>
                      </a:r>
                      <a:r>
                        <a:rPr lang="en-US" sz="1400" dirty="0">
                          <a:latin typeface="Calibri" panose="020F0502020204030204" pitchFamily="34" charset="0"/>
                          <a:ea typeface="Calibri" panose="020F0502020204030204" pitchFamily="34" charset="0"/>
                          <a:cs typeface="Calibri" panose="020F0502020204030204" pitchFamily="34" charset="0"/>
                        </a:rPr>
                        <a:t>): 0.86 (0.75-0.97), Worsening nephropathy 0.60 (0.47-0.77)</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1090234"/>
                  </a:ext>
                </a:extLst>
              </a:tr>
              <a:tr h="617220">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DECLARE-TIMI 58</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N=17160, Median follow-up 4.2 years, Prior CVD 40%</a:t>
                      </a:r>
                    </a:p>
                    <a:p>
                      <a:r>
                        <a:rPr lang="en-US" sz="1400" b="1" dirty="0">
                          <a:latin typeface="Calibri" panose="020F0502020204030204" pitchFamily="34" charset="0"/>
                          <a:ea typeface="Calibri" panose="020F0502020204030204" pitchFamily="34" charset="0"/>
                          <a:cs typeface="Calibri" panose="020F0502020204030204" pitchFamily="34" charset="0"/>
                        </a:rPr>
                        <a:t>3 point MACE (primary</a:t>
                      </a:r>
                      <a:r>
                        <a:rPr lang="en-US" sz="1400" dirty="0">
                          <a:latin typeface="Calibri" panose="020F0502020204030204" pitchFamily="34" charset="0"/>
                          <a:ea typeface="Calibri" panose="020F0502020204030204" pitchFamily="34" charset="0"/>
                          <a:cs typeface="Calibri" panose="020F0502020204030204" pitchFamily="34" charset="0"/>
                        </a:rPr>
                        <a:t>): 0.93 (0.84-1.03) CV death or HF hospitalization: 0.83 (0.73-0.95),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3519060"/>
                  </a:ext>
                </a:extLst>
              </a:tr>
              <a:tr h="434340">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DAPA-HF</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N=4744 (1983 with diabetes), Median follow-up 1.5 years, 100% HF</a:t>
                      </a:r>
                    </a:p>
                    <a:p>
                      <a:r>
                        <a:rPr lang="en-US" sz="1400" b="1"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Worsening Hf or CV death (primary) </a:t>
                      </a:r>
                      <a:r>
                        <a:rPr lang="en-US" sz="14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0.74 (0.65-0.85)</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34340">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DELIVER</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N=6263, 2807 with diabetes, Median follow-up 2.3 years, 100% with HF with EF &gt; 40%</a:t>
                      </a:r>
                    </a:p>
                    <a:p>
                      <a:r>
                        <a:rPr lang="en-US" sz="1400" b="1"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Worsening HF or CV death (primary) </a:t>
                      </a:r>
                      <a:r>
                        <a:rPr lang="en-US" sz="14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0.82 (0.73-0.92)</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8423929"/>
                  </a:ext>
                </a:extLst>
              </a:tr>
              <a:tr h="434340">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VERTIS-CV</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Ertugliflozin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N=8246, Median follow-up 3.5 years, Prior CVD 99.9% </a:t>
                      </a:r>
                    </a:p>
                    <a:p>
                      <a:r>
                        <a:rPr lang="en-US" sz="1400" b="1" dirty="0">
                          <a:latin typeface="Calibri" panose="020F0502020204030204" pitchFamily="34" charset="0"/>
                          <a:ea typeface="Calibri" panose="020F0502020204030204" pitchFamily="34" charset="0"/>
                          <a:cs typeface="Calibri" panose="020F0502020204030204" pitchFamily="34" charset="0"/>
                        </a:rPr>
                        <a:t>3 point MACE (primary</a:t>
                      </a:r>
                      <a:r>
                        <a:rPr lang="en-US" sz="1400" dirty="0">
                          <a:latin typeface="Calibri" panose="020F0502020204030204" pitchFamily="34" charset="0"/>
                          <a:ea typeface="Calibri" panose="020F0502020204030204" pitchFamily="34" charset="0"/>
                          <a:cs typeface="Calibri" panose="020F0502020204030204" pitchFamily="34" charset="0"/>
                        </a:rPr>
                        <a:t>) 0.97 (0.85-1.11), HF hospitalization 0.70 (0.51-0.90)</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 name="TextBox 2">
            <a:extLst>
              <a:ext uri="{FF2B5EF4-FFF2-40B4-BE49-F238E27FC236}">
                <a16:creationId xmlns:a16="http://schemas.microsoft.com/office/drawing/2014/main" id="{73E0D90D-032A-8D1B-B3C7-1F76FEB4B807}"/>
              </a:ext>
            </a:extLst>
          </p:cNvPr>
          <p:cNvSpPr txBox="1"/>
          <p:nvPr/>
        </p:nvSpPr>
        <p:spPr>
          <a:xfrm>
            <a:off x="0" y="6627168"/>
            <a:ext cx="8343900" cy="230832"/>
          </a:xfrm>
          <a:prstGeom prst="rect">
            <a:avLst/>
          </a:prstGeom>
          <a:noFill/>
        </p:spPr>
        <p:txBody>
          <a:bodyPr wrap="square" rtlCol="0">
            <a:spAutoFit/>
          </a:bodyPr>
          <a:lstStyle/>
          <a:p>
            <a:r>
              <a:rPr lang="en-US" sz="900" dirty="0"/>
              <a:t>American Diabetes Association. 10. Cardiovascular disease and risk management: Standards of Care in Diabetes—2023. Diabetes Care 2023;46(Suppl. 1):S158–S190</a:t>
            </a:r>
          </a:p>
        </p:txBody>
      </p:sp>
    </p:spTree>
    <p:extLst>
      <p:ext uri="{BB962C8B-B14F-4D97-AF65-F5344CB8AC3E}">
        <p14:creationId xmlns:p14="http://schemas.microsoft.com/office/powerpoint/2010/main" val="398742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8C3F0-D9BA-54C2-1E98-A7ED8FEACE11}"/>
              </a:ext>
            </a:extLst>
          </p:cNvPr>
          <p:cNvSpPr>
            <a:spLocks noGrp="1"/>
          </p:cNvSpPr>
          <p:nvPr>
            <p:ph type="title"/>
          </p:nvPr>
        </p:nvSpPr>
        <p:spPr/>
        <p:txBody>
          <a:bodyPr/>
          <a:lstStyle/>
          <a:p>
            <a:r>
              <a:rPr lang="en-US" dirty="0" err="1"/>
              <a:t>Sotagliflozin</a:t>
            </a:r>
            <a:r>
              <a:rPr lang="en-US" dirty="0"/>
              <a:t> (</a:t>
            </a:r>
            <a:r>
              <a:rPr lang="en-US" dirty="0" err="1"/>
              <a:t>Impefa</a:t>
            </a:r>
            <a:r>
              <a:rPr lang="en-US" dirty="0"/>
              <a:t>)</a:t>
            </a:r>
          </a:p>
        </p:txBody>
      </p:sp>
      <p:sp>
        <p:nvSpPr>
          <p:cNvPr id="3" name="Content Placeholder 2">
            <a:extLst>
              <a:ext uri="{FF2B5EF4-FFF2-40B4-BE49-F238E27FC236}">
                <a16:creationId xmlns:a16="http://schemas.microsoft.com/office/drawing/2014/main" id="{C675C58F-4530-0CE1-FE1C-F1FB9CF9A750}"/>
              </a:ext>
            </a:extLst>
          </p:cNvPr>
          <p:cNvSpPr>
            <a:spLocks noGrp="1"/>
          </p:cNvSpPr>
          <p:nvPr>
            <p:ph sz="quarter" idx="1"/>
          </p:nvPr>
        </p:nvSpPr>
        <p:spPr/>
        <p:txBody>
          <a:bodyPr>
            <a:normAutofit/>
          </a:bodyPr>
          <a:lstStyle/>
          <a:p>
            <a:pPr algn="l" fontAlgn="base"/>
            <a:r>
              <a:rPr lang="en-US" b="0" i="0" dirty="0">
                <a:solidFill>
                  <a:srgbClr val="222222"/>
                </a:solidFill>
                <a:effectLst/>
                <a:latin typeface="pt_sansregular"/>
              </a:rPr>
              <a:t>SGLT1/SGLT2 inhibitor</a:t>
            </a:r>
          </a:p>
          <a:p>
            <a:pPr algn="l" fontAlgn="base"/>
            <a:r>
              <a:rPr lang="en-US" b="0" i="0" dirty="0">
                <a:solidFill>
                  <a:srgbClr val="222222"/>
                </a:solidFill>
                <a:effectLst/>
                <a:latin typeface="pt_sansregular"/>
              </a:rPr>
              <a:t>Indicated to reduce risk of CV death, hospitalization for HF, and urgent HF visit in adults with:</a:t>
            </a:r>
          </a:p>
          <a:p>
            <a:pPr lvl="1" fontAlgn="base">
              <a:buFont typeface="Arial" panose="020B0604020202020204" pitchFamily="34" charset="0"/>
              <a:buChar char="•"/>
            </a:pPr>
            <a:r>
              <a:rPr lang="en-US" b="0" i="0" dirty="0">
                <a:solidFill>
                  <a:srgbClr val="222222"/>
                </a:solidFill>
                <a:effectLst/>
                <a:latin typeface="inherit"/>
              </a:rPr>
              <a:t>HF or </a:t>
            </a:r>
          </a:p>
          <a:p>
            <a:pPr lvl="1" fontAlgn="base">
              <a:buFont typeface="Arial" panose="020B0604020202020204" pitchFamily="34" charset="0"/>
              <a:buChar char="•"/>
            </a:pPr>
            <a:r>
              <a:rPr lang="en-US" dirty="0">
                <a:solidFill>
                  <a:srgbClr val="222222"/>
                </a:solidFill>
                <a:latin typeface="inherit"/>
              </a:rPr>
              <a:t>T2D, CKD, and other CV risk factors</a:t>
            </a:r>
            <a:endParaRPr lang="en-US" b="0" i="0" dirty="0">
              <a:solidFill>
                <a:srgbClr val="222222"/>
              </a:solidFill>
              <a:effectLst/>
              <a:latin typeface="inherit"/>
            </a:endParaRPr>
          </a:p>
          <a:p>
            <a:r>
              <a:rPr lang="en-US" dirty="0"/>
              <a:t>Dose: 200mg once daily not more than 1 hour before first meal</a:t>
            </a:r>
          </a:p>
          <a:p>
            <a:r>
              <a:rPr lang="en-US" dirty="0"/>
              <a:t>Titrate up to 400mg daily after at least 2 weeks</a:t>
            </a:r>
          </a:p>
          <a:p>
            <a:r>
              <a:rPr lang="en-US" dirty="0"/>
              <a:t>Studied in the SCORED and SOLOIST trials. </a:t>
            </a:r>
          </a:p>
          <a:p>
            <a:r>
              <a:rPr lang="en-US" dirty="0"/>
              <a:t>SCORED: A total of 10.584 people with T2D and additional CV risk factors</a:t>
            </a:r>
          </a:p>
          <a:p>
            <a:pPr lvl="1"/>
            <a:r>
              <a:rPr lang="en-US" dirty="0"/>
              <a:t>After 16 months, rate of primary endpoint (death from CV causes, hospitalization for HF and urgent visits for GF) was reduced (5.6 events/100 patient years with </a:t>
            </a:r>
            <a:r>
              <a:rPr lang="en-US" dirty="0" err="1"/>
              <a:t>sotagliflozin</a:t>
            </a:r>
            <a:r>
              <a:rPr lang="en-US" dirty="0"/>
              <a:t> compared to 7.5/100 patient years with placebo)</a:t>
            </a:r>
          </a:p>
        </p:txBody>
      </p:sp>
    </p:spTree>
    <p:extLst>
      <p:ext uri="{BB962C8B-B14F-4D97-AF65-F5344CB8AC3E}">
        <p14:creationId xmlns:p14="http://schemas.microsoft.com/office/powerpoint/2010/main" val="311247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D3DCC-D44F-4471-80FC-D98ADA7285CA}"/>
              </a:ext>
            </a:extLst>
          </p:cNvPr>
          <p:cNvSpPr>
            <a:spLocks noGrp="1"/>
          </p:cNvSpPr>
          <p:nvPr>
            <p:ph type="title"/>
          </p:nvPr>
        </p:nvSpPr>
        <p:spPr/>
        <p:txBody>
          <a:bodyPr/>
          <a:lstStyle/>
          <a:p>
            <a:r>
              <a:rPr lang="en-US" dirty="0"/>
              <a:t>SGLT-2 Inhibitor Dosing &amp; Indication</a:t>
            </a:r>
          </a:p>
        </p:txBody>
      </p:sp>
      <p:sp>
        <p:nvSpPr>
          <p:cNvPr id="3" name="Content Placeholder 2">
            <a:extLst>
              <a:ext uri="{FF2B5EF4-FFF2-40B4-BE49-F238E27FC236}">
                <a16:creationId xmlns:a16="http://schemas.microsoft.com/office/drawing/2014/main" id="{BC8B2898-05DA-7F30-BA1D-E3CF4DF76033}"/>
              </a:ext>
            </a:extLst>
          </p:cNvPr>
          <p:cNvSpPr>
            <a:spLocks noGrp="1"/>
          </p:cNvSpPr>
          <p:nvPr>
            <p:ph sz="quarter" idx="1"/>
          </p:nvPr>
        </p:nvSpPr>
        <p:spPr>
          <a:xfrm>
            <a:off x="434009" y="1181100"/>
            <a:ext cx="8229600" cy="5486400"/>
          </a:xfrm>
        </p:spPr>
        <p:txBody>
          <a:bodyPr>
            <a:normAutofit/>
          </a:bodyPr>
          <a:lstStyle/>
          <a:p>
            <a:pPr marL="0" indent="0">
              <a:buNone/>
            </a:pPr>
            <a:r>
              <a:rPr lang="en-US" dirty="0"/>
              <a:t>Once an SGLT2i is initiated, it is reasonable to continue an SGLT2i even if the eGFR falls below 20 ml/min/1.73 m2 , unless it is not tolerated or kidney replacement therapy is initiated.</a:t>
            </a:r>
          </a:p>
          <a:p>
            <a:endParaRPr lang="en-US" dirty="0"/>
          </a:p>
        </p:txBody>
      </p:sp>
      <p:sp>
        <p:nvSpPr>
          <p:cNvPr id="4" name="Text Placeholder 3">
            <a:extLst>
              <a:ext uri="{FF2B5EF4-FFF2-40B4-BE49-F238E27FC236}">
                <a16:creationId xmlns:a16="http://schemas.microsoft.com/office/drawing/2014/main" id="{796D9A66-4271-4411-9732-78340C785974}"/>
              </a:ext>
            </a:extLst>
          </p:cNvPr>
          <p:cNvSpPr>
            <a:spLocks noGrp="1"/>
          </p:cNvSpPr>
          <p:nvPr>
            <p:ph type="body" sz="quarter" idx="4294967295"/>
          </p:nvPr>
        </p:nvSpPr>
        <p:spPr>
          <a:xfrm>
            <a:off x="457200" y="6553200"/>
            <a:ext cx="8229600" cy="228600"/>
          </a:xfrm>
        </p:spPr>
        <p:txBody>
          <a:bodyPr>
            <a:normAutofit fontScale="40000" lnSpcReduction="20000"/>
          </a:bodyPr>
          <a:lstStyle/>
          <a:p>
            <a:r>
              <a:rPr lang="en-US" dirty="0"/>
              <a:t>Package inserts, dailymed.nlm.nih.gov</a:t>
            </a:r>
          </a:p>
        </p:txBody>
      </p:sp>
      <p:graphicFrame>
        <p:nvGraphicFramePr>
          <p:cNvPr id="5" name="Table 5">
            <a:extLst>
              <a:ext uri="{FF2B5EF4-FFF2-40B4-BE49-F238E27FC236}">
                <a16:creationId xmlns:a16="http://schemas.microsoft.com/office/drawing/2014/main" id="{54EDCD2C-EF09-417C-BBC3-169E52710570}"/>
              </a:ext>
            </a:extLst>
          </p:cNvPr>
          <p:cNvGraphicFramePr>
            <a:graphicFrameLocks noGrp="1"/>
          </p:cNvGraphicFramePr>
          <p:nvPr>
            <p:extLst>
              <p:ext uri="{D42A27DB-BD31-4B8C-83A1-F6EECF244321}">
                <p14:modId xmlns:p14="http://schemas.microsoft.com/office/powerpoint/2010/main" val="1575306185"/>
              </p:ext>
            </p:extLst>
          </p:nvPr>
        </p:nvGraphicFramePr>
        <p:xfrm>
          <a:off x="381000" y="2362925"/>
          <a:ext cx="8564215" cy="4231853"/>
        </p:xfrm>
        <a:graphic>
          <a:graphicData uri="http://schemas.openxmlformats.org/drawingml/2006/table">
            <a:tbl>
              <a:tblPr firstRow="1" bandRow="1">
                <a:tableStyleId>{F5AB1C69-6EDB-4FF4-983F-18BD219EF322}</a:tableStyleId>
              </a:tblPr>
              <a:tblGrid>
                <a:gridCol w="1314682">
                  <a:extLst>
                    <a:ext uri="{9D8B030D-6E8A-4147-A177-3AD203B41FA5}">
                      <a16:colId xmlns:a16="http://schemas.microsoft.com/office/drawing/2014/main" val="464911175"/>
                    </a:ext>
                  </a:extLst>
                </a:gridCol>
                <a:gridCol w="1126870">
                  <a:extLst>
                    <a:ext uri="{9D8B030D-6E8A-4147-A177-3AD203B41FA5}">
                      <a16:colId xmlns:a16="http://schemas.microsoft.com/office/drawing/2014/main" val="346030484"/>
                    </a:ext>
                  </a:extLst>
                </a:gridCol>
                <a:gridCol w="6122663">
                  <a:extLst>
                    <a:ext uri="{9D8B030D-6E8A-4147-A177-3AD203B41FA5}">
                      <a16:colId xmlns:a16="http://schemas.microsoft.com/office/drawing/2014/main" val="300917375"/>
                    </a:ext>
                  </a:extLst>
                </a:gridCol>
              </a:tblGrid>
              <a:tr h="322793">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Drug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Dose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FDA Approved Indications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1723054"/>
                  </a:ext>
                </a:extLst>
              </a:tr>
              <a:tr h="434340">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Ertugliflozin (</a:t>
                      </a:r>
                      <a:r>
                        <a:rPr lang="en-US" sz="1300" dirty="0" err="1">
                          <a:solidFill>
                            <a:schemeClr val="tx1"/>
                          </a:solidFill>
                          <a:latin typeface="Calibri" panose="020F0502020204030204" pitchFamily="34" charset="0"/>
                          <a:ea typeface="Calibri" panose="020F0502020204030204" pitchFamily="34" charset="0"/>
                          <a:cs typeface="Calibri" panose="020F0502020204030204" pitchFamily="34" charset="0"/>
                        </a:rPr>
                        <a:t>Steglatro</a:t>
                      </a:r>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5-15 mg daily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As an adjunct to diet and exercise to improve glycemic control in adults with T2DM (All)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4365585"/>
                  </a:ext>
                </a:extLst>
              </a:tr>
              <a:tr h="1165860">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Dapagliflozin (</a:t>
                      </a:r>
                      <a:r>
                        <a:rPr lang="en-US" sz="1300" dirty="0" err="1">
                          <a:solidFill>
                            <a:schemeClr val="tx1"/>
                          </a:solidFill>
                          <a:latin typeface="Calibri" panose="020F0502020204030204" pitchFamily="34" charset="0"/>
                          <a:ea typeface="Calibri" panose="020F0502020204030204" pitchFamily="34" charset="0"/>
                          <a:cs typeface="Calibri" panose="020F0502020204030204" pitchFamily="34" charset="0"/>
                        </a:rPr>
                        <a:t>Farxiga</a:t>
                      </a:r>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5-10 mg daily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To reduce the risk of hospitalization for HF in adults with T2DM and established CVD or multiple CV risk factors.</a:t>
                      </a:r>
                    </a:p>
                    <a:p>
                      <a:pPr marL="285750" indent="-285750">
                        <a:buFont typeface="Arial" panose="020B0604020202020204" pitchFamily="34" charset="0"/>
                        <a:buChar char="•"/>
                      </a:pPr>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To reduce the risk of CV death and hospitalization for HF, and urgent HF visit in adults </a:t>
                      </a:r>
                      <a:r>
                        <a:rPr lang="en-US" sz="1300" b="1" dirty="0">
                          <a:solidFill>
                            <a:schemeClr val="tx1"/>
                          </a:solidFill>
                          <a:latin typeface="Calibri" panose="020F0502020204030204" pitchFamily="34" charset="0"/>
                          <a:ea typeface="Calibri" panose="020F0502020204030204" pitchFamily="34" charset="0"/>
                          <a:cs typeface="Calibri" panose="020F0502020204030204" pitchFamily="34" charset="0"/>
                        </a:rPr>
                        <a:t>with HF. </a:t>
                      </a:r>
                    </a:p>
                    <a:p>
                      <a:pPr marL="285750" indent="-285750">
                        <a:buFont typeface="Arial" panose="020B0604020202020204" pitchFamily="34" charset="0"/>
                        <a:buChar char="•"/>
                      </a:pPr>
                      <a:r>
                        <a:rPr lang="en-US" sz="13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 reduce the risk of sustained eGFR decline, ESKD, CV death, and hospitalization for HF in </a:t>
                      </a:r>
                      <a:r>
                        <a:rPr lang="en-US" sz="13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adults with CKD </a:t>
                      </a:r>
                      <a:r>
                        <a:rPr lang="en-US" sz="13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risk of progression.</a:t>
                      </a:r>
                      <a:endPar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3801381"/>
                  </a:ext>
                </a:extLst>
              </a:tr>
              <a:tr h="800100">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Empagliflozin (Jardiance)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10-25 mg daily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fontAlgn="base">
                        <a:buFont typeface="Arial" panose="020B0604020202020204" pitchFamily="34" charset="0"/>
                        <a:buChar char="•"/>
                      </a:pPr>
                      <a:r>
                        <a:rPr lang="en-US" sz="1300" b="0"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 reduce the risk of CV death in adults with  T2DM and established CVD.</a:t>
                      </a:r>
                    </a:p>
                    <a:p>
                      <a:pPr marL="285750" indent="-285750" fontAlgn="base">
                        <a:buFont typeface="Arial" panose="020B0604020202020204" pitchFamily="34" charset="0"/>
                        <a:buChar char="•"/>
                      </a:pPr>
                      <a:r>
                        <a:rPr lang="en-US" sz="1300" b="0"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 reduce the risk of CV death and  hospitalization for HF in </a:t>
                      </a:r>
                      <a:r>
                        <a:rPr lang="en-US" sz="1300" b="1"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adults with HF</a:t>
                      </a:r>
                    </a:p>
                    <a:p>
                      <a:pPr marL="285750" indent="-285750" fontAlgn="base">
                        <a:buFont typeface="Arial" panose="020B0604020202020204" pitchFamily="34" charset="0"/>
                        <a:buChar char="•"/>
                      </a:pPr>
                      <a:r>
                        <a:rPr lang="en-US" sz="1300" b="1"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 reduce the risk of sustained decline in eGFR, ESKD, CV death, and hospitalization in adults with CKD at risk of progression.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3179576"/>
                  </a:ext>
                </a:extLst>
              </a:tr>
              <a:tr h="400050">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Canagliflozin (Invokana)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100-300mg daily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300" b="0"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  reduce MACE  in adults with T2DM  and established CVD.</a:t>
                      </a:r>
                    </a:p>
                    <a:p>
                      <a:pPr marL="285750" indent="-285750" fontAlgn="base">
                        <a:buFont typeface="Arial" panose="020B0604020202020204" pitchFamily="34" charset="0"/>
                        <a:buChar char="•"/>
                      </a:pPr>
                      <a:r>
                        <a:rPr lang="en-US" sz="1300" b="0"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 reduce the risk of ESKD, doubling of serum creatinine, CV death, and hospitalization for HF in adults with T2DM and diabetic nephropathy with albuminuria &gt;300 mg/day.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6625892"/>
                  </a:ext>
                </a:extLst>
              </a:tr>
              <a:tr h="400050">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Bexagliflozin</a:t>
                      </a:r>
                      <a:b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(Brenzavvy)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20mg daily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300" b="0"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As an adjunct to diet and exercise to improve glycemic control in adults with T2DM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0820292"/>
                  </a:ext>
                </a:extLst>
              </a:tr>
            </a:tbl>
          </a:graphicData>
        </a:graphic>
      </p:graphicFrame>
    </p:spTree>
    <p:extLst>
      <p:ext uri="{BB962C8B-B14F-4D97-AF65-F5344CB8AC3E}">
        <p14:creationId xmlns:p14="http://schemas.microsoft.com/office/powerpoint/2010/main" val="148638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42A1C-C046-4BB2-A2D5-6EE07BF45290}"/>
              </a:ext>
            </a:extLst>
          </p:cNvPr>
          <p:cNvSpPr>
            <a:spLocks noGrp="1"/>
          </p:cNvSpPr>
          <p:nvPr>
            <p:ph type="title"/>
          </p:nvPr>
        </p:nvSpPr>
        <p:spPr/>
        <p:txBody>
          <a:bodyPr>
            <a:normAutofit/>
          </a:bodyPr>
          <a:lstStyle/>
          <a:p>
            <a:pPr algn="ctr"/>
            <a:r>
              <a:rPr lang="en-US" dirty="0"/>
              <a:t>GLP-1 CV Evidence Summary</a:t>
            </a:r>
          </a:p>
        </p:txBody>
      </p:sp>
      <p:graphicFrame>
        <p:nvGraphicFramePr>
          <p:cNvPr id="8" name="Content Placeholder 7">
            <a:extLst>
              <a:ext uri="{FF2B5EF4-FFF2-40B4-BE49-F238E27FC236}">
                <a16:creationId xmlns:a16="http://schemas.microsoft.com/office/drawing/2014/main" id="{73AC9C5B-D1E3-B7D8-87E6-2630C467E05D}"/>
              </a:ext>
            </a:extLst>
          </p:cNvPr>
          <p:cNvGraphicFramePr>
            <a:graphicFrameLocks noGrp="1"/>
          </p:cNvGraphicFramePr>
          <p:nvPr>
            <p:ph sz="quarter" idx="1"/>
          </p:nvPr>
        </p:nvGraphicFramePr>
        <p:xfrm>
          <a:off x="76200" y="1266710"/>
          <a:ext cx="8915399" cy="4725499"/>
        </p:xfrm>
        <a:graphic>
          <a:graphicData uri="http://schemas.openxmlformats.org/drawingml/2006/table">
            <a:tbl>
              <a:tblPr firstRow="1" bandRow="1">
                <a:tableStyleId>{F5AB1C69-6EDB-4FF4-983F-18BD219EF322}</a:tableStyleId>
              </a:tblPr>
              <a:tblGrid>
                <a:gridCol w="1524000">
                  <a:extLst>
                    <a:ext uri="{9D8B030D-6E8A-4147-A177-3AD203B41FA5}">
                      <a16:colId xmlns:a16="http://schemas.microsoft.com/office/drawing/2014/main" val="978915571"/>
                    </a:ext>
                  </a:extLst>
                </a:gridCol>
                <a:gridCol w="2209800">
                  <a:extLst>
                    <a:ext uri="{9D8B030D-6E8A-4147-A177-3AD203B41FA5}">
                      <a16:colId xmlns:a16="http://schemas.microsoft.com/office/drawing/2014/main" val="4023695711"/>
                    </a:ext>
                  </a:extLst>
                </a:gridCol>
                <a:gridCol w="5181599">
                  <a:extLst>
                    <a:ext uri="{9D8B030D-6E8A-4147-A177-3AD203B41FA5}">
                      <a16:colId xmlns:a16="http://schemas.microsoft.com/office/drawing/2014/main" val="3882190145"/>
                    </a:ext>
                  </a:extLst>
                </a:gridCol>
              </a:tblGrid>
              <a:tr h="333827">
                <a:tc>
                  <a:txBody>
                    <a:bodyPr/>
                    <a:lstStyle/>
                    <a:p>
                      <a:pPr marL="0" marR="0">
                        <a:lnSpc>
                          <a:spcPct val="100000"/>
                        </a:lnSpc>
                        <a:spcAft>
                          <a:spcPts val="0"/>
                        </a:spcAft>
                        <a:buNone/>
                      </a:pPr>
                      <a:r>
                        <a:rPr lang="en-US" sz="1400" kern="1200" dirty="0">
                          <a:solidFill>
                            <a:schemeClr val="tx1"/>
                          </a:solidFill>
                          <a:effectLst/>
                        </a:rPr>
                        <a:t>Trial name</a:t>
                      </a:r>
                      <a:endParaRPr lang="en-U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52523" marR="52523" marT="19696" marB="19696"/>
                </a:tc>
                <a:tc>
                  <a:txBody>
                    <a:bodyPr/>
                    <a:lstStyle/>
                    <a:p>
                      <a:pPr marL="0" marR="0">
                        <a:lnSpc>
                          <a:spcPct val="100000"/>
                        </a:lnSpc>
                        <a:spcAft>
                          <a:spcPts val="0"/>
                        </a:spcAft>
                        <a:buNone/>
                      </a:pPr>
                      <a:r>
                        <a:rPr lang="en-US" sz="1400" kern="1200" dirty="0">
                          <a:solidFill>
                            <a:schemeClr val="tx1"/>
                          </a:solidFill>
                          <a:effectLst/>
                        </a:rPr>
                        <a:t>GLP-1 agent/ comparator</a:t>
                      </a:r>
                      <a:endParaRPr lang="en-U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52523" marR="52523" marT="19696" marB="19696"/>
                </a:tc>
                <a:tc>
                  <a:txBody>
                    <a:bodyPr/>
                    <a:lstStyle/>
                    <a:p>
                      <a:pPr marL="0" marR="0">
                        <a:lnSpc>
                          <a:spcPct val="100000"/>
                        </a:lnSpc>
                        <a:spcAft>
                          <a:spcPts val="0"/>
                        </a:spcAft>
                        <a:buNone/>
                      </a:pPr>
                      <a:r>
                        <a:rPr lang="en-US" sz="1400" kern="1200" dirty="0">
                          <a:solidFill>
                            <a:schemeClr val="tx1"/>
                          </a:solidFill>
                          <a:effectLst/>
                        </a:rPr>
                        <a:t>Outcomes (primary bolded)</a:t>
                      </a:r>
                      <a:endParaRPr lang="en-U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52523" marR="52523" marT="19696" marB="19696"/>
                </a:tc>
                <a:extLst>
                  <a:ext uri="{0D108BD9-81ED-4DB2-BD59-A6C34878D82A}">
                    <a16:rowId xmlns:a16="http://schemas.microsoft.com/office/drawing/2014/main" val="1087833604"/>
                  </a:ext>
                </a:extLst>
              </a:tr>
              <a:tr h="663011">
                <a:tc>
                  <a:txBody>
                    <a:bodyPr/>
                    <a:lstStyle/>
                    <a:p>
                      <a:pPr marL="0" marR="0">
                        <a:lnSpc>
                          <a:spcPct val="100000"/>
                        </a:lnSpc>
                        <a:spcAft>
                          <a:spcPts val="0"/>
                        </a:spcAft>
                        <a:buNone/>
                      </a:pPr>
                      <a:r>
                        <a:rPr lang="en-US" sz="1400" kern="1200">
                          <a:effectLst/>
                        </a:rPr>
                        <a:t>SUSTAIN-6</a:t>
                      </a:r>
                      <a:r>
                        <a:rPr lang="en-US" sz="1400" kern="1200" baseline="30000">
                          <a:effectLst/>
                        </a:rPr>
                        <a:t>d</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2523" marR="52523" marT="19696" marB="19696"/>
                </a:tc>
                <a:tc>
                  <a:txBody>
                    <a:bodyPr/>
                    <a:lstStyle/>
                    <a:p>
                      <a:pPr marL="0" marR="0">
                        <a:lnSpc>
                          <a:spcPct val="100000"/>
                        </a:lnSpc>
                        <a:spcAft>
                          <a:spcPts val="0"/>
                        </a:spcAft>
                        <a:buNone/>
                      </a:pPr>
                      <a:r>
                        <a:rPr lang="en-US" sz="1400" kern="1200" dirty="0">
                          <a:effectLst/>
                        </a:rPr>
                        <a:t>Semaglutide injection/placebo</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2523" marR="52523" marT="19696" marB="19696"/>
                </a:tc>
                <a:tc>
                  <a:txBody>
                    <a:bodyPr/>
                    <a:lstStyle/>
                    <a:p>
                      <a:pPr marL="91440" marR="0" indent="-91440">
                        <a:lnSpc>
                          <a:spcPct val="100000"/>
                        </a:lnSpc>
                        <a:spcAft>
                          <a:spcPts val="0"/>
                        </a:spcAft>
                        <a:buNone/>
                      </a:pPr>
                      <a:r>
                        <a:rPr lang="en-US" sz="1400" kern="1200" dirty="0">
                          <a:effectLst/>
                        </a:rPr>
                        <a:t>60% Prior CVD, 3-point MACE 0.74 (0.58-0.95)</a:t>
                      </a:r>
                      <a:endParaRPr lang="en-US" sz="1400" kern="100" dirty="0">
                        <a:effectLst/>
                      </a:endParaRPr>
                    </a:p>
                    <a:p>
                      <a:pPr marL="91440" marR="0" indent="-91440">
                        <a:lnSpc>
                          <a:spcPct val="100000"/>
                        </a:lnSpc>
                        <a:spcAft>
                          <a:spcPts val="0"/>
                        </a:spcAft>
                        <a:buNone/>
                      </a:pPr>
                      <a:r>
                        <a:rPr lang="en-US" sz="1400" kern="1200" dirty="0">
                          <a:effectLst/>
                        </a:rPr>
                        <a:t>N = 3297, Median follow-up 2.1 y</a:t>
                      </a:r>
                      <a:endParaRPr lang="en-US" sz="1400" kern="100" dirty="0">
                        <a:effectLst/>
                      </a:endParaRPr>
                    </a:p>
                    <a:p>
                      <a:pPr marL="91440" marR="0" indent="-91440">
                        <a:lnSpc>
                          <a:spcPct val="100000"/>
                        </a:lnSpc>
                        <a:spcAft>
                          <a:spcPts val="0"/>
                        </a:spcAft>
                        <a:buNone/>
                      </a:pPr>
                      <a:r>
                        <a:rPr lang="en-US" sz="1400" kern="1200" dirty="0">
                          <a:effectLst/>
                        </a:rPr>
                        <a:t>Worsening nephropathy 0.64 (0.46-0.88)</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2523" marR="52523" marT="19696" marB="19696"/>
                </a:tc>
                <a:extLst>
                  <a:ext uri="{0D108BD9-81ED-4DB2-BD59-A6C34878D82A}">
                    <a16:rowId xmlns:a16="http://schemas.microsoft.com/office/drawing/2014/main" val="2688025090"/>
                  </a:ext>
                </a:extLst>
              </a:tr>
              <a:tr h="663011">
                <a:tc>
                  <a:txBody>
                    <a:bodyPr/>
                    <a:lstStyle/>
                    <a:p>
                      <a:pPr marL="0" marR="0">
                        <a:lnSpc>
                          <a:spcPct val="100000"/>
                        </a:lnSpc>
                        <a:spcAft>
                          <a:spcPts val="0"/>
                        </a:spcAft>
                        <a:buNone/>
                      </a:pPr>
                      <a:r>
                        <a:rPr lang="en-US" sz="1400" kern="1200">
                          <a:effectLst/>
                        </a:rPr>
                        <a:t>LEADER</a:t>
                      </a:r>
                      <a:r>
                        <a:rPr lang="en-US" sz="1400" kern="1200" baseline="30000">
                          <a:effectLst/>
                        </a:rPr>
                        <a:t>b</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2523" marR="52523" marT="19696" marB="19696"/>
                </a:tc>
                <a:tc>
                  <a:txBody>
                    <a:bodyPr/>
                    <a:lstStyle/>
                    <a:p>
                      <a:pPr marL="0" marR="0">
                        <a:lnSpc>
                          <a:spcPct val="100000"/>
                        </a:lnSpc>
                        <a:spcAft>
                          <a:spcPts val="0"/>
                        </a:spcAft>
                        <a:buNone/>
                      </a:pPr>
                      <a:r>
                        <a:rPr lang="en-US" sz="1400" kern="1200">
                          <a:effectLst/>
                        </a:rPr>
                        <a:t>Liraglutide/placebo</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2523" marR="52523" marT="19696" marB="19696"/>
                </a:tc>
                <a:tc>
                  <a:txBody>
                    <a:bodyPr/>
                    <a:lstStyle/>
                    <a:p>
                      <a:pPr marL="91440" marR="0" indent="-91440">
                        <a:lnSpc>
                          <a:spcPct val="100000"/>
                        </a:lnSpc>
                        <a:spcAft>
                          <a:spcPts val="0"/>
                        </a:spcAft>
                        <a:buNone/>
                      </a:pPr>
                      <a:r>
                        <a:rPr lang="en-US" sz="1400" kern="1200" dirty="0">
                          <a:effectLst/>
                        </a:rPr>
                        <a:t>81% Prior CVD, 3-point MACE 0.87 (0.58-0.95)</a:t>
                      </a:r>
                      <a:endParaRPr lang="en-US" sz="1400" kern="100" dirty="0">
                        <a:effectLst/>
                      </a:endParaRPr>
                    </a:p>
                    <a:p>
                      <a:pPr marL="91440" marR="0" indent="-91440">
                        <a:lnSpc>
                          <a:spcPct val="100000"/>
                        </a:lnSpc>
                        <a:spcAft>
                          <a:spcPts val="0"/>
                        </a:spcAft>
                        <a:buNone/>
                      </a:pPr>
                      <a:r>
                        <a:rPr lang="en-US" sz="1400" kern="1200" dirty="0">
                          <a:effectLst/>
                        </a:rPr>
                        <a:t>N = 9340, Median follow-up 3.8 y</a:t>
                      </a:r>
                      <a:endParaRPr lang="en-US" sz="1400" kern="100" dirty="0">
                        <a:effectLst/>
                      </a:endParaRPr>
                    </a:p>
                    <a:p>
                      <a:pPr marL="91440" marR="0" indent="-91440">
                        <a:lnSpc>
                          <a:spcPct val="100000"/>
                        </a:lnSpc>
                        <a:spcAft>
                          <a:spcPts val="0"/>
                        </a:spcAft>
                        <a:buNone/>
                      </a:pPr>
                      <a:r>
                        <a:rPr lang="en-US" sz="1400" kern="1200" dirty="0">
                          <a:effectLst/>
                        </a:rPr>
                        <a:t>Worsening nephropathy 0.78 (0.67-0.92)</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2523" marR="52523" marT="19696" marB="19696"/>
                </a:tc>
                <a:extLst>
                  <a:ext uri="{0D108BD9-81ED-4DB2-BD59-A6C34878D82A}">
                    <a16:rowId xmlns:a16="http://schemas.microsoft.com/office/drawing/2014/main" val="307930649"/>
                  </a:ext>
                </a:extLst>
              </a:tr>
              <a:tr h="454820">
                <a:tc>
                  <a:txBody>
                    <a:bodyPr/>
                    <a:lstStyle/>
                    <a:p>
                      <a:pPr marL="0" marR="0">
                        <a:lnSpc>
                          <a:spcPct val="100000"/>
                        </a:lnSpc>
                        <a:spcAft>
                          <a:spcPts val="0"/>
                        </a:spcAft>
                        <a:buNone/>
                      </a:pPr>
                      <a:r>
                        <a:rPr lang="en-US" sz="1400" kern="1200">
                          <a:effectLst/>
                        </a:rPr>
                        <a:t>ELIXA</a:t>
                      </a:r>
                      <a:r>
                        <a:rPr lang="en-US" sz="1400" kern="1200" baseline="30000">
                          <a:effectLst/>
                        </a:rPr>
                        <a:t>c</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2523" marR="52523" marT="19696" marB="19696"/>
                </a:tc>
                <a:tc>
                  <a:txBody>
                    <a:bodyPr/>
                    <a:lstStyle/>
                    <a:p>
                      <a:pPr marL="0" marR="0">
                        <a:lnSpc>
                          <a:spcPct val="100000"/>
                        </a:lnSpc>
                        <a:spcAft>
                          <a:spcPts val="0"/>
                        </a:spcAft>
                        <a:buNone/>
                      </a:pPr>
                      <a:r>
                        <a:rPr lang="en-US" sz="1400" kern="1200">
                          <a:effectLst/>
                        </a:rPr>
                        <a:t>Lixisenatide/placebo</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2523" marR="52523" marT="19696" marB="19696"/>
                </a:tc>
                <a:tc>
                  <a:txBody>
                    <a:bodyPr/>
                    <a:lstStyle/>
                    <a:p>
                      <a:pPr marL="91440" marR="0" indent="-91440">
                        <a:lnSpc>
                          <a:spcPct val="100000"/>
                        </a:lnSpc>
                        <a:spcAft>
                          <a:spcPts val="0"/>
                        </a:spcAft>
                        <a:buNone/>
                      </a:pPr>
                      <a:r>
                        <a:rPr lang="en-US" sz="1400" kern="1200">
                          <a:effectLst/>
                        </a:rPr>
                        <a:t>100% Prior CVD, 4-point MACE 1.02 (0.89-1.17)</a:t>
                      </a:r>
                      <a:endParaRPr lang="en-US" sz="1400" kern="100">
                        <a:effectLst/>
                      </a:endParaRPr>
                    </a:p>
                    <a:p>
                      <a:pPr marL="91440" marR="0" indent="-91440">
                        <a:lnSpc>
                          <a:spcPct val="100000"/>
                        </a:lnSpc>
                        <a:spcAft>
                          <a:spcPts val="0"/>
                        </a:spcAft>
                        <a:buNone/>
                      </a:pPr>
                      <a:r>
                        <a:rPr lang="en-US" sz="1400" kern="1200">
                          <a:effectLst/>
                        </a:rPr>
                        <a:t>N = 6068, Median follow-up 2.1 y</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2523" marR="52523" marT="19696" marB="19696"/>
                </a:tc>
                <a:extLst>
                  <a:ext uri="{0D108BD9-81ED-4DB2-BD59-A6C34878D82A}">
                    <a16:rowId xmlns:a16="http://schemas.microsoft.com/office/drawing/2014/main" val="167681972"/>
                  </a:ext>
                </a:extLst>
              </a:tr>
              <a:tr h="625736">
                <a:tc>
                  <a:txBody>
                    <a:bodyPr/>
                    <a:lstStyle/>
                    <a:p>
                      <a:pPr marL="0" marR="0">
                        <a:lnSpc>
                          <a:spcPct val="100000"/>
                        </a:lnSpc>
                        <a:spcAft>
                          <a:spcPts val="0"/>
                        </a:spcAft>
                        <a:buNone/>
                      </a:pPr>
                      <a:r>
                        <a:rPr lang="en-US" sz="1400" kern="1200">
                          <a:effectLst/>
                        </a:rPr>
                        <a:t>SOUL</a:t>
                      </a:r>
                      <a:r>
                        <a:rPr lang="en-US" sz="1400" kern="1200" baseline="30000">
                          <a:effectLst/>
                        </a:rPr>
                        <a:t>e</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2523" marR="52523" marT="19696" marB="19696"/>
                </a:tc>
                <a:tc>
                  <a:txBody>
                    <a:bodyPr/>
                    <a:lstStyle/>
                    <a:p>
                      <a:pPr marL="0" marR="0">
                        <a:lnSpc>
                          <a:spcPct val="100000"/>
                        </a:lnSpc>
                        <a:spcAft>
                          <a:spcPts val="0"/>
                        </a:spcAft>
                        <a:buNone/>
                      </a:pPr>
                      <a:r>
                        <a:rPr lang="en-US" sz="1400" kern="1200">
                          <a:effectLst/>
                        </a:rPr>
                        <a:t>Semaglutide oral/placebo</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2523" marR="52523" marT="19696" marB="19696"/>
                </a:tc>
                <a:tc>
                  <a:txBody>
                    <a:bodyPr/>
                    <a:lstStyle/>
                    <a:p>
                      <a:pPr marL="91440" marR="0" indent="-91440">
                        <a:lnSpc>
                          <a:spcPct val="100000"/>
                        </a:lnSpc>
                        <a:spcAft>
                          <a:spcPts val="0"/>
                        </a:spcAft>
                        <a:buNone/>
                      </a:pPr>
                      <a:r>
                        <a:rPr lang="en-US" sz="1400" kern="1200" dirty="0">
                          <a:effectLst/>
                        </a:rPr>
                        <a:t>56.6% Prior CVD, 3-point MACE 0.79 (0.77-0.96)</a:t>
                      </a:r>
                      <a:endParaRPr lang="en-US" sz="1400" kern="100" dirty="0">
                        <a:effectLst/>
                      </a:endParaRPr>
                    </a:p>
                    <a:p>
                      <a:pPr marL="91440" marR="0" indent="-91440">
                        <a:lnSpc>
                          <a:spcPct val="100000"/>
                        </a:lnSpc>
                        <a:spcAft>
                          <a:spcPts val="0"/>
                        </a:spcAft>
                        <a:buNone/>
                      </a:pPr>
                      <a:r>
                        <a:rPr lang="en-US" sz="1400" kern="1200" dirty="0">
                          <a:effectLst/>
                        </a:rPr>
                        <a:t>N = 9650, Median follow-up 4.1 y</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2523" marR="52523" marT="19696" marB="19696"/>
                </a:tc>
                <a:extLst>
                  <a:ext uri="{0D108BD9-81ED-4DB2-BD59-A6C34878D82A}">
                    <a16:rowId xmlns:a16="http://schemas.microsoft.com/office/drawing/2014/main" val="4015524460"/>
                  </a:ext>
                </a:extLst>
              </a:tr>
              <a:tr h="454820">
                <a:tc>
                  <a:txBody>
                    <a:bodyPr/>
                    <a:lstStyle/>
                    <a:p>
                      <a:pPr marL="0" marR="0">
                        <a:lnSpc>
                          <a:spcPct val="100000"/>
                        </a:lnSpc>
                        <a:spcAft>
                          <a:spcPts val="0"/>
                        </a:spcAft>
                        <a:buNone/>
                      </a:pPr>
                      <a:r>
                        <a:rPr lang="en-US" sz="1400" kern="1200">
                          <a:effectLst/>
                        </a:rPr>
                        <a:t>EXSCEL</a:t>
                      </a:r>
                      <a:r>
                        <a:rPr lang="en-US" sz="1400" kern="1200" baseline="30000">
                          <a:effectLst/>
                        </a:rPr>
                        <a:t>f</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2523" marR="52523" marT="19696" marB="19696"/>
                </a:tc>
                <a:tc>
                  <a:txBody>
                    <a:bodyPr/>
                    <a:lstStyle/>
                    <a:p>
                      <a:pPr marL="0" marR="0">
                        <a:lnSpc>
                          <a:spcPct val="100000"/>
                        </a:lnSpc>
                        <a:spcAft>
                          <a:spcPts val="0"/>
                        </a:spcAft>
                        <a:buNone/>
                      </a:pPr>
                      <a:r>
                        <a:rPr lang="en-US" sz="1400" kern="1200">
                          <a:effectLst/>
                        </a:rPr>
                        <a:t>Exenatide–(weekly)/placebo</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2523" marR="52523" marT="19696" marB="19696"/>
                </a:tc>
                <a:tc>
                  <a:txBody>
                    <a:bodyPr/>
                    <a:lstStyle/>
                    <a:p>
                      <a:pPr marL="91440" marR="0" indent="-91440">
                        <a:lnSpc>
                          <a:spcPct val="100000"/>
                        </a:lnSpc>
                        <a:spcAft>
                          <a:spcPts val="0"/>
                        </a:spcAft>
                        <a:buNone/>
                      </a:pPr>
                      <a:r>
                        <a:rPr lang="en-US" sz="1400" kern="1200" dirty="0">
                          <a:effectLst/>
                        </a:rPr>
                        <a:t>73.1% Prior CVD, 3-point MACE 0.86 (0.83-1.00)</a:t>
                      </a:r>
                      <a:endParaRPr lang="en-US" sz="1400" kern="100" dirty="0">
                        <a:effectLst/>
                      </a:endParaRPr>
                    </a:p>
                    <a:p>
                      <a:pPr marL="91440" marR="0" indent="-91440">
                        <a:lnSpc>
                          <a:spcPct val="100000"/>
                        </a:lnSpc>
                        <a:spcAft>
                          <a:spcPts val="0"/>
                        </a:spcAft>
                        <a:buNone/>
                      </a:pPr>
                      <a:r>
                        <a:rPr lang="en-US" sz="1400" kern="1200" dirty="0">
                          <a:effectLst/>
                        </a:rPr>
                        <a:t>N = 14,752, Median follow-up 3.2 y</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2523" marR="52523" marT="19696" marB="19696"/>
                </a:tc>
                <a:extLst>
                  <a:ext uri="{0D108BD9-81ED-4DB2-BD59-A6C34878D82A}">
                    <a16:rowId xmlns:a16="http://schemas.microsoft.com/office/drawing/2014/main" val="1155810070"/>
                  </a:ext>
                </a:extLst>
              </a:tr>
              <a:tr h="663011">
                <a:tc>
                  <a:txBody>
                    <a:bodyPr/>
                    <a:lstStyle/>
                    <a:p>
                      <a:pPr marL="0" marR="0">
                        <a:lnSpc>
                          <a:spcPct val="100000"/>
                        </a:lnSpc>
                        <a:spcAft>
                          <a:spcPts val="0"/>
                        </a:spcAft>
                        <a:buNone/>
                      </a:pPr>
                      <a:r>
                        <a:rPr lang="en-US" sz="1400" kern="1200">
                          <a:effectLst/>
                        </a:rPr>
                        <a:t>REWIND</a:t>
                      </a:r>
                      <a:r>
                        <a:rPr lang="en-US" sz="1400" kern="1200" baseline="30000">
                          <a:effectLst/>
                        </a:rPr>
                        <a:t>g</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2523" marR="52523" marT="19696" marB="19696"/>
                </a:tc>
                <a:tc>
                  <a:txBody>
                    <a:bodyPr/>
                    <a:lstStyle/>
                    <a:p>
                      <a:pPr marL="0" marR="0">
                        <a:lnSpc>
                          <a:spcPct val="100000"/>
                        </a:lnSpc>
                        <a:spcAft>
                          <a:spcPts val="0"/>
                        </a:spcAft>
                        <a:buNone/>
                      </a:pPr>
                      <a:r>
                        <a:rPr lang="en-US" sz="1400" kern="1200" dirty="0">
                          <a:effectLst/>
                        </a:rPr>
                        <a:t>Dulaglutide/placebo</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2523" marR="52523" marT="19696" marB="19696"/>
                </a:tc>
                <a:tc>
                  <a:txBody>
                    <a:bodyPr/>
                    <a:lstStyle/>
                    <a:p>
                      <a:pPr marL="91440" marR="0" indent="-91440">
                        <a:lnSpc>
                          <a:spcPct val="100000"/>
                        </a:lnSpc>
                        <a:spcAft>
                          <a:spcPts val="0"/>
                        </a:spcAft>
                        <a:buNone/>
                      </a:pPr>
                      <a:r>
                        <a:rPr lang="en-US" sz="1400" kern="1200" dirty="0">
                          <a:effectLst/>
                        </a:rPr>
                        <a:t>32% Prior CVD, 3-point MACE 0.88 (0.79-0.99)</a:t>
                      </a:r>
                      <a:endParaRPr lang="en-US" sz="1400" kern="100" dirty="0">
                        <a:effectLst/>
                      </a:endParaRPr>
                    </a:p>
                    <a:p>
                      <a:pPr marL="91440" marR="0" indent="-91440">
                        <a:lnSpc>
                          <a:spcPct val="100000"/>
                        </a:lnSpc>
                        <a:spcAft>
                          <a:spcPts val="0"/>
                        </a:spcAft>
                        <a:buNone/>
                      </a:pPr>
                      <a:r>
                        <a:rPr lang="en-US" sz="1400" kern="1200" dirty="0">
                          <a:effectLst/>
                        </a:rPr>
                        <a:t>N = 9901, Median follow-up 5. 4 y</a:t>
                      </a:r>
                      <a:endParaRPr lang="en-US" sz="1400" kern="100" dirty="0">
                        <a:effectLst/>
                      </a:endParaRPr>
                    </a:p>
                    <a:p>
                      <a:pPr marL="91440" marR="0" indent="-91440">
                        <a:lnSpc>
                          <a:spcPct val="100000"/>
                        </a:lnSpc>
                        <a:spcAft>
                          <a:spcPts val="0"/>
                        </a:spcAft>
                        <a:buNone/>
                      </a:pPr>
                      <a:r>
                        <a:rPr lang="en-US" sz="1400" kern="1200" dirty="0">
                          <a:effectLst/>
                        </a:rPr>
                        <a:t>Worsening nephropathy 0.85 (0.77-0.93)</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2523" marR="52523" marT="19696" marB="19696"/>
                </a:tc>
                <a:extLst>
                  <a:ext uri="{0D108BD9-81ED-4DB2-BD59-A6C34878D82A}">
                    <a16:rowId xmlns:a16="http://schemas.microsoft.com/office/drawing/2014/main" val="1220582101"/>
                  </a:ext>
                </a:extLst>
              </a:tr>
              <a:tr h="663011">
                <a:tc>
                  <a:txBody>
                    <a:bodyPr/>
                    <a:lstStyle/>
                    <a:p>
                      <a:pPr marL="0" marR="0">
                        <a:lnSpc>
                          <a:spcPct val="100000"/>
                        </a:lnSpc>
                        <a:spcAft>
                          <a:spcPts val="0"/>
                        </a:spcAft>
                        <a:buNone/>
                      </a:pPr>
                      <a:r>
                        <a:rPr lang="en-US" sz="1400" kern="1200">
                          <a:effectLst/>
                        </a:rPr>
                        <a:t>SURPASS-CVOT</a:t>
                      </a:r>
                      <a:r>
                        <a:rPr lang="en-US" sz="1400" kern="1200" baseline="30000">
                          <a:effectLst/>
                        </a:rPr>
                        <a:t>h</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2523" marR="52523" marT="19696" marB="19696"/>
                </a:tc>
                <a:tc>
                  <a:txBody>
                    <a:bodyPr/>
                    <a:lstStyle/>
                    <a:p>
                      <a:pPr marL="0" marR="0">
                        <a:lnSpc>
                          <a:spcPct val="100000"/>
                        </a:lnSpc>
                        <a:spcAft>
                          <a:spcPts val="0"/>
                        </a:spcAft>
                        <a:buNone/>
                      </a:pPr>
                      <a:r>
                        <a:rPr lang="en-US" sz="1400" kern="1200">
                          <a:effectLst/>
                        </a:rPr>
                        <a:t>Tirzepatide/placebo</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2523" marR="52523" marT="19696" marB="19696"/>
                </a:tc>
                <a:tc>
                  <a:txBody>
                    <a:bodyPr/>
                    <a:lstStyle/>
                    <a:p>
                      <a:pPr marL="91440" marR="0" indent="-91440">
                        <a:lnSpc>
                          <a:spcPct val="100000"/>
                        </a:lnSpc>
                        <a:spcAft>
                          <a:spcPts val="0"/>
                        </a:spcAft>
                        <a:buNone/>
                      </a:pPr>
                      <a:r>
                        <a:rPr lang="en-US" sz="1400" kern="1200" dirty="0">
                          <a:effectLst/>
                        </a:rPr>
                        <a:t>100% Prior CVD, Composite of death from CV causes, MI, or stroke 0.92 (0.83-1.01)  </a:t>
                      </a:r>
                      <a:r>
                        <a:rPr lang="en-US" sz="1400" kern="100" dirty="0">
                          <a:effectLst/>
                        </a:rPr>
                        <a:t> </a:t>
                      </a:r>
                      <a:r>
                        <a:rPr lang="en-US" sz="1400" kern="1200" dirty="0">
                          <a:effectLst/>
                        </a:rPr>
                        <a:t>N = 13,165, Median follow-up 4 y</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2523" marR="52523" marT="19696" marB="19696"/>
                </a:tc>
                <a:extLst>
                  <a:ext uri="{0D108BD9-81ED-4DB2-BD59-A6C34878D82A}">
                    <a16:rowId xmlns:a16="http://schemas.microsoft.com/office/drawing/2014/main" val="3824659221"/>
                  </a:ext>
                </a:extLst>
              </a:tr>
            </a:tbl>
          </a:graphicData>
        </a:graphic>
      </p:graphicFrame>
    </p:spTree>
    <p:extLst>
      <p:ext uri="{BB962C8B-B14F-4D97-AF65-F5344CB8AC3E}">
        <p14:creationId xmlns:p14="http://schemas.microsoft.com/office/powerpoint/2010/main" val="214710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83FE0-B1A3-4983-9D67-6A6F5B3DF96C}"/>
              </a:ext>
            </a:extLst>
          </p:cNvPr>
          <p:cNvSpPr>
            <a:spLocks noGrp="1"/>
          </p:cNvSpPr>
          <p:nvPr>
            <p:ph type="title"/>
          </p:nvPr>
        </p:nvSpPr>
        <p:spPr>
          <a:xfrm>
            <a:off x="457200" y="228600"/>
            <a:ext cx="8229600" cy="762000"/>
          </a:xfrm>
        </p:spPr>
        <p:txBody>
          <a:bodyPr>
            <a:normAutofit/>
          </a:bodyPr>
          <a:lstStyle/>
          <a:p>
            <a:pPr eaLnBrk="1" fontAlgn="auto" hangingPunct="1">
              <a:spcAft>
                <a:spcPts val="0"/>
              </a:spcAft>
              <a:defRPr/>
            </a:pPr>
            <a:r>
              <a:rPr lang="en-US" dirty="0"/>
              <a:t>Meet Alice</a:t>
            </a:r>
          </a:p>
        </p:txBody>
      </p:sp>
      <p:sp>
        <p:nvSpPr>
          <p:cNvPr id="55299" name="Content Placeholder 2">
            <a:extLst>
              <a:ext uri="{FF2B5EF4-FFF2-40B4-BE49-F238E27FC236}">
                <a16:creationId xmlns:a16="http://schemas.microsoft.com/office/drawing/2014/main" id="{4A4A95F2-CCFF-412C-83AD-1631850872D3}"/>
              </a:ext>
            </a:extLst>
          </p:cNvPr>
          <p:cNvSpPr>
            <a:spLocks noGrp="1"/>
          </p:cNvSpPr>
          <p:nvPr>
            <p:ph sz="quarter" idx="1"/>
          </p:nvPr>
        </p:nvSpPr>
        <p:spPr>
          <a:xfrm>
            <a:off x="457200" y="1143000"/>
            <a:ext cx="4800600" cy="5867400"/>
          </a:xfrm>
        </p:spPr>
        <p:txBody>
          <a:bodyPr>
            <a:normAutofit fontScale="85000" lnSpcReduction="20000"/>
          </a:bodyPr>
          <a:lstStyle/>
          <a:p>
            <a:pPr marL="0" indent="0" eaLnBrk="1" hangingPunct="1">
              <a:lnSpc>
                <a:spcPct val="120000"/>
              </a:lnSpc>
              <a:buFont typeface="Wingdings 2" panose="05020102010507070707" pitchFamily="18" charset="2"/>
              <a:buNone/>
              <a:defRPr/>
            </a:pPr>
            <a:r>
              <a:rPr lang="en-US" altLang="en-US" sz="2100" dirty="0"/>
              <a:t>Alice is a 56yo AAF presenting for follow-up for type 2 diabetes. Alice reports that her blood pressure has been higher lately. Denies s/</a:t>
            </a:r>
            <a:r>
              <a:rPr lang="en-US" altLang="en-US" sz="2100" dirty="0" err="1"/>
              <a:t>sx</a:t>
            </a:r>
            <a:r>
              <a:rPr lang="en-US" altLang="en-US" sz="2100" dirty="0"/>
              <a:t> of hypoglycemia. </a:t>
            </a:r>
          </a:p>
          <a:p>
            <a:pPr eaLnBrk="1" hangingPunct="1">
              <a:lnSpc>
                <a:spcPct val="120000"/>
              </a:lnSpc>
              <a:defRPr/>
            </a:pPr>
            <a:r>
              <a:rPr lang="en-US" altLang="en-US" sz="1800" b="1" dirty="0"/>
              <a:t>PMH</a:t>
            </a:r>
          </a:p>
          <a:p>
            <a:pPr lvl="1" eaLnBrk="1" hangingPunct="1">
              <a:lnSpc>
                <a:spcPct val="120000"/>
              </a:lnSpc>
              <a:defRPr/>
            </a:pPr>
            <a:r>
              <a:rPr lang="en-US" altLang="en-US" sz="1800" dirty="0">
                <a:solidFill>
                  <a:schemeClr val="tx1"/>
                </a:solidFill>
              </a:rPr>
              <a:t>Type 2 diabetes x5 years</a:t>
            </a:r>
          </a:p>
          <a:p>
            <a:pPr lvl="1" eaLnBrk="1" hangingPunct="1">
              <a:lnSpc>
                <a:spcPct val="120000"/>
              </a:lnSpc>
              <a:defRPr/>
            </a:pPr>
            <a:r>
              <a:rPr lang="en-US" altLang="en-US" sz="1800" dirty="0">
                <a:solidFill>
                  <a:schemeClr val="tx1"/>
                </a:solidFill>
              </a:rPr>
              <a:t>HTN x 5 years</a:t>
            </a:r>
          </a:p>
          <a:p>
            <a:pPr lvl="1" eaLnBrk="1" hangingPunct="1">
              <a:lnSpc>
                <a:spcPct val="120000"/>
              </a:lnSpc>
              <a:defRPr/>
            </a:pPr>
            <a:r>
              <a:rPr lang="en-US" altLang="en-US" sz="1800" dirty="0">
                <a:solidFill>
                  <a:schemeClr val="tx1"/>
                </a:solidFill>
              </a:rPr>
              <a:t>Depression</a:t>
            </a:r>
          </a:p>
          <a:p>
            <a:pPr eaLnBrk="1" hangingPunct="1">
              <a:lnSpc>
                <a:spcPct val="120000"/>
              </a:lnSpc>
              <a:defRPr/>
            </a:pPr>
            <a:r>
              <a:rPr lang="en-US" altLang="en-US" sz="1800" b="1" dirty="0"/>
              <a:t>Meds</a:t>
            </a:r>
          </a:p>
          <a:p>
            <a:pPr lvl="1" eaLnBrk="1" hangingPunct="1">
              <a:lnSpc>
                <a:spcPct val="120000"/>
              </a:lnSpc>
              <a:defRPr/>
            </a:pPr>
            <a:r>
              <a:rPr lang="en-US" altLang="en-US" sz="1800" dirty="0">
                <a:solidFill>
                  <a:schemeClr val="tx1"/>
                </a:solidFill>
              </a:rPr>
              <a:t>Metformin1000mg PO bid</a:t>
            </a:r>
          </a:p>
          <a:p>
            <a:pPr lvl="1" eaLnBrk="1" hangingPunct="1">
              <a:lnSpc>
                <a:spcPct val="120000"/>
              </a:lnSpc>
              <a:defRPr/>
            </a:pPr>
            <a:r>
              <a:rPr lang="en-US" altLang="en-US" sz="1800" dirty="0">
                <a:solidFill>
                  <a:schemeClr val="tx1"/>
                </a:solidFill>
              </a:rPr>
              <a:t>Glipizide 10mg PO </a:t>
            </a:r>
            <a:r>
              <a:rPr lang="en-US" altLang="en-US" sz="1800" dirty="0" err="1">
                <a:solidFill>
                  <a:schemeClr val="tx1"/>
                </a:solidFill>
              </a:rPr>
              <a:t>qam</a:t>
            </a:r>
            <a:endParaRPr lang="en-US" altLang="en-US" sz="1800" dirty="0">
              <a:solidFill>
                <a:schemeClr val="tx1"/>
              </a:solidFill>
            </a:endParaRPr>
          </a:p>
          <a:p>
            <a:pPr lvl="1" eaLnBrk="1" hangingPunct="1">
              <a:lnSpc>
                <a:spcPct val="120000"/>
              </a:lnSpc>
              <a:defRPr/>
            </a:pPr>
            <a:r>
              <a:rPr lang="en-US" altLang="en-US" sz="1800" dirty="0" err="1">
                <a:solidFill>
                  <a:schemeClr val="tx1"/>
                </a:solidFill>
              </a:rPr>
              <a:t>Chlorthalidone</a:t>
            </a:r>
            <a:r>
              <a:rPr lang="en-US" altLang="en-US" sz="1800" dirty="0">
                <a:solidFill>
                  <a:schemeClr val="tx1"/>
                </a:solidFill>
              </a:rPr>
              <a:t> 25mg PO daily</a:t>
            </a:r>
          </a:p>
          <a:p>
            <a:pPr lvl="1" eaLnBrk="1" hangingPunct="1">
              <a:lnSpc>
                <a:spcPct val="120000"/>
              </a:lnSpc>
              <a:defRPr/>
            </a:pPr>
            <a:r>
              <a:rPr lang="en-US" altLang="en-US" sz="1800" dirty="0">
                <a:solidFill>
                  <a:schemeClr val="tx1"/>
                </a:solidFill>
              </a:rPr>
              <a:t>Escitalopram 10mg PO daily</a:t>
            </a:r>
          </a:p>
          <a:p>
            <a:pPr eaLnBrk="1" hangingPunct="1">
              <a:lnSpc>
                <a:spcPct val="120000"/>
              </a:lnSpc>
              <a:defRPr/>
            </a:pPr>
            <a:r>
              <a:rPr lang="en-US" altLang="en-US" sz="1800" b="1" dirty="0"/>
              <a:t>PE</a:t>
            </a:r>
          </a:p>
          <a:p>
            <a:pPr lvl="1" eaLnBrk="1" hangingPunct="1">
              <a:lnSpc>
                <a:spcPct val="120000"/>
              </a:lnSpc>
              <a:defRPr/>
            </a:pPr>
            <a:r>
              <a:rPr lang="en-US" altLang="en-US" sz="1800" dirty="0">
                <a:solidFill>
                  <a:schemeClr val="tx1"/>
                </a:solidFill>
              </a:rPr>
              <a:t>Ht: 5’3” Wt: 185lbs , BMI:32.8kg/m</a:t>
            </a:r>
            <a:r>
              <a:rPr lang="en-US" altLang="en-US" sz="1800" baseline="30000" dirty="0">
                <a:solidFill>
                  <a:schemeClr val="tx1"/>
                </a:solidFill>
              </a:rPr>
              <a:t>2</a:t>
            </a:r>
            <a:r>
              <a:rPr lang="en-US" altLang="en-US" sz="1800" dirty="0">
                <a:solidFill>
                  <a:schemeClr val="tx1"/>
                </a:solidFill>
              </a:rPr>
              <a:t> </a:t>
            </a:r>
          </a:p>
          <a:p>
            <a:pPr lvl="1" eaLnBrk="1" hangingPunct="1">
              <a:lnSpc>
                <a:spcPct val="120000"/>
              </a:lnSpc>
              <a:defRPr/>
            </a:pPr>
            <a:r>
              <a:rPr lang="en-US" altLang="en-US" sz="1800" dirty="0">
                <a:solidFill>
                  <a:schemeClr val="tx1"/>
                </a:solidFill>
              </a:rPr>
              <a:t>BP: 140/88mmHg </a:t>
            </a:r>
          </a:p>
          <a:p>
            <a:pPr lvl="1" eaLnBrk="1" hangingPunct="1">
              <a:lnSpc>
                <a:spcPct val="120000"/>
              </a:lnSpc>
              <a:defRPr/>
            </a:pPr>
            <a:r>
              <a:rPr lang="en-US" altLang="en-US" sz="1800" dirty="0">
                <a:solidFill>
                  <a:schemeClr val="tx1"/>
                </a:solidFill>
              </a:rPr>
              <a:t>A1c=6.9%, K: 4.5</a:t>
            </a:r>
            <a:r>
              <a:rPr lang="en-US" sz="1800" dirty="0">
                <a:solidFill>
                  <a:schemeClr val="tx1"/>
                </a:solidFill>
              </a:rPr>
              <a:t>mEq/L</a:t>
            </a:r>
            <a:r>
              <a:rPr lang="en-US" altLang="en-US" sz="1800" dirty="0">
                <a:solidFill>
                  <a:schemeClr val="tx1"/>
                </a:solidFill>
              </a:rPr>
              <a:t>, Scr:0.8mg/dL, ACR 202 mg/g</a:t>
            </a:r>
          </a:p>
          <a:p>
            <a:pPr lvl="1" eaLnBrk="1" hangingPunct="1">
              <a:lnSpc>
                <a:spcPct val="120000"/>
              </a:lnSpc>
              <a:defRPr/>
            </a:pPr>
            <a:r>
              <a:rPr lang="en-US" altLang="en-US" sz="1800" dirty="0" err="1">
                <a:solidFill>
                  <a:schemeClr val="tx1"/>
                </a:solidFill>
              </a:rPr>
              <a:t>Tchol</a:t>
            </a:r>
            <a:r>
              <a:rPr lang="en-US" altLang="en-US" sz="1800" dirty="0">
                <a:solidFill>
                  <a:schemeClr val="tx1"/>
                </a:solidFill>
              </a:rPr>
              <a:t>=204mg/</a:t>
            </a:r>
            <a:r>
              <a:rPr lang="en-US" altLang="en-US" sz="1800" dirty="0" err="1">
                <a:solidFill>
                  <a:schemeClr val="tx1"/>
                </a:solidFill>
              </a:rPr>
              <a:t>dL</a:t>
            </a:r>
            <a:r>
              <a:rPr lang="en-US" altLang="en-US" sz="1800" dirty="0">
                <a:solidFill>
                  <a:schemeClr val="tx1"/>
                </a:solidFill>
              </a:rPr>
              <a:t>, HDL=34mg/</a:t>
            </a:r>
            <a:r>
              <a:rPr lang="en-US" altLang="en-US" sz="1800" dirty="0" err="1">
                <a:solidFill>
                  <a:schemeClr val="tx1"/>
                </a:solidFill>
              </a:rPr>
              <a:t>dL</a:t>
            </a:r>
            <a:r>
              <a:rPr lang="en-US" altLang="en-US" sz="1800" dirty="0">
                <a:solidFill>
                  <a:schemeClr val="tx1"/>
                </a:solidFill>
              </a:rPr>
              <a:t>, LDL=120mg/</a:t>
            </a:r>
            <a:r>
              <a:rPr lang="en-US" altLang="en-US" sz="1800" dirty="0" err="1">
                <a:solidFill>
                  <a:schemeClr val="tx1"/>
                </a:solidFill>
              </a:rPr>
              <a:t>dL</a:t>
            </a:r>
            <a:r>
              <a:rPr lang="en-US" altLang="en-US" sz="1800" dirty="0">
                <a:solidFill>
                  <a:schemeClr val="tx1"/>
                </a:solidFill>
              </a:rPr>
              <a:t>, TG=250mg/</a:t>
            </a:r>
            <a:r>
              <a:rPr lang="en-US" altLang="en-US" sz="1800" dirty="0" err="1">
                <a:solidFill>
                  <a:schemeClr val="tx1"/>
                </a:solidFill>
              </a:rPr>
              <a:t>dL</a:t>
            </a:r>
            <a:br>
              <a:rPr lang="en-US" altLang="en-US" sz="2500" dirty="0"/>
            </a:br>
            <a:endParaRPr lang="en-US" altLang="en-US" dirty="0"/>
          </a:p>
        </p:txBody>
      </p:sp>
      <p:sp>
        <p:nvSpPr>
          <p:cNvPr id="14340" name="Content Placeholder 3">
            <a:extLst>
              <a:ext uri="{FF2B5EF4-FFF2-40B4-BE49-F238E27FC236}">
                <a16:creationId xmlns:a16="http://schemas.microsoft.com/office/drawing/2014/main" id="{A42A0E7A-7F8B-4426-B728-641DC3AA5FE9}"/>
              </a:ext>
            </a:extLst>
          </p:cNvPr>
          <p:cNvSpPr txBox="1">
            <a:spLocks/>
          </p:cNvSpPr>
          <p:nvPr/>
        </p:nvSpPr>
        <p:spPr bwMode="auto">
          <a:xfrm>
            <a:off x="5233737" y="1281906"/>
            <a:ext cx="3810000"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520700" indent="-22860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r>
              <a:rPr lang="en-US" altLang="en-US" sz="2100" dirty="0"/>
              <a:t>Social history</a:t>
            </a:r>
          </a:p>
          <a:p>
            <a:pPr lvl="1"/>
            <a:r>
              <a:rPr lang="en-US" altLang="en-US" sz="1800" dirty="0">
                <a:solidFill>
                  <a:schemeClr val="tx1"/>
                </a:solidFill>
              </a:rPr>
              <a:t>(+)Alcohol: 1-2 drinks/week</a:t>
            </a:r>
          </a:p>
          <a:p>
            <a:pPr lvl="1"/>
            <a:r>
              <a:rPr lang="en-US" altLang="en-US" sz="1800" dirty="0">
                <a:solidFill>
                  <a:schemeClr val="tx1"/>
                </a:solidFill>
              </a:rPr>
              <a:t>(+) Tobacco use: 1/2ppd</a:t>
            </a:r>
          </a:p>
          <a:p>
            <a:pPr lvl="1"/>
            <a:r>
              <a:rPr lang="en-US" altLang="en-US" sz="1800" dirty="0">
                <a:solidFill>
                  <a:schemeClr val="tx1"/>
                </a:solidFill>
              </a:rPr>
              <a:t>Exercise: walks 15 min twice/week</a:t>
            </a:r>
          </a:p>
          <a:p>
            <a:pPr lvl="1"/>
            <a:r>
              <a:rPr lang="en-US" altLang="en-US" sz="1800" dirty="0">
                <a:solidFill>
                  <a:schemeClr val="tx1"/>
                </a:solidFill>
              </a:rPr>
              <a:t>Occ: receptionist</a:t>
            </a:r>
          </a:p>
          <a:p>
            <a:r>
              <a:rPr lang="en-US" altLang="en-US" sz="2100" dirty="0"/>
              <a:t>Home monitoring</a:t>
            </a:r>
          </a:p>
          <a:p>
            <a:pPr lvl="1"/>
            <a:r>
              <a:rPr lang="en-US" altLang="en-US" sz="1800" dirty="0">
                <a:solidFill>
                  <a:schemeClr val="tx1"/>
                </a:solidFill>
              </a:rPr>
              <a:t>FBG and pre-meal: 110-130 mg/dL</a:t>
            </a:r>
          </a:p>
          <a:p>
            <a:pPr lvl="1"/>
            <a:r>
              <a:rPr lang="en-US" altLang="en-US" sz="1800" dirty="0">
                <a:solidFill>
                  <a:schemeClr val="tx1"/>
                </a:solidFill>
              </a:rPr>
              <a:t>BP: 140-150/80-90mmHg</a:t>
            </a:r>
          </a:p>
          <a:p>
            <a:pPr lvl="1"/>
            <a:endParaRPr lang="en-US" altLang="en-US" dirty="0"/>
          </a:p>
        </p:txBody>
      </p:sp>
    </p:spTree>
    <p:extLst>
      <p:ext uri="{BB962C8B-B14F-4D97-AF65-F5344CB8AC3E}">
        <p14:creationId xmlns:p14="http://schemas.microsoft.com/office/powerpoint/2010/main" val="41004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5106F-2F3B-4854-8B7E-923F9FA457F8}"/>
              </a:ext>
            </a:extLst>
          </p:cNvPr>
          <p:cNvSpPr>
            <a:spLocks noGrp="1"/>
          </p:cNvSpPr>
          <p:nvPr>
            <p:ph type="title"/>
          </p:nvPr>
        </p:nvSpPr>
        <p:spPr/>
        <p:txBody>
          <a:bodyPr/>
          <a:lstStyle/>
          <a:p>
            <a:pPr>
              <a:defRPr/>
            </a:pPr>
            <a:r>
              <a:rPr lang="en-US" dirty="0"/>
              <a:t>Questions to Think About</a:t>
            </a:r>
          </a:p>
        </p:txBody>
      </p:sp>
      <p:sp>
        <p:nvSpPr>
          <p:cNvPr id="16387" name="Content Placeholder 2">
            <a:extLst>
              <a:ext uri="{FF2B5EF4-FFF2-40B4-BE49-F238E27FC236}">
                <a16:creationId xmlns:a16="http://schemas.microsoft.com/office/drawing/2014/main" id="{C0A40BBD-C097-4B3C-9BF7-4885F933F937}"/>
              </a:ext>
            </a:extLst>
          </p:cNvPr>
          <p:cNvSpPr>
            <a:spLocks noGrp="1"/>
          </p:cNvSpPr>
          <p:nvPr>
            <p:ph idx="1"/>
          </p:nvPr>
        </p:nvSpPr>
        <p:spPr/>
        <p:txBody>
          <a:bodyPr/>
          <a:lstStyle/>
          <a:p>
            <a:r>
              <a:rPr lang="en-US" altLang="en-US" sz="3200" dirty="0"/>
              <a:t>What are Alice’s blood pressure, cholesterol and glucose targets? </a:t>
            </a:r>
          </a:p>
          <a:p>
            <a:r>
              <a:rPr lang="en-US" altLang="en-US" sz="3200" dirty="0"/>
              <a:t>What lifestyle changes should be advised to reduce cardiovascular risk? </a:t>
            </a:r>
          </a:p>
          <a:p>
            <a:r>
              <a:rPr lang="en-US" altLang="en-US" sz="3200" dirty="0"/>
              <a:t>What changes should be made to optimize Alice’s medication regimen? </a:t>
            </a:r>
          </a:p>
          <a:p>
            <a:endParaRPr lang="en-US" altLang="en-US" sz="2800" dirty="0"/>
          </a:p>
          <a:p>
            <a:endParaRPr lang="en-US" altLang="en-US" dirty="0"/>
          </a:p>
        </p:txBody>
      </p:sp>
      <p:pic>
        <p:nvPicPr>
          <p:cNvPr id="16388" name="Picture 5">
            <a:extLst>
              <a:ext uri="{FF2B5EF4-FFF2-40B4-BE49-F238E27FC236}">
                <a16:creationId xmlns:a16="http://schemas.microsoft.com/office/drawing/2014/main" id="{2663767C-842F-43C9-AAB5-8CA5AD8CC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495800"/>
            <a:ext cx="1782763"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286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8B90-BD02-4E4B-952A-DDE14B2C7F0D}"/>
              </a:ext>
            </a:extLst>
          </p:cNvPr>
          <p:cNvSpPr>
            <a:spLocks noGrp="1"/>
          </p:cNvSpPr>
          <p:nvPr>
            <p:ph type="ctrTitle"/>
          </p:nvPr>
        </p:nvSpPr>
        <p:spPr/>
        <p:txBody>
          <a:bodyPr/>
          <a:lstStyle/>
          <a:p>
            <a:pPr eaLnBrk="1" fontAlgn="auto" hangingPunct="1">
              <a:spcAft>
                <a:spcPts val="0"/>
              </a:spcAft>
              <a:defRPr/>
            </a:pPr>
            <a:r>
              <a:rPr lang="en-US" dirty="0"/>
              <a:t>Hypertension Management in People with Diabetes</a:t>
            </a:r>
          </a:p>
        </p:txBody>
      </p:sp>
      <p:pic>
        <p:nvPicPr>
          <p:cNvPr id="26627" name="Picture 2">
            <a:extLst>
              <a:ext uri="{FF2B5EF4-FFF2-40B4-BE49-F238E27FC236}">
                <a16:creationId xmlns:a16="http://schemas.microsoft.com/office/drawing/2014/main" id="{F758DA5E-8EB8-4638-B0F5-B218629675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76200"/>
            <a:ext cx="35147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FFFA-067F-4998-850B-F22F935780E3}"/>
              </a:ext>
            </a:extLst>
          </p:cNvPr>
          <p:cNvSpPr>
            <a:spLocks noGrp="1"/>
          </p:cNvSpPr>
          <p:nvPr>
            <p:ph type="title"/>
          </p:nvPr>
        </p:nvSpPr>
        <p:spPr/>
        <p:txBody>
          <a:bodyPr>
            <a:normAutofit/>
          </a:bodyPr>
          <a:lstStyle/>
          <a:p>
            <a:pPr>
              <a:defRPr/>
            </a:pPr>
            <a:r>
              <a:rPr lang="en-US" sz="4000" dirty="0"/>
              <a:t>Classifying Hypertension </a:t>
            </a:r>
          </a:p>
        </p:txBody>
      </p:sp>
      <p:graphicFrame>
        <p:nvGraphicFramePr>
          <p:cNvPr id="3" name="Content Placeholder 2">
            <a:extLst>
              <a:ext uri="{FF2B5EF4-FFF2-40B4-BE49-F238E27FC236}">
                <a16:creationId xmlns:a16="http://schemas.microsoft.com/office/drawing/2014/main" id="{0FCEEE47-F69E-4159-A7BC-6D9B57B45A86}"/>
              </a:ext>
            </a:extLst>
          </p:cNvPr>
          <p:cNvGraphicFramePr>
            <a:graphicFrameLocks noGrp="1"/>
          </p:cNvGraphicFramePr>
          <p:nvPr>
            <p:ph idx="1"/>
            <p:extLst>
              <p:ext uri="{D42A27DB-BD31-4B8C-83A1-F6EECF244321}">
                <p14:modId xmlns:p14="http://schemas.microsoft.com/office/powerpoint/2010/main" val="3945523973"/>
              </p:ext>
            </p:extLst>
          </p:nvPr>
        </p:nvGraphicFramePr>
        <p:xfrm>
          <a:off x="457200" y="1371600"/>
          <a:ext cx="8077200" cy="2463804"/>
        </p:xfrm>
        <a:graphic>
          <a:graphicData uri="http://schemas.openxmlformats.org/drawingml/2006/table">
            <a:tbl>
              <a:tblPr firstRow="1" bandRow="1">
                <a:tableStyleId>{5C22544A-7EE6-4342-B048-85BDC9FD1C3A}</a:tableStyleId>
              </a:tblPr>
              <a:tblGrid>
                <a:gridCol w="2019300">
                  <a:extLst>
                    <a:ext uri="{9D8B030D-6E8A-4147-A177-3AD203B41FA5}">
                      <a16:colId xmlns:a16="http://schemas.microsoft.com/office/drawing/2014/main" val="20000"/>
                    </a:ext>
                  </a:extLst>
                </a:gridCol>
                <a:gridCol w="2019300">
                  <a:extLst>
                    <a:ext uri="{9D8B030D-6E8A-4147-A177-3AD203B41FA5}">
                      <a16:colId xmlns:a16="http://schemas.microsoft.com/office/drawing/2014/main" val="20001"/>
                    </a:ext>
                  </a:extLst>
                </a:gridCol>
                <a:gridCol w="2019300">
                  <a:extLst>
                    <a:ext uri="{9D8B030D-6E8A-4147-A177-3AD203B41FA5}">
                      <a16:colId xmlns:a16="http://schemas.microsoft.com/office/drawing/2014/main" val="20002"/>
                    </a:ext>
                  </a:extLst>
                </a:gridCol>
                <a:gridCol w="2019300">
                  <a:extLst>
                    <a:ext uri="{9D8B030D-6E8A-4147-A177-3AD203B41FA5}">
                      <a16:colId xmlns:a16="http://schemas.microsoft.com/office/drawing/2014/main" val="20003"/>
                    </a:ext>
                  </a:extLst>
                </a:gridCol>
              </a:tblGrid>
              <a:tr h="410634">
                <a:tc>
                  <a:txBody>
                    <a:bodyPr/>
                    <a:lstStyle/>
                    <a:p>
                      <a:r>
                        <a:rPr lang="en-US" sz="1800" dirty="0"/>
                        <a:t>BP Category</a:t>
                      </a:r>
                    </a:p>
                  </a:txBody>
                  <a:tcPr marT="45733" marB="45733"/>
                </a:tc>
                <a:tc>
                  <a:txBody>
                    <a:bodyPr/>
                    <a:lstStyle/>
                    <a:p>
                      <a:r>
                        <a:rPr lang="en-US" sz="1800" dirty="0"/>
                        <a:t>SBP</a:t>
                      </a:r>
                    </a:p>
                  </a:txBody>
                  <a:tcPr marT="45733" marB="45733"/>
                </a:tc>
                <a:tc>
                  <a:txBody>
                    <a:bodyPr/>
                    <a:lstStyle/>
                    <a:p>
                      <a:endParaRPr lang="en-US" sz="1800" dirty="0"/>
                    </a:p>
                  </a:txBody>
                  <a:tcPr marT="45733" marB="45733"/>
                </a:tc>
                <a:tc>
                  <a:txBody>
                    <a:bodyPr/>
                    <a:lstStyle/>
                    <a:p>
                      <a:r>
                        <a:rPr lang="en-US" sz="1800" dirty="0"/>
                        <a:t>DBP</a:t>
                      </a:r>
                    </a:p>
                  </a:txBody>
                  <a:tcPr marT="45733" marB="45733"/>
                </a:tc>
                <a:extLst>
                  <a:ext uri="{0D108BD9-81ED-4DB2-BD59-A6C34878D82A}">
                    <a16:rowId xmlns:a16="http://schemas.microsoft.com/office/drawing/2014/main" val="10000"/>
                  </a:ext>
                </a:extLst>
              </a:tr>
              <a:tr h="410634">
                <a:tc>
                  <a:txBody>
                    <a:bodyPr/>
                    <a:lstStyle/>
                    <a:p>
                      <a:r>
                        <a:rPr lang="en-US" sz="1800" dirty="0"/>
                        <a:t>Normal</a:t>
                      </a:r>
                    </a:p>
                  </a:txBody>
                  <a:tcPr marT="45733" marB="45733"/>
                </a:tc>
                <a:tc>
                  <a:txBody>
                    <a:bodyPr/>
                    <a:lstStyle/>
                    <a:p>
                      <a:r>
                        <a:rPr lang="en-US" sz="1800" dirty="0"/>
                        <a:t>&lt;120 mmHg</a:t>
                      </a:r>
                    </a:p>
                  </a:txBody>
                  <a:tcPr marT="45733" marB="45733"/>
                </a:tc>
                <a:tc>
                  <a:txBody>
                    <a:bodyPr/>
                    <a:lstStyle/>
                    <a:p>
                      <a:pPr algn="ctr"/>
                      <a:r>
                        <a:rPr lang="en-US" sz="1800" dirty="0"/>
                        <a:t>And</a:t>
                      </a:r>
                    </a:p>
                  </a:txBody>
                  <a:tcPr marT="45733" marB="45733"/>
                </a:tc>
                <a:tc>
                  <a:txBody>
                    <a:bodyPr/>
                    <a:lstStyle/>
                    <a:p>
                      <a:r>
                        <a:rPr lang="en-US" sz="1800" dirty="0"/>
                        <a:t>&lt;80mmHg</a:t>
                      </a:r>
                    </a:p>
                  </a:txBody>
                  <a:tcPr marT="45733" marB="45733"/>
                </a:tc>
                <a:extLst>
                  <a:ext uri="{0D108BD9-81ED-4DB2-BD59-A6C34878D82A}">
                    <a16:rowId xmlns:a16="http://schemas.microsoft.com/office/drawing/2014/main" val="10001"/>
                  </a:ext>
                </a:extLst>
              </a:tr>
              <a:tr h="410634">
                <a:tc>
                  <a:txBody>
                    <a:bodyPr/>
                    <a:lstStyle/>
                    <a:p>
                      <a:r>
                        <a:rPr lang="en-US" sz="1800" dirty="0"/>
                        <a:t>Elevated</a:t>
                      </a:r>
                    </a:p>
                  </a:txBody>
                  <a:tcPr marT="45733" marB="45733"/>
                </a:tc>
                <a:tc>
                  <a:txBody>
                    <a:bodyPr/>
                    <a:lstStyle/>
                    <a:p>
                      <a:r>
                        <a:rPr lang="en-US" sz="1800" dirty="0"/>
                        <a:t>120-129mmHg</a:t>
                      </a:r>
                    </a:p>
                  </a:txBody>
                  <a:tcPr marT="45733" marB="45733"/>
                </a:tc>
                <a:tc>
                  <a:txBody>
                    <a:bodyPr/>
                    <a:lstStyle/>
                    <a:p>
                      <a:pPr algn="ctr"/>
                      <a:r>
                        <a:rPr lang="en-US" sz="1800" dirty="0"/>
                        <a:t>And</a:t>
                      </a:r>
                    </a:p>
                  </a:txBody>
                  <a:tcPr marT="45733" marB="45733"/>
                </a:tc>
                <a:tc>
                  <a:txBody>
                    <a:bodyPr/>
                    <a:lstStyle/>
                    <a:p>
                      <a:r>
                        <a:rPr lang="en-US" sz="1800" dirty="0"/>
                        <a:t>&lt;80mmHg</a:t>
                      </a:r>
                    </a:p>
                  </a:txBody>
                  <a:tcPr marT="45733" marB="45733"/>
                </a:tc>
                <a:extLst>
                  <a:ext uri="{0D108BD9-81ED-4DB2-BD59-A6C34878D82A}">
                    <a16:rowId xmlns:a16="http://schemas.microsoft.com/office/drawing/2014/main" val="10002"/>
                  </a:ext>
                </a:extLst>
              </a:tr>
              <a:tr h="410634">
                <a:tc>
                  <a:txBody>
                    <a:bodyPr/>
                    <a:lstStyle/>
                    <a:p>
                      <a:r>
                        <a:rPr lang="en-US" sz="1800" dirty="0"/>
                        <a:t>Hypertension</a:t>
                      </a:r>
                    </a:p>
                  </a:txBody>
                  <a:tcPr marT="45733" marB="45733"/>
                </a:tc>
                <a:tc gridSpan="3">
                  <a:txBody>
                    <a:bodyPr/>
                    <a:lstStyle/>
                    <a:p>
                      <a:pPr algn="ctr"/>
                      <a:endParaRPr lang="en-US" sz="1800" dirty="0"/>
                    </a:p>
                  </a:txBody>
                  <a:tcPr marT="45733" marB="45733"/>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3"/>
                  </a:ext>
                </a:extLst>
              </a:tr>
              <a:tr h="410634">
                <a:tc>
                  <a:txBody>
                    <a:bodyPr/>
                    <a:lstStyle/>
                    <a:p>
                      <a:r>
                        <a:rPr lang="en-US" sz="1800" dirty="0"/>
                        <a:t>Stage 1</a:t>
                      </a:r>
                    </a:p>
                  </a:txBody>
                  <a:tcPr marT="45733" marB="45733"/>
                </a:tc>
                <a:tc>
                  <a:txBody>
                    <a:bodyPr/>
                    <a:lstStyle/>
                    <a:p>
                      <a:r>
                        <a:rPr lang="en-US" sz="1800" dirty="0"/>
                        <a:t>130-139 mmHg</a:t>
                      </a:r>
                    </a:p>
                  </a:txBody>
                  <a:tcPr marT="45733" marB="45733"/>
                </a:tc>
                <a:tc>
                  <a:txBody>
                    <a:bodyPr/>
                    <a:lstStyle/>
                    <a:p>
                      <a:pPr algn="ctr"/>
                      <a:r>
                        <a:rPr lang="en-US" sz="1800" dirty="0"/>
                        <a:t>Or</a:t>
                      </a:r>
                    </a:p>
                  </a:txBody>
                  <a:tcPr marT="45733" marB="45733"/>
                </a:tc>
                <a:tc>
                  <a:txBody>
                    <a:bodyPr/>
                    <a:lstStyle/>
                    <a:p>
                      <a:r>
                        <a:rPr lang="en-US" sz="1800" dirty="0"/>
                        <a:t>80-89mmHg</a:t>
                      </a:r>
                    </a:p>
                  </a:txBody>
                  <a:tcPr marT="45733" marB="45733"/>
                </a:tc>
                <a:extLst>
                  <a:ext uri="{0D108BD9-81ED-4DB2-BD59-A6C34878D82A}">
                    <a16:rowId xmlns:a16="http://schemas.microsoft.com/office/drawing/2014/main" val="10004"/>
                  </a:ext>
                </a:extLst>
              </a:tr>
              <a:tr h="410634">
                <a:tc>
                  <a:txBody>
                    <a:bodyPr/>
                    <a:lstStyle/>
                    <a:p>
                      <a:r>
                        <a:rPr lang="en-US" sz="1800" dirty="0"/>
                        <a:t>Stage 2</a:t>
                      </a:r>
                    </a:p>
                  </a:txBody>
                  <a:tcPr marT="45733" marB="45733"/>
                </a:tc>
                <a:tc>
                  <a:txBody>
                    <a:bodyPr/>
                    <a:lstStyle/>
                    <a:p>
                      <a:r>
                        <a:rPr lang="en-US" sz="1800" dirty="0"/>
                        <a:t>≥140mmHg</a:t>
                      </a:r>
                    </a:p>
                  </a:txBody>
                  <a:tcPr marT="45733" marB="45733"/>
                </a:tc>
                <a:tc>
                  <a:txBody>
                    <a:bodyPr/>
                    <a:lstStyle/>
                    <a:p>
                      <a:pPr algn="ctr"/>
                      <a:r>
                        <a:rPr lang="en-US" sz="1800" dirty="0"/>
                        <a:t>Or</a:t>
                      </a:r>
                    </a:p>
                  </a:txBody>
                  <a:tcPr marT="45733" marB="45733"/>
                </a:tc>
                <a:tc>
                  <a:txBody>
                    <a:bodyPr/>
                    <a:lstStyle/>
                    <a:p>
                      <a:r>
                        <a:rPr lang="en-US" sz="1800" dirty="0"/>
                        <a:t>≥90mmHg</a:t>
                      </a:r>
                    </a:p>
                  </a:txBody>
                  <a:tcPr marT="45733" marB="45733"/>
                </a:tc>
                <a:extLst>
                  <a:ext uri="{0D108BD9-81ED-4DB2-BD59-A6C34878D82A}">
                    <a16:rowId xmlns:a16="http://schemas.microsoft.com/office/drawing/2014/main" val="10005"/>
                  </a:ext>
                </a:extLst>
              </a:tr>
            </a:tbl>
          </a:graphicData>
        </a:graphic>
      </p:graphicFrame>
      <p:sp>
        <p:nvSpPr>
          <p:cNvPr id="27689" name="TextBox 3">
            <a:extLst>
              <a:ext uri="{FF2B5EF4-FFF2-40B4-BE49-F238E27FC236}">
                <a16:creationId xmlns:a16="http://schemas.microsoft.com/office/drawing/2014/main" id="{5BF1E5EC-14D4-40A3-9CA2-38751BCB71D4}"/>
              </a:ext>
            </a:extLst>
          </p:cNvPr>
          <p:cNvSpPr txBox="1">
            <a:spLocks noChangeArrowheads="1"/>
          </p:cNvSpPr>
          <p:nvPr/>
        </p:nvSpPr>
        <p:spPr bwMode="auto">
          <a:xfrm>
            <a:off x="533400" y="4114800"/>
            <a:ext cx="632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eaLnBrk="1" hangingPunct="1"/>
            <a:r>
              <a:rPr lang="en-US" altLang="en-US"/>
              <a:t>Individuals with SBP and DBP in 2 categories should be designated to the higher BP category</a:t>
            </a:r>
          </a:p>
        </p:txBody>
      </p:sp>
      <p:pic>
        <p:nvPicPr>
          <p:cNvPr id="4" name="Picture 3">
            <a:extLst>
              <a:ext uri="{FF2B5EF4-FFF2-40B4-BE49-F238E27FC236}">
                <a16:creationId xmlns:a16="http://schemas.microsoft.com/office/drawing/2014/main" id="{C389270D-9988-E505-E99C-FF666D38CC4B}"/>
              </a:ext>
            </a:extLst>
          </p:cNvPr>
          <p:cNvPicPr>
            <a:picLocks noChangeAspect="1"/>
          </p:cNvPicPr>
          <p:nvPr/>
        </p:nvPicPr>
        <p:blipFill>
          <a:blip r:embed="rId3"/>
          <a:stretch>
            <a:fillRect/>
          </a:stretch>
        </p:blipFill>
        <p:spPr>
          <a:xfrm>
            <a:off x="4247608" y="5715000"/>
            <a:ext cx="4149893" cy="6461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5">
            <a:extLst>
              <a:ext uri="{FF2B5EF4-FFF2-40B4-BE49-F238E27FC236}">
                <a16:creationId xmlns:a16="http://schemas.microsoft.com/office/drawing/2014/main" id="{51D8B82F-FAD7-4C2E-8B98-8EBAA7DF4F4C}"/>
              </a:ext>
            </a:extLst>
          </p:cNvPr>
          <p:cNvSpPr>
            <a:spLocks noGrp="1"/>
          </p:cNvSpPr>
          <p:nvPr>
            <p:ph sz="quarter" idx="1"/>
          </p:nvPr>
        </p:nvSpPr>
        <p:spPr>
          <a:xfrm>
            <a:off x="457200" y="1295400"/>
            <a:ext cx="3200400" cy="5257800"/>
          </a:xfrm>
        </p:spPr>
        <p:txBody>
          <a:bodyPr/>
          <a:lstStyle/>
          <a:p>
            <a:pPr>
              <a:buFont typeface="Wingdings 2" panose="05020102010507070707" pitchFamily="18" charset="2"/>
              <a:buNone/>
            </a:pPr>
            <a:r>
              <a:rPr lang="en-US" altLang="en-US"/>
              <a:t>Taking an accurate Blood Pressure</a:t>
            </a:r>
          </a:p>
        </p:txBody>
      </p:sp>
      <p:pic>
        <p:nvPicPr>
          <p:cNvPr id="29699" name="Picture 9">
            <a:extLst>
              <a:ext uri="{FF2B5EF4-FFF2-40B4-BE49-F238E27FC236}">
                <a16:creationId xmlns:a16="http://schemas.microsoft.com/office/drawing/2014/main" id="{4A514C19-0056-4084-B196-4E529C4414F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209800"/>
            <a:ext cx="2634784"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
            <a:extLst>
              <a:ext uri="{FF2B5EF4-FFF2-40B4-BE49-F238E27FC236}">
                <a16:creationId xmlns:a16="http://schemas.microsoft.com/office/drawing/2014/main" id="{9C2F5807-BFDE-4CFC-ABA5-E88F0E40AC1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68263"/>
            <a:ext cx="51816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6032-ED45-4C8F-ADCC-C1D6F0865C4C}"/>
              </a:ext>
            </a:extLst>
          </p:cNvPr>
          <p:cNvSpPr>
            <a:spLocks noGrp="1"/>
          </p:cNvSpPr>
          <p:nvPr>
            <p:ph type="title"/>
          </p:nvPr>
        </p:nvSpPr>
        <p:spPr/>
        <p:txBody>
          <a:bodyPr>
            <a:normAutofit/>
          </a:bodyPr>
          <a:lstStyle/>
          <a:p>
            <a:r>
              <a:rPr lang="en-US" dirty="0"/>
              <a:t>Diabetes Prevalence Stats</a:t>
            </a:r>
          </a:p>
        </p:txBody>
      </p:sp>
      <p:sp>
        <p:nvSpPr>
          <p:cNvPr id="3" name="Content Placeholder 2">
            <a:extLst>
              <a:ext uri="{FF2B5EF4-FFF2-40B4-BE49-F238E27FC236}">
                <a16:creationId xmlns:a16="http://schemas.microsoft.com/office/drawing/2014/main" id="{3BAB0222-A947-4EAB-8EAE-580EE777562F}"/>
              </a:ext>
            </a:extLst>
          </p:cNvPr>
          <p:cNvSpPr>
            <a:spLocks noGrp="1"/>
          </p:cNvSpPr>
          <p:nvPr>
            <p:ph sz="quarter" idx="1"/>
          </p:nvPr>
        </p:nvSpPr>
        <p:spPr>
          <a:xfrm>
            <a:off x="457200" y="1219199"/>
            <a:ext cx="4343400" cy="5504927"/>
          </a:xfrm>
        </p:spPr>
        <p:txBody>
          <a:bodyPr>
            <a:normAutofit fontScale="85000" lnSpcReduction="20000"/>
          </a:bodyPr>
          <a:lstStyle/>
          <a:p>
            <a:r>
              <a:rPr lang="en-US" sz="2600" b="1" i="0" dirty="0">
                <a:solidFill>
                  <a:srgbClr val="000000"/>
                </a:solidFill>
                <a:effectLst/>
                <a:ea typeface="Calibri" panose="020F0502020204030204" pitchFamily="34" charset="0"/>
                <a:cs typeface="Calibri" panose="020F0502020204030204" pitchFamily="34" charset="0"/>
              </a:rPr>
              <a:t>For adults in U.S., diabetes prevalence:</a:t>
            </a:r>
          </a:p>
          <a:p>
            <a:pPr lvl="1">
              <a:lnSpc>
                <a:spcPct val="120000"/>
              </a:lnSpc>
              <a:buFont typeface="Arial" panose="020B0604020202020204" pitchFamily="34" charset="0"/>
              <a:buChar char="•"/>
            </a:pPr>
            <a:r>
              <a:rPr lang="en-US" sz="3000" b="0" i="0" dirty="0">
                <a:solidFill>
                  <a:srgbClr val="000000"/>
                </a:solidFill>
                <a:effectLst/>
                <a:ea typeface="Calibri" panose="020F0502020204030204" pitchFamily="34" charset="0"/>
                <a:cs typeface="Calibri" panose="020F0502020204030204" pitchFamily="34" charset="0"/>
              </a:rPr>
              <a:t>American Indians and Alaska Natives </a:t>
            </a:r>
            <a:r>
              <a:rPr lang="en-US" sz="3000" dirty="0">
                <a:solidFill>
                  <a:srgbClr val="000000"/>
                </a:solidFill>
                <a:ea typeface="Calibri" panose="020F0502020204030204" pitchFamily="34" charset="0"/>
                <a:cs typeface="Calibri" panose="020F0502020204030204" pitchFamily="34" charset="0"/>
              </a:rPr>
              <a:t>– highest rates</a:t>
            </a:r>
          </a:p>
          <a:p>
            <a:pPr lvl="1">
              <a:lnSpc>
                <a:spcPct val="120000"/>
              </a:lnSpc>
              <a:buFont typeface="Arial" panose="020B0604020202020204" pitchFamily="34" charset="0"/>
              <a:buChar char="•"/>
            </a:pPr>
            <a:r>
              <a:rPr lang="en-US" sz="3000" b="0" i="0" dirty="0">
                <a:solidFill>
                  <a:srgbClr val="000000"/>
                </a:solidFill>
                <a:effectLst/>
                <a:ea typeface="Calibri" panose="020F0502020204030204" pitchFamily="34" charset="0"/>
                <a:cs typeface="Calibri" panose="020F0502020204030204" pitchFamily="34" charset="0"/>
              </a:rPr>
              <a:t>Non-Hispanic Blacks (17.4%),</a:t>
            </a:r>
          </a:p>
          <a:p>
            <a:pPr lvl="1">
              <a:lnSpc>
                <a:spcPct val="120000"/>
              </a:lnSpc>
              <a:buFont typeface="Arial" panose="020B0604020202020204" pitchFamily="34" charset="0"/>
              <a:buChar char="•"/>
            </a:pPr>
            <a:r>
              <a:rPr lang="en-US" sz="3000" dirty="0">
                <a:solidFill>
                  <a:srgbClr val="000000"/>
                </a:solidFill>
                <a:ea typeface="Calibri" panose="020F0502020204030204" pitchFamily="34" charset="0"/>
                <a:cs typeface="Calibri" panose="020F0502020204030204" pitchFamily="34" charset="0"/>
              </a:rPr>
              <a:t>P</a:t>
            </a:r>
            <a:r>
              <a:rPr lang="en-US" sz="3000" b="0" i="0" dirty="0">
                <a:solidFill>
                  <a:srgbClr val="000000"/>
                </a:solidFill>
                <a:effectLst/>
                <a:ea typeface="Calibri" panose="020F0502020204030204" pitchFamily="34" charset="0"/>
                <a:cs typeface="Calibri" panose="020F0502020204030204" pitchFamily="34" charset="0"/>
              </a:rPr>
              <a:t>eople of Hispanic origin (15.5%),</a:t>
            </a:r>
          </a:p>
          <a:p>
            <a:pPr lvl="1">
              <a:lnSpc>
                <a:spcPct val="120000"/>
              </a:lnSpc>
              <a:buFont typeface="Arial" panose="020B0604020202020204" pitchFamily="34" charset="0"/>
              <a:buChar char="•"/>
            </a:pPr>
            <a:r>
              <a:rPr lang="en-US" sz="3000" dirty="0">
                <a:solidFill>
                  <a:srgbClr val="000000"/>
                </a:solidFill>
                <a:ea typeface="Calibri" panose="020F0502020204030204" pitchFamily="34" charset="0"/>
                <a:cs typeface="Calibri" panose="020F0502020204030204" pitchFamily="34" charset="0"/>
              </a:rPr>
              <a:t>N</a:t>
            </a:r>
            <a:r>
              <a:rPr lang="en-US" sz="3000" b="0" i="0" dirty="0">
                <a:solidFill>
                  <a:srgbClr val="000000"/>
                </a:solidFill>
                <a:effectLst/>
                <a:ea typeface="Calibri" panose="020F0502020204030204" pitchFamily="34" charset="0"/>
                <a:cs typeface="Calibri" panose="020F0502020204030204" pitchFamily="34" charset="0"/>
              </a:rPr>
              <a:t>on-Hispanic Asians (</a:t>
            </a:r>
            <a:r>
              <a:rPr lang="en-US" sz="3000" dirty="0">
                <a:solidFill>
                  <a:srgbClr val="000000"/>
                </a:solidFill>
                <a:ea typeface="Calibri" panose="020F0502020204030204" pitchFamily="34" charset="0"/>
                <a:cs typeface="Calibri" panose="020F0502020204030204" pitchFamily="34" charset="0"/>
              </a:rPr>
              <a:t>16.7</a:t>
            </a:r>
            <a:r>
              <a:rPr lang="en-US" sz="3000" b="0" i="0" dirty="0">
                <a:solidFill>
                  <a:srgbClr val="000000"/>
                </a:solidFill>
                <a:effectLst/>
                <a:ea typeface="Calibri" panose="020F0502020204030204" pitchFamily="34" charset="0"/>
                <a:cs typeface="Calibri" panose="020F0502020204030204" pitchFamily="34" charset="0"/>
              </a:rPr>
              <a:t>%)</a:t>
            </a:r>
          </a:p>
          <a:p>
            <a:pPr lvl="1">
              <a:lnSpc>
                <a:spcPct val="120000"/>
              </a:lnSpc>
              <a:buFont typeface="Arial" panose="020B0604020202020204" pitchFamily="34" charset="0"/>
              <a:buChar char="•"/>
            </a:pPr>
            <a:r>
              <a:rPr lang="en-US" sz="3000" dirty="0">
                <a:solidFill>
                  <a:srgbClr val="000000"/>
                </a:solidFill>
                <a:ea typeface="Calibri" panose="020F0502020204030204" pitchFamily="34" charset="0"/>
                <a:cs typeface="Calibri" panose="020F0502020204030204" pitchFamily="34" charset="0"/>
              </a:rPr>
              <a:t>White Individuals (13.6%)</a:t>
            </a:r>
            <a:endParaRPr lang="en-US" sz="1700" dirty="0">
              <a:ea typeface="Calibri" panose="020F0502020204030204" pitchFamily="34" charset="0"/>
              <a:cs typeface="Calibri" panose="020F0502020204030204" pitchFamily="34" charset="0"/>
            </a:endParaRPr>
          </a:p>
          <a:p>
            <a:pPr lvl="1"/>
            <a:endParaRPr lang="en-US" dirty="0"/>
          </a:p>
        </p:txBody>
      </p:sp>
      <p:sp>
        <p:nvSpPr>
          <p:cNvPr id="4" name="Content Placeholder 3">
            <a:extLst>
              <a:ext uri="{FF2B5EF4-FFF2-40B4-BE49-F238E27FC236}">
                <a16:creationId xmlns:a16="http://schemas.microsoft.com/office/drawing/2014/main" id="{3ADF6A1D-C286-50E1-E7F8-5C36CCA0AC56}"/>
              </a:ext>
            </a:extLst>
          </p:cNvPr>
          <p:cNvSpPr>
            <a:spLocks noGrp="1"/>
          </p:cNvSpPr>
          <p:nvPr>
            <p:ph sz="quarter" idx="2"/>
          </p:nvPr>
        </p:nvSpPr>
        <p:spPr>
          <a:xfrm>
            <a:off x="4953000" y="1216152"/>
            <a:ext cx="3720846" cy="4937760"/>
          </a:xfrm>
        </p:spPr>
        <p:txBody>
          <a:bodyPr>
            <a:normAutofit fontScale="85000" lnSpcReduction="20000"/>
          </a:bodyPr>
          <a:lstStyle/>
          <a:p>
            <a:pPr lvl="1"/>
            <a:r>
              <a:rPr lang="en-US" b="1" dirty="0"/>
              <a:t>Education and SES and Location</a:t>
            </a:r>
          </a:p>
          <a:p>
            <a:pPr lvl="2">
              <a:lnSpc>
                <a:spcPct val="120000"/>
              </a:lnSpc>
            </a:pPr>
            <a:r>
              <a:rPr lang="en-US" dirty="0"/>
              <a:t>Less than high school ed (13.1%)</a:t>
            </a:r>
          </a:p>
          <a:p>
            <a:pPr lvl="2">
              <a:lnSpc>
                <a:spcPct val="120000"/>
              </a:lnSpc>
            </a:pPr>
            <a:r>
              <a:rPr lang="en-US" dirty="0"/>
              <a:t>More than high school (6.9%)</a:t>
            </a:r>
          </a:p>
          <a:p>
            <a:pPr lvl="2">
              <a:lnSpc>
                <a:spcPct val="120000"/>
              </a:lnSpc>
            </a:pPr>
            <a:r>
              <a:rPr lang="en-US" dirty="0"/>
              <a:t>Living below federal poverty (13.1%)</a:t>
            </a:r>
          </a:p>
          <a:p>
            <a:pPr lvl="2">
              <a:lnSpc>
                <a:spcPct val="120000"/>
              </a:lnSpc>
            </a:pPr>
            <a:r>
              <a:rPr lang="en-US" dirty="0"/>
              <a:t>Living at 500% of federal poverty (5.1%)</a:t>
            </a:r>
          </a:p>
          <a:p>
            <a:pPr lvl="2">
              <a:lnSpc>
                <a:spcPct val="120000"/>
              </a:lnSpc>
            </a:pPr>
            <a:r>
              <a:rPr lang="en-US" dirty="0"/>
              <a:t>Rural living (9.5%)</a:t>
            </a:r>
          </a:p>
          <a:p>
            <a:pPr lvl="2">
              <a:lnSpc>
                <a:spcPct val="120000"/>
              </a:lnSpc>
            </a:pPr>
            <a:r>
              <a:rPr lang="en-US" dirty="0"/>
              <a:t>Metropolitan (8.1%)</a:t>
            </a:r>
          </a:p>
        </p:txBody>
      </p:sp>
      <p:pic>
        <p:nvPicPr>
          <p:cNvPr id="5" name="Picture 4">
            <a:extLst>
              <a:ext uri="{FF2B5EF4-FFF2-40B4-BE49-F238E27FC236}">
                <a16:creationId xmlns:a16="http://schemas.microsoft.com/office/drawing/2014/main" id="{5CD6CAFE-DF61-06A1-8A8A-4B4040C25363}"/>
              </a:ext>
            </a:extLst>
          </p:cNvPr>
          <p:cNvPicPr>
            <a:picLocks noChangeAspect="1"/>
          </p:cNvPicPr>
          <p:nvPr/>
        </p:nvPicPr>
        <p:blipFill>
          <a:blip r:embed="rId2"/>
          <a:stretch>
            <a:fillRect/>
          </a:stretch>
        </p:blipFill>
        <p:spPr>
          <a:xfrm>
            <a:off x="5368167" y="6119943"/>
            <a:ext cx="3318633" cy="604184"/>
          </a:xfrm>
          <a:prstGeom prst="rect">
            <a:avLst/>
          </a:prstGeom>
        </p:spPr>
      </p:pic>
    </p:spTree>
    <p:extLst>
      <p:ext uri="{BB962C8B-B14F-4D97-AF65-F5344CB8AC3E}">
        <p14:creationId xmlns:p14="http://schemas.microsoft.com/office/powerpoint/2010/main" val="264313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BP and Diabetes Targets 2026 </a:t>
            </a:r>
          </a:p>
        </p:txBody>
      </p:sp>
      <p:sp>
        <p:nvSpPr>
          <p:cNvPr id="3" name="Content Placeholder 2"/>
          <p:cNvSpPr>
            <a:spLocks noGrp="1"/>
          </p:cNvSpPr>
          <p:nvPr>
            <p:ph sz="quarter" idx="1"/>
          </p:nvPr>
        </p:nvSpPr>
        <p:spPr>
          <a:xfrm>
            <a:off x="446116" y="1143000"/>
            <a:ext cx="7859684" cy="5334000"/>
          </a:xfrm>
        </p:spPr>
        <p:txBody>
          <a:bodyPr>
            <a:normAutofit fontScale="85000" lnSpcReduction="20000"/>
          </a:bodyPr>
          <a:lstStyle/>
          <a:p>
            <a:pPr>
              <a:lnSpc>
                <a:spcPct val="120000"/>
              </a:lnSpc>
            </a:pPr>
            <a:r>
              <a:rPr lang="en-US" sz="3900" b="1" dirty="0">
                <a:solidFill>
                  <a:srgbClr val="0070C0"/>
                </a:solidFill>
              </a:rPr>
              <a:t>BP target &lt;130/80</a:t>
            </a:r>
            <a:br>
              <a:rPr lang="en-US" sz="3900" b="1" dirty="0">
                <a:solidFill>
                  <a:srgbClr val="0070C0"/>
                </a:solidFill>
              </a:rPr>
            </a:br>
            <a:r>
              <a:rPr lang="en-US" sz="1900" b="1" dirty="0">
                <a:solidFill>
                  <a:srgbClr val="0070C0"/>
                </a:solidFill>
              </a:rPr>
              <a:t>(if it can be safely attained)</a:t>
            </a:r>
          </a:p>
          <a:p>
            <a:pPr marL="594360" lvl="2" indent="0">
              <a:lnSpc>
                <a:spcPct val="120000"/>
              </a:lnSpc>
              <a:buNone/>
            </a:pPr>
            <a:endParaRPr lang="en-US" sz="2800" b="1" dirty="0"/>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A systolic BP &lt;120 should be encouraged in individuals with high CV or kidney risk</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Confirm systolic BP ≥ 130 or diastolic BP ≥ 80 using multiple readings, including measurements on a separate day, to diagnose hypertension. </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If BP ≥ 180/110, can be diagnosed at single visit</a:t>
            </a:r>
          </a:p>
          <a:p>
            <a:pPr>
              <a:lnSpc>
                <a:spcPct val="120000"/>
              </a:lnSpc>
            </a:pPr>
            <a:r>
              <a:rPr lang="en-US" sz="2600" dirty="0">
                <a:ea typeface="Calibri" panose="020F0502020204030204" pitchFamily="34" charset="0"/>
                <a:cs typeface="Calibri" panose="020F0502020204030204" pitchFamily="34" charset="0"/>
              </a:rPr>
              <a:t>BP target based on individual assessment, shared decision making and potential adverse effects  </a:t>
            </a:r>
          </a:p>
          <a:p>
            <a:pPr>
              <a:lnSpc>
                <a:spcPct val="120000"/>
              </a:lnSpc>
            </a:pPr>
            <a:r>
              <a:rPr lang="en-US" sz="2600" dirty="0">
                <a:ea typeface="Calibri" panose="020F0502020204030204" pitchFamily="34" charset="0"/>
                <a:cs typeface="Calibri" panose="020F0502020204030204" pitchFamily="34" charset="0"/>
              </a:rPr>
              <a:t>Monitor BP at each office visit and home for those with HTN</a:t>
            </a:r>
          </a:p>
          <a:p>
            <a:pPr>
              <a:lnSpc>
                <a:spcPct val="120000"/>
              </a:lnSpc>
            </a:pPr>
            <a:r>
              <a:rPr lang="en-US" sz="2600" dirty="0">
                <a:ea typeface="Calibri" panose="020F0502020204030204" pitchFamily="34" charset="0"/>
                <a:cs typeface="Calibri" panose="020F0502020204030204" pitchFamily="34" charset="0"/>
              </a:rPr>
              <a:t>During pregnancy, BP Target of 110 -</a:t>
            </a:r>
            <a:r>
              <a:rPr lang="en-US" sz="2600" dirty="0">
                <a:solidFill>
                  <a:srgbClr val="000000"/>
                </a:solidFill>
                <a:ea typeface="Calibri" panose="020F0502020204030204" pitchFamily="34" charset="0"/>
                <a:cs typeface="Calibri" panose="020F0502020204030204" pitchFamily="34" charset="0"/>
              </a:rPr>
              <a:t>135/85 </a:t>
            </a:r>
            <a:endParaRPr lang="en-US" sz="2600" dirty="0">
              <a:ea typeface="Calibri" panose="020F0502020204030204" pitchFamily="34" charset="0"/>
              <a:cs typeface="Calibri" panose="020F0502020204030204" pitchFamily="34" charset="0"/>
            </a:endParaRPr>
          </a:p>
          <a:p>
            <a:pPr marL="0" indent="0">
              <a:buNone/>
            </a:pPr>
            <a:endParaRPr lang="en-US" sz="1700" dirty="0">
              <a:ea typeface="Calibri" panose="020F0502020204030204" pitchFamily="34" charset="0"/>
              <a:cs typeface="Calibri" panose="020F0502020204030204" pitchFamily="34" charset="0"/>
            </a:endParaRPr>
          </a:p>
          <a:p>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7173" y="1166149"/>
            <a:ext cx="1676400" cy="1207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BC312E09-8355-E1A2-9AD7-9C42A9C2A8A8}"/>
              </a:ext>
            </a:extLst>
          </p:cNvPr>
          <p:cNvPicPr>
            <a:picLocks noChangeAspect="1"/>
          </p:cNvPicPr>
          <p:nvPr/>
        </p:nvPicPr>
        <p:blipFill>
          <a:blip r:embed="rId5"/>
          <a:stretch>
            <a:fillRect/>
          </a:stretch>
        </p:blipFill>
        <p:spPr>
          <a:xfrm>
            <a:off x="5053242" y="6278474"/>
            <a:ext cx="3404957" cy="530131"/>
          </a:xfrm>
          <a:prstGeom prst="rect">
            <a:avLst/>
          </a:prstGeom>
        </p:spPr>
      </p:pic>
    </p:spTree>
    <p:extLst>
      <p:ext uri="{BB962C8B-B14F-4D97-AF65-F5344CB8AC3E}">
        <p14:creationId xmlns:p14="http://schemas.microsoft.com/office/powerpoint/2010/main" val="68866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E885-7837-45D1-A558-AA0A80AA39B2}"/>
              </a:ext>
            </a:extLst>
          </p:cNvPr>
          <p:cNvSpPr>
            <a:spLocks noGrp="1"/>
          </p:cNvSpPr>
          <p:nvPr>
            <p:ph type="title"/>
          </p:nvPr>
        </p:nvSpPr>
        <p:spPr>
          <a:xfrm>
            <a:off x="457200" y="152400"/>
            <a:ext cx="8229600" cy="990600"/>
          </a:xfrm>
        </p:spPr>
        <p:txBody>
          <a:bodyPr/>
          <a:lstStyle/>
          <a:p>
            <a:r>
              <a:rPr lang="en-US" dirty="0"/>
              <a:t>Cost vs Benefit of BP Target&lt;130/80</a:t>
            </a:r>
          </a:p>
        </p:txBody>
      </p:sp>
      <p:sp>
        <p:nvSpPr>
          <p:cNvPr id="3" name="Content Placeholder 2">
            <a:extLst>
              <a:ext uri="{FF2B5EF4-FFF2-40B4-BE49-F238E27FC236}">
                <a16:creationId xmlns:a16="http://schemas.microsoft.com/office/drawing/2014/main" id="{070E9FF1-348F-4ED8-88C0-E8EBA01F15FB}"/>
              </a:ext>
            </a:extLst>
          </p:cNvPr>
          <p:cNvSpPr>
            <a:spLocks noGrp="1"/>
          </p:cNvSpPr>
          <p:nvPr>
            <p:ph sz="quarter" idx="1"/>
          </p:nvPr>
        </p:nvSpPr>
        <p:spPr>
          <a:xfrm>
            <a:off x="381000" y="1143000"/>
            <a:ext cx="5562600" cy="5638800"/>
          </a:xfrm>
        </p:spPr>
        <p:txBody>
          <a:bodyPr>
            <a:normAutofit/>
          </a:bodyPr>
          <a:lstStyle/>
          <a:p>
            <a:r>
              <a:rPr lang="en-US" sz="3200" dirty="0"/>
              <a:t>Consider potential adverse effects of BP medications</a:t>
            </a:r>
          </a:p>
          <a:p>
            <a:pPr lvl="1"/>
            <a:r>
              <a:rPr lang="en-US" sz="2400" dirty="0"/>
              <a:t>Hypotension, syncope, falls, acute kidney injury, and electrolyte abnormalities</a:t>
            </a:r>
          </a:p>
          <a:p>
            <a:pPr lvl="1"/>
            <a:r>
              <a:rPr lang="en-US" sz="2400" dirty="0"/>
              <a:t>Older people, those with CKD, and frailty have been shown to be at higher risk  </a:t>
            </a:r>
          </a:p>
          <a:p>
            <a:pPr lvl="1"/>
            <a:r>
              <a:rPr lang="en-US" sz="2400" dirty="0"/>
              <a:t>People with orthostatic hypotension, substantial comorbidity, functional limitations, or polypharmacy higher risk and may prefer relaxed BP targets to enhance quality of life. </a:t>
            </a:r>
          </a:p>
        </p:txBody>
      </p:sp>
      <p:pic>
        <p:nvPicPr>
          <p:cNvPr id="5" name="Picture 4" descr="A picture containing text, sign, outdoor, sky&#10;&#10;Description automatically generated">
            <a:extLst>
              <a:ext uri="{FF2B5EF4-FFF2-40B4-BE49-F238E27FC236}">
                <a16:creationId xmlns:a16="http://schemas.microsoft.com/office/drawing/2014/main" id="{1E2D208A-A28F-442F-AC73-5395458EC5B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6000" y="1325880"/>
            <a:ext cx="2362200" cy="2362200"/>
          </a:xfrm>
          <a:prstGeom prst="rect">
            <a:avLst/>
          </a:prstGeom>
        </p:spPr>
      </p:pic>
      <p:pic>
        <p:nvPicPr>
          <p:cNvPr id="4" name="Picture 3">
            <a:extLst>
              <a:ext uri="{FF2B5EF4-FFF2-40B4-BE49-F238E27FC236}">
                <a16:creationId xmlns:a16="http://schemas.microsoft.com/office/drawing/2014/main" id="{73BC1B61-6CEC-3C1A-068C-9D3E502249CC}"/>
              </a:ext>
            </a:extLst>
          </p:cNvPr>
          <p:cNvPicPr>
            <a:picLocks noChangeAspect="1"/>
          </p:cNvPicPr>
          <p:nvPr/>
        </p:nvPicPr>
        <p:blipFill>
          <a:blip r:embed="rId5"/>
          <a:stretch>
            <a:fillRect/>
          </a:stretch>
        </p:blipFill>
        <p:spPr>
          <a:xfrm>
            <a:off x="5053242" y="6278474"/>
            <a:ext cx="3404957" cy="530131"/>
          </a:xfrm>
          <a:prstGeom prst="rect">
            <a:avLst/>
          </a:prstGeom>
        </p:spPr>
      </p:pic>
    </p:spTree>
    <p:extLst>
      <p:ext uri="{BB962C8B-B14F-4D97-AF65-F5344CB8AC3E}">
        <p14:creationId xmlns:p14="http://schemas.microsoft.com/office/powerpoint/2010/main" val="38261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2880" y="1250970"/>
            <a:ext cx="1686320" cy="1198026"/>
          </a:xfrm>
          <a:prstGeom prst="rect">
            <a:avLst/>
          </a:prstGeom>
        </p:spPr>
      </p:pic>
      <p:sp>
        <p:nvSpPr>
          <p:cNvPr id="5" name="Title 4"/>
          <p:cNvSpPr>
            <a:spLocks noGrp="1"/>
          </p:cNvSpPr>
          <p:nvPr>
            <p:ph type="title"/>
          </p:nvPr>
        </p:nvSpPr>
        <p:spPr>
          <a:xfrm>
            <a:off x="457200" y="152400"/>
            <a:ext cx="8229600" cy="990600"/>
          </a:xfrm>
        </p:spPr>
        <p:txBody>
          <a:bodyPr>
            <a:normAutofit/>
          </a:bodyPr>
          <a:lstStyle/>
          <a:p>
            <a:r>
              <a:rPr lang="en-US" dirty="0"/>
              <a:t>BP Treatment in addition to Lifestyle</a:t>
            </a:r>
          </a:p>
        </p:txBody>
      </p:sp>
      <p:sp>
        <p:nvSpPr>
          <p:cNvPr id="6" name="Content Placeholder 5"/>
          <p:cNvSpPr>
            <a:spLocks noGrp="1"/>
          </p:cNvSpPr>
          <p:nvPr>
            <p:ph sz="quarter" idx="1"/>
          </p:nvPr>
        </p:nvSpPr>
        <p:spPr>
          <a:xfrm>
            <a:off x="254448" y="1250970"/>
            <a:ext cx="6934200" cy="5290038"/>
          </a:xfrm>
        </p:spPr>
        <p:txBody>
          <a:bodyPr>
            <a:normAutofit/>
          </a:bodyPr>
          <a:lstStyle/>
          <a:p>
            <a:r>
              <a:rPr lang="en-US" b="1" dirty="0"/>
              <a:t>First Line BP Drugs if 130/80 +</a:t>
            </a:r>
          </a:p>
          <a:p>
            <a:pPr lvl="1">
              <a:buSzPct val="75000"/>
            </a:pPr>
            <a:r>
              <a:rPr lang="en-US" sz="2800" dirty="0"/>
              <a:t>With albuminuria or CAD</a:t>
            </a:r>
          </a:p>
          <a:p>
            <a:pPr lvl="2">
              <a:buSzPct val="75000"/>
            </a:pPr>
            <a:r>
              <a:rPr lang="en-US" sz="2400" dirty="0"/>
              <a:t>Start either ACE or ARB*</a:t>
            </a:r>
          </a:p>
          <a:p>
            <a:pPr lvl="1">
              <a:buSzPct val="75000"/>
            </a:pPr>
            <a:r>
              <a:rPr lang="en-US" sz="2800" dirty="0"/>
              <a:t>No albuminuria - Any of the 4 classes of  BP meds can be used:</a:t>
            </a:r>
          </a:p>
          <a:p>
            <a:pPr lvl="2">
              <a:buSzPct val="75000"/>
            </a:pPr>
            <a:r>
              <a:rPr lang="en-US" sz="2400" dirty="0"/>
              <a:t>ACE Inhibitors, ARBs, thiazide-like diuretics or calcium channel blockers. </a:t>
            </a:r>
          </a:p>
          <a:p>
            <a:pPr lvl="2">
              <a:buSzPct val="75000"/>
            </a:pPr>
            <a:r>
              <a:rPr lang="en-US" sz="2800" dirty="0"/>
              <a:t>Monitor K+/</a:t>
            </a:r>
            <a:r>
              <a:rPr lang="en-US" sz="2800" dirty="0" err="1"/>
              <a:t>Scr</a:t>
            </a:r>
            <a:r>
              <a:rPr lang="en-US" sz="2800" dirty="0"/>
              <a:t> 7-14 days after initiation and dose increase for diuretics, ACEI/ARB</a:t>
            </a:r>
            <a:endParaRPr lang="en-US" sz="2400" dirty="0"/>
          </a:p>
          <a:p>
            <a:pPr lvl="1">
              <a:buSzPct val="75000"/>
            </a:pPr>
            <a:r>
              <a:rPr lang="en-US" sz="2800" dirty="0"/>
              <a:t>Avoid ACE and ARB at same time</a:t>
            </a:r>
          </a:p>
          <a:p>
            <a:pPr lvl="1">
              <a:buSzPct val="75000"/>
            </a:pPr>
            <a:r>
              <a:rPr lang="en-US" dirty="0"/>
              <a:t>Multiple Drug Therapy often required</a:t>
            </a:r>
          </a:p>
          <a:p>
            <a:pPr>
              <a:buSzPct val="75000"/>
            </a:pPr>
            <a:r>
              <a:rPr lang="en-US" b="1" dirty="0"/>
              <a:t>If BP ≥ 150 /90 start 2 drug combo</a:t>
            </a:r>
          </a:p>
        </p:txBody>
      </p:sp>
      <p:sp>
        <p:nvSpPr>
          <p:cNvPr id="8" name="TextBox 7">
            <a:extLst>
              <a:ext uri="{FF2B5EF4-FFF2-40B4-BE49-F238E27FC236}">
                <a16:creationId xmlns:a16="http://schemas.microsoft.com/office/drawing/2014/main" id="{A34441C5-9189-4367-871A-D0600398C789}"/>
              </a:ext>
            </a:extLst>
          </p:cNvPr>
          <p:cNvSpPr txBox="1"/>
          <p:nvPr/>
        </p:nvSpPr>
        <p:spPr>
          <a:xfrm>
            <a:off x="7272140" y="2549350"/>
            <a:ext cx="1686320" cy="1200329"/>
          </a:xfrm>
          <a:prstGeom prst="rect">
            <a:avLst/>
          </a:prstGeom>
          <a:noFill/>
        </p:spPr>
        <p:txBody>
          <a:bodyPr wrap="square">
            <a:spAutoFit/>
          </a:bodyPr>
          <a:lstStyle/>
          <a:p>
            <a:pPr marL="0" indent="0">
              <a:buNone/>
            </a:pPr>
            <a:r>
              <a:rPr lang="en-US" sz="1800" dirty="0"/>
              <a:t>*Albuminuria = Urinary albumin creatinine ratio of 30+</a:t>
            </a:r>
          </a:p>
        </p:txBody>
      </p:sp>
      <p:pic>
        <p:nvPicPr>
          <p:cNvPr id="3" name="Picture 2">
            <a:extLst>
              <a:ext uri="{FF2B5EF4-FFF2-40B4-BE49-F238E27FC236}">
                <a16:creationId xmlns:a16="http://schemas.microsoft.com/office/drawing/2014/main" id="{43F34FBA-0A9F-73C8-0114-9D36F28F812B}"/>
              </a:ext>
            </a:extLst>
          </p:cNvPr>
          <p:cNvPicPr>
            <a:picLocks noChangeAspect="1"/>
          </p:cNvPicPr>
          <p:nvPr/>
        </p:nvPicPr>
        <p:blipFill>
          <a:blip r:embed="rId5"/>
          <a:stretch>
            <a:fillRect/>
          </a:stretch>
        </p:blipFill>
        <p:spPr>
          <a:xfrm>
            <a:off x="5053242" y="6278474"/>
            <a:ext cx="3404957" cy="530131"/>
          </a:xfrm>
          <a:prstGeom prst="rect">
            <a:avLst/>
          </a:prstGeom>
        </p:spPr>
      </p:pic>
    </p:spTree>
    <p:custDataLst>
      <p:tags r:id="rId1"/>
    </p:custDataLst>
    <p:extLst>
      <p:ext uri="{BB962C8B-B14F-4D97-AF65-F5344CB8AC3E}">
        <p14:creationId xmlns:p14="http://schemas.microsoft.com/office/powerpoint/2010/main" val="423810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69198-1136-4462-AC1A-CFC9C15A1084}"/>
              </a:ext>
            </a:extLst>
          </p:cNvPr>
          <p:cNvSpPr>
            <a:spLocks noGrp="1"/>
          </p:cNvSpPr>
          <p:nvPr>
            <p:ph type="title"/>
          </p:nvPr>
        </p:nvSpPr>
        <p:spPr/>
        <p:txBody>
          <a:bodyPr/>
          <a:lstStyle/>
          <a:p>
            <a:r>
              <a:rPr lang="en-US" dirty="0"/>
              <a:t>Hypertension Management</a:t>
            </a:r>
          </a:p>
        </p:txBody>
      </p:sp>
      <p:sp>
        <p:nvSpPr>
          <p:cNvPr id="4" name="Content Placeholder 3">
            <a:extLst>
              <a:ext uri="{FF2B5EF4-FFF2-40B4-BE49-F238E27FC236}">
                <a16:creationId xmlns:a16="http://schemas.microsoft.com/office/drawing/2014/main" id="{9ECD1131-D9C3-7DB9-934F-CBBDF20012BD}"/>
              </a:ext>
            </a:extLst>
          </p:cNvPr>
          <p:cNvSpPr>
            <a:spLocks noGrp="1"/>
          </p:cNvSpPr>
          <p:nvPr>
            <p:ph sz="quarter" idx="1"/>
          </p:nvPr>
        </p:nvSpPr>
        <p:spPr/>
        <p:txBody>
          <a:bodyPr/>
          <a:lstStyle/>
          <a:p>
            <a:endParaRPr lang="en-US"/>
          </a:p>
        </p:txBody>
      </p:sp>
      <p:pic>
        <p:nvPicPr>
          <p:cNvPr id="7" name="Picture 6">
            <a:extLst>
              <a:ext uri="{FF2B5EF4-FFF2-40B4-BE49-F238E27FC236}">
                <a16:creationId xmlns:a16="http://schemas.microsoft.com/office/drawing/2014/main" id="{90C91E58-4A9A-92DD-075E-5B0A32F6C21F}"/>
              </a:ext>
            </a:extLst>
          </p:cNvPr>
          <p:cNvPicPr>
            <a:picLocks noChangeAspect="1"/>
          </p:cNvPicPr>
          <p:nvPr/>
        </p:nvPicPr>
        <p:blipFill>
          <a:blip r:embed="rId3"/>
          <a:stretch>
            <a:fillRect/>
          </a:stretch>
        </p:blipFill>
        <p:spPr>
          <a:xfrm>
            <a:off x="-22185" y="1447800"/>
            <a:ext cx="9144000" cy="5120640"/>
          </a:xfrm>
          <a:prstGeom prst="rect">
            <a:avLst/>
          </a:prstGeom>
        </p:spPr>
      </p:pic>
      <p:pic>
        <p:nvPicPr>
          <p:cNvPr id="3" name="Picture 2">
            <a:extLst>
              <a:ext uri="{FF2B5EF4-FFF2-40B4-BE49-F238E27FC236}">
                <a16:creationId xmlns:a16="http://schemas.microsoft.com/office/drawing/2014/main" id="{CE3AB5E3-C405-6718-0FDE-B17BD49243B0}"/>
              </a:ext>
            </a:extLst>
          </p:cNvPr>
          <p:cNvPicPr>
            <a:picLocks noChangeAspect="1"/>
          </p:cNvPicPr>
          <p:nvPr/>
        </p:nvPicPr>
        <p:blipFill>
          <a:blip r:embed="rId4"/>
          <a:stretch>
            <a:fillRect/>
          </a:stretch>
        </p:blipFill>
        <p:spPr>
          <a:xfrm>
            <a:off x="5783640" y="6244049"/>
            <a:ext cx="3404957" cy="530131"/>
          </a:xfrm>
          <a:prstGeom prst="rect">
            <a:avLst/>
          </a:prstGeom>
        </p:spPr>
      </p:pic>
    </p:spTree>
    <p:extLst>
      <p:ext uri="{BB962C8B-B14F-4D97-AF65-F5344CB8AC3E}">
        <p14:creationId xmlns:p14="http://schemas.microsoft.com/office/powerpoint/2010/main" val="14134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B6E03-241A-4749-1DF7-EA4B7D8CED6B}"/>
              </a:ext>
            </a:extLst>
          </p:cNvPr>
          <p:cNvSpPr>
            <a:spLocks noGrp="1"/>
          </p:cNvSpPr>
          <p:nvPr>
            <p:ph type="title"/>
          </p:nvPr>
        </p:nvSpPr>
        <p:spPr/>
        <p:txBody>
          <a:bodyPr>
            <a:normAutofit/>
          </a:bodyPr>
          <a:lstStyle/>
          <a:p>
            <a:r>
              <a:rPr lang="en-US" dirty="0"/>
              <a:t>Hypertension Management (</a:t>
            </a:r>
            <a:r>
              <a:rPr lang="en-US" dirty="0" err="1"/>
              <a:t>Cont</a:t>
            </a:r>
            <a:r>
              <a:rPr lang="en-US" dirty="0"/>
              <a:t>)</a:t>
            </a:r>
          </a:p>
        </p:txBody>
      </p:sp>
      <p:sp>
        <p:nvSpPr>
          <p:cNvPr id="3" name="Content Placeholder 2">
            <a:extLst>
              <a:ext uri="{FF2B5EF4-FFF2-40B4-BE49-F238E27FC236}">
                <a16:creationId xmlns:a16="http://schemas.microsoft.com/office/drawing/2014/main" id="{B7622F9C-53AF-C4AF-26ED-4143A4DE3378}"/>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FBFB5AA6-DAAD-4D7E-35FE-DB0B3763B92A}"/>
              </a:ext>
            </a:extLst>
          </p:cNvPr>
          <p:cNvPicPr>
            <a:picLocks noChangeAspect="1"/>
          </p:cNvPicPr>
          <p:nvPr/>
        </p:nvPicPr>
        <p:blipFill>
          <a:blip r:embed="rId3"/>
          <a:stretch>
            <a:fillRect/>
          </a:stretch>
        </p:blipFill>
        <p:spPr>
          <a:xfrm>
            <a:off x="0" y="1447800"/>
            <a:ext cx="9144000" cy="4973217"/>
          </a:xfrm>
          <a:prstGeom prst="rect">
            <a:avLst/>
          </a:prstGeom>
        </p:spPr>
      </p:pic>
      <p:pic>
        <p:nvPicPr>
          <p:cNvPr id="4" name="Picture 3">
            <a:extLst>
              <a:ext uri="{FF2B5EF4-FFF2-40B4-BE49-F238E27FC236}">
                <a16:creationId xmlns:a16="http://schemas.microsoft.com/office/drawing/2014/main" id="{CFD5B0E3-6BF7-BB57-A465-793949FB662D}"/>
              </a:ext>
            </a:extLst>
          </p:cNvPr>
          <p:cNvPicPr>
            <a:picLocks noChangeAspect="1"/>
          </p:cNvPicPr>
          <p:nvPr/>
        </p:nvPicPr>
        <p:blipFill>
          <a:blip r:embed="rId4"/>
          <a:stretch>
            <a:fillRect/>
          </a:stretch>
        </p:blipFill>
        <p:spPr>
          <a:xfrm>
            <a:off x="1135667" y="6317760"/>
            <a:ext cx="3404957" cy="530131"/>
          </a:xfrm>
          <a:prstGeom prst="rect">
            <a:avLst/>
          </a:prstGeom>
        </p:spPr>
      </p:pic>
    </p:spTree>
    <p:extLst>
      <p:ext uri="{BB962C8B-B14F-4D97-AF65-F5344CB8AC3E}">
        <p14:creationId xmlns:p14="http://schemas.microsoft.com/office/powerpoint/2010/main" val="335594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HTN Lifestyle Treatment Strategies</a:t>
            </a:r>
          </a:p>
        </p:txBody>
      </p:sp>
      <p:sp>
        <p:nvSpPr>
          <p:cNvPr id="3" name="Content Placeholder 2"/>
          <p:cNvSpPr>
            <a:spLocks noGrp="1"/>
          </p:cNvSpPr>
          <p:nvPr>
            <p:ph sz="quarter" idx="1"/>
          </p:nvPr>
        </p:nvSpPr>
        <p:spPr>
          <a:xfrm>
            <a:off x="381000" y="1295400"/>
            <a:ext cx="7391400" cy="4937760"/>
          </a:xfrm>
        </p:spPr>
        <p:txBody>
          <a:bodyPr>
            <a:normAutofit/>
          </a:bodyPr>
          <a:lstStyle/>
          <a:p>
            <a:r>
              <a:rPr lang="en-US" sz="3200" dirty="0"/>
              <a:t>If BP &gt; 120/80, start with lifestyle</a:t>
            </a:r>
          </a:p>
          <a:p>
            <a:r>
              <a:rPr lang="en-US" sz="3200" dirty="0"/>
              <a:t>DASH Diet</a:t>
            </a:r>
          </a:p>
          <a:p>
            <a:r>
              <a:rPr lang="en-US" sz="3200" dirty="0"/>
              <a:t>Weight loss if indicated</a:t>
            </a:r>
          </a:p>
          <a:p>
            <a:r>
              <a:rPr lang="en-US" sz="3200" dirty="0"/>
              <a:t>Sodium intake &lt;2,300mg/day</a:t>
            </a:r>
          </a:p>
          <a:p>
            <a:r>
              <a:rPr lang="en-US" sz="3200" dirty="0"/>
              <a:t>Eat more fruits &amp; veggies (8-10 a day)</a:t>
            </a:r>
          </a:p>
          <a:p>
            <a:r>
              <a:rPr lang="en-US" sz="3200" dirty="0"/>
              <a:t>Low fat dairy products (2-3 servings/day)</a:t>
            </a:r>
          </a:p>
          <a:p>
            <a:r>
              <a:rPr lang="en-US" sz="3200" dirty="0"/>
              <a:t>Limit alcohol 1-2 drinks a day</a:t>
            </a:r>
          </a:p>
          <a:p>
            <a:r>
              <a:rPr lang="en-US" sz="3200" dirty="0"/>
              <a:t>Increase activity level</a:t>
            </a:r>
          </a:p>
          <a:p>
            <a:endParaRPr lang="en-US" dirty="0"/>
          </a:p>
        </p:txBody>
      </p:sp>
      <p:pic>
        <p:nvPicPr>
          <p:cNvPr id="4" name="Picture 3"/>
          <p:cNvPicPr>
            <a:picLocks noChangeAspect="1"/>
          </p:cNvPicPr>
          <p:nvPr/>
        </p:nvPicPr>
        <p:blipFill>
          <a:blip r:embed="rId3"/>
          <a:stretch>
            <a:fillRect/>
          </a:stretch>
        </p:blipFill>
        <p:spPr>
          <a:xfrm>
            <a:off x="6569319" y="1203960"/>
            <a:ext cx="2152650" cy="1832144"/>
          </a:xfrm>
          <a:prstGeom prst="rect">
            <a:avLst/>
          </a:prstGeom>
        </p:spPr>
      </p:pic>
      <p:pic>
        <p:nvPicPr>
          <p:cNvPr id="6" name="Picture 5">
            <a:extLst>
              <a:ext uri="{FF2B5EF4-FFF2-40B4-BE49-F238E27FC236}">
                <a16:creationId xmlns:a16="http://schemas.microsoft.com/office/drawing/2014/main" id="{36F248C5-0F55-45A4-86EB-83DDEDFDF4FB}"/>
              </a:ext>
            </a:extLst>
          </p:cNvPr>
          <p:cNvPicPr>
            <a:picLocks noChangeAspect="1"/>
          </p:cNvPicPr>
          <p:nvPr/>
        </p:nvPicPr>
        <p:blipFill>
          <a:blip r:embed="rId4"/>
          <a:stretch>
            <a:fillRect/>
          </a:stretch>
        </p:blipFill>
        <p:spPr>
          <a:xfrm>
            <a:off x="4724400" y="6120494"/>
            <a:ext cx="3404957" cy="530131"/>
          </a:xfrm>
          <a:prstGeom prst="rect">
            <a:avLst/>
          </a:prstGeom>
        </p:spPr>
      </p:pic>
    </p:spTree>
    <p:extLst>
      <p:ext uri="{BB962C8B-B14F-4D97-AF65-F5344CB8AC3E}">
        <p14:creationId xmlns:p14="http://schemas.microsoft.com/office/powerpoint/2010/main" val="3292575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519DC-1EEB-2C8A-F4AC-097BC1CFF6EA}"/>
              </a:ext>
            </a:extLst>
          </p:cNvPr>
          <p:cNvSpPr>
            <a:spLocks noGrp="1"/>
          </p:cNvSpPr>
          <p:nvPr>
            <p:ph type="title"/>
          </p:nvPr>
        </p:nvSpPr>
        <p:spPr/>
        <p:txBody>
          <a:bodyPr/>
          <a:lstStyle/>
          <a:p>
            <a:r>
              <a:rPr lang="en-US" dirty="0"/>
              <a:t>Cardiac and Renal Disease</a:t>
            </a:r>
          </a:p>
        </p:txBody>
      </p:sp>
      <p:sp>
        <p:nvSpPr>
          <p:cNvPr id="3" name="Content Placeholder 2">
            <a:extLst>
              <a:ext uri="{FF2B5EF4-FFF2-40B4-BE49-F238E27FC236}">
                <a16:creationId xmlns:a16="http://schemas.microsoft.com/office/drawing/2014/main" id="{6E5C3795-DD6A-A227-0421-03AD11F861ED}"/>
              </a:ext>
            </a:extLst>
          </p:cNvPr>
          <p:cNvSpPr>
            <a:spLocks noGrp="1"/>
          </p:cNvSpPr>
          <p:nvPr>
            <p:ph sz="quarter" idx="1"/>
          </p:nvPr>
        </p:nvSpPr>
        <p:spPr>
          <a:xfrm>
            <a:off x="401054" y="1160206"/>
            <a:ext cx="6400800" cy="5715000"/>
          </a:xfrm>
        </p:spPr>
        <p:txBody>
          <a:bodyPr>
            <a:normAutofit/>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The combination of 3 comorbidities has been termed </a:t>
            </a:r>
            <a:r>
              <a:rPr lang="en-US" b="0" i="1" dirty="0">
                <a:solidFill>
                  <a:srgbClr val="0070C0"/>
                </a:solidFill>
                <a:effectLst/>
                <a:ea typeface="Calibri" panose="020F0502020204030204" pitchFamily="34" charset="0"/>
                <a:cs typeface="Calibri" panose="020F0502020204030204" pitchFamily="34" charset="0"/>
              </a:rPr>
              <a:t>cardiorenal metabolic disease </a:t>
            </a:r>
            <a:r>
              <a:rPr lang="en-US" b="0" i="0" dirty="0">
                <a:solidFill>
                  <a:srgbClr val="383636"/>
                </a:solidFill>
                <a:effectLst/>
                <a:ea typeface="Calibri" panose="020F0502020204030204" pitchFamily="34" charset="0"/>
                <a:cs typeface="Calibri" panose="020F0502020204030204" pitchFamily="34" charset="0"/>
              </a:rPr>
              <a:t>or </a:t>
            </a:r>
            <a:r>
              <a:rPr lang="en-US" b="0" i="1" dirty="0">
                <a:solidFill>
                  <a:srgbClr val="0070C0"/>
                </a:solidFill>
                <a:effectLst/>
                <a:ea typeface="Calibri" panose="020F0502020204030204" pitchFamily="34" charset="0"/>
                <a:cs typeface="Calibri" panose="020F0502020204030204" pitchFamily="34" charset="0"/>
              </a:rPr>
              <a:t>cardiovascular-kidney-metabolic</a:t>
            </a:r>
            <a:r>
              <a:rPr lang="en-US" b="0" i="0" dirty="0">
                <a:solidFill>
                  <a:srgbClr val="383636"/>
                </a:solidFill>
                <a:effectLst/>
                <a:ea typeface="Calibri" panose="020F0502020204030204" pitchFamily="34" charset="0"/>
                <a:cs typeface="Calibri" panose="020F0502020204030204" pitchFamily="34" charset="0"/>
              </a:rPr>
              <a:t> health</a:t>
            </a:r>
            <a:endParaRPr lang="en-US" dirty="0">
              <a:ea typeface="Calibri" panose="020F0502020204030204" pitchFamily="34" charset="0"/>
              <a:cs typeface="Calibri" panose="020F0502020204030204" pitchFamily="34" charset="0"/>
            </a:endParaRPr>
          </a:p>
          <a:p>
            <a:pPr lvl="1">
              <a:lnSpc>
                <a:spcPct val="120000"/>
              </a:lnSpc>
            </a:pPr>
            <a:r>
              <a:rPr lang="en-US" dirty="0">
                <a:solidFill>
                  <a:srgbClr val="383636"/>
                </a:solidFill>
                <a:ea typeface="Calibri" panose="020F0502020204030204" pitchFamily="34" charset="0"/>
                <a:cs typeface="Calibri" panose="020F0502020204030204" pitchFamily="34" charset="0"/>
              </a:rPr>
              <a:t> </a:t>
            </a:r>
            <a:r>
              <a:rPr lang="en-US" b="0" i="0" dirty="0">
                <a:solidFill>
                  <a:srgbClr val="0070C0"/>
                </a:solidFill>
                <a:effectLst/>
                <a:ea typeface="Calibri" panose="020F0502020204030204" pitchFamily="34" charset="0"/>
                <a:cs typeface="Calibri" panose="020F0502020204030204" pitchFamily="34" charset="0"/>
              </a:rPr>
              <a:t>ASCVD, heart failure, and chronic kidney disease (CKD) </a:t>
            </a:r>
          </a:p>
          <a:p>
            <a:pPr>
              <a:lnSpc>
                <a:spcPct val="120000"/>
              </a:lnSpc>
            </a:pPr>
            <a:r>
              <a:rPr lang="en-US" sz="2800" dirty="0">
                <a:solidFill>
                  <a:srgbClr val="383636"/>
                </a:solidFill>
                <a:ea typeface="Calibri" panose="020F0502020204030204" pitchFamily="34" charset="0"/>
                <a:cs typeface="Calibri" panose="020F0502020204030204" pitchFamily="34" charset="0"/>
              </a:rPr>
              <a:t>Recognized </a:t>
            </a:r>
            <a:r>
              <a:rPr lang="en-US" sz="2800" b="0" i="0" dirty="0">
                <a:solidFill>
                  <a:srgbClr val="383636"/>
                </a:solidFill>
                <a:effectLst/>
                <a:ea typeface="Calibri" panose="020F0502020204030204" pitchFamily="34" charset="0"/>
                <a:cs typeface="Calibri" panose="020F0502020204030204" pitchFamily="34" charset="0"/>
              </a:rPr>
              <a:t>interrelationship of cardiometabolic risk factors leading to cardiovascular disease and adverse kidney outcomes in people with diabetes.</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3 comorbidities frequently associated with metabolic risk factors &amp; extra weight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Incidence of all three conditions rises with </a:t>
            </a:r>
            <a:r>
              <a:rPr lang="en-US" b="0" i="1" dirty="0">
                <a:solidFill>
                  <a:srgbClr val="383636"/>
                </a:solidFill>
                <a:effectLst/>
                <a:ea typeface="Calibri" panose="020F0502020204030204" pitchFamily="34" charset="0"/>
                <a:cs typeface="Calibri" panose="020F0502020204030204" pitchFamily="34" charset="0"/>
              </a:rPr>
              <a:t>increasing</a:t>
            </a:r>
            <a:r>
              <a:rPr lang="en-US" b="0" i="0" dirty="0">
                <a:solidFill>
                  <a:srgbClr val="383636"/>
                </a:solidFill>
                <a:effectLst/>
                <a:ea typeface="Calibri" panose="020F0502020204030204" pitchFamily="34" charset="0"/>
                <a:cs typeface="Calibri" panose="020F0502020204030204" pitchFamily="34" charset="0"/>
              </a:rPr>
              <a:t> A1C levels.</a:t>
            </a:r>
          </a:p>
        </p:txBody>
      </p:sp>
      <p:pic>
        <p:nvPicPr>
          <p:cNvPr id="8" name="Picture 7" descr="Doctor finger on chin">
            <a:extLst>
              <a:ext uri="{FF2B5EF4-FFF2-40B4-BE49-F238E27FC236}">
                <a16:creationId xmlns:a16="http://schemas.microsoft.com/office/drawing/2014/main" id="{ACE23CD8-AF06-8CD8-E0F0-DFDC2069E7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8920" y="1319908"/>
            <a:ext cx="1111143" cy="5029200"/>
          </a:xfrm>
          <a:prstGeom prst="rect">
            <a:avLst/>
          </a:prstGeom>
        </p:spPr>
      </p:pic>
    </p:spTree>
    <p:extLst>
      <p:ext uri="{BB962C8B-B14F-4D97-AF65-F5344CB8AC3E}">
        <p14:creationId xmlns:p14="http://schemas.microsoft.com/office/powerpoint/2010/main" val="368438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23EF6-BB7F-4A17-ABEC-0BAB645133AA}"/>
              </a:ext>
            </a:extLst>
          </p:cNvPr>
          <p:cNvSpPr>
            <a:spLocks noGrp="1"/>
          </p:cNvSpPr>
          <p:nvPr>
            <p:ph type="title"/>
          </p:nvPr>
        </p:nvSpPr>
        <p:spPr>
          <a:xfrm>
            <a:off x="457200" y="228600"/>
            <a:ext cx="8229600" cy="609600"/>
          </a:xfrm>
        </p:spPr>
        <p:txBody>
          <a:bodyPr>
            <a:normAutofit fontScale="90000"/>
          </a:bodyPr>
          <a:lstStyle/>
          <a:p>
            <a:pPr eaLnBrk="1" fontAlgn="auto" hangingPunct="1">
              <a:spcAft>
                <a:spcPts val="0"/>
              </a:spcAft>
              <a:defRPr/>
            </a:pPr>
            <a:r>
              <a:rPr lang="en-US" sz="4400" dirty="0"/>
              <a:t>Back to Alice</a:t>
            </a:r>
            <a:endParaRPr lang="en-US" dirty="0"/>
          </a:p>
        </p:txBody>
      </p:sp>
      <p:sp>
        <p:nvSpPr>
          <p:cNvPr id="55299" name="Content Placeholder 2">
            <a:extLst>
              <a:ext uri="{FF2B5EF4-FFF2-40B4-BE49-F238E27FC236}">
                <a16:creationId xmlns:a16="http://schemas.microsoft.com/office/drawing/2014/main" id="{EBF0F0DA-B2CC-4ECD-B776-E45B83A7649F}"/>
              </a:ext>
            </a:extLst>
          </p:cNvPr>
          <p:cNvSpPr>
            <a:spLocks noGrp="1"/>
          </p:cNvSpPr>
          <p:nvPr>
            <p:ph sz="quarter" idx="1"/>
          </p:nvPr>
        </p:nvSpPr>
        <p:spPr>
          <a:xfrm>
            <a:off x="457200" y="838200"/>
            <a:ext cx="4041648" cy="6248400"/>
          </a:xfrm>
        </p:spPr>
        <p:txBody>
          <a:bodyPr>
            <a:normAutofit fontScale="85000" lnSpcReduction="10000"/>
          </a:bodyPr>
          <a:lstStyle/>
          <a:p>
            <a:pPr marL="0" indent="0" eaLnBrk="1" hangingPunct="1">
              <a:lnSpc>
                <a:spcPct val="120000"/>
              </a:lnSpc>
              <a:buFont typeface="Wingdings 2" panose="05020102010507070707" pitchFamily="18" charset="2"/>
              <a:buNone/>
              <a:defRPr/>
            </a:pPr>
            <a:r>
              <a:rPr lang="en-US" altLang="en-US" sz="1800" dirty="0"/>
              <a:t>Alice is a 56yo AAF presenting for follow-up for type 2 diabetes. Alice reports that her blood pressure has been higher lately. Denies s/</a:t>
            </a:r>
            <a:r>
              <a:rPr lang="en-US" altLang="en-US" sz="1800" dirty="0" err="1"/>
              <a:t>sx</a:t>
            </a:r>
            <a:r>
              <a:rPr lang="en-US" altLang="en-US" sz="1800" dirty="0"/>
              <a:t> of hypoglycemia. </a:t>
            </a:r>
          </a:p>
          <a:p>
            <a:pPr eaLnBrk="1" hangingPunct="1">
              <a:lnSpc>
                <a:spcPct val="120000"/>
              </a:lnSpc>
              <a:defRPr/>
            </a:pPr>
            <a:r>
              <a:rPr lang="en-US" altLang="en-US" sz="1800" b="1" dirty="0"/>
              <a:t>PMH</a:t>
            </a:r>
          </a:p>
          <a:p>
            <a:pPr lvl="1" eaLnBrk="1" hangingPunct="1">
              <a:lnSpc>
                <a:spcPct val="120000"/>
              </a:lnSpc>
              <a:defRPr/>
            </a:pPr>
            <a:r>
              <a:rPr lang="en-US" altLang="en-US" sz="1800" dirty="0">
                <a:solidFill>
                  <a:schemeClr val="tx1"/>
                </a:solidFill>
              </a:rPr>
              <a:t>Type 2 diabetes x5 years</a:t>
            </a:r>
          </a:p>
          <a:p>
            <a:pPr lvl="1" eaLnBrk="1" hangingPunct="1">
              <a:lnSpc>
                <a:spcPct val="120000"/>
              </a:lnSpc>
              <a:defRPr/>
            </a:pPr>
            <a:r>
              <a:rPr lang="en-US" altLang="en-US" sz="1800" dirty="0">
                <a:solidFill>
                  <a:schemeClr val="tx1"/>
                </a:solidFill>
              </a:rPr>
              <a:t>HTN x 5 years</a:t>
            </a:r>
          </a:p>
          <a:p>
            <a:pPr lvl="1" eaLnBrk="1" hangingPunct="1">
              <a:lnSpc>
                <a:spcPct val="120000"/>
              </a:lnSpc>
              <a:defRPr/>
            </a:pPr>
            <a:r>
              <a:rPr lang="en-US" altLang="en-US" sz="1800" dirty="0">
                <a:solidFill>
                  <a:schemeClr val="tx1"/>
                </a:solidFill>
              </a:rPr>
              <a:t>Depression</a:t>
            </a:r>
          </a:p>
          <a:p>
            <a:pPr eaLnBrk="1" hangingPunct="1">
              <a:lnSpc>
                <a:spcPct val="120000"/>
              </a:lnSpc>
              <a:defRPr/>
            </a:pPr>
            <a:r>
              <a:rPr lang="en-US" altLang="en-US" sz="1800" b="1" dirty="0"/>
              <a:t>Meds</a:t>
            </a:r>
          </a:p>
          <a:p>
            <a:pPr lvl="1" eaLnBrk="1" hangingPunct="1">
              <a:lnSpc>
                <a:spcPct val="120000"/>
              </a:lnSpc>
              <a:defRPr/>
            </a:pPr>
            <a:r>
              <a:rPr lang="en-US" altLang="en-US" sz="1800" dirty="0">
                <a:solidFill>
                  <a:schemeClr val="tx1"/>
                </a:solidFill>
              </a:rPr>
              <a:t>Metformin1000mg PO bid</a:t>
            </a:r>
          </a:p>
          <a:p>
            <a:pPr lvl="1" eaLnBrk="1" hangingPunct="1">
              <a:lnSpc>
                <a:spcPct val="120000"/>
              </a:lnSpc>
              <a:defRPr/>
            </a:pPr>
            <a:r>
              <a:rPr lang="en-US" altLang="en-US" sz="1800" dirty="0">
                <a:solidFill>
                  <a:schemeClr val="tx1"/>
                </a:solidFill>
              </a:rPr>
              <a:t>Glipizide 10mg PO </a:t>
            </a:r>
            <a:r>
              <a:rPr lang="en-US" altLang="en-US" sz="1800" dirty="0" err="1">
                <a:solidFill>
                  <a:schemeClr val="tx1"/>
                </a:solidFill>
              </a:rPr>
              <a:t>qam</a:t>
            </a:r>
            <a:endParaRPr lang="en-US" altLang="en-US" sz="1800" dirty="0">
              <a:solidFill>
                <a:schemeClr val="tx1"/>
              </a:solidFill>
            </a:endParaRPr>
          </a:p>
          <a:p>
            <a:pPr lvl="1" eaLnBrk="1" hangingPunct="1">
              <a:lnSpc>
                <a:spcPct val="120000"/>
              </a:lnSpc>
              <a:defRPr/>
            </a:pPr>
            <a:r>
              <a:rPr lang="en-US" altLang="en-US" sz="1800" dirty="0" err="1">
                <a:solidFill>
                  <a:schemeClr val="tx1"/>
                </a:solidFill>
              </a:rPr>
              <a:t>Chlorthalidone</a:t>
            </a:r>
            <a:r>
              <a:rPr lang="en-US" altLang="en-US" sz="1800" dirty="0">
                <a:solidFill>
                  <a:schemeClr val="tx1"/>
                </a:solidFill>
              </a:rPr>
              <a:t> 25mg PO daily</a:t>
            </a:r>
          </a:p>
          <a:p>
            <a:pPr lvl="1" eaLnBrk="1" hangingPunct="1">
              <a:lnSpc>
                <a:spcPct val="120000"/>
              </a:lnSpc>
              <a:defRPr/>
            </a:pPr>
            <a:r>
              <a:rPr lang="en-US" altLang="en-US" sz="1800" dirty="0">
                <a:solidFill>
                  <a:schemeClr val="tx1"/>
                </a:solidFill>
              </a:rPr>
              <a:t>Escitalopram 10mg PO daily</a:t>
            </a:r>
          </a:p>
          <a:p>
            <a:pPr eaLnBrk="1" hangingPunct="1">
              <a:lnSpc>
                <a:spcPct val="120000"/>
              </a:lnSpc>
              <a:defRPr/>
            </a:pPr>
            <a:r>
              <a:rPr lang="en-US" altLang="en-US" sz="1800" b="1" dirty="0"/>
              <a:t>PE</a:t>
            </a:r>
          </a:p>
          <a:p>
            <a:pPr lvl="1" eaLnBrk="1" hangingPunct="1">
              <a:lnSpc>
                <a:spcPct val="120000"/>
              </a:lnSpc>
              <a:defRPr/>
            </a:pPr>
            <a:r>
              <a:rPr lang="en-US" altLang="en-US" sz="1800" dirty="0">
                <a:solidFill>
                  <a:schemeClr val="tx1"/>
                </a:solidFill>
              </a:rPr>
              <a:t>Ht: 5’3” Wt: 185lbs , BMI:32.8kg/m</a:t>
            </a:r>
            <a:r>
              <a:rPr lang="en-US" altLang="en-US" sz="1800" baseline="30000" dirty="0">
                <a:solidFill>
                  <a:schemeClr val="tx1"/>
                </a:solidFill>
              </a:rPr>
              <a:t>2</a:t>
            </a:r>
            <a:r>
              <a:rPr lang="en-US" altLang="en-US" sz="1800" dirty="0">
                <a:solidFill>
                  <a:schemeClr val="tx1"/>
                </a:solidFill>
              </a:rPr>
              <a:t> </a:t>
            </a:r>
          </a:p>
          <a:p>
            <a:pPr lvl="1" eaLnBrk="1" hangingPunct="1">
              <a:lnSpc>
                <a:spcPct val="120000"/>
              </a:lnSpc>
              <a:defRPr/>
            </a:pPr>
            <a:r>
              <a:rPr lang="en-US" altLang="en-US" sz="1800" dirty="0">
                <a:solidFill>
                  <a:schemeClr val="tx1"/>
                </a:solidFill>
              </a:rPr>
              <a:t>BP: 140/88mmHg </a:t>
            </a:r>
          </a:p>
          <a:p>
            <a:pPr lvl="1" eaLnBrk="1" hangingPunct="1">
              <a:lnSpc>
                <a:spcPct val="120000"/>
              </a:lnSpc>
              <a:defRPr/>
            </a:pPr>
            <a:r>
              <a:rPr lang="en-US" altLang="en-US" sz="1800" dirty="0">
                <a:solidFill>
                  <a:schemeClr val="tx1"/>
                </a:solidFill>
              </a:rPr>
              <a:t>A1c=6.9%, K: 4.5</a:t>
            </a:r>
            <a:r>
              <a:rPr lang="en-US" sz="1800" dirty="0">
                <a:solidFill>
                  <a:schemeClr val="tx1"/>
                </a:solidFill>
              </a:rPr>
              <a:t>mEq/L</a:t>
            </a:r>
            <a:r>
              <a:rPr lang="en-US" altLang="en-US" sz="1800" dirty="0">
                <a:solidFill>
                  <a:schemeClr val="tx1"/>
                </a:solidFill>
              </a:rPr>
              <a:t>, Scr:0.8mg/dL, ACR 202 mg/g</a:t>
            </a:r>
          </a:p>
          <a:p>
            <a:pPr lvl="1" eaLnBrk="1" hangingPunct="1">
              <a:lnSpc>
                <a:spcPct val="120000"/>
              </a:lnSpc>
              <a:defRPr/>
            </a:pPr>
            <a:r>
              <a:rPr lang="en-US" altLang="en-US" sz="1800" dirty="0" err="1">
                <a:solidFill>
                  <a:schemeClr val="tx1"/>
                </a:solidFill>
              </a:rPr>
              <a:t>Tchol</a:t>
            </a:r>
            <a:r>
              <a:rPr lang="en-US" altLang="en-US" sz="1800" dirty="0">
                <a:solidFill>
                  <a:schemeClr val="tx1"/>
                </a:solidFill>
              </a:rPr>
              <a:t>=204mg/</a:t>
            </a:r>
            <a:r>
              <a:rPr lang="en-US" altLang="en-US" sz="1800" dirty="0" err="1">
                <a:solidFill>
                  <a:schemeClr val="tx1"/>
                </a:solidFill>
              </a:rPr>
              <a:t>dL</a:t>
            </a:r>
            <a:r>
              <a:rPr lang="en-US" altLang="en-US" sz="1800" dirty="0">
                <a:solidFill>
                  <a:schemeClr val="tx1"/>
                </a:solidFill>
              </a:rPr>
              <a:t>, HDL=34mg/</a:t>
            </a:r>
            <a:r>
              <a:rPr lang="en-US" altLang="en-US" sz="1800" dirty="0" err="1">
                <a:solidFill>
                  <a:schemeClr val="tx1"/>
                </a:solidFill>
              </a:rPr>
              <a:t>dL</a:t>
            </a:r>
            <a:r>
              <a:rPr lang="en-US" altLang="en-US" sz="1800" dirty="0">
                <a:solidFill>
                  <a:schemeClr val="tx1"/>
                </a:solidFill>
              </a:rPr>
              <a:t>, LDL=120mg/</a:t>
            </a:r>
            <a:r>
              <a:rPr lang="en-US" altLang="en-US" sz="1800" dirty="0" err="1">
                <a:solidFill>
                  <a:schemeClr val="tx1"/>
                </a:solidFill>
              </a:rPr>
              <a:t>dL</a:t>
            </a:r>
            <a:r>
              <a:rPr lang="en-US" altLang="en-US" sz="1800" dirty="0">
                <a:solidFill>
                  <a:schemeClr val="tx1"/>
                </a:solidFill>
              </a:rPr>
              <a:t>, TG=250mg/</a:t>
            </a:r>
            <a:r>
              <a:rPr lang="en-US" altLang="en-US" sz="1800" dirty="0" err="1">
                <a:solidFill>
                  <a:schemeClr val="tx1"/>
                </a:solidFill>
              </a:rPr>
              <a:t>dL</a:t>
            </a:r>
            <a:br>
              <a:rPr lang="en-US" altLang="en-US" sz="2500" dirty="0"/>
            </a:br>
            <a:endParaRPr lang="en-US" altLang="en-US" dirty="0"/>
          </a:p>
        </p:txBody>
      </p:sp>
      <p:sp>
        <p:nvSpPr>
          <p:cNvPr id="36868" name="Content Placeholder 3">
            <a:extLst>
              <a:ext uri="{FF2B5EF4-FFF2-40B4-BE49-F238E27FC236}">
                <a16:creationId xmlns:a16="http://schemas.microsoft.com/office/drawing/2014/main" id="{F04A6194-87D7-4F0D-B2C8-85FDA318A9A8}"/>
              </a:ext>
            </a:extLst>
          </p:cNvPr>
          <p:cNvSpPr txBox="1">
            <a:spLocks/>
          </p:cNvSpPr>
          <p:nvPr/>
        </p:nvSpPr>
        <p:spPr bwMode="auto">
          <a:xfrm>
            <a:off x="5283274" y="1447800"/>
            <a:ext cx="3479725"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520700" indent="-22860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r>
              <a:rPr lang="en-US" altLang="en-US" sz="2100" dirty="0"/>
              <a:t>Social history</a:t>
            </a:r>
          </a:p>
          <a:p>
            <a:pPr lvl="1"/>
            <a:r>
              <a:rPr lang="en-US" altLang="en-US" sz="1800" dirty="0">
                <a:solidFill>
                  <a:schemeClr val="tx1"/>
                </a:solidFill>
              </a:rPr>
              <a:t>(+)Alcohol: 1-2 drinks/week</a:t>
            </a:r>
          </a:p>
          <a:p>
            <a:pPr lvl="1"/>
            <a:r>
              <a:rPr lang="en-US" altLang="en-US" sz="1800" dirty="0">
                <a:solidFill>
                  <a:schemeClr val="tx1"/>
                </a:solidFill>
              </a:rPr>
              <a:t>(+) Tobacco use: 1/2ppd</a:t>
            </a:r>
          </a:p>
          <a:p>
            <a:pPr lvl="1"/>
            <a:r>
              <a:rPr lang="en-US" altLang="en-US" sz="1800" dirty="0">
                <a:solidFill>
                  <a:schemeClr val="tx1"/>
                </a:solidFill>
              </a:rPr>
              <a:t>Exercise: walks 15 min twice/week</a:t>
            </a:r>
          </a:p>
          <a:p>
            <a:pPr lvl="1"/>
            <a:r>
              <a:rPr lang="en-US" altLang="en-US" sz="1800" dirty="0">
                <a:solidFill>
                  <a:schemeClr val="tx1"/>
                </a:solidFill>
              </a:rPr>
              <a:t>Occ: receptionist</a:t>
            </a:r>
          </a:p>
          <a:p>
            <a:r>
              <a:rPr lang="en-US" altLang="en-US" sz="2100" dirty="0"/>
              <a:t>Home monitoring</a:t>
            </a:r>
          </a:p>
          <a:p>
            <a:pPr lvl="1"/>
            <a:r>
              <a:rPr lang="en-US" altLang="en-US" sz="1800" dirty="0">
                <a:solidFill>
                  <a:schemeClr val="tx1"/>
                </a:solidFill>
              </a:rPr>
              <a:t>FBG and pre-meal: 110-130 mg/dL</a:t>
            </a:r>
          </a:p>
          <a:p>
            <a:pPr lvl="1"/>
            <a:r>
              <a:rPr lang="en-US" altLang="en-US" sz="1800" dirty="0">
                <a:solidFill>
                  <a:schemeClr val="tx1"/>
                </a:solidFill>
              </a:rPr>
              <a:t>BP: 140-150/80-90mmHg</a:t>
            </a:r>
          </a:p>
          <a:p>
            <a:pPr lvl="1"/>
            <a:endParaRPr lang="en-US" altLang="en-US" dirty="0"/>
          </a:p>
        </p:txBody>
      </p:sp>
      <p:pic>
        <p:nvPicPr>
          <p:cNvPr id="5" name="Picture 4">
            <a:extLst>
              <a:ext uri="{FF2B5EF4-FFF2-40B4-BE49-F238E27FC236}">
                <a16:creationId xmlns:a16="http://schemas.microsoft.com/office/drawing/2014/main" id="{B355783F-E068-4E8B-BF98-1A30AFF48ED8}"/>
              </a:ext>
            </a:extLst>
          </p:cNvPr>
          <p:cNvPicPr>
            <a:picLocks noChangeAspect="1"/>
          </p:cNvPicPr>
          <p:nvPr/>
        </p:nvPicPr>
        <p:blipFill>
          <a:blip r:embed="rId3"/>
          <a:stretch>
            <a:fillRect/>
          </a:stretch>
        </p:blipFill>
        <p:spPr>
          <a:xfrm>
            <a:off x="3724583" y="1676399"/>
            <a:ext cx="1558692" cy="38406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8E694-1B24-426C-B164-C85C00B8565D}"/>
              </a:ext>
            </a:extLst>
          </p:cNvPr>
          <p:cNvSpPr>
            <a:spLocks noGrp="1"/>
          </p:cNvSpPr>
          <p:nvPr>
            <p:ph type="title"/>
          </p:nvPr>
        </p:nvSpPr>
        <p:spPr>
          <a:xfrm>
            <a:off x="426632" y="152400"/>
            <a:ext cx="8260168" cy="990600"/>
          </a:xfrm>
        </p:spPr>
        <p:txBody>
          <a:bodyPr/>
          <a:lstStyle/>
          <a:p>
            <a:pPr>
              <a:defRPr/>
            </a:pPr>
            <a:r>
              <a:rPr lang="en-US" dirty="0"/>
              <a:t>Calculating ASCVD Risk</a:t>
            </a:r>
          </a:p>
        </p:txBody>
      </p:sp>
      <p:sp>
        <p:nvSpPr>
          <p:cNvPr id="38915" name="Content Placeholder 2">
            <a:extLst>
              <a:ext uri="{FF2B5EF4-FFF2-40B4-BE49-F238E27FC236}">
                <a16:creationId xmlns:a16="http://schemas.microsoft.com/office/drawing/2014/main" id="{A3FDB9C9-CFA6-46E3-9671-A7197827057F}"/>
              </a:ext>
            </a:extLst>
          </p:cNvPr>
          <p:cNvSpPr>
            <a:spLocks noGrp="1"/>
          </p:cNvSpPr>
          <p:nvPr>
            <p:ph idx="1"/>
          </p:nvPr>
        </p:nvSpPr>
        <p:spPr>
          <a:xfrm>
            <a:off x="373063" y="1295400"/>
            <a:ext cx="7981950" cy="3778250"/>
          </a:xfrm>
        </p:spPr>
        <p:txBody>
          <a:bodyPr/>
          <a:lstStyle/>
          <a:p>
            <a:r>
              <a:rPr lang="en-US" altLang="en-US" dirty="0">
                <a:hlinkClick r:id="rId3"/>
              </a:rPr>
              <a:t>http://tools.acc.org/ASCVD-Risk-Estimator-Plus/#!/calculate/estimate/</a:t>
            </a:r>
            <a:endParaRPr lang="en-US" altLang="en-US" dirty="0"/>
          </a:p>
        </p:txBody>
      </p:sp>
      <p:pic>
        <p:nvPicPr>
          <p:cNvPr id="38916" name="Picture 2">
            <a:extLst>
              <a:ext uri="{FF2B5EF4-FFF2-40B4-BE49-F238E27FC236}">
                <a16:creationId xmlns:a16="http://schemas.microsoft.com/office/drawing/2014/main" id="{F2553770-701A-4236-89B6-979604E1D2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2214563"/>
            <a:ext cx="8351837" cy="461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0D2AF-B999-4998-9995-325A298B062F}"/>
              </a:ext>
            </a:extLst>
          </p:cNvPr>
          <p:cNvSpPr>
            <a:spLocks noGrp="1"/>
          </p:cNvSpPr>
          <p:nvPr>
            <p:ph type="title"/>
          </p:nvPr>
        </p:nvSpPr>
        <p:spPr/>
        <p:txBody>
          <a:bodyPr/>
          <a:lstStyle/>
          <a:p>
            <a:pPr>
              <a:defRPr/>
            </a:pPr>
            <a:r>
              <a:rPr lang="en-US" dirty="0"/>
              <a:t>What Is Alice’s ASCVD risk? </a:t>
            </a:r>
          </a:p>
        </p:txBody>
      </p:sp>
      <p:sp>
        <p:nvSpPr>
          <p:cNvPr id="3" name="Content Placeholder 2">
            <a:extLst>
              <a:ext uri="{FF2B5EF4-FFF2-40B4-BE49-F238E27FC236}">
                <a16:creationId xmlns:a16="http://schemas.microsoft.com/office/drawing/2014/main" id="{02B3CFF2-885A-4440-A81A-E7718056823D}"/>
              </a:ext>
            </a:extLst>
          </p:cNvPr>
          <p:cNvSpPr>
            <a:spLocks noGrp="1"/>
          </p:cNvSpPr>
          <p:nvPr>
            <p:ph idx="1"/>
          </p:nvPr>
        </p:nvSpPr>
        <p:spPr>
          <a:xfrm>
            <a:off x="409222" y="1219200"/>
            <a:ext cx="7239000" cy="4846638"/>
          </a:xfrm>
        </p:spPr>
        <p:txBody>
          <a:bodyPr/>
          <a:lstStyle/>
          <a:p>
            <a:pPr marL="0" indent="0">
              <a:buNone/>
            </a:pPr>
            <a:endParaRPr lang="en-US" altLang="en-US" dirty="0"/>
          </a:p>
          <a:p>
            <a:r>
              <a:rPr lang="en-US" altLang="en-US" dirty="0"/>
              <a:t>42% risk of a cardiovascular event in the next 10 years</a:t>
            </a:r>
          </a:p>
          <a:p>
            <a:endParaRPr lang="en-US" altLang="en-US" dirty="0"/>
          </a:p>
          <a:p>
            <a:r>
              <a:rPr lang="en-US" altLang="en-US" dirty="0"/>
              <a:t>This puts Alice at HIGH risk</a:t>
            </a:r>
          </a:p>
        </p:txBody>
      </p:sp>
      <p:pic>
        <p:nvPicPr>
          <p:cNvPr id="5" name="Picture 4">
            <a:extLst>
              <a:ext uri="{FF2B5EF4-FFF2-40B4-BE49-F238E27FC236}">
                <a16:creationId xmlns:a16="http://schemas.microsoft.com/office/drawing/2014/main" id="{6A7BBC73-E0D1-45D4-B798-CFCB8E366206}"/>
              </a:ext>
            </a:extLst>
          </p:cNvPr>
          <p:cNvPicPr>
            <a:picLocks noChangeAspect="1"/>
          </p:cNvPicPr>
          <p:nvPr/>
        </p:nvPicPr>
        <p:blipFill>
          <a:blip r:embed="rId3"/>
          <a:stretch>
            <a:fillRect/>
          </a:stretch>
        </p:blipFill>
        <p:spPr>
          <a:xfrm>
            <a:off x="762000" y="3642519"/>
            <a:ext cx="5876925" cy="1304925"/>
          </a:xfrm>
          <a:prstGeom prst="rect">
            <a:avLst/>
          </a:prstGeom>
        </p:spPr>
      </p:pic>
      <p:pic>
        <p:nvPicPr>
          <p:cNvPr id="7" name="Picture 6">
            <a:extLst>
              <a:ext uri="{FF2B5EF4-FFF2-40B4-BE49-F238E27FC236}">
                <a16:creationId xmlns:a16="http://schemas.microsoft.com/office/drawing/2014/main" id="{B9CF52E7-61D6-4E90-BECE-78D674E0B60B}"/>
              </a:ext>
            </a:extLst>
          </p:cNvPr>
          <p:cNvPicPr>
            <a:picLocks noChangeAspect="1"/>
          </p:cNvPicPr>
          <p:nvPr/>
        </p:nvPicPr>
        <p:blipFill>
          <a:blip r:embed="rId4"/>
          <a:stretch>
            <a:fillRect/>
          </a:stretch>
        </p:blipFill>
        <p:spPr>
          <a:xfrm>
            <a:off x="0" y="5069396"/>
            <a:ext cx="8723489" cy="15556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C1365-8AAB-43F3-9A8C-D55DCECBBEF1}"/>
              </a:ext>
            </a:extLst>
          </p:cNvPr>
          <p:cNvSpPr>
            <a:spLocks noGrp="1"/>
          </p:cNvSpPr>
          <p:nvPr>
            <p:ph type="title"/>
          </p:nvPr>
        </p:nvSpPr>
        <p:spPr>
          <a:xfrm>
            <a:off x="457200" y="152400"/>
            <a:ext cx="8229600" cy="940932"/>
          </a:xfrm>
        </p:spPr>
        <p:txBody>
          <a:bodyPr>
            <a:normAutofit fontScale="90000"/>
          </a:bodyPr>
          <a:lstStyle/>
          <a:p>
            <a:r>
              <a:rPr lang="en-US" dirty="0"/>
              <a:t>Social Determinants of Health (SDOH)</a:t>
            </a:r>
          </a:p>
        </p:txBody>
      </p:sp>
      <p:sp>
        <p:nvSpPr>
          <p:cNvPr id="3" name="Content Placeholder 2">
            <a:extLst>
              <a:ext uri="{FF2B5EF4-FFF2-40B4-BE49-F238E27FC236}">
                <a16:creationId xmlns:a16="http://schemas.microsoft.com/office/drawing/2014/main" id="{E7E6E1AD-3DCE-4E83-92A5-C58483E7B6FF}"/>
              </a:ext>
            </a:extLst>
          </p:cNvPr>
          <p:cNvSpPr>
            <a:spLocks noGrp="1"/>
          </p:cNvSpPr>
          <p:nvPr>
            <p:ph sz="quarter" idx="1"/>
          </p:nvPr>
        </p:nvSpPr>
        <p:spPr>
          <a:xfrm>
            <a:off x="415332" y="1295400"/>
            <a:ext cx="5844570" cy="3089499"/>
          </a:xfrm>
        </p:spPr>
        <p:txBody>
          <a:bodyPr>
            <a:normAutofit/>
          </a:bodyPr>
          <a:lstStyle/>
          <a:p>
            <a:r>
              <a:rPr lang="en-US" dirty="0"/>
              <a:t>Factors often beyond an individual’s direct control and potentially representing lifelong risks—play a significant role in both clinical and psychosocial outcomes. </a:t>
            </a:r>
          </a:p>
        </p:txBody>
      </p:sp>
      <p:sp>
        <p:nvSpPr>
          <p:cNvPr id="6" name="TextBox 5">
            <a:extLst>
              <a:ext uri="{FF2B5EF4-FFF2-40B4-BE49-F238E27FC236}">
                <a16:creationId xmlns:a16="http://schemas.microsoft.com/office/drawing/2014/main" id="{1092B44A-6B0A-6620-4C1E-22224D74DE85}"/>
              </a:ext>
            </a:extLst>
          </p:cNvPr>
          <p:cNvSpPr txBox="1"/>
          <p:nvPr/>
        </p:nvSpPr>
        <p:spPr>
          <a:xfrm>
            <a:off x="415332" y="4572000"/>
            <a:ext cx="6366468"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Gill Sans MT"/>
                <a:ea typeface="+mn-ea"/>
                <a:cs typeface="+mn-cs"/>
              </a:rPr>
              <a:t>To improve health, support overall well-being, and eliminate disparities, it is crucial to address these determinants, particularly for individuals from racial and ethnic minoritized communities, underserved geographic areas (rural or urban), and those facing socioeconomic barriers to care and health </a:t>
            </a:r>
          </a:p>
        </p:txBody>
      </p:sp>
      <p:pic>
        <p:nvPicPr>
          <p:cNvPr id="4" name="Picture 3" descr="Casual woman with hand on face">
            <a:extLst>
              <a:ext uri="{FF2B5EF4-FFF2-40B4-BE49-F238E27FC236}">
                <a16:creationId xmlns:a16="http://schemas.microsoft.com/office/drawing/2014/main" id="{6B92D33C-A9A0-56E0-0CC0-3A9E3CD137CE}"/>
              </a:ext>
            </a:extLst>
          </p:cNvPr>
          <p:cNvPicPr>
            <a:picLocks noChangeAspect="1"/>
          </p:cNvPicPr>
          <p:nvPr/>
        </p:nvPicPr>
        <p:blipFill>
          <a:blip r:embed="rId2"/>
          <a:stretch>
            <a:fillRect/>
          </a:stretch>
        </p:blipFill>
        <p:spPr>
          <a:xfrm>
            <a:off x="6743700" y="1083807"/>
            <a:ext cx="1723243" cy="5029200"/>
          </a:xfrm>
          <a:prstGeom prst="rect">
            <a:avLst/>
          </a:prstGeom>
        </p:spPr>
      </p:pic>
      <p:pic>
        <p:nvPicPr>
          <p:cNvPr id="8" name="Picture 7">
            <a:extLst>
              <a:ext uri="{FF2B5EF4-FFF2-40B4-BE49-F238E27FC236}">
                <a16:creationId xmlns:a16="http://schemas.microsoft.com/office/drawing/2014/main" id="{D5CD994D-F382-CCE6-1385-DDD37ED7F4CD}"/>
              </a:ext>
            </a:extLst>
          </p:cNvPr>
          <p:cNvPicPr>
            <a:picLocks noChangeAspect="1"/>
          </p:cNvPicPr>
          <p:nvPr/>
        </p:nvPicPr>
        <p:blipFill>
          <a:blip r:embed="rId3"/>
          <a:stretch>
            <a:fillRect/>
          </a:stretch>
        </p:blipFill>
        <p:spPr>
          <a:xfrm>
            <a:off x="5614312" y="6193946"/>
            <a:ext cx="3482904" cy="634091"/>
          </a:xfrm>
          <a:prstGeom prst="rect">
            <a:avLst/>
          </a:prstGeom>
        </p:spPr>
      </p:pic>
    </p:spTree>
    <p:extLst>
      <p:ext uri="{BB962C8B-B14F-4D97-AF65-F5344CB8AC3E}">
        <p14:creationId xmlns:p14="http://schemas.microsoft.com/office/powerpoint/2010/main" val="391456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73B7D-85B3-4CA5-962F-185022A6F16D}"/>
              </a:ext>
            </a:extLst>
          </p:cNvPr>
          <p:cNvSpPr>
            <a:spLocks noGrp="1"/>
          </p:cNvSpPr>
          <p:nvPr>
            <p:ph type="title"/>
          </p:nvPr>
        </p:nvSpPr>
        <p:spPr>
          <a:xfrm>
            <a:off x="457200" y="304800"/>
            <a:ext cx="8229600" cy="1066800"/>
          </a:xfrm>
        </p:spPr>
        <p:txBody>
          <a:bodyPr>
            <a:normAutofit fontScale="90000"/>
          </a:bodyPr>
          <a:lstStyle/>
          <a:p>
            <a:pPr eaLnBrk="1" fontAlgn="auto" hangingPunct="1">
              <a:spcAft>
                <a:spcPts val="0"/>
              </a:spcAft>
              <a:defRPr/>
            </a:pPr>
            <a:r>
              <a:rPr lang="en-US" dirty="0"/>
              <a:t>Poll 1 - What is the blood pressure goal for Alice?</a:t>
            </a:r>
          </a:p>
        </p:txBody>
      </p:sp>
      <p:sp>
        <p:nvSpPr>
          <p:cNvPr id="3" name="Content Placeholder 2">
            <a:extLst>
              <a:ext uri="{FF2B5EF4-FFF2-40B4-BE49-F238E27FC236}">
                <a16:creationId xmlns:a16="http://schemas.microsoft.com/office/drawing/2014/main" id="{29467292-E125-4030-9B42-7CCDA14F1CD1}"/>
              </a:ext>
            </a:extLst>
          </p:cNvPr>
          <p:cNvSpPr>
            <a:spLocks noGrp="1"/>
          </p:cNvSpPr>
          <p:nvPr>
            <p:ph idx="1"/>
          </p:nvPr>
        </p:nvSpPr>
        <p:spPr>
          <a:xfrm>
            <a:off x="762000" y="1828800"/>
            <a:ext cx="7239000" cy="3560763"/>
          </a:xfrm>
        </p:spPr>
        <p:txBody>
          <a:bodyPr>
            <a:normAutofit/>
          </a:bodyPr>
          <a:lstStyle/>
          <a:p>
            <a:pPr marL="0" indent="0" fontAlgn="auto">
              <a:spcAft>
                <a:spcPts val="0"/>
              </a:spcAft>
              <a:buFont typeface="Wingdings 2"/>
              <a:buNone/>
              <a:defRPr/>
            </a:pPr>
            <a:r>
              <a:rPr lang="en-US" sz="3200" dirty="0"/>
              <a:t>A. BP&lt;120/80 mmHg</a:t>
            </a:r>
          </a:p>
          <a:p>
            <a:pPr marL="0" indent="0" fontAlgn="auto">
              <a:spcAft>
                <a:spcPts val="0"/>
              </a:spcAft>
              <a:buFont typeface="Wingdings 2" panose="05020102010507070707" pitchFamily="18" charset="2"/>
              <a:buNone/>
              <a:defRPr/>
            </a:pPr>
            <a:r>
              <a:rPr lang="en-US" sz="3200" dirty="0"/>
              <a:t>B. BP&lt;130/80 mmHg</a:t>
            </a:r>
          </a:p>
          <a:p>
            <a:pPr marL="0" indent="0" fontAlgn="auto">
              <a:spcAft>
                <a:spcPts val="0"/>
              </a:spcAft>
              <a:buFont typeface="Wingdings 2" panose="05020102010507070707" pitchFamily="18" charset="2"/>
              <a:buNone/>
              <a:defRPr/>
            </a:pPr>
            <a:r>
              <a:rPr lang="en-US" sz="3200" dirty="0"/>
              <a:t>C. BP&lt;140/80 mmHg</a:t>
            </a:r>
          </a:p>
          <a:p>
            <a:pPr marL="0" indent="0" fontAlgn="auto">
              <a:spcAft>
                <a:spcPts val="0"/>
              </a:spcAft>
              <a:buFont typeface="Wingdings 2" panose="05020102010507070707" pitchFamily="18" charset="2"/>
              <a:buNone/>
              <a:defRPr/>
            </a:pPr>
            <a:r>
              <a:rPr lang="en-US" sz="3200" dirty="0"/>
              <a:t>D. BP&lt;140/90 mmHg</a:t>
            </a:r>
          </a:p>
          <a:p>
            <a:pPr marL="0" indent="0" fontAlgn="auto">
              <a:spcAft>
                <a:spcPts val="0"/>
              </a:spcAft>
              <a:buFont typeface="Wingdings 2"/>
              <a:buNone/>
              <a:defRPr/>
            </a:pPr>
            <a:endParaRPr lang="en-US" dirty="0"/>
          </a:p>
          <a:p>
            <a:pPr marL="274320" indent="-274320" eaLnBrk="1" fontAlgn="auto" hangingPunct="1">
              <a:spcAft>
                <a:spcPts val="0"/>
              </a:spcAft>
              <a:buFont typeface="Wingdings 2"/>
              <a:buChar char=""/>
              <a:defRPr/>
            </a:pPr>
            <a:endParaRPr lang="en-US" dirty="0"/>
          </a:p>
        </p:txBody>
      </p:sp>
      <p:pic>
        <p:nvPicPr>
          <p:cNvPr id="6" name="Picture 5">
            <a:extLst>
              <a:ext uri="{FF2B5EF4-FFF2-40B4-BE49-F238E27FC236}">
                <a16:creationId xmlns:a16="http://schemas.microsoft.com/office/drawing/2014/main" id="{B43D514E-E1F3-4904-A042-8833CEB7D35E}"/>
              </a:ext>
            </a:extLst>
          </p:cNvPr>
          <p:cNvPicPr>
            <a:picLocks noChangeAspect="1"/>
          </p:cNvPicPr>
          <p:nvPr/>
        </p:nvPicPr>
        <p:blipFill>
          <a:blip r:embed="rId3"/>
          <a:stretch>
            <a:fillRect/>
          </a:stretch>
        </p:blipFill>
        <p:spPr>
          <a:xfrm>
            <a:off x="6477000" y="1479975"/>
            <a:ext cx="1791412" cy="4419600"/>
          </a:xfrm>
          <a:prstGeom prst="rect">
            <a:avLst/>
          </a:prstGeom>
        </p:spPr>
      </p:pic>
      <p:pic>
        <p:nvPicPr>
          <p:cNvPr id="7" name="Picture 6">
            <a:extLst>
              <a:ext uri="{FF2B5EF4-FFF2-40B4-BE49-F238E27FC236}">
                <a16:creationId xmlns:a16="http://schemas.microsoft.com/office/drawing/2014/main" id="{ABAFF9D4-B135-4E5C-A402-FEDDA18E2A57}"/>
              </a:ext>
            </a:extLst>
          </p:cNvPr>
          <p:cNvPicPr>
            <a:picLocks noChangeAspect="1"/>
          </p:cNvPicPr>
          <p:nvPr/>
        </p:nvPicPr>
        <p:blipFill>
          <a:blip r:embed="rId4"/>
          <a:stretch>
            <a:fillRect/>
          </a:stretch>
        </p:blipFill>
        <p:spPr>
          <a:xfrm rot="1563043">
            <a:off x="1504892" y="4548982"/>
            <a:ext cx="1643062" cy="1681162"/>
          </a:xfrm>
          <a:prstGeom prst="rect">
            <a:avLst/>
          </a:prstGeom>
        </p:spPr>
      </p:pic>
      <p:sp>
        <p:nvSpPr>
          <p:cNvPr id="4" name="Oval 3">
            <a:extLst>
              <a:ext uri="{FF2B5EF4-FFF2-40B4-BE49-F238E27FC236}">
                <a16:creationId xmlns:a16="http://schemas.microsoft.com/office/drawing/2014/main" id="{7830F44D-4016-E19B-E654-0B2FA37B836B}"/>
              </a:ext>
            </a:extLst>
          </p:cNvPr>
          <p:cNvSpPr/>
          <p:nvPr/>
        </p:nvSpPr>
        <p:spPr>
          <a:xfrm>
            <a:off x="762000" y="1791965"/>
            <a:ext cx="3783538" cy="756585"/>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
        <p:nvSpPr>
          <p:cNvPr id="5" name="TextBox 4">
            <a:extLst>
              <a:ext uri="{FF2B5EF4-FFF2-40B4-BE49-F238E27FC236}">
                <a16:creationId xmlns:a16="http://schemas.microsoft.com/office/drawing/2014/main" id="{A8AF3A01-C4C9-161F-C4AF-5859875F681E}"/>
              </a:ext>
            </a:extLst>
          </p:cNvPr>
          <p:cNvSpPr txBox="1"/>
          <p:nvPr/>
        </p:nvSpPr>
        <p:spPr>
          <a:xfrm>
            <a:off x="3581400" y="5791200"/>
            <a:ext cx="3048000" cy="646331"/>
          </a:xfrm>
          <a:prstGeom prst="rect">
            <a:avLst/>
          </a:prstGeom>
          <a:noFill/>
        </p:spPr>
        <p:txBody>
          <a:bodyPr wrap="square" rtlCol="0">
            <a:spAutoFit/>
          </a:bodyPr>
          <a:lstStyle/>
          <a:p>
            <a:pPr algn="ctr"/>
            <a:r>
              <a:rPr lang="en-US" dirty="0"/>
              <a:t>What drugs should we use to treat?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219BD-7536-4CBC-AD00-BD9246F2BA58}"/>
              </a:ext>
            </a:extLst>
          </p:cNvPr>
          <p:cNvSpPr>
            <a:spLocks noGrp="1"/>
          </p:cNvSpPr>
          <p:nvPr>
            <p:ph type="title"/>
          </p:nvPr>
        </p:nvSpPr>
        <p:spPr/>
        <p:txBody>
          <a:bodyPr/>
          <a:lstStyle/>
          <a:p>
            <a:r>
              <a:rPr lang="en-US" dirty="0"/>
              <a:t>BP &amp; Lipid Meds Cheat Sheet</a:t>
            </a:r>
          </a:p>
        </p:txBody>
      </p:sp>
      <p:pic>
        <p:nvPicPr>
          <p:cNvPr id="5" name="Content Placeholder 4">
            <a:extLst>
              <a:ext uri="{FF2B5EF4-FFF2-40B4-BE49-F238E27FC236}">
                <a16:creationId xmlns:a16="http://schemas.microsoft.com/office/drawing/2014/main" id="{3172575E-A9D8-449A-84C1-52FC5ADF06A4}"/>
              </a:ext>
            </a:extLst>
          </p:cNvPr>
          <p:cNvPicPr>
            <a:picLocks noGrp="1" noChangeAspect="1"/>
          </p:cNvPicPr>
          <p:nvPr>
            <p:ph sz="quarter" idx="1"/>
          </p:nvPr>
        </p:nvPicPr>
        <p:blipFill>
          <a:blip r:embed="rId2"/>
          <a:stretch>
            <a:fillRect/>
          </a:stretch>
        </p:blipFill>
        <p:spPr>
          <a:xfrm>
            <a:off x="1676400" y="1145931"/>
            <a:ext cx="5491792" cy="5322813"/>
          </a:xfrm>
        </p:spPr>
      </p:pic>
      <p:sp>
        <p:nvSpPr>
          <p:cNvPr id="6" name="TextBox 5">
            <a:extLst>
              <a:ext uri="{FF2B5EF4-FFF2-40B4-BE49-F238E27FC236}">
                <a16:creationId xmlns:a16="http://schemas.microsoft.com/office/drawing/2014/main" id="{15589DB4-D1E8-468B-ABFD-6D21C2125580}"/>
              </a:ext>
            </a:extLst>
          </p:cNvPr>
          <p:cNvSpPr txBox="1"/>
          <p:nvPr/>
        </p:nvSpPr>
        <p:spPr>
          <a:xfrm>
            <a:off x="6629400" y="6444734"/>
            <a:ext cx="2819400" cy="369332"/>
          </a:xfrm>
          <a:prstGeom prst="rect">
            <a:avLst/>
          </a:prstGeom>
          <a:noFill/>
        </p:spPr>
        <p:txBody>
          <a:bodyPr wrap="square" rtlCol="0">
            <a:spAutoFit/>
          </a:bodyPr>
          <a:lstStyle/>
          <a:p>
            <a:r>
              <a:rPr lang="en-US" dirty="0"/>
              <a:t>www.DiabetesEd.net</a:t>
            </a:r>
          </a:p>
        </p:txBody>
      </p:sp>
    </p:spTree>
    <p:extLst>
      <p:ext uri="{BB962C8B-B14F-4D97-AF65-F5344CB8AC3E}">
        <p14:creationId xmlns:p14="http://schemas.microsoft.com/office/powerpoint/2010/main" val="117859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CE557-DC46-43B9-941A-E8762A495A06}"/>
              </a:ext>
            </a:extLst>
          </p:cNvPr>
          <p:cNvSpPr>
            <a:spLocks noGrp="1"/>
          </p:cNvSpPr>
          <p:nvPr>
            <p:ph type="title"/>
          </p:nvPr>
        </p:nvSpPr>
        <p:spPr>
          <a:xfrm>
            <a:off x="428624" y="319087"/>
            <a:ext cx="8258175" cy="898525"/>
          </a:xfrm>
        </p:spPr>
        <p:txBody>
          <a:bodyPr/>
          <a:lstStyle/>
          <a:p>
            <a:pPr>
              <a:defRPr/>
            </a:pPr>
            <a:r>
              <a:rPr lang="en-US" dirty="0"/>
              <a:t>ACE Inhibitors</a:t>
            </a:r>
          </a:p>
        </p:txBody>
      </p:sp>
      <p:sp>
        <p:nvSpPr>
          <p:cNvPr id="48132" name="TextBox 4">
            <a:extLst>
              <a:ext uri="{FF2B5EF4-FFF2-40B4-BE49-F238E27FC236}">
                <a16:creationId xmlns:a16="http://schemas.microsoft.com/office/drawing/2014/main" id="{284DB9F5-76EA-4C4D-93BD-F0F834AE2DEE}"/>
              </a:ext>
            </a:extLst>
          </p:cNvPr>
          <p:cNvSpPr txBox="1">
            <a:spLocks noChangeArrowheads="1"/>
          </p:cNvSpPr>
          <p:nvPr/>
        </p:nvSpPr>
        <p:spPr bwMode="auto">
          <a:xfrm>
            <a:off x="275582" y="6169026"/>
            <a:ext cx="8305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r>
              <a:rPr lang="en-US" altLang="en-US" sz="1800" dirty="0">
                <a:latin typeface="Arial" panose="020B0604020202020204" pitchFamily="34" charset="0"/>
              </a:rPr>
              <a:t>Initial dose adjustment may be needed for renal dysfunction or elderly</a:t>
            </a:r>
          </a:p>
        </p:txBody>
      </p:sp>
      <p:sp>
        <p:nvSpPr>
          <p:cNvPr id="3" name="TextBox 2">
            <a:extLst>
              <a:ext uri="{FF2B5EF4-FFF2-40B4-BE49-F238E27FC236}">
                <a16:creationId xmlns:a16="http://schemas.microsoft.com/office/drawing/2014/main" id="{308D1BEF-452C-3476-BADC-29DEC89B1DA7}"/>
              </a:ext>
            </a:extLst>
          </p:cNvPr>
          <p:cNvSpPr txBox="1"/>
          <p:nvPr/>
        </p:nvSpPr>
        <p:spPr>
          <a:xfrm>
            <a:off x="6417350" y="6488668"/>
            <a:ext cx="2452689" cy="369332"/>
          </a:xfrm>
          <a:prstGeom prst="rect">
            <a:avLst/>
          </a:prstGeom>
          <a:noFill/>
        </p:spPr>
        <p:txBody>
          <a:bodyPr wrap="square">
            <a:spAutoFit/>
          </a:bodyPr>
          <a:lstStyle/>
          <a:p>
            <a:r>
              <a:rPr lang="en-US" dirty="0">
                <a:solidFill>
                  <a:srgbClr val="0070C0"/>
                </a:solidFill>
              </a:rPr>
              <a:t>See Med Cheat Sheets</a:t>
            </a:r>
            <a:endParaRPr lang="en-US" dirty="0"/>
          </a:p>
        </p:txBody>
      </p:sp>
      <p:pic>
        <p:nvPicPr>
          <p:cNvPr id="6" name="Picture 5">
            <a:extLst>
              <a:ext uri="{FF2B5EF4-FFF2-40B4-BE49-F238E27FC236}">
                <a16:creationId xmlns:a16="http://schemas.microsoft.com/office/drawing/2014/main" id="{561B1A7E-B2EF-A169-A4D6-603E59B997CF}"/>
              </a:ext>
            </a:extLst>
          </p:cNvPr>
          <p:cNvPicPr>
            <a:picLocks noChangeAspect="1"/>
          </p:cNvPicPr>
          <p:nvPr/>
        </p:nvPicPr>
        <p:blipFill>
          <a:blip r:embed="rId3"/>
          <a:stretch>
            <a:fillRect/>
          </a:stretch>
        </p:blipFill>
        <p:spPr>
          <a:xfrm>
            <a:off x="308841" y="1328524"/>
            <a:ext cx="8525530" cy="48405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7D26-F06F-46E9-973E-0998AF07E45D}"/>
              </a:ext>
            </a:extLst>
          </p:cNvPr>
          <p:cNvSpPr>
            <a:spLocks noGrp="1"/>
          </p:cNvSpPr>
          <p:nvPr>
            <p:ph type="title"/>
          </p:nvPr>
        </p:nvSpPr>
        <p:spPr>
          <a:xfrm>
            <a:off x="90854" y="152400"/>
            <a:ext cx="8872870" cy="908538"/>
          </a:xfrm>
        </p:spPr>
        <p:txBody>
          <a:bodyPr>
            <a:normAutofit/>
          </a:bodyPr>
          <a:lstStyle/>
          <a:p>
            <a:pPr>
              <a:defRPr/>
            </a:pPr>
            <a:r>
              <a:rPr lang="en-US" dirty="0"/>
              <a:t>Angiotensin Receptor blockers (ARB’s)</a:t>
            </a:r>
          </a:p>
        </p:txBody>
      </p:sp>
      <p:pic>
        <p:nvPicPr>
          <p:cNvPr id="50180" name="Picture 3">
            <a:extLst>
              <a:ext uri="{FF2B5EF4-FFF2-40B4-BE49-F238E27FC236}">
                <a16:creationId xmlns:a16="http://schemas.microsoft.com/office/drawing/2014/main" id="{78CA79A8-C275-454A-9AC5-DFC1D7CD9C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1177925"/>
            <a:ext cx="8229600"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81" name="TextBox 5">
            <a:extLst>
              <a:ext uri="{FF2B5EF4-FFF2-40B4-BE49-F238E27FC236}">
                <a16:creationId xmlns:a16="http://schemas.microsoft.com/office/drawing/2014/main" id="{67477352-9677-4E25-A12B-B2B864ED0934}"/>
              </a:ext>
            </a:extLst>
          </p:cNvPr>
          <p:cNvSpPr txBox="1">
            <a:spLocks noChangeArrowheads="1"/>
          </p:cNvSpPr>
          <p:nvPr/>
        </p:nvSpPr>
        <p:spPr bwMode="auto">
          <a:xfrm>
            <a:off x="90854" y="6404950"/>
            <a:ext cx="72694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r>
              <a:rPr lang="en-US" altLang="en-US" sz="1800" dirty="0">
                <a:latin typeface="Arial" panose="020B0604020202020204" pitchFamily="34" charset="0"/>
              </a:rPr>
              <a:t>Initial dose adjustment may be needed for renal dysfunction or elderly</a:t>
            </a:r>
          </a:p>
        </p:txBody>
      </p:sp>
      <p:sp>
        <p:nvSpPr>
          <p:cNvPr id="3" name="TextBox 2">
            <a:extLst>
              <a:ext uri="{FF2B5EF4-FFF2-40B4-BE49-F238E27FC236}">
                <a16:creationId xmlns:a16="http://schemas.microsoft.com/office/drawing/2014/main" id="{658A3439-AB4E-D066-F0BE-FE39C50DCEE9}"/>
              </a:ext>
            </a:extLst>
          </p:cNvPr>
          <p:cNvSpPr txBox="1"/>
          <p:nvPr/>
        </p:nvSpPr>
        <p:spPr>
          <a:xfrm>
            <a:off x="7194000" y="6370911"/>
            <a:ext cx="1905000" cy="369332"/>
          </a:xfrm>
          <a:prstGeom prst="rect">
            <a:avLst/>
          </a:prstGeom>
          <a:noFill/>
        </p:spPr>
        <p:txBody>
          <a:bodyPr wrap="square">
            <a:spAutoFit/>
          </a:bodyPr>
          <a:lstStyle/>
          <a:p>
            <a:r>
              <a:rPr lang="en-US" dirty="0">
                <a:solidFill>
                  <a:srgbClr val="0070C0"/>
                </a:solidFill>
              </a:rPr>
              <a:t>Med Cheat Sheets</a:t>
            </a:r>
            <a:endParaRPr lang="en-US" dirty="0"/>
          </a:p>
        </p:txBody>
      </p:sp>
      <p:pic>
        <p:nvPicPr>
          <p:cNvPr id="5" name="Picture 4">
            <a:extLst>
              <a:ext uri="{FF2B5EF4-FFF2-40B4-BE49-F238E27FC236}">
                <a16:creationId xmlns:a16="http://schemas.microsoft.com/office/drawing/2014/main" id="{761EB4F4-6636-ABC4-B932-AA4170E8EA34}"/>
              </a:ext>
            </a:extLst>
          </p:cNvPr>
          <p:cNvPicPr>
            <a:picLocks noChangeAspect="1"/>
          </p:cNvPicPr>
          <p:nvPr/>
        </p:nvPicPr>
        <p:blipFill>
          <a:blip r:embed="rId4"/>
          <a:stretch>
            <a:fillRect/>
          </a:stretch>
        </p:blipFill>
        <p:spPr>
          <a:xfrm>
            <a:off x="279569" y="1491821"/>
            <a:ext cx="8260404" cy="48110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97020049-1592-4646-892F-1ED024722AED}"/>
              </a:ext>
            </a:extLst>
          </p:cNvPr>
          <p:cNvSpPr>
            <a:spLocks noGrp="1"/>
          </p:cNvSpPr>
          <p:nvPr>
            <p:ph type="title"/>
          </p:nvPr>
        </p:nvSpPr>
        <p:spPr>
          <a:xfrm>
            <a:off x="455340" y="304800"/>
            <a:ext cx="8231459" cy="701675"/>
          </a:xfrm>
        </p:spPr>
        <p:txBody>
          <a:bodyPr/>
          <a:lstStyle/>
          <a:p>
            <a:pPr eaLnBrk="1" hangingPunct="1">
              <a:defRPr/>
            </a:pPr>
            <a:r>
              <a:rPr lang="en-US" altLang="en-US" dirty="0"/>
              <a:t>ACEI/ARB Adverse Effects</a:t>
            </a:r>
          </a:p>
        </p:txBody>
      </p:sp>
      <p:sp>
        <p:nvSpPr>
          <p:cNvPr id="3" name="Content Placeholder 2">
            <a:extLst>
              <a:ext uri="{FF2B5EF4-FFF2-40B4-BE49-F238E27FC236}">
                <a16:creationId xmlns:a16="http://schemas.microsoft.com/office/drawing/2014/main" id="{15540147-01C6-4D64-8D29-F521C80F1C63}"/>
              </a:ext>
            </a:extLst>
          </p:cNvPr>
          <p:cNvSpPr>
            <a:spLocks noGrp="1"/>
          </p:cNvSpPr>
          <p:nvPr>
            <p:ph idx="1"/>
          </p:nvPr>
        </p:nvSpPr>
        <p:spPr>
          <a:xfrm>
            <a:off x="457200" y="1006475"/>
            <a:ext cx="5638800" cy="5775325"/>
          </a:xfrm>
        </p:spPr>
        <p:txBody>
          <a:bodyPr rtlCol="0">
            <a:normAutofit fontScale="92500" lnSpcReduction="20000"/>
          </a:bodyPr>
          <a:lstStyle/>
          <a:p>
            <a:pPr eaLnBrk="1" fontAlgn="auto" hangingPunct="1">
              <a:lnSpc>
                <a:spcPct val="120000"/>
              </a:lnSpc>
              <a:spcBef>
                <a:spcPts val="0"/>
              </a:spcBef>
              <a:spcAft>
                <a:spcPts val="0"/>
              </a:spcAft>
              <a:buFont typeface="Arial" pitchFamily="34" charset="0"/>
              <a:buChar char="•"/>
              <a:defRPr/>
            </a:pPr>
            <a:r>
              <a:rPr lang="en-US" sz="3000" dirty="0"/>
              <a:t>Adverse effects</a:t>
            </a:r>
          </a:p>
          <a:p>
            <a:pPr lvl="1" eaLnBrk="1" fontAlgn="auto" hangingPunct="1">
              <a:lnSpc>
                <a:spcPct val="120000"/>
              </a:lnSpc>
              <a:spcBef>
                <a:spcPts val="0"/>
              </a:spcBef>
              <a:spcAft>
                <a:spcPts val="0"/>
              </a:spcAft>
              <a:buFont typeface="Arial" pitchFamily="34" charset="0"/>
              <a:buChar char="–"/>
              <a:defRPr/>
            </a:pPr>
            <a:r>
              <a:rPr lang="en-US" sz="2600" u="sng" dirty="0"/>
              <a:t>Dry</a:t>
            </a:r>
            <a:r>
              <a:rPr lang="en-US" sz="2600" dirty="0"/>
              <a:t> cough with ACEI </a:t>
            </a:r>
          </a:p>
          <a:p>
            <a:pPr lvl="2" eaLnBrk="1" fontAlgn="auto" hangingPunct="1">
              <a:lnSpc>
                <a:spcPct val="120000"/>
              </a:lnSpc>
              <a:spcBef>
                <a:spcPts val="0"/>
              </a:spcBef>
              <a:spcAft>
                <a:spcPts val="0"/>
              </a:spcAft>
              <a:buFont typeface="Arial" pitchFamily="34" charset="0"/>
              <a:buChar char="–"/>
              <a:defRPr/>
            </a:pPr>
            <a:r>
              <a:rPr lang="en-US" sz="1900" dirty="0"/>
              <a:t>Caused by inhibition of bradykinin breakdown</a:t>
            </a:r>
          </a:p>
          <a:p>
            <a:pPr lvl="1" eaLnBrk="1" fontAlgn="auto" hangingPunct="1">
              <a:lnSpc>
                <a:spcPct val="120000"/>
              </a:lnSpc>
              <a:spcBef>
                <a:spcPts val="0"/>
              </a:spcBef>
              <a:spcAft>
                <a:spcPts val="0"/>
              </a:spcAft>
              <a:buFont typeface="Arial" pitchFamily="34" charset="0"/>
              <a:buChar char="–"/>
              <a:defRPr/>
            </a:pPr>
            <a:r>
              <a:rPr lang="en-US" sz="2600" dirty="0"/>
              <a:t>Hyperkalemia</a:t>
            </a:r>
          </a:p>
          <a:p>
            <a:pPr lvl="1" eaLnBrk="1" fontAlgn="auto" hangingPunct="1">
              <a:lnSpc>
                <a:spcPct val="120000"/>
              </a:lnSpc>
              <a:spcBef>
                <a:spcPts val="0"/>
              </a:spcBef>
              <a:spcAft>
                <a:spcPts val="0"/>
              </a:spcAft>
              <a:buFont typeface="Arial" pitchFamily="34" charset="0"/>
              <a:buChar char="–"/>
              <a:defRPr/>
            </a:pPr>
            <a:r>
              <a:rPr lang="en-US" sz="2600" dirty="0"/>
              <a:t>Angioedema (&lt; 1%)</a:t>
            </a:r>
          </a:p>
          <a:p>
            <a:pPr lvl="2" eaLnBrk="1" fontAlgn="auto" hangingPunct="1">
              <a:lnSpc>
                <a:spcPct val="120000"/>
              </a:lnSpc>
              <a:spcBef>
                <a:spcPts val="0"/>
              </a:spcBef>
              <a:spcAft>
                <a:spcPts val="0"/>
              </a:spcAft>
              <a:buFont typeface="Arial" pitchFamily="34" charset="0"/>
              <a:buChar char="•"/>
              <a:defRPr/>
            </a:pPr>
            <a:r>
              <a:rPr lang="en-US" sz="2200" dirty="0"/>
              <a:t>Occurs 2-4x more frequently in African Americans</a:t>
            </a:r>
          </a:p>
          <a:p>
            <a:pPr lvl="1" eaLnBrk="1" fontAlgn="auto" hangingPunct="1">
              <a:lnSpc>
                <a:spcPct val="120000"/>
              </a:lnSpc>
              <a:spcBef>
                <a:spcPts val="0"/>
              </a:spcBef>
              <a:spcAft>
                <a:spcPts val="0"/>
              </a:spcAft>
              <a:buFont typeface="Arial" pitchFamily="34" charset="0"/>
              <a:buChar char="–"/>
              <a:defRPr/>
            </a:pPr>
            <a:r>
              <a:rPr lang="en-US" sz="2600" dirty="0"/>
              <a:t>Bump in SCr</a:t>
            </a:r>
          </a:p>
          <a:p>
            <a:pPr lvl="2" eaLnBrk="1" fontAlgn="auto" hangingPunct="1">
              <a:lnSpc>
                <a:spcPct val="120000"/>
              </a:lnSpc>
              <a:spcBef>
                <a:spcPts val="0"/>
              </a:spcBef>
              <a:spcAft>
                <a:spcPts val="0"/>
              </a:spcAft>
              <a:buFont typeface="Arial" pitchFamily="34" charset="0"/>
              <a:buChar char="•"/>
              <a:defRPr/>
            </a:pPr>
            <a:r>
              <a:rPr lang="en-US" dirty="0"/>
              <a:t>Up to  30% is acceptable</a:t>
            </a:r>
          </a:p>
          <a:p>
            <a:pPr lvl="1" eaLnBrk="1" fontAlgn="auto" hangingPunct="1">
              <a:lnSpc>
                <a:spcPct val="120000"/>
              </a:lnSpc>
              <a:spcBef>
                <a:spcPts val="0"/>
              </a:spcBef>
              <a:spcAft>
                <a:spcPts val="0"/>
              </a:spcAft>
              <a:buFont typeface="Arial" pitchFamily="34" charset="0"/>
              <a:buChar char="–"/>
              <a:defRPr/>
            </a:pPr>
            <a:r>
              <a:rPr lang="en-US" sz="2600" dirty="0"/>
              <a:t>Orthostatic hypotension (initial dose)</a:t>
            </a:r>
          </a:p>
          <a:p>
            <a:pPr lvl="1" eaLnBrk="1" fontAlgn="auto" hangingPunct="1">
              <a:lnSpc>
                <a:spcPct val="120000"/>
              </a:lnSpc>
              <a:spcBef>
                <a:spcPts val="0"/>
              </a:spcBef>
              <a:spcAft>
                <a:spcPts val="0"/>
              </a:spcAft>
              <a:buFont typeface="Arial" pitchFamily="34" charset="0"/>
              <a:buChar char="–"/>
              <a:defRPr/>
            </a:pPr>
            <a:r>
              <a:rPr lang="en-US" sz="2600" dirty="0"/>
              <a:t>Skin rash (captopril)</a:t>
            </a:r>
          </a:p>
          <a:p>
            <a:pPr marL="457200" lvl="1" indent="0" eaLnBrk="1" fontAlgn="auto" hangingPunct="1">
              <a:lnSpc>
                <a:spcPct val="120000"/>
              </a:lnSpc>
              <a:spcAft>
                <a:spcPts val="0"/>
              </a:spcAft>
              <a:buFont typeface="Arial" pitchFamily="34" charset="0"/>
              <a:buNone/>
              <a:defRPr/>
            </a:pPr>
            <a:endParaRPr lang="en-US" sz="2600" dirty="0"/>
          </a:p>
          <a:p>
            <a:pPr eaLnBrk="1" fontAlgn="auto" hangingPunct="1">
              <a:lnSpc>
                <a:spcPct val="120000"/>
              </a:lnSpc>
              <a:spcAft>
                <a:spcPts val="0"/>
              </a:spcAft>
              <a:buFont typeface="Arial" pitchFamily="34" charset="0"/>
              <a:buChar char="•"/>
              <a:defRPr/>
            </a:pPr>
            <a:r>
              <a:rPr lang="en-US" sz="3000" dirty="0"/>
              <a:t>Contraindications</a:t>
            </a:r>
          </a:p>
          <a:p>
            <a:pPr lvl="1" eaLnBrk="1" fontAlgn="auto" hangingPunct="1">
              <a:lnSpc>
                <a:spcPct val="120000"/>
              </a:lnSpc>
              <a:spcAft>
                <a:spcPts val="0"/>
              </a:spcAft>
              <a:buFont typeface="Arial" pitchFamily="34" charset="0"/>
              <a:buChar char="–"/>
              <a:defRPr/>
            </a:pPr>
            <a:r>
              <a:rPr lang="en-US" sz="2600" dirty="0"/>
              <a:t>Pregnancy </a:t>
            </a:r>
          </a:p>
          <a:p>
            <a:pPr lvl="1" eaLnBrk="1" fontAlgn="auto" hangingPunct="1">
              <a:lnSpc>
                <a:spcPct val="120000"/>
              </a:lnSpc>
              <a:spcAft>
                <a:spcPts val="0"/>
              </a:spcAft>
              <a:buFont typeface="Arial" pitchFamily="34" charset="0"/>
              <a:buChar char="–"/>
              <a:defRPr/>
            </a:pPr>
            <a:r>
              <a:rPr lang="en-US" sz="2600" dirty="0"/>
              <a:t>Bilateral renal artery stenosis</a:t>
            </a:r>
          </a:p>
        </p:txBody>
      </p:sp>
      <p:pic>
        <p:nvPicPr>
          <p:cNvPr id="6" name="Picture 5" descr="A picture containing person, wall, indoor&#10;&#10;Description automatically generated">
            <a:extLst>
              <a:ext uri="{FF2B5EF4-FFF2-40B4-BE49-F238E27FC236}">
                <a16:creationId xmlns:a16="http://schemas.microsoft.com/office/drawing/2014/main" id="{27385AEA-4717-40BC-BDBA-DD212D6D013D}"/>
              </a:ext>
            </a:extLst>
          </p:cNvPr>
          <p:cNvPicPr>
            <a:picLocks noChangeAspect="1"/>
          </p:cNvPicPr>
          <p:nvPr/>
        </p:nvPicPr>
        <p:blipFill>
          <a:blip r:embed="rId3"/>
          <a:stretch>
            <a:fillRect/>
          </a:stretch>
        </p:blipFill>
        <p:spPr>
          <a:xfrm>
            <a:off x="6129969" y="1143000"/>
            <a:ext cx="2667000" cy="37476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BDD7D-239B-42F1-9271-784CEB6D6610}"/>
              </a:ext>
            </a:extLst>
          </p:cNvPr>
          <p:cNvSpPr>
            <a:spLocks noGrp="1"/>
          </p:cNvSpPr>
          <p:nvPr>
            <p:ph type="title"/>
          </p:nvPr>
        </p:nvSpPr>
        <p:spPr/>
        <p:txBody>
          <a:bodyPr/>
          <a:lstStyle/>
          <a:p>
            <a:pPr>
              <a:defRPr/>
            </a:pPr>
            <a:r>
              <a:rPr lang="en-US" dirty="0"/>
              <a:t>Thiazide diuretics</a:t>
            </a:r>
          </a:p>
        </p:txBody>
      </p:sp>
      <p:sp>
        <p:nvSpPr>
          <p:cNvPr id="3" name="TextBox 2">
            <a:extLst>
              <a:ext uri="{FF2B5EF4-FFF2-40B4-BE49-F238E27FC236}">
                <a16:creationId xmlns:a16="http://schemas.microsoft.com/office/drawing/2014/main" id="{283DBD49-465E-A0EE-5B44-1D5EAB1263AD}"/>
              </a:ext>
            </a:extLst>
          </p:cNvPr>
          <p:cNvSpPr txBox="1"/>
          <p:nvPr/>
        </p:nvSpPr>
        <p:spPr>
          <a:xfrm>
            <a:off x="6553200" y="6433623"/>
            <a:ext cx="2452689" cy="369332"/>
          </a:xfrm>
          <a:prstGeom prst="rect">
            <a:avLst/>
          </a:prstGeom>
          <a:noFill/>
        </p:spPr>
        <p:txBody>
          <a:bodyPr wrap="square">
            <a:spAutoFit/>
          </a:bodyPr>
          <a:lstStyle/>
          <a:p>
            <a:r>
              <a:rPr lang="en-US" dirty="0">
                <a:solidFill>
                  <a:srgbClr val="0070C0"/>
                </a:solidFill>
              </a:rPr>
              <a:t>See Med Cheat Sheets</a:t>
            </a:r>
            <a:endParaRPr lang="en-US" dirty="0"/>
          </a:p>
        </p:txBody>
      </p:sp>
      <p:pic>
        <p:nvPicPr>
          <p:cNvPr id="6" name="Picture 5">
            <a:extLst>
              <a:ext uri="{FF2B5EF4-FFF2-40B4-BE49-F238E27FC236}">
                <a16:creationId xmlns:a16="http://schemas.microsoft.com/office/drawing/2014/main" id="{38801D03-B9DF-5682-10FD-47A798C36B94}"/>
              </a:ext>
            </a:extLst>
          </p:cNvPr>
          <p:cNvPicPr>
            <a:picLocks noChangeAspect="1"/>
          </p:cNvPicPr>
          <p:nvPr/>
        </p:nvPicPr>
        <p:blipFill>
          <a:blip r:embed="rId3"/>
          <a:stretch>
            <a:fillRect/>
          </a:stretch>
        </p:blipFill>
        <p:spPr>
          <a:xfrm>
            <a:off x="304800" y="1981200"/>
            <a:ext cx="7964011" cy="32294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DDC20-DD6E-415B-BC34-0571A665EA7C}"/>
              </a:ext>
            </a:extLst>
          </p:cNvPr>
          <p:cNvSpPr>
            <a:spLocks noGrp="1"/>
          </p:cNvSpPr>
          <p:nvPr>
            <p:ph type="title"/>
          </p:nvPr>
        </p:nvSpPr>
        <p:spPr>
          <a:xfrm>
            <a:off x="304800" y="152400"/>
            <a:ext cx="8382000" cy="962247"/>
          </a:xfrm>
        </p:spPr>
        <p:txBody>
          <a:bodyPr>
            <a:normAutofit/>
          </a:bodyPr>
          <a:lstStyle/>
          <a:p>
            <a:pPr>
              <a:defRPr/>
            </a:pPr>
            <a:r>
              <a:rPr lang="en-US" sz="4000" dirty="0"/>
              <a:t>Calcium Channel Blockers</a:t>
            </a:r>
          </a:p>
        </p:txBody>
      </p:sp>
      <p:pic>
        <p:nvPicPr>
          <p:cNvPr id="4" name="Content Placeholder 3">
            <a:extLst>
              <a:ext uri="{FF2B5EF4-FFF2-40B4-BE49-F238E27FC236}">
                <a16:creationId xmlns:a16="http://schemas.microsoft.com/office/drawing/2014/main" id="{FAE79D2B-3C54-C3F8-EB45-C5E2B53E8350}"/>
              </a:ext>
            </a:extLst>
          </p:cNvPr>
          <p:cNvPicPr>
            <a:picLocks noGrp="1" noChangeAspect="1"/>
          </p:cNvPicPr>
          <p:nvPr>
            <p:ph idx="1"/>
          </p:nvPr>
        </p:nvPicPr>
        <p:blipFill>
          <a:blip r:embed="rId3"/>
          <a:stretch>
            <a:fillRect/>
          </a:stretch>
        </p:blipFill>
        <p:spPr>
          <a:xfrm>
            <a:off x="333983" y="1206355"/>
            <a:ext cx="8382000" cy="5429074"/>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A54E6-6643-467F-BE50-435D802CD072}"/>
              </a:ext>
            </a:extLst>
          </p:cNvPr>
          <p:cNvSpPr>
            <a:spLocks noGrp="1"/>
          </p:cNvSpPr>
          <p:nvPr>
            <p:ph type="title"/>
          </p:nvPr>
        </p:nvSpPr>
        <p:spPr>
          <a:xfrm>
            <a:off x="384048" y="243840"/>
            <a:ext cx="8229600" cy="914400"/>
          </a:xfrm>
        </p:spPr>
        <p:txBody>
          <a:bodyPr>
            <a:normAutofit/>
          </a:bodyPr>
          <a:lstStyle/>
          <a:p>
            <a:pPr>
              <a:defRPr/>
            </a:pPr>
            <a:r>
              <a:rPr lang="en-US" sz="4000" dirty="0"/>
              <a:t>Resistant hypertension	</a:t>
            </a:r>
          </a:p>
        </p:txBody>
      </p:sp>
      <p:sp>
        <p:nvSpPr>
          <p:cNvPr id="56323" name="Content Placeholder 2">
            <a:extLst>
              <a:ext uri="{FF2B5EF4-FFF2-40B4-BE49-F238E27FC236}">
                <a16:creationId xmlns:a16="http://schemas.microsoft.com/office/drawing/2014/main" id="{54F98892-9860-463C-BF3D-C39EA1AB66DF}"/>
              </a:ext>
            </a:extLst>
          </p:cNvPr>
          <p:cNvSpPr>
            <a:spLocks noGrp="1"/>
          </p:cNvSpPr>
          <p:nvPr>
            <p:ph sz="quarter" idx="1"/>
          </p:nvPr>
        </p:nvSpPr>
        <p:spPr>
          <a:xfrm>
            <a:off x="457200" y="1219200"/>
            <a:ext cx="5029200" cy="4724400"/>
          </a:xfrm>
        </p:spPr>
        <p:txBody>
          <a:bodyPr>
            <a:normAutofit fontScale="77500" lnSpcReduction="20000"/>
          </a:bodyPr>
          <a:lstStyle/>
          <a:p>
            <a:r>
              <a:rPr lang="en-US" altLang="en-US" sz="3200" dirty="0"/>
              <a:t>Not meeting BP targets on 3 classes of antihypertensive meds (including a diuretic) at optimal doses</a:t>
            </a:r>
          </a:p>
          <a:p>
            <a:endParaRPr lang="en-US" altLang="en-US" sz="3200" dirty="0"/>
          </a:p>
          <a:p>
            <a:r>
              <a:rPr lang="en-US" altLang="en-US" sz="3200" dirty="0"/>
              <a:t>Add mineralocorticoid receptor antagonist</a:t>
            </a:r>
          </a:p>
          <a:p>
            <a:pPr lvl="1"/>
            <a:r>
              <a:rPr lang="en-US" altLang="en-US" sz="2400" dirty="0"/>
              <a:t>Spironolactone (Aldactone®) 25-100mg daily </a:t>
            </a:r>
          </a:p>
          <a:p>
            <a:pPr lvl="1"/>
            <a:r>
              <a:rPr lang="en-US" altLang="en-US" sz="2400" dirty="0"/>
              <a:t>Eplerenone (Inspira®) 50-100mg daily </a:t>
            </a:r>
          </a:p>
          <a:p>
            <a:pPr lvl="1"/>
            <a:endParaRPr lang="en-US" altLang="en-US" sz="2400" dirty="0"/>
          </a:p>
          <a:p>
            <a:r>
              <a:rPr lang="en-US" altLang="en-US" sz="3200" dirty="0"/>
              <a:t>Monitor serum creatinine, potassium</a:t>
            </a:r>
          </a:p>
          <a:p>
            <a:endParaRPr lang="en-US" altLang="en-US" sz="3200" dirty="0"/>
          </a:p>
          <a:p>
            <a:r>
              <a:rPr lang="en-US" altLang="en-US" sz="3200" dirty="0"/>
              <a:t>Avoid use with </a:t>
            </a:r>
            <a:r>
              <a:rPr lang="en-US" altLang="en-US" sz="3200" dirty="0" err="1"/>
              <a:t>finerenone</a:t>
            </a:r>
            <a:endParaRPr lang="en-US" altLang="en-US" dirty="0"/>
          </a:p>
        </p:txBody>
      </p:sp>
      <p:pic>
        <p:nvPicPr>
          <p:cNvPr id="4" name="Picture 3" descr="Assorted pills and capsules">
            <a:extLst>
              <a:ext uri="{FF2B5EF4-FFF2-40B4-BE49-F238E27FC236}">
                <a16:creationId xmlns:a16="http://schemas.microsoft.com/office/drawing/2014/main" id="{840AC765-915B-4C8C-8D04-BDB63F2AB9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216071" y="2032000"/>
            <a:ext cx="4191000" cy="2794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27AB7-04FD-4D0D-9FE3-7CB2E7B0D859}"/>
              </a:ext>
            </a:extLst>
          </p:cNvPr>
          <p:cNvSpPr>
            <a:spLocks noGrp="1"/>
          </p:cNvSpPr>
          <p:nvPr>
            <p:ph type="title"/>
          </p:nvPr>
        </p:nvSpPr>
        <p:spPr/>
        <p:txBody>
          <a:bodyPr>
            <a:normAutofit/>
          </a:bodyPr>
          <a:lstStyle/>
          <a:p>
            <a:pPr>
              <a:defRPr/>
            </a:pPr>
            <a:r>
              <a:rPr lang="en-US" sz="4400" dirty="0"/>
              <a:t>Beta Blockers</a:t>
            </a:r>
          </a:p>
        </p:txBody>
      </p:sp>
      <p:sp>
        <p:nvSpPr>
          <p:cNvPr id="57347" name="Content Placeholder 2">
            <a:extLst>
              <a:ext uri="{FF2B5EF4-FFF2-40B4-BE49-F238E27FC236}">
                <a16:creationId xmlns:a16="http://schemas.microsoft.com/office/drawing/2014/main" id="{82D5A658-5C6E-4C2F-935A-9ED471E2E620}"/>
              </a:ext>
            </a:extLst>
          </p:cNvPr>
          <p:cNvSpPr>
            <a:spLocks noGrp="1"/>
          </p:cNvSpPr>
          <p:nvPr>
            <p:ph idx="1"/>
          </p:nvPr>
        </p:nvSpPr>
        <p:spPr>
          <a:xfrm>
            <a:off x="457200" y="1295400"/>
            <a:ext cx="5638800" cy="5410200"/>
          </a:xfrm>
        </p:spPr>
        <p:txBody>
          <a:bodyPr>
            <a:normAutofit lnSpcReduction="10000"/>
          </a:bodyPr>
          <a:lstStyle/>
          <a:p>
            <a:r>
              <a:rPr lang="en-US" altLang="en-US" sz="2800" dirty="0"/>
              <a:t>Use in recurrent MI, heart failure, angina</a:t>
            </a:r>
          </a:p>
          <a:p>
            <a:r>
              <a:rPr lang="en-US" altLang="en-US" sz="2800" dirty="0"/>
              <a:t>Side effects: depression, sexual dysfunction, exercise intolerance, sedation, dizziness</a:t>
            </a:r>
          </a:p>
          <a:p>
            <a:r>
              <a:rPr lang="en-US" altLang="en-US" sz="2800" dirty="0"/>
              <a:t>Monitor BP, lipids, heart rate, glucose</a:t>
            </a:r>
          </a:p>
          <a:p>
            <a:r>
              <a:rPr lang="en-US" altLang="en-US" sz="2800" dirty="0"/>
              <a:t>When stopping, taper dose gradually</a:t>
            </a:r>
          </a:p>
          <a:p>
            <a:r>
              <a:rPr lang="en-US" altLang="en-US" sz="2800" dirty="0"/>
              <a:t>Can elevate glucose and mask adrenergic symptoms of hypoglycemia (ex. tachycardia)</a:t>
            </a:r>
          </a:p>
          <a:p>
            <a:pPr lvl="1"/>
            <a:r>
              <a:rPr lang="en-US" altLang="en-US" sz="2000" dirty="0"/>
              <a:t>Sweating will still occur (cholinergic mediated)</a:t>
            </a:r>
          </a:p>
        </p:txBody>
      </p:sp>
      <p:pic>
        <p:nvPicPr>
          <p:cNvPr id="4" name="Picture 3" descr="A picture containing stationary, writing implement, marker&#10;&#10;Description automatically generated">
            <a:extLst>
              <a:ext uri="{FF2B5EF4-FFF2-40B4-BE49-F238E27FC236}">
                <a16:creationId xmlns:a16="http://schemas.microsoft.com/office/drawing/2014/main" id="{3DACF23C-E05E-4602-9BA4-2DF380D0D8DD}"/>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817093" y="1401624"/>
            <a:ext cx="2895600" cy="20510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50962-D23C-41C4-8152-A03C92314F26}"/>
              </a:ext>
            </a:extLst>
          </p:cNvPr>
          <p:cNvSpPr>
            <a:spLocks noGrp="1"/>
          </p:cNvSpPr>
          <p:nvPr>
            <p:ph type="title"/>
          </p:nvPr>
        </p:nvSpPr>
        <p:spPr/>
        <p:txBody>
          <a:bodyPr/>
          <a:lstStyle/>
          <a:p>
            <a:endParaRPr lang="en-US" dirty="0"/>
          </a:p>
        </p:txBody>
      </p:sp>
      <p:sp>
        <p:nvSpPr>
          <p:cNvPr id="4" name="Content Placeholder 3">
            <a:extLst>
              <a:ext uri="{FF2B5EF4-FFF2-40B4-BE49-F238E27FC236}">
                <a16:creationId xmlns:a16="http://schemas.microsoft.com/office/drawing/2014/main" id="{31562A88-A16B-924F-2C7E-39C83BB493DE}"/>
              </a:ext>
            </a:extLst>
          </p:cNvPr>
          <p:cNvSpPr>
            <a:spLocks noGrp="1"/>
          </p:cNvSpPr>
          <p:nvPr>
            <p:ph sz="quarter" idx="1"/>
          </p:nvPr>
        </p:nvSpPr>
        <p:spPr/>
        <p:txBody>
          <a:bodyPr/>
          <a:lstStyle/>
          <a:p>
            <a:endParaRPr lang="en-US"/>
          </a:p>
        </p:txBody>
      </p:sp>
      <p:pic>
        <p:nvPicPr>
          <p:cNvPr id="7" name="Picture 6">
            <a:extLst>
              <a:ext uri="{FF2B5EF4-FFF2-40B4-BE49-F238E27FC236}">
                <a16:creationId xmlns:a16="http://schemas.microsoft.com/office/drawing/2014/main" id="{FF9E50C0-6B5B-80DD-71BE-6A9A544B7BDA}"/>
              </a:ext>
            </a:extLst>
          </p:cNvPr>
          <p:cNvPicPr>
            <a:picLocks noChangeAspect="1"/>
          </p:cNvPicPr>
          <p:nvPr/>
        </p:nvPicPr>
        <p:blipFill>
          <a:blip r:embed="rId3"/>
          <a:stretch>
            <a:fillRect/>
          </a:stretch>
        </p:blipFill>
        <p:spPr>
          <a:xfrm>
            <a:off x="381000" y="381000"/>
            <a:ext cx="8002117" cy="5591955"/>
          </a:xfrm>
          <a:prstGeom prst="rect">
            <a:avLst/>
          </a:prstGeom>
        </p:spPr>
      </p:pic>
      <p:sp>
        <p:nvSpPr>
          <p:cNvPr id="8" name="TextBox 7">
            <a:extLst>
              <a:ext uri="{FF2B5EF4-FFF2-40B4-BE49-F238E27FC236}">
                <a16:creationId xmlns:a16="http://schemas.microsoft.com/office/drawing/2014/main" id="{64A21787-D243-571E-426A-F00B68A03CEB}"/>
              </a:ext>
            </a:extLst>
          </p:cNvPr>
          <p:cNvSpPr txBox="1"/>
          <p:nvPr/>
        </p:nvSpPr>
        <p:spPr>
          <a:xfrm>
            <a:off x="76200" y="6096000"/>
            <a:ext cx="7924800" cy="646331"/>
          </a:xfrm>
          <a:prstGeom prst="rect">
            <a:avLst/>
          </a:prstGeom>
          <a:noFill/>
        </p:spPr>
        <p:txBody>
          <a:bodyPr wrap="square" rtlCol="0">
            <a:spAutoFit/>
          </a:bodyPr>
          <a:lstStyle/>
          <a:p>
            <a:r>
              <a:rPr lang="en-US" sz="1200" dirty="0"/>
              <a:t>AHA/ACC/AANP/AAPA/ABC/ACCP/ACPM/AGS/AMA/ASPC/NMA/PCNA/SGIM Guideline for the Prevention, Detection, Evaluation and Management of High Blood Pressure in Adults: A Report of the American College of Cardiology/American Heart Association Joint Committee on Clinical Practice Guidelines. Aug 14, 2025. </a:t>
            </a:r>
          </a:p>
        </p:txBody>
      </p:sp>
    </p:spTree>
    <p:extLst>
      <p:ext uri="{BB962C8B-B14F-4D97-AF65-F5344CB8AC3E}">
        <p14:creationId xmlns:p14="http://schemas.microsoft.com/office/powerpoint/2010/main" val="411244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A3D5-1463-B327-0B66-6487EC42DBDA}"/>
              </a:ext>
            </a:extLst>
          </p:cNvPr>
          <p:cNvSpPr>
            <a:spLocks noGrp="1"/>
          </p:cNvSpPr>
          <p:nvPr>
            <p:ph type="title"/>
          </p:nvPr>
        </p:nvSpPr>
        <p:spPr>
          <a:xfrm>
            <a:off x="455613" y="273050"/>
            <a:ext cx="8226425" cy="869950"/>
          </a:xfrm>
        </p:spPr>
        <p:txBody>
          <a:bodyPr anchor="b">
            <a:normAutofit/>
          </a:bodyPr>
          <a:lstStyle/>
          <a:p>
            <a:r>
              <a:rPr lang="en-US" sz="4100" dirty="0"/>
              <a:t>Address Barriers to Self Management</a:t>
            </a:r>
          </a:p>
        </p:txBody>
      </p:sp>
      <p:pic>
        <p:nvPicPr>
          <p:cNvPr id="10" name="Picture 9" descr="A diagram of a person's health&#10;&#10;Description automatically generated">
            <a:extLst>
              <a:ext uri="{FF2B5EF4-FFF2-40B4-BE49-F238E27FC236}">
                <a16:creationId xmlns:a16="http://schemas.microsoft.com/office/drawing/2014/main" id="{A627ACB0-45CA-FCCF-BB56-F720BA78A30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 t="1730" r="632" b="-4"/>
          <a:stretch/>
        </p:blipFill>
        <p:spPr>
          <a:xfrm>
            <a:off x="3707014" y="1246234"/>
            <a:ext cx="5047603" cy="5324943"/>
          </a:xfrm>
          <a:prstGeom prst="rect">
            <a:avLst/>
          </a:prstGeom>
          <a:noFill/>
        </p:spPr>
      </p:pic>
      <p:sp>
        <p:nvSpPr>
          <p:cNvPr id="3" name="Content Placeholder 2">
            <a:extLst>
              <a:ext uri="{FF2B5EF4-FFF2-40B4-BE49-F238E27FC236}">
                <a16:creationId xmlns:a16="http://schemas.microsoft.com/office/drawing/2014/main" id="{83463C30-F4C2-29CC-A2BB-0E4F3085B4AD}"/>
              </a:ext>
            </a:extLst>
          </p:cNvPr>
          <p:cNvSpPr>
            <a:spLocks noGrp="1"/>
          </p:cNvSpPr>
          <p:nvPr>
            <p:ph sz="quarter" idx="2"/>
          </p:nvPr>
        </p:nvSpPr>
        <p:spPr>
          <a:xfrm>
            <a:off x="363952" y="1246234"/>
            <a:ext cx="3321600" cy="5144294"/>
          </a:xfrm>
        </p:spPr>
        <p:txBody>
          <a:bodyPr>
            <a:noAutofit/>
          </a:bodyPr>
          <a:lstStyle/>
          <a:p>
            <a:pPr fontAlgn="base">
              <a:buFont typeface="Wingdings" pitchFamily="2" charset="2"/>
              <a:buChar char="Ø"/>
            </a:pPr>
            <a:r>
              <a:rPr lang="en-US" sz="2300" b="1" i="0" dirty="0">
                <a:effectLst/>
              </a:rPr>
              <a:t>Barriers exist </a:t>
            </a:r>
            <a:r>
              <a:rPr lang="en-US" sz="2300" dirty="0"/>
              <a:t>within </a:t>
            </a:r>
            <a:r>
              <a:rPr lang="en-US" sz="2300" b="0" i="0" dirty="0">
                <a:effectLst/>
              </a:rPr>
              <a:t>health system, payer, health care professional &amp; individual. </a:t>
            </a:r>
          </a:p>
          <a:p>
            <a:pPr fontAlgn="base">
              <a:buFont typeface="Wingdings" pitchFamily="2" charset="2"/>
              <a:buChar char="Ø"/>
            </a:pPr>
            <a:r>
              <a:rPr lang="en-US" sz="2300" b="1" dirty="0"/>
              <a:t>A</a:t>
            </a:r>
            <a:r>
              <a:rPr lang="en-US" sz="2300" b="1" i="0" dirty="0">
                <a:effectLst/>
              </a:rPr>
              <a:t>ddress barriers </a:t>
            </a:r>
            <a:r>
              <a:rPr lang="en-US" sz="2300" b="0" i="0" dirty="0">
                <a:effectLst/>
              </a:rPr>
              <a:t>through </a:t>
            </a:r>
            <a:r>
              <a:rPr lang="en-US" sz="2300" dirty="0"/>
              <a:t>innovation, including community health workers, </a:t>
            </a:r>
            <a:r>
              <a:rPr lang="en-US" sz="2300" b="0" i="0" dirty="0">
                <a:effectLst/>
              </a:rPr>
              <a:t>telehealth, other digital health solutions.</a:t>
            </a:r>
          </a:p>
          <a:p>
            <a:pPr fontAlgn="base">
              <a:buFont typeface="Wingdings" pitchFamily="2" charset="2"/>
              <a:buChar char="Ø"/>
            </a:pPr>
            <a:r>
              <a:rPr lang="en-US" sz="2300" b="1" dirty="0"/>
              <a:t>Consider</a:t>
            </a:r>
            <a:r>
              <a:rPr lang="en-US" sz="2300" b="1" i="0" dirty="0">
                <a:effectLst/>
              </a:rPr>
              <a:t> social drivers of health </a:t>
            </a:r>
            <a:r>
              <a:rPr lang="en-US" sz="2300" b="0" i="0" dirty="0">
                <a:effectLst/>
              </a:rPr>
              <a:t>in the target population when designing care.</a:t>
            </a:r>
          </a:p>
        </p:txBody>
      </p:sp>
      <p:sp>
        <p:nvSpPr>
          <p:cNvPr id="7" name="TextBox 6">
            <a:extLst>
              <a:ext uri="{FF2B5EF4-FFF2-40B4-BE49-F238E27FC236}">
                <a16:creationId xmlns:a16="http://schemas.microsoft.com/office/drawing/2014/main" id="{2FB25340-083E-AF43-7E79-0491FD1810D2}"/>
              </a:ext>
            </a:extLst>
          </p:cNvPr>
          <p:cNvSpPr txBox="1"/>
          <p:nvPr/>
        </p:nvSpPr>
        <p:spPr>
          <a:xfrm>
            <a:off x="6201508" y="6128918"/>
            <a:ext cx="2906506" cy="523220"/>
          </a:xfrm>
          <a:prstGeom prst="rect">
            <a:avLst/>
          </a:prstGeom>
          <a:solidFill>
            <a:schemeClr val="bg1"/>
          </a:solidFill>
        </p:spPr>
        <p:txBody>
          <a:bodyPr wrap="square">
            <a:spAutoFit/>
          </a:bodyPr>
          <a:lstStyle/>
          <a:p>
            <a:r>
              <a:rPr lang="en-US" sz="14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5"/>
              </a:rPr>
              <a:t>https://coveragetoolkit.org/health-equity/defining-health-equity/</a:t>
            </a:r>
            <a:endParaRPr lang="en-US" sz="1400" dirty="0"/>
          </a:p>
        </p:txBody>
      </p:sp>
      <p:pic>
        <p:nvPicPr>
          <p:cNvPr id="4" name="Picture 3">
            <a:extLst>
              <a:ext uri="{FF2B5EF4-FFF2-40B4-BE49-F238E27FC236}">
                <a16:creationId xmlns:a16="http://schemas.microsoft.com/office/drawing/2014/main" id="{C0ED9DA9-EA27-4685-93C5-28A6986B48EC}"/>
              </a:ext>
            </a:extLst>
          </p:cNvPr>
          <p:cNvPicPr>
            <a:picLocks noChangeAspect="1"/>
          </p:cNvPicPr>
          <p:nvPr/>
        </p:nvPicPr>
        <p:blipFill>
          <a:blip r:embed="rId6"/>
          <a:stretch>
            <a:fillRect/>
          </a:stretch>
        </p:blipFill>
        <p:spPr>
          <a:xfrm>
            <a:off x="427260" y="6354596"/>
            <a:ext cx="2379248" cy="433161"/>
          </a:xfrm>
          <a:prstGeom prst="rect">
            <a:avLst/>
          </a:prstGeom>
        </p:spPr>
      </p:pic>
    </p:spTree>
    <p:extLst>
      <p:ext uri="{BB962C8B-B14F-4D97-AF65-F5344CB8AC3E}">
        <p14:creationId xmlns:p14="http://schemas.microsoft.com/office/powerpoint/2010/main" val="398917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B586D-3EE8-427B-B9E9-A92CE0E8DD86}"/>
              </a:ext>
            </a:extLst>
          </p:cNvPr>
          <p:cNvSpPr>
            <a:spLocks noGrp="1"/>
          </p:cNvSpPr>
          <p:nvPr>
            <p:ph type="title"/>
          </p:nvPr>
        </p:nvSpPr>
        <p:spPr>
          <a:xfrm>
            <a:off x="304800" y="258763"/>
            <a:ext cx="8229600" cy="914400"/>
          </a:xfrm>
        </p:spPr>
        <p:txBody>
          <a:bodyPr/>
          <a:lstStyle/>
          <a:p>
            <a:pPr>
              <a:defRPr/>
            </a:pPr>
            <a:r>
              <a:rPr lang="en-US" dirty="0"/>
              <a:t>Other Hypertension Meds</a:t>
            </a:r>
          </a:p>
        </p:txBody>
      </p:sp>
      <p:sp>
        <p:nvSpPr>
          <p:cNvPr id="58371" name="Content Placeholder 2">
            <a:extLst>
              <a:ext uri="{FF2B5EF4-FFF2-40B4-BE49-F238E27FC236}">
                <a16:creationId xmlns:a16="http://schemas.microsoft.com/office/drawing/2014/main" id="{083FDE29-BC58-4AD9-B7D2-B0B8FFBD346F}"/>
              </a:ext>
            </a:extLst>
          </p:cNvPr>
          <p:cNvSpPr>
            <a:spLocks noGrp="1"/>
          </p:cNvSpPr>
          <p:nvPr>
            <p:ph idx="1"/>
          </p:nvPr>
        </p:nvSpPr>
        <p:spPr>
          <a:xfrm>
            <a:off x="457200" y="1295400"/>
            <a:ext cx="5562600" cy="5410200"/>
          </a:xfrm>
        </p:spPr>
        <p:txBody>
          <a:bodyPr>
            <a:normAutofit/>
          </a:bodyPr>
          <a:lstStyle/>
          <a:p>
            <a:r>
              <a:rPr lang="en-US" altLang="en-US" dirty="0"/>
              <a:t>Direct renin inhibitors (</a:t>
            </a:r>
            <a:r>
              <a:rPr lang="en-US" altLang="en-US" dirty="0" err="1"/>
              <a:t>Alsikiren-Tekturna</a:t>
            </a:r>
            <a:r>
              <a:rPr lang="en-US" altLang="en-US" dirty="0"/>
              <a:t>®)</a:t>
            </a:r>
          </a:p>
          <a:p>
            <a:pPr lvl="1"/>
            <a:r>
              <a:rPr lang="en-US" altLang="en-US" dirty="0"/>
              <a:t>Similar side effects to ACEI/ARB, rarely used in clinical practice</a:t>
            </a:r>
          </a:p>
          <a:p>
            <a:pPr marL="205740" lvl="1" indent="0">
              <a:buNone/>
            </a:pPr>
            <a:endParaRPr lang="en-US" altLang="en-US" dirty="0"/>
          </a:p>
          <a:p>
            <a:r>
              <a:rPr lang="en-US" altLang="en-US" dirty="0"/>
              <a:t>Loop diuretics (Furosemide, Torsemide, Bumetanide)</a:t>
            </a:r>
          </a:p>
          <a:p>
            <a:pPr lvl="1"/>
            <a:r>
              <a:rPr lang="en-US" altLang="en-US" dirty="0"/>
              <a:t>Use when eGFR&lt;30 or if greater diuresis is needed, monitor electrolytes</a:t>
            </a:r>
          </a:p>
          <a:p>
            <a:pPr lvl="1"/>
            <a:endParaRPr lang="en-US" altLang="en-US" dirty="0"/>
          </a:p>
          <a:p>
            <a:r>
              <a:rPr lang="en-US" altLang="en-US" dirty="0"/>
              <a:t>Potassium sparing diuretics (ex. Amiloride, Triamterene)</a:t>
            </a:r>
          </a:p>
          <a:p>
            <a:pPr lvl="1"/>
            <a:r>
              <a:rPr lang="en-US" altLang="en-US" dirty="0"/>
              <a:t>Use in combination with thiazide to retain potassium, minimal effect on BP</a:t>
            </a:r>
          </a:p>
          <a:p>
            <a:endParaRPr lang="en-US" altLang="en-US" dirty="0"/>
          </a:p>
          <a:p>
            <a:endParaRPr lang="en-US" altLang="en-US" dirty="0"/>
          </a:p>
          <a:p>
            <a:endParaRPr lang="en-US" altLang="en-US" dirty="0"/>
          </a:p>
        </p:txBody>
      </p:sp>
      <p:pic>
        <p:nvPicPr>
          <p:cNvPr id="8" name="Picture 7" descr="A picture containing indoor, decorated, arranged&#10;&#10;Description automatically generated">
            <a:extLst>
              <a:ext uri="{FF2B5EF4-FFF2-40B4-BE49-F238E27FC236}">
                <a16:creationId xmlns:a16="http://schemas.microsoft.com/office/drawing/2014/main" id="{517B88B7-44EC-4D7E-8086-53A79D82B47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34050" y="1173163"/>
            <a:ext cx="3105150" cy="2178041"/>
          </a:xfrm>
          <a:prstGeom prst="rect">
            <a:avLst/>
          </a:prstGeom>
        </p:spPr>
      </p:pic>
    </p:spTree>
    <p:extLst>
      <p:ext uri="{BB962C8B-B14F-4D97-AF65-F5344CB8AC3E}">
        <p14:creationId xmlns:p14="http://schemas.microsoft.com/office/powerpoint/2010/main" val="90476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1A6D1-5E96-2E29-47E6-E8F4BA0F2836}"/>
              </a:ext>
            </a:extLst>
          </p:cNvPr>
          <p:cNvSpPr>
            <a:spLocks noGrp="1"/>
          </p:cNvSpPr>
          <p:nvPr>
            <p:ph type="title"/>
          </p:nvPr>
        </p:nvSpPr>
        <p:spPr/>
        <p:txBody>
          <a:bodyPr/>
          <a:lstStyle/>
          <a:p>
            <a:r>
              <a:rPr lang="en-US" dirty="0"/>
              <a:t>Additional HTN Med Options</a:t>
            </a:r>
          </a:p>
        </p:txBody>
      </p:sp>
      <p:sp>
        <p:nvSpPr>
          <p:cNvPr id="3" name="Content Placeholder 2">
            <a:extLst>
              <a:ext uri="{FF2B5EF4-FFF2-40B4-BE49-F238E27FC236}">
                <a16:creationId xmlns:a16="http://schemas.microsoft.com/office/drawing/2014/main" id="{A84E21C4-A794-E48C-2E17-9CB747677AFD}"/>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C9C8171F-0637-9F94-C70C-11AB6D315EA1}"/>
              </a:ext>
            </a:extLst>
          </p:cNvPr>
          <p:cNvPicPr>
            <a:picLocks noChangeAspect="1"/>
          </p:cNvPicPr>
          <p:nvPr/>
        </p:nvPicPr>
        <p:blipFill>
          <a:blip r:embed="rId4"/>
          <a:stretch>
            <a:fillRect/>
          </a:stretch>
        </p:blipFill>
        <p:spPr>
          <a:xfrm>
            <a:off x="685800" y="1188973"/>
            <a:ext cx="7315200" cy="5304387"/>
          </a:xfrm>
          <a:prstGeom prst="rect">
            <a:avLst/>
          </a:prstGeom>
        </p:spPr>
      </p:pic>
      <p:sp>
        <p:nvSpPr>
          <p:cNvPr id="6" name="TextBox 5">
            <a:extLst>
              <a:ext uri="{FF2B5EF4-FFF2-40B4-BE49-F238E27FC236}">
                <a16:creationId xmlns:a16="http://schemas.microsoft.com/office/drawing/2014/main" id="{FF03F5C8-EA83-EF4D-6B71-106909D4952D}"/>
              </a:ext>
            </a:extLst>
          </p:cNvPr>
          <p:cNvSpPr txBox="1"/>
          <p:nvPr/>
        </p:nvSpPr>
        <p:spPr>
          <a:xfrm>
            <a:off x="189155" y="6493360"/>
            <a:ext cx="7924800" cy="369332"/>
          </a:xfrm>
          <a:prstGeom prst="rect">
            <a:avLst/>
          </a:prstGeom>
          <a:noFill/>
        </p:spPr>
        <p:txBody>
          <a:bodyPr wrap="square" rtlCol="0">
            <a:spAutoFit/>
          </a:bodyPr>
          <a:lstStyle/>
          <a:p>
            <a:r>
              <a:rPr lang="en-US" sz="900" dirty="0"/>
              <a:t>AHA/ACC/AANP/AAPA/ABC/ACCP/ACPM/AGS/AMA/ASPC/NMA/PCNA/SGIM Guideline for the Prevention, Detection, Evaluation and Management of High Blood Pressure in Adults: A Report of the American College of Cardiology/American Heart Association Joint Committee on Clinical Practice Guidelines. Aug 14, 2025. </a:t>
            </a:r>
          </a:p>
        </p:txBody>
      </p:sp>
    </p:spTree>
    <p:extLst>
      <p:ext uri="{BB962C8B-B14F-4D97-AF65-F5344CB8AC3E}">
        <p14:creationId xmlns:p14="http://schemas.microsoft.com/office/powerpoint/2010/main" val="155742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79FAB-01F2-45D9-8152-0921861C7FEE}"/>
              </a:ext>
            </a:extLst>
          </p:cNvPr>
          <p:cNvSpPr>
            <a:spLocks noGrp="1"/>
          </p:cNvSpPr>
          <p:nvPr>
            <p:ph type="title"/>
          </p:nvPr>
        </p:nvSpPr>
        <p:spPr>
          <a:xfrm>
            <a:off x="457200" y="463181"/>
            <a:ext cx="8305800" cy="1143000"/>
          </a:xfrm>
        </p:spPr>
        <p:txBody>
          <a:bodyPr>
            <a:normAutofit/>
          </a:bodyPr>
          <a:lstStyle/>
          <a:p>
            <a:pPr>
              <a:defRPr/>
            </a:pPr>
            <a:r>
              <a:rPr lang="en-US" dirty="0"/>
              <a:t>Poll 2 - What Changes are Best to Make to Alice’s Hypertension Regimen? </a:t>
            </a:r>
          </a:p>
        </p:txBody>
      </p:sp>
      <p:sp>
        <p:nvSpPr>
          <p:cNvPr id="3" name="Content Placeholder 2">
            <a:extLst>
              <a:ext uri="{FF2B5EF4-FFF2-40B4-BE49-F238E27FC236}">
                <a16:creationId xmlns:a16="http://schemas.microsoft.com/office/drawing/2014/main" id="{CF091710-6BE9-4514-BA2F-243F6267D351}"/>
              </a:ext>
            </a:extLst>
          </p:cNvPr>
          <p:cNvSpPr>
            <a:spLocks noGrp="1"/>
          </p:cNvSpPr>
          <p:nvPr>
            <p:ph idx="1"/>
          </p:nvPr>
        </p:nvSpPr>
        <p:spPr>
          <a:xfrm>
            <a:off x="457200" y="1981200"/>
            <a:ext cx="7239000" cy="4475163"/>
          </a:xfrm>
        </p:spPr>
        <p:txBody>
          <a:bodyPr/>
          <a:lstStyle/>
          <a:p>
            <a:pPr marL="514350" indent="-514350">
              <a:buFont typeface="+mj-lt"/>
              <a:buAutoNum type="alphaUcPeriod"/>
              <a:defRPr/>
            </a:pPr>
            <a:r>
              <a:rPr lang="en-US" sz="3600" dirty="0"/>
              <a:t>Add lisinopril </a:t>
            </a:r>
          </a:p>
          <a:p>
            <a:pPr marL="514350" indent="-514350">
              <a:buFont typeface="+mj-lt"/>
              <a:buAutoNum type="alphaUcPeriod"/>
              <a:defRPr/>
            </a:pPr>
            <a:r>
              <a:rPr lang="en-US" sz="3600" dirty="0"/>
              <a:t>Replace chlorthalidone with lisinopril </a:t>
            </a:r>
          </a:p>
          <a:p>
            <a:pPr marL="514350" indent="-514350">
              <a:buFont typeface="+mj-lt"/>
              <a:buAutoNum type="alphaUcPeriod"/>
              <a:defRPr/>
            </a:pPr>
            <a:r>
              <a:rPr lang="en-US" sz="3600" dirty="0"/>
              <a:t>Add amlodipine</a:t>
            </a:r>
          </a:p>
          <a:p>
            <a:pPr marL="514350" indent="-514350">
              <a:buFont typeface="+mj-lt"/>
              <a:buAutoNum type="alphaUcPeriod"/>
              <a:defRPr/>
            </a:pPr>
            <a:r>
              <a:rPr lang="en-US" sz="3600" dirty="0"/>
              <a:t>Replace chlorthalidone with amlodipine</a:t>
            </a:r>
          </a:p>
          <a:p>
            <a:pPr>
              <a:defRPr/>
            </a:pPr>
            <a:endParaRPr lang="en-US" dirty="0"/>
          </a:p>
        </p:txBody>
      </p:sp>
      <p:sp>
        <p:nvSpPr>
          <p:cNvPr id="60420" name="TextBox 3">
            <a:extLst>
              <a:ext uri="{FF2B5EF4-FFF2-40B4-BE49-F238E27FC236}">
                <a16:creationId xmlns:a16="http://schemas.microsoft.com/office/drawing/2014/main" id="{DA476F20-529C-47C6-A7C5-291CBA55CFD6}"/>
              </a:ext>
            </a:extLst>
          </p:cNvPr>
          <p:cNvSpPr txBox="1">
            <a:spLocks noChangeArrowheads="1"/>
          </p:cNvSpPr>
          <p:nvPr/>
        </p:nvSpPr>
        <p:spPr bwMode="auto">
          <a:xfrm>
            <a:off x="838200" y="6248400"/>
            <a:ext cx="579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algn="ctr" eaLnBrk="1" hangingPunct="1">
              <a:spcBef>
                <a:spcPct val="0"/>
              </a:spcBef>
              <a:buClrTx/>
              <a:buSzTx/>
              <a:buFontTx/>
              <a:buNone/>
            </a:pPr>
            <a:r>
              <a:rPr lang="en-US" altLang="en-US" sz="1800" dirty="0"/>
              <a:t>Assume all choices include lifestyle modifications</a:t>
            </a:r>
          </a:p>
        </p:txBody>
      </p:sp>
      <p:pic>
        <p:nvPicPr>
          <p:cNvPr id="8" name="Picture 7">
            <a:extLst>
              <a:ext uri="{FF2B5EF4-FFF2-40B4-BE49-F238E27FC236}">
                <a16:creationId xmlns:a16="http://schemas.microsoft.com/office/drawing/2014/main" id="{D755DDAA-2A52-43D2-A1E6-65D3ADD51C5C}"/>
              </a:ext>
            </a:extLst>
          </p:cNvPr>
          <p:cNvPicPr>
            <a:picLocks noChangeAspect="1"/>
          </p:cNvPicPr>
          <p:nvPr/>
        </p:nvPicPr>
        <p:blipFill>
          <a:blip r:embed="rId3"/>
          <a:stretch>
            <a:fillRect/>
          </a:stretch>
        </p:blipFill>
        <p:spPr>
          <a:xfrm rot="1563043">
            <a:off x="6991293" y="2094666"/>
            <a:ext cx="1643062" cy="1681162"/>
          </a:xfrm>
          <a:prstGeom prst="rect">
            <a:avLst/>
          </a:prstGeom>
        </p:spPr>
      </p:pic>
      <p:sp>
        <p:nvSpPr>
          <p:cNvPr id="4" name="Oval 3">
            <a:extLst>
              <a:ext uri="{FF2B5EF4-FFF2-40B4-BE49-F238E27FC236}">
                <a16:creationId xmlns:a16="http://schemas.microsoft.com/office/drawing/2014/main" id="{9427A94C-2EE6-F3D5-C26B-298CC76B94A2}"/>
              </a:ext>
            </a:extLst>
          </p:cNvPr>
          <p:cNvSpPr/>
          <p:nvPr/>
        </p:nvSpPr>
        <p:spPr>
          <a:xfrm>
            <a:off x="331262" y="1981200"/>
            <a:ext cx="4240738" cy="762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5AD4C-EE5A-D85F-FBA5-1CF797A0286C}"/>
              </a:ext>
            </a:extLst>
          </p:cNvPr>
          <p:cNvSpPr>
            <a:spLocks noGrp="1"/>
          </p:cNvSpPr>
          <p:nvPr>
            <p:ph type="title"/>
          </p:nvPr>
        </p:nvSpPr>
        <p:spPr>
          <a:xfrm>
            <a:off x="457200" y="152400"/>
            <a:ext cx="8229600" cy="990600"/>
          </a:xfrm>
        </p:spPr>
        <p:txBody>
          <a:bodyPr>
            <a:noAutofit/>
          </a:bodyPr>
          <a:lstStyle/>
          <a:p>
            <a:r>
              <a:rPr lang="en-US" sz="4000" dirty="0"/>
              <a:t>Lipid Goals – Primary Prevention</a:t>
            </a:r>
          </a:p>
        </p:txBody>
      </p:sp>
      <p:sp>
        <p:nvSpPr>
          <p:cNvPr id="7" name="Content Placeholder 6">
            <a:extLst>
              <a:ext uri="{FF2B5EF4-FFF2-40B4-BE49-F238E27FC236}">
                <a16:creationId xmlns:a16="http://schemas.microsoft.com/office/drawing/2014/main" id="{B09B0E4C-B65F-4D27-623B-E5FD91BB51AD}"/>
              </a:ext>
            </a:extLst>
          </p:cNvPr>
          <p:cNvSpPr>
            <a:spLocks noGrp="1"/>
          </p:cNvSpPr>
          <p:nvPr>
            <p:ph sz="quarter" idx="1"/>
          </p:nvPr>
        </p:nvSpPr>
        <p:spPr>
          <a:xfrm>
            <a:off x="457200" y="1219200"/>
            <a:ext cx="4041648" cy="5181600"/>
          </a:xfrm>
        </p:spPr>
        <p:txBody>
          <a:bodyPr>
            <a:normAutofit fontScale="85000" lnSpcReduction="10000"/>
          </a:bodyPr>
          <a:lstStyle/>
          <a:p>
            <a:pPr algn="l">
              <a:lnSpc>
                <a:spcPct val="120000"/>
              </a:lnSpc>
            </a:pPr>
            <a:r>
              <a:rPr lang="en-US" sz="2600" dirty="0">
                <a:solidFill>
                  <a:srgbClr val="000000"/>
                </a:solidFill>
                <a:ea typeface="Calibri" panose="020F0502020204030204" pitchFamily="34" charset="0"/>
                <a:cs typeface="Calibri" panose="020F0502020204030204" pitchFamily="34" charset="0"/>
              </a:rPr>
              <a:t>F</a:t>
            </a:r>
            <a:r>
              <a:rPr lang="en-US" sz="2600" b="0" i="0" dirty="0">
                <a:solidFill>
                  <a:srgbClr val="000000"/>
                </a:solidFill>
                <a:effectLst/>
                <a:ea typeface="Calibri" panose="020F0502020204030204" pitchFamily="34" charset="0"/>
                <a:cs typeface="Calibri" panose="020F0502020204030204" pitchFamily="34" charset="0"/>
              </a:rPr>
              <a:t>or people with diabetes aged 40–75: use a </a:t>
            </a:r>
            <a:r>
              <a:rPr lang="en-US" sz="2600" b="1" i="0" dirty="0">
                <a:solidFill>
                  <a:srgbClr val="000000"/>
                </a:solidFill>
                <a:effectLst/>
                <a:ea typeface="Calibri" panose="020F0502020204030204" pitchFamily="34" charset="0"/>
                <a:cs typeface="Calibri" panose="020F0502020204030204" pitchFamily="34" charset="0"/>
              </a:rPr>
              <a:t>moderate intensity statin</a:t>
            </a:r>
            <a:r>
              <a:rPr lang="en-US" sz="2600" b="0" i="0" dirty="0">
                <a:solidFill>
                  <a:srgbClr val="000000"/>
                </a:solidFill>
                <a:effectLst/>
                <a:ea typeface="Calibri" panose="020F0502020204030204" pitchFamily="34" charset="0"/>
                <a:cs typeface="Calibri" panose="020F0502020204030204" pitchFamily="34" charset="0"/>
              </a:rPr>
              <a:t> + lifestyle</a:t>
            </a:r>
          </a:p>
          <a:p>
            <a:pPr algn="l">
              <a:lnSpc>
                <a:spcPct val="120000"/>
              </a:lnSpc>
            </a:pPr>
            <a:r>
              <a:rPr lang="en-US" sz="2600" dirty="0">
                <a:solidFill>
                  <a:srgbClr val="000000"/>
                </a:solidFill>
                <a:ea typeface="Calibri" panose="020F0502020204030204" pitchFamily="34" charset="0"/>
                <a:cs typeface="Calibri" panose="020F0502020204030204" pitchFamily="34" charset="0"/>
              </a:rPr>
              <a:t>H</a:t>
            </a:r>
            <a:r>
              <a:rPr lang="en-US" sz="2600" i="0" dirty="0">
                <a:solidFill>
                  <a:srgbClr val="000000"/>
                </a:solidFill>
                <a:effectLst/>
                <a:ea typeface="Calibri" panose="020F0502020204030204" pitchFamily="34" charset="0"/>
                <a:cs typeface="Calibri" panose="020F0502020204030204" pitchFamily="34" charset="0"/>
              </a:rPr>
              <a:t>igher cardiovascular risk*</a:t>
            </a:r>
          </a:p>
          <a:p>
            <a:pPr lvl="1">
              <a:lnSpc>
                <a:spcPct val="120000"/>
              </a:lnSpc>
            </a:pPr>
            <a:r>
              <a:rPr lang="en-US" sz="2300" b="0" i="0" dirty="0">
                <a:solidFill>
                  <a:srgbClr val="000000"/>
                </a:solidFill>
                <a:effectLst/>
                <a:ea typeface="Calibri" panose="020F0502020204030204" pitchFamily="34" charset="0"/>
                <a:cs typeface="Calibri" panose="020F0502020204030204" pitchFamily="34" charset="0"/>
              </a:rPr>
              <a:t>(*HTN, Smoke, CKD, BMI 30+ albuminuria, family </a:t>
            </a:r>
            <a:r>
              <a:rPr lang="en-US" sz="2300" b="0" i="0" dirty="0" err="1">
                <a:solidFill>
                  <a:srgbClr val="000000"/>
                </a:solidFill>
                <a:effectLst/>
                <a:ea typeface="Calibri" panose="020F0502020204030204" pitchFamily="34" charset="0"/>
                <a:cs typeface="Calibri" panose="020F0502020204030204" pitchFamily="34" charset="0"/>
              </a:rPr>
              <a:t>hx</a:t>
            </a:r>
            <a:r>
              <a:rPr lang="en-US" sz="2300" b="0" i="0" dirty="0">
                <a:solidFill>
                  <a:srgbClr val="000000"/>
                </a:solidFill>
                <a:effectLst/>
                <a:ea typeface="Calibri" panose="020F0502020204030204" pitchFamily="34" charset="0"/>
                <a:cs typeface="Calibri" panose="020F0502020204030204" pitchFamily="34" charset="0"/>
              </a:rPr>
              <a:t> ACSVD) </a:t>
            </a:r>
          </a:p>
          <a:p>
            <a:pPr lvl="1">
              <a:lnSpc>
                <a:spcPct val="120000"/>
              </a:lnSpc>
            </a:pPr>
            <a:r>
              <a:rPr lang="en-US" sz="2300" b="1" i="0" dirty="0">
                <a:solidFill>
                  <a:srgbClr val="000000"/>
                </a:solidFill>
                <a:effectLst/>
                <a:ea typeface="Calibri" panose="020F0502020204030204" pitchFamily="34" charset="0"/>
                <a:cs typeface="Calibri" panose="020F0502020204030204" pitchFamily="34" charset="0"/>
              </a:rPr>
              <a:t>Use High-intensity statin </a:t>
            </a:r>
            <a:r>
              <a:rPr lang="en-US" sz="2300" b="0" i="0" dirty="0">
                <a:solidFill>
                  <a:srgbClr val="000000"/>
                </a:solidFill>
                <a:effectLst/>
                <a:ea typeface="Calibri" panose="020F0502020204030204" pitchFamily="34" charset="0"/>
                <a:cs typeface="Calibri" panose="020F0502020204030204" pitchFamily="34" charset="0"/>
              </a:rPr>
              <a:t>therapy is recommended</a:t>
            </a:r>
          </a:p>
          <a:p>
            <a:pPr>
              <a:lnSpc>
                <a:spcPct val="120000"/>
              </a:lnSpc>
            </a:pPr>
            <a:r>
              <a:rPr lang="en-US" sz="3100" i="0" dirty="0">
                <a:solidFill>
                  <a:srgbClr val="000000"/>
                </a:solidFill>
                <a:effectLst/>
                <a:ea typeface="Calibri" panose="020F0502020204030204" pitchFamily="34" charset="0"/>
                <a:cs typeface="Calibri" panose="020F0502020204030204" pitchFamily="34" charset="0"/>
              </a:rPr>
              <a:t>Reduce LDL cholesterol by at least 50% of baseline              		AND</a:t>
            </a:r>
          </a:p>
          <a:p>
            <a:pPr>
              <a:lnSpc>
                <a:spcPct val="120000"/>
              </a:lnSpc>
            </a:pPr>
            <a:r>
              <a:rPr lang="en-US" sz="3100" i="0" dirty="0">
                <a:solidFill>
                  <a:srgbClr val="000000"/>
                </a:solidFill>
                <a:effectLst/>
                <a:ea typeface="Calibri" panose="020F0502020204030204" pitchFamily="34" charset="0"/>
                <a:cs typeface="Calibri" panose="020F0502020204030204" pitchFamily="34" charset="0"/>
              </a:rPr>
              <a:t>Target LDL &lt;70 mg/dL. </a:t>
            </a:r>
          </a:p>
          <a:p>
            <a:endParaRPr lang="en-US" dirty="0"/>
          </a:p>
        </p:txBody>
      </p:sp>
      <p:sp>
        <p:nvSpPr>
          <p:cNvPr id="3" name="Content Placeholder 2">
            <a:extLst>
              <a:ext uri="{FF2B5EF4-FFF2-40B4-BE49-F238E27FC236}">
                <a16:creationId xmlns:a16="http://schemas.microsoft.com/office/drawing/2014/main" id="{EC71A1D5-E3F6-CCA6-BCE1-6E4557BFA0EE}"/>
              </a:ext>
            </a:extLst>
          </p:cNvPr>
          <p:cNvSpPr>
            <a:spLocks noGrp="1"/>
          </p:cNvSpPr>
          <p:nvPr>
            <p:ph sz="quarter" idx="2"/>
          </p:nvPr>
        </p:nvSpPr>
        <p:spPr/>
        <p:txBody>
          <a:bodyPr>
            <a:normAutofit fontScale="85000" lnSpcReduction="10000"/>
          </a:bodyPr>
          <a:lstStyle/>
          <a:p>
            <a:pPr algn="ctr">
              <a:lnSpc>
                <a:spcPct val="120000"/>
              </a:lnSpc>
            </a:pPr>
            <a:r>
              <a:rPr lang="en-US" sz="3600" i="0" dirty="0">
                <a:solidFill>
                  <a:srgbClr val="000000"/>
                </a:solidFill>
                <a:effectLst/>
                <a:ea typeface="Calibri" panose="020F0502020204030204" pitchFamily="34" charset="0"/>
                <a:cs typeface="Calibri" panose="020F0502020204030204" pitchFamily="34" charset="0"/>
              </a:rPr>
              <a:t>If intolerant to statin, use bempedoic acid</a:t>
            </a:r>
          </a:p>
          <a:p>
            <a:pPr algn="ctr">
              <a:lnSpc>
                <a:spcPct val="120000"/>
              </a:lnSpc>
            </a:pPr>
            <a:r>
              <a:rPr lang="en-US" sz="3600" i="0" dirty="0">
                <a:solidFill>
                  <a:srgbClr val="000000"/>
                </a:solidFill>
                <a:effectLst/>
                <a:ea typeface="Calibri" panose="020F0502020204030204" pitchFamily="34" charset="0"/>
                <a:cs typeface="Calibri" panose="020F0502020204030204" pitchFamily="34" charset="0"/>
              </a:rPr>
              <a:t>If LDL </a:t>
            </a:r>
            <a:r>
              <a:rPr lang="en-US" sz="3600" dirty="0">
                <a:solidFill>
                  <a:srgbClr val="000000"/>
                </a:solidFill>
                <a:ea typeface="Calibri" panose="020F0502020204030204" pitchFamily="34" charset="0"/>
                <a:cs typeface="Calibri" panose="020F0502020204030204" pitchFamily="34" charset="0"/>
              </a:rPr>
              <a:t>&gt;70mg/dL, </a:t>
            </a:r>
            <a:r>
              <a:rPr lang="en-US" sz="3100" dirty="0">
                <a:solidFill>
                  <a:srgbClr val="000000"/>
                </a:solidFill>
                <a:ea typeface="Calibri" panose="020F0502020204030204" pitchFamily="34" charset="0"/>
                <a:cs typeface="Calibri" panose="020F0502020204030204" pitchFamily="34" charset="0"/>
              </a:rPr>
              <a:t>I</a:t>
            </a:r>
            <a:r>
              <a:rPr lang="en-US" sz="3100" b="0" i="0" dirty="0">
                <a:solidFill>
                  <a:srgbClr val="000000"/>
                </a:solidFill>
                <a:effectLst/>
                <a:ea typeface="Calibri" panose="020F0502020204030204" pitchFamily="34" charset="0"/>
                <a:cs typeface="Calibri" panose="020F0502020204030204" pitchFamily="34" charset="0"/>
              </a:rPr>
              <a:t>t may be reasonable to add ezetimibe or a PCSK9 inhibitor to maximum tolerated statin therapy. </a:t>
            </a:r>
          </a:p>
          <a:p>
            <a:pPr lvl="1">
              <a:lnSpc>
                <a:spcPct val="120000"/>
              </a:lnSpc>
            </a:pPr>
            <a:endParaRPr lang="en-US" sz="3100" b="0" i="0" dirty="0">
              <a:solidFill>
                <a:srgbClr val="000000"/>
              </a:solidFill>
              <a:effectLst/>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269808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36AA0-A5C1-8968-7C18-A3E5B8E42B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F69618-130A-4284-F8E5-305183DDDACA}"/>
              </a:ext>
            </a:extLst>
          </p:cNvPr>
          <p:cNvSpPr>
            <a:spLocks noGrp="1"/>
          </p:cNvSpPr>
          <p:nvPr>
            <p:ph type="title"/>
          </p:nvPr>
        </p:nvSpPr>
        <p:spPr>
          <a:xfrm>
            <a:off x="457200" y="152400"/>
            <a:ext cx="8229600" cy="969515"/>
          </a:xfrm>
        </p:spPr>
        <p:txBody>
          <a:bodyPr>
            <a:noAutofit/>
          </a:bodyPr>
          <a:lstStyle/>
          <a:p>
            <a:br>
              <a:rPr lang="en-US" sz="3200" dirty="0"/>
            </a:br>
            <a:br>
              <a:rPr lang="en-US" sz="3200" dirty="0"/>
            </a:br>
            <a:r>
              <a:rPr lang="en-US" sz="4000" dirty="0"/>
              <a:t>Lipid Therapy for Primary Prevention</a:t>
            </a:r>
            <a:endParaRPr lang="en-US" sz="3200" dirty="0"/>
          </a:p>
        </p:txBody>
      </p:sp>
      <p:sp>
        <p:nvSpPr>
          <p:cNvPr id="8" name="TextBox 7">
            <a:extLst>
              <a:ext uri="{FF2B5EF4-FFF2-40B4-BE49-F238E27FC236}">
                <a16:creationId xmlns:a16="http://schemas.microsoft.com/office/drawing/2014/main" id="{1DBC6C2E-2697-A2D5-E65F-BEC9B6B97B34}"/>
              </a:ext>
            </a:extLst>
          </p:cNvPr>
          <p:cNvSpPr txBox="1"/>
          <p:nvPr/>
        </p:nvSpPr>
        <p:spPr>
          <a:xfrm>
            <a:off x="6926683" y="2895600"/>
            <a:ext cx="1447800" cy="307777"/>
          </a:xfrm>
          <a:prstGeom prst="rect">
            <a:avLst/>
          </a:prstGeom>
          <a:noFill/>
        </p:spPr>
        <p:txBody>
          <a:bodyPr wrap="square" rtlCol="0">
            <a:spAutoFit/>
          </a:bodyPr>
          <a:lstStyle/>
          <a:p>
            <a:pPr algn="ctr"/>
            <a:r>
              <a:rPr lang="en-US" sz="1400" dirty="0"/>
              <a:t>180mg</a:t>
            </a:r>
          </a:p>
        </p:txBody>
      </p:sp>
      <mc:AlternateContent xmlns:mc="http://schemas.openxmlformats.org/markup-compatibility/2006" xmlns:p14="http://schemas.microsoft.com/office/powerpoint/2010/main">
        <mc:Choice Requires="p14">
          <p:contentPart p14:bwMode="auto" r:id="rId3">
            <p14:nvContentPartPr>
              <p14:cNvPr id="14" name="Ink 13">
                <a:extLst>
                  <a:ext uri="{FF2B5EF4-FFF2-40B4-BE49-F238E27FC236}">
                    <a16:creationId xmlns:a16="http://schemas.microsoft.com/office/drawing/2014/main" id="{C3FF5DF0-FEB7-0130-5BBF-D4AC0CEECAF1}"/>
                  </a:ext>
                </a:extLst>
              </p14:cNvPr>
              <p14:cNvContentPartPr/>
              <p14:nvPr/>
            </p14:nvContentPartPr>
            <p14:xfrm>
              <a:off x="609476" y="234755"/>
              <a:ext cx="1567080" cy="60480"/>
            </p14:xfrm>
          </p:contentPart>
        </mc:Choice>
        <mc:Fallback xmlns="">
          <p:pic>
            <p:nvPicPr>
              <p:cNvPr id="14" name="Ink 13">
                <a:extLst>
                  <a:ext uri="{FF2B5EF4-FFF2-40B4-BE49-F238E27FC236}">
                    <a16:creationId xmlns:a16="http://schemas.microsoft.com/office/drawing/2014/main" id="{3C2D5F1E-8F4E-65A0-6F4C-A454F8B4A503}"/>
                  </a:ext>
                </a:extLst>
              </p:cNvPr>
              <p:cNvPicPr/>
              <p:nvPr/>
            </p:nvPicPr>
            <p:blipFill>
              <a:blip r:embed="rId17"/>
              <a:stretch>
                <a:fillRect/>
              </a:stretch>
            </p:blipFill>
            <p:spPr>
              <a:xfrm>
                <a:off x="555836" y="127115"/>
                <a:ext cx="1674720" cy="276120"/>
              </a:xfrm>
              <a:prstGeom prst="rect">
                <a:avLst/>
              </a:prstGeom>
            </p:spPr>
          </p:pic>
        </mc:Fallback>
      </mc:AlternateContent>
      <p:pic>
        <p:nvPicPr>
          <p:cNvPr id="6" name="Picture 5">
            <a:extLst>
              <a:ext uri="{FF2B5EF4-FFF2-40B4-BE49-F238E27FC236}">
                <a16:creationId xmlns:a16="http://schemas.microsoft.com/office/drawing/2014/main" id="{D55C0A24-A580-B5B5-2E50-E15201EDF63D}"/>
              </a:ext>
            </a:extLst>
          </p:cNvPr>
          <p:cNvPicPr>
            <a:picLocks noChangeAspect="1"/>
          </p:cNvPicPr>
          <p:nvPr/>
        </p:nvPicPr>
        <p:blipFill>
          <a:blip r:embed="rId18"/>
          <a:stretch>
            <a:fillRect/>
          </a:stretch>
        </p:blipFill>
        <p:spPr>
          <a:xfrm>
            <a:off x="60198" y="1242195"/>
            <a:ext cx="9144000" cy="5062831"/>
          </a:xfrm>
          <a:prstGeom prst="rect">
            <a:avLst/>
          </a:prstGeom>
        </p:spPr>
      </p:pic>
      <p:pic>
        <p:nvPicPr>
          <p:cNvPr id="13" name="Picture 12">
            <a:extLst>
              <a:ext uri="{FF2B5EF4-FFF2-40B4-BE49-F238E27FC236}">
                <a16:creationId xmlns:a16="http://schemas.microsoft.com/office/drawing/2014/main" id="{89E4C438-B284-75AD-EDDF-333AAF9F6A55}"/>
              </a:ext>
            </a:extLst>
          </p:cNvPr>
          <p:cNvPicPr>
            <a:picLocks noChangeAspect="1"/>
          </p:cNvPicPr>
          <p:nvPr/>
        </p:nvPicPr>
        <p:blipFill>
          <a:blip r:embed="rId18"/>
          <a:stretch>
            <a:fillRect/>
          </a:stretch>
        </p:blipFill>
        <p:spPr>
          <a:xfrm>
            <a:off x="0" y="1295400"/>
            <a:ext cx="8991600" cy="5062831"/>
          </a:xfrm>
          <a:prstGeom prst="rect">
            <a:avLst/>
          </a:prstGeom>
        </p:spPr>
      </p:pic>
    </p:spTree>
    <p:extLst>
      <p:ext uri="{BB962C8B-B14F-4D97-AF65-F5344CB8AC3E}">
        <p14:creationId xmlns:p14="http://schemas.microsoft.com/office/powerpoint/2010/main" val="288257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BEF0B-88AB-4157-8405-E848218DB942}"/>
              </a:ext>
            </a:extLst>
          </p:cNvPr>
          <p:cNvSpPr>
            <a:spLocks noGrp="1"/>
          </p:cNvSpPr>
          <p:nvPr>
            <p:ph type="title"/>
          </p:nvPr>
        </p:nvSpPr>
        <p:spPr>
          <a:xfrm>
            <a:off x="381000" y="194537"/>
            <a:ext cx="8382000" cy="1009199"/>
          </a:xfrm>
        </p:spPr>
        <p:txBody>
          <a:bodyPr>
            <a:normAutofit/>
          </a:bodyPr>
          <a:lstStyle/>
          <a:p>
            <a:r>
              <a:rPr lang="en-US" dirty="0"/>
              <a:t>Poll Question 3</a:t>
            </a:r>
          </a:p>
        </p:txBody>
      </p:sp>
      <p:sp>
        <p:nvSpPr>
          <p:cNvPr id="3" name="Content Placeholder 2">
            <a:extLst>
              <a:ext uri="{FF2B5EF4-FFF2-40B4-BE49-F238E27FC236}">
                <a16:creationId xmlns:a16="http://schemas.microsoft.com/office/drawing/2014/main" id="{D400AD13-9CE8-494A-B423-11D3D67F9516}"/>
              </a:ext>
            </a:extLst>
          </p:cNvPr>
          <p:cNvSpPr>
            <a:spLocks noGrp="1"/>
          </p:cNvSpPr>
          <p:nvPr>
            <p:ph sz="quarter" idx="1"/>
          </p:nvPr>
        </p:nvSpPr>
        <p:spPr>
          <a:xfrm>
            <a:off x="381000" y="1447800"/>
            <a:ext cx="5824756" cy="5105400"/>
          </a:xfrm>
        </p:spPr>
        <p:txBody>
          <a:bodyPr>
            <a:normAutofit fontScale="92500"/>
          </a:bodyPr>
          <a:lstStyle/>
          <a:p>
            <a:pPr marL="0" indent="0">
              <a:spcBef>
                <a:spcPts val="0"/>
              </a:spcBef>
              <a:buNone/>
            </a:pPr>
            <a:r>
              <a:rPr lang="en-US" sz="2600" dirty="0">
                <a:ea typeface="Calibri" panose="020F0502020204030204" pitchFamily="34" charset="0"/>
              </a:rPr>
              <a:t>RZ is 47 years old with type 2 diabetes and hypertension. RZ takes metformin 1000 mg BID, plus lisinopril 20mg daily.  RZs LDL is 140 mg/dL. Based on the most recent ADA Standards, what is the LDL Cholesterol target for RZ?</a:t>
            </a:r>
          </a:p>
          <a:p>
            <a:pPr marL="0" indent="0">
              <a:spcBef>
                <a:spcPts val="0"/>
              </a:spcBef>
              <a:buNone/>
            </a:pP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LDL less than 100 mg/dL.</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LDL less than 70mg/dL</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LDL less than 55mg/dL</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Determine LDL target based on ASCVD risk.  </a:t>
            </a:r>
            <a:endParaRPr lang="en-US" sz="2600" dirty="0">
              <a:ea typeface="Calibri" panose="020F0502020204030204" pitchFamily="34" charset="0"/>
            </a:endParaRPr>
          </a:p>
          <a:p>
            <a:endParaRPr lang="en-US" dirty="0"/>
          </a:p>
        </p:txBody>
      </p:sp>
      <p:pic>
        <p:nvPicPr>
          <p:cNvPr id="9" name="Picture 8" descr="Business woman hands together">
            <a:extLst>
              <a:ext uri="{FF2B5EF4-FFF2-40B4-BE49-F238E27FC236}">
                <a16:creationId xmlns:a16="http://schemas.microsoft.com/office/drawing/2014/main" id="{29B70F45-030B-13C5-F5C3-A395179EC8A7}"/>
              </a:ext>
            </a:extLst>
          </p:cNvPr>
          <p:cNvPicPr>
            <a:picLocks noChangeAspect="1"/>
          </p:cNvPicPr>
          <p:nvPr/>
        </p:nvPicPr>
        <p:blipFill>
          <a:blip r:embed="rId3"/>
          <a:stretch>
            <a:fillRect/>
          </a:stretch>
        </p:blipFill>
        <p:spPr>
          <a:xfrm>
            <a:off x="6477000" y="1524000"/>
            <a:ext cx="1530443" cy="4726985"/>
          </a:xfrm>
          <a:prstGeom prst="rect">
            <a:avLst/>
          </a:prstGeom>
        </p:spPr>
      </p:pic>
      <p:sp>
        <p:nvSpPr>
          <p:cNvPr id="4" name="Oval 3">
            <a:extLst>
              <a:ext uri="{FF2B5EF4-FFF2-40B4-BE49-F238E27FC236}">
                <a16:creationId xmlns:a16="http://schemas.microsoft.com/office/drawing/2014/main" id="{8DE1AAAA-C1BB-75A3-FA88-E47C8793C9CA}"/>
              </a:ext>
            </a:extLst>
          </p:cNvPr>
          <p:cNvSpPr/>
          <p:nvPr/>
        </p:nvSpPr>
        <p:spPr>
          <a:xfrm>
            <a:off x="138733" y="4637516"/>
            <a:ext cx="3783538" cy="756585"/>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114598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BE8C-34CE-9EC1-A199-80D975941B06}"/>
              </a:ext>
            </a:extLst>
          </p:cNvPr>
          <p:cNvSpPr>
            <a:spLocks noGrp="1"/>
          </p:cNvSpPr>
          <p:nvPr>
            <p:ph type="title"/>
          </p:nvPr>
        </p:nvSpPr>
        <p:spPr>
          <a:xfrm>
            <a:off x="457200" y="228600"/>
            <a:ext cx="8229600" cy="937390"/>
          </a:xfrm>
        </p:spPr>
        <p:txBody>
          <a:bodyPr anchor="b">
            <a:noAutofit/>
          </a:bodyPr>
          <a:lstStyle/>
          <a:p>
            <a:r>
              <a:rPr lang="en-US" sz="3600" dirty="0"/>
              <a:t>Lipid Goals/Therapy for People </a:t>
            </a:r>
            <a:r>
              <a:rPr lang="en-US" sz="3600" i="1" dirty="0"/>
              <a:t>with</a:t>
            </a:r>
            <a:r>
              <a:rPr lang="en-US" sz="3600" dirty="0"/>
              <a:t> ASCVD</a:t>
            </a:r>
          </a:p>
        </p:txBody>
      </p:sp>
      <p:sp>
        <p:nvSpPr>
          <p:cNvPr id="3" name="Content Placeholder 2">
            <a:extLst>
              <a:ext uri="{FF2B5EF4-FFF2-40B4-BE49-F238E27FC236}">
                <a16:creationId xmlns:a16="http://schemas.microsoft.com/office/drawing/2014/main" id="{1B7F1BED-C4CC-0499-1010-5C1BCDF12711}"/>
              </a:ext>
            </a:extLst>
          </p:cNvPr>
          <p:cNvSpPr>
            <a:spLocks noGrp="1"/>
          </p:cNvSpPr>
          <p:nvPr>
            <p:ph sz="quarter" idx="1"/>
          </p:nvPr>
        </p:nvSpPr>
        <p:spPr>
          <a:xfrm>
            <a:off x="420330" y="1102080"/>
            <a:ext cx="7123470" cy="5638800"/>
          </a:xfrm>
        </p:spPr>
        <p:txBody>
          <a:bodyPr>
            <a:normAutofit/>
          </a:bodyPr>
          <a:lstStyle/>
          <a:p>
            <a:r>
              <a:rPr lang="en-US" sz="2400" b="0" i="0" dirty="0">
                <a:effectLst/>
              </a:rPr>
              <a:t>For people of all ages with diabetes and ASCVD:</a:t>
            </a:r>
          </a:p>
          <a:p>
            <a:pPr lvl="1">
              <a:buFont typeface="Arial" panose="020B0604020202020204" pitchFamily="34" charset="0"/>
              <a:buChar char="•"/>
            </a:pPr>
            <a:r>
              <a:rPr lang="en-US" sz="2400" b="0" i="0" dirty="0">
                <a:effectLst/>
              </a:rPr>
              <a:t>Add high-intensity statin to lifestyle therapy.</a:t>
            </a:r>
          </a:p>
          <a:p>
            <a:pPr lvl="1">
              <a:buFont typeface="Arial" panose="020B0604020202020204" pitchFamily="34" charset="0"/>
              <a:buChar char="•"/>
            </a:pPr>
            <a:r>
              <a:rPr lang="en-US" sz="2400" b="1" dirty="0"/>
              <a:t>Reduce</a:t>
            </a:r>
            <a:r>
              <a:rPr lang="en-US" sz="2400" b="1" i="0" dirty="0">
                <a:effectLst/>
              </a:rPr>
              <a:t> LDL cholesterol by 50% or greater from baseline with LDL goal  &lt;55.</a:t>
            </a:r>
          </a:p>
          <a:p>
            <a:pPr lvl="1">
              <a:buFont typeface="Arial" panose="020B0604020202020204" pitchFamily="34" charset="0"/>
              <a:buChar char="•"/>
            </a:pPr>
            <a:r>
              <a:rPr lang="en-US" sz="2400" b="0" i="0" dirty="0">
                <a:effectLst/>
              </a:rPr>
              <a:t>Addition of ezetimibe or a PCSK9 inhibitor with proven benefit is recommended if goal is not achieved on max tolerated statin therapy. </a:t>
            </a:r>
          </a:p>
          <a:p>
            <a:pPr>
              <a:lnSpc>
                <a:spcPct val="90000"/>
              </a:lnSpc>
            </a:pPr>
            <a:endParaRPr lang="en-US" sz="2000" dirty="0"/>
          </a:p>
        </p:txBody>
      </p:sp>
      <p:pic>
        <p:nvPicPr>
          <p:cNvPr id="5" name="Picture 4" descr="Senior woman working">
            <a:extLst>
              <a:ext uri="{FF2B5EF4-FFF2-40B4-BE49-F238E27FC236}">
                <a16:creationId xmlns:a16="http://schemas.microsoft.com/office/drawing/2014/main" id="{56DE5FF6-9AF6-DEC2-D7B3-3A5D21A176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677" r="20686" b="-3"/>
          <a:stretch/>
        </p:blipFill>
        <p:spPr>
          <a:xfrm>
            <a:off x="7225036" y="1295400"/>
            <a:ext cx="1780529" cy="2175307"/>
          </a:xfrm>
          <a:prstGeom prst="rect">
            <a:avLst/>
          </a:prstGeom>
          <a:noFill/>
        </p:spPr>
      </p:pic>
      <p:pic>
        <p:nvPicPr>
          <p:cNvPr id="8" name="Picture 7">
            <a:extLst>
              <a:ext uri="{FF2B5EF4-FFF2-40B4-BE49-F238E27FC236}">
                <a16:creationId xmlns:a16="http://schemas.microsoft.com/office/drawing/2014/main" id="{CBBC42AD-F0EA-C1C3-D133-11A5B256667B}"/>
              </a:ext>
            </a:extLst>
          </p:cNvPr>
          <p:cNvPicPr>
            <a:picLocks noChangeAspect="1"/>
          </p:cNvPicPr>
          <p:nvPr/>
        </p:nvPicPr>
        <p:blipFill>
          <a:blip r:embed="rId4"/>
          <a:stretch>
            <a:fillRect/>
          </a:stretch>
        </p:blipFill>
        <p:spPr>
          <a:xfrm>
            <a:off x="147116" y="4687111"/>
            <a:ext cx="8858449" cy="1750978"/>
          </a:xfrm>
          <a:prstGeom prst="rect">
            <a:avLst/>
          </a:prstGeom>
        </p:spPr>
      </p:pic>
    </p:spTree>
    <p:extLst>
      <p:ext uri="{BB962C8B-B14F-4D97-AF65-F5344CB8AC3E}">
        <p14:creationId xmlns:p14="http://schemas.microsoft.com/office/powerpoint/2010/main" val="29604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00AEA-5839-487D-660C-C97D48B41C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618DA8D-007D-A499-AC07-DFD2E2CC1421}"/>
              </a:ext>
            </a:extLst>
          </p:cNvPr>
          <p:cNvSpPr>
            <a:spLocks noGrp="1"/>
          </p:cNvSpPr>
          <p:nvPr>
            <p:ph sz="quarter" idx="1"/>
          </p:nvPr>
        </p:nvSpPr>
        <p:spPr/>
        <p:txBody>
          <a:bodyPr/>
          <a:lstStyle/>
          <a:p>
            <a:endParaRPr lang="en-US"/>
          </a:p>
        </p:txBody>
      </p:sp>
      <p:sp>
        <p:nvSpPr>
          <p:cNvPr id="4" name="Content Placeholder 3">
            <a:extLst>
              <a:ext uri="{FF2B5EF4-FFF2-40B4-BE49-F238E27FC236}">
                <a16:creationId xmlns:a16="http://schemas.microsoft.com/office/drawing/2014/main" id="{1E0109A0-C152-90D0-4606-3BDD48FCC19E}"/>
              </a:ext>
            </a:extLst>
          </p:cNvPr>
          <p:cNvSpPr>
            <a:spLocks noGrp="1"/>
          </p:cNvSpPr>
          <p:nvPr>
            <p:ph sz="quarter" idx="2"/>
          </p:nvPr>
        </p:nvSpPr>
        <p:spPr/>
        <p:txBody>
          <a:bodyPr/>
          <a:lstStyle/>
          <a:p>
            <a:endParaRPr lang="en-US"/>
          </a:p>
        </p:txBody>
      </p:sp>
      <p:pic>
        <p:nvPicPr>
          <p:cNvPr id="6" name="Picture 5">
            <a:extLst>
              <a:ext uri="{FF2B5EF4-FFF2-40B4-BE49-F238E27FC236}">
                <a16:creationId xmlns:a16="http://schemas.microsoft.com/office/drawing/2014/main" id="{4FB07458-9245-6A08-54FA-4BAA47765769}"/>
              </a:ext>
            </a:extLst>
          </p:cNvPr>
          <p:cNvPicPr>
            <a:picLocks noChangeAspect="1"/>
          </p:cNvPicPr>
          <p:nvPr/>
        </p:nvPicPr>
        <p:blipFill>
          <a:blip r:embed="rId3"/>
          <a:stretch>
            <a:fillRect/>
          </a:stretch>
        </p:blipFill>
        <p:spPr>
          <a:xfrm>
            <a:off x="7038" y="0"/>
            <a:ext cx="9129923" cy="6858000"/>
          </a:xfrm>
          <a:prstGeom prst="rect">
            <a:avLst/>
          </a:prstGeom>
        </p:spPr>
      </p:pic>
    </p:spTree>
    <p:extLst>
      <p:ext uri="{BB962C8B-B14F-4D97-AF65-F5344CB8AC3E}">
        <p14:creationId xmlns:p14="http://schemas.microsoft.com/office/powerpoint/2010/main" val="381677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2B19C-696D-1462-EF53-D0FD655E92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533923-AAC5-19AF-0761-88CC494B4B87}"/>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371D3F43-E7F5-2E4A-A8FD-D8600888218F}"/>
              </a:ext>
            </a:extLst>
          </p:cNvPr>
          <p:cNvPicPr>
            <a:picLocks noChangeAspect="1"/>
          </p:cNvPicPr>
          <p:nvPr/>
        </p:nvPicPr>
        <p:blipFill>
          <a:blip r:embed="rId2"/>
          <a:stretch>
            <a:fillRect/>
          </a:stretch>
        </p:blipFill>
        <p:spPr>
          <a:xfrm>
            <a:off x="0" y="124200"/>
            <a:ext cx="9144000" cy="6609600"/>
          </a:xfrm>
          <a:prstGeom prst="rect">
            <a:avLst/>
          </a:prstGeom>
        </p:spPr>
      </p:pic>
    </p:spTree>
    <p:extLst>
      <p:ext uri="{BB962C8B-B14F-4D97-AF65-F5344CB8AC3E}">
        <p14:creationId xmlns:p14="http://schemas.microsoft.com/office/powerpoint/2010/main" val="2999578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31889F6-65BC-4A8F-B53C-D458E04C9179}"/>
              </a:ext>
            </a:extLst>
          </p:cNvPr>
          <p:cNvSpPr/>
          <p:nvPr/>
        </p:nvSpPr>
        <p:spPr>
          <a:xfrm>
            <a:off x="304800" y="4800600"/>
            <a:ext cx="3962400" cy="1295400"/>
          </a:xfrm>
          <a:prstGeom prst="roundRect">
            <a:avLst/>
          </a:prstGeom>
          <a:gradFill>
            <a:gsLst>
              <a:gs pos="0">
                <a:schemeClr val="accent1">
                  <a:lumMod val="5000"/>
                  <a:lumOff val="95000"/>
                </a:schemeClr>
              </a:gs>
              <a:gs pos="74000">
                <a:schemeClr val="accent1">
                  <a:lumMod val="45000"/>
                  <a:lumOff val="55000"/>
                </a:schemeClr>
              </a:gs>
              <a:gs pos="5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a:extLst>
              <a:ext uri="{FF2B5EF4-FFF2-40B4-BE49-F238E27FC236}">
                <a16:creationId xmlns:a16="http://schemas.microsoft.com/office/drawing/2014/main" id="{C93D551D-57A7-4B83-AD15-E98D985BF114}"/>
              </a:ext>
            </a:extLst>
          </p:cNvPr>
          <p:cNvSpPr>
            <a:spLocks noGrp="1"/>
          </p:cNvSpPr>
          <p:nvPr>
            <p:ph type="title"/>
          </p:nvPr>
        </p:nvSpPr>
        <p:spPr>
          <a:xfrm>
            <a:off x="323161" y="196850"/>
            <a:ext cx="8229600" cy="914400"/>
          </a:xfrm>
        </p:spPr>
        <p:txBody>
          <a:bodyPr>
            <a:normAutofit/>
          </a:bodyPr>
          <a:lstStyle/>
          <a:p>
            <a:pPr>
              <a:defRPr/>
            </a:pPr>
            <a:r>
              <a:rPr lang="en-US" sz="4000" dirty="0"/>
              <a:t>Statin Dosing</a:t>
            </a:r>
          </a:p>
        </p:txBody>
      </p:sp>
      <p:sp>
        <p:nvSpPr>
          <p:cNvPr id="67588" name="Text Placeholder 2">
            <a:extLst>
              <a:ext uri="{FF2B5EF4-FFF2-40B4-BE49-F238E27FC236}">
                <a16:creationId xmlns:a16="http://schemas.microsoft.com/office/drawing/2014/main" id="{F8BBA16F-DCDA-4804-AD12-BA8BE77F551F}"/>
              </a:ext>
            </a:extLst>
          </p:cNvPr>
          <p:cNvSpPr>
            <a:spLocks noGrp="1"/>
          </p:cNvSpPr>
          <p:nvPr>
            <p:ph type="body" idx="1"/>
          </p:nvPr>
        </p:nvSpPr>
        <p:spPr>
          <a:xfrm>
            <a:off x="457200" y="1219200"/>
            <a:ext cx="3521075" cy="914400"/>
          </a:xfrm>
          <a:solidFill>
            <a:schemeClr val="accent1"/>
          </a:solidFill>
          <a:ln>
            <a:miter lim="800000"/>
            <a:headEnd/>
            <a:tailEnd/>
          </a:ln>
        </p:spPr>
        <p:txBody>
          <a:bodyPr/>
          <a:lstStyle/>
          <a:p>
            <a:r>
              <a:rPr lang="en-US" altLang="en-US" sz="2200" dirty="0">
                <a:solidFill>
                  <a:schemeClr val="bg1"/>
                </a:solidFill>
              </a:rPr>
              <a:t>High Intensity: </a:t>
            </a:r>
          </a:p>
          <a:p>
            <a:r>
              <a:rPr lang="en-US" altLang="en-US" dirty="0">
                <a:solidFill>
                  <a:schemeClr val="bg1"/>
                </a:solidFill>
              </a:rPr>
              <a:t>Lowers LDL ≥50%</a:t>
            </a:r>
          </a:p>
        </p:txBody>
      </p:sp>
      <p:sp>
        <p:nvSpPr>
          <p:cNvPr id="67589" name="Text Placeholder 3">
            <a:extLst>
              <a:ext uri="{FF2B5EF4-FFF2-40B4-BE49-F238E27FC236}">
                <a16:creationId xmlns:a16="http://schemas.microsoft.com/office/drawing/2014/main" id="{647E96B6-EA0C-421A-B40F-272099F5C251}"/>
              </a:ext>
            </a:extLst>
          </p:cNvPr>
          <p:cNvSpPr>
            <a:spLocks noGrp="1"/>
          </p:cNvSpPr>
          <p:nvPr>
            <p:ph type="body" sz="half" idx="3"/>
          </p:nvPr>
        </p:nvSpPr>
        <p:spPr>
          <a:xfrm>
            <a:off x="4267200" y="1196975"/>
            <a:ext cx="3733800" cy="914400"/>
          </a:xfrm>
          <a:solidFill>
            <a:schemeClr val="accent1"/>
          </a:solidFill>
          <a:ln>
            <a:miter lim="800000"/>
            <a:headEnd/>
            <a:tailEnd/>
          </a:ln>
        </p:spPr>
        <p:txBody>
          <a:bodyPr/>
          <a:lstStyle/>
          <a:p>
            <a:r>
              <a:rPr lang="en-US" altLang="en-US" sz="2200" dirty="0">
                <a:solidFill>
                  <a:schemeClr val="bg1"/>
                </a:solidFill>
              </a:rPr>
              <a:t>Moderate Intensity: </a:t>
            </a:r>
          </a:p>
          <a:p>
            <a:r>
              <a:rPr lang="en-US" altLang="en-US" dirty="0">
                <a:solidFill>
                  <a:schemeClr val="bg1"/>
                </a:solidFill>
              </a:rPr>
              <a:t>Lower LDL 30-&lt;50%</a:t>
            </a:r>
          </a:p>
        </p:txBody>
      </p:sp>
      <p:sp>
        <p:nvSpPr>
          <p:cNvPr id="67590" name="Content Placeholder 4">
            <a:extLst>
              <a:ext uri="{FF2B5EF4-FFF2-40B4-BE49-F238E27FC236}">
                <a16:creationId xmlns:a16="http://schemas.microsoft.com/office/drawing/2014/main" id="{8684E575-4DEC-418F-A191-3FFB070FCFA2}"/>
              </a:ext>
            </a:extLst>
          </p:cNvPr>
          <p:cNvSpPr>
            <a:spLocks noGrp="1"/>
          </p:cNvSpPr>
          <p:nvPr>
            <p:ph sz="quarter" idx="2"/>
          </p:nvPr>
        </p:nvSpPr>
        <p:spPr>
          <a:xfrm>
            <a:off x="304800" y="2209800"/>
            <a:ext cx="3962400" cy="3616325"/>
          </a:xfrm>
        </p:spPr>
        <p:txBody>
          <a:bodyPr>
            <a:normAutofit/>
          </a:bodyPr>
          <a:lstStyle/>
          <a:p>
            <a:pPr lvl="1"/>
            <a:r>
              <a:rPr lang="en-US" altLang="en-US" sz="2800" dirty="0"/>
              <a:t>Atorvastatin (</a:t>
            </a:r>
            <a:r>
              <a:rPr lang="en-US" altLang="en-US" sz="2800" dirty="0" err="1"/>
              <a:t>lipitor</a:t>
            </a:r>
            <a:r>
              <a:rPr lang="en-US" altLang="en-US" sz="2800" dirty="0"/>
              <a:t>)</a:t>
            </a:r>
          </a:p>
          <a:p>
            <a:pPr lvl="2"/>
            <a:r>
              <a:rPr lang="en-US" altLang="en-US" sz="2400" dirty="0"/>
              <a:t>40-80mg</a:t>
            </a:r>
          </a:p>
          <a:p>
            <a:pPr lvl="1"/>
            <a:r>
              <a:rPr lang="en-US" altLang="en-US" sz="2800" dirty="0"/>
              <a:t>Rosuvastatin (</a:t>
            </a:r>
            <a:r>
              <a:rPr lang="en-US" altLang="en-US" sz="2800" dirty="0" err="1"/>
              <a:t>crestor</a:t>
            </a:r>
            <a:r>
              <a:rPr lang="en-US" altLang="en-US" sz="2800" dirty="0"/>
              <a:t>) </a:t>
            </a:r>
          </a:p>
          <a:p>
            <a:pPr lvl="2"/>
            <a:r>
              <a:rPr lang="en-US" altLang="en-US" sz="2400" dirty="0"/>
              <a:t>20-40mg</a:t>
            </a:r>
          </a:p>
          <a:p>
            <a:endParaRPr lang="en-US" altLang="en-US" dirty="0"/>
          </a:p>
        </p:txBody>
      </p:sp>
      <p:sp>
        <p:nvSpPr>
          <p:cNvPr id="67591" name="Content Placeholder 5">
            <a:extLst>
              <a:ext uri="{FF2B5EF4-FFF2-40B4-BE49-F238E27FC236}">
                <a16:creationId xmlns:a16="http://schemas.microsoft.com/office/drawing/2014/main" id="{ACF1EE85-5F64-4B50-82AC-D6CDB1C3FFBF}"/>
              </a:ext>
            </a:extLst>
          </p:cNvPr>
          <p:cNvSpPr>
            <a:spLocks noGrp="1"/>
          </p:cNvSpPr>
          <p:nvPr>
            <p:ph sz="quarter" idx="4"/>
          </p:nvPr>
        </p:nvSpPr>
        <p:spPr>
          <a:xfrm>
            <a:off x="4114800" y="2171700"/>
            <a:ext cx="4724400" cy="4305300"/>
          </a:xfrm>
        </p:spPr>
        <p:txBody>
          <a:bodyPr>
            <a:noAutofit/>
          </a:bodyPr>
          <a:lstStyle/>
          <a:p>
            <a:pPr lvl="1"/>
            <a:r>
              <a:rPr lang="en-US" altLang="en-US" sz="1800" dirty="0"/>
              <a:t>Atorvastatin (</a:t>
            </a:r>
            <a:r>
              <a:rPr lang="en-US" altLang="en-US" sz="1800" dirty="0" err="1"/>
              <a:t>lipitor</a:t>
            </a:r>
            <a:r>
              <a:rPr lang="en-US" altLang="en-US" sz="1800" dirty="0"/>
              <a:t>)</a:t>
            </a:r>
          </a:p>
          <a:p>
            <a:pPr lvl="2"/>
            <a:r>
              <a:rPr lang="en-US" altLang="en-US" sz="1800" dirty="0"/>
              <a:t>10-20mg</a:t>
            </a:r>
          </a:p>
          <a:p>
            <a:pPr lvl="1"/>
            <a:r>
              <a:rPr lang="en-US" altLang="en-US" sz="1800" dirty="0"/>
              <a:t>Rosuvastatin (</a:t>
            </a:r>
            <a:r>
              <a:rPr lang="en-US" altLang="en-US" sz="1800" dirty="0" err="1"/>
              <a:t>crestor</a:t>
            </a:r>
            <a:r>
              <a:rPr lang="en-US" altLang="en-US" sz="1800" dirty="0"/>
              <a:t>) </a:t>
            </a:r>
          </a:p>
          <a:p>
            <a:pPr lvl="2"/>
            <a:r>
              <a:rPr lang="en-US" altLang="en-US" sz="1800" dirty="0"/>
              <a:t>5-10mg</a:t>
            </a:r>
          </a:p>
          <a:p>
            <a:pPr lvl="1"/>
            <a:r>
              <a:rPr lang="en-US" altLang="en-US" sz="1800" dirty="0"/>
              <a:t>Simvastatin (</a:t>
            </a:r>
            <a:r>
              <a:rPr lang="en-US" altLang="en-US" sz="1800" dirty="0" err="1"/>
              <a:t>zocor</a:t>
            </a:r>
            <a:r>
              <a:rPr lang="en-US" altLang="en-US" sz="1800" dirty="0"/>
              <a:t>)</a:t>
            </a:r>
          </a:p>
          <a:p>
            <a:pPr lvl="2"/>
            <a:r>
              <a:rPr lang="en-US" altLang="en-US" sz="1800" dirty="0"/>
              <a:t>20-40mg</a:t>
            </a:r>
          </a:p>
          <a:p>
            <a:pPr lvl="1"/>
            <a:r>
              <a:rPr lang="en-US" altLang="en-US" sz="1800" dirty="0"/>
              <a:t>Pravastatin (</a:t>
            </a:r>
            <a:r>
              <a:rPr lang="en-US" altLang="en-US" sz="1800" dirty="0" err="1"/>
              <a:t>pravachol</a:t>
            </a:r>
            <a:r>
              <a:rPr lang="en-US" altLang="en-US" sz="1800" dirty="0"/>
              <a:t>)</a:t>
            </a:r>
          </a:p>
          <a:p>
            <a:pPr lvl="2"/>
            <a:r>
              <a:rPr lang="en-US" altLang="en-US" sz="1800" dirty="0"/>
              <a:t>40 – 80mg</a:t>
            </a:r>
          </a:p>
          <a:p>
            <a:pPr lvl="1"/>
            <a:r>
              <a:rPr lang="en-US" altLang="en-US" sz="1800" dirty="0"/>
              <a:t>Lovastatin (</a:t>
            </a:r>
            <a:r>
              <a:rPr lang="en-US" altLang="en-US" sz="1800" dirty="0" err="1"/>
              <a:t>mevacor</a:t>
            </a:r>
            <a:r>
              <a:rPr lang="en-US" altLang="en-US" sz="1800" dirty="0"/>
              <a:t>)</a:t>
            </a:r>
          </a:p>
          <a:p>
            <a:pPr lvl="2"/>
            <a:r>
              <a:rPr lang="en-US" altLang="en-US" sz="1800" dirty="0"/>
              <a:t>40 mg</a:t>
            </a:r>
          </a:p>
          <a:p>
            <a:pPr lvl="1"/>
            <a:r>
              <a:rPr lang="en-US" altLang="en-US" sz="1800" dirty="0"/>
              <a:t>Fluvastatin (</a:t>
            </a:r>
            <a:r>
              <a:rPr lang="en-US" altLang="en-US" sz="1800" dirty="0" err="1"/>
              <a:t>lescol</a:t>
            </a:r>
            <a:r>
              <a:rPr lang="en-US" altLang="en-US" sz="1800" dirty="0"/>
              <a:t>/XL)</a:t>
            </a:r>
          </a:p>
          <a:p>
            <a:pPr lvl="2"/>
            <a:r>
              <a:rPr lang="en-US" altLang="en-US" sz="1800" dirty="0"/>
              <a:t>80mg</a:t>
            </a:r>
          </a:p>
          <a:p>
            <a:pPr lvl="1"/>
            <a:r>
              <a:rPr lang="en-US" altLang="en-US" sz="1800" dirty="0" err="1"/>
              <a:t>Pitavastatin</a:t>
            </a:r>
            <a:r>
              <a:rPr lang="en-US" altLang="en-US" sz="1800" dirty="0"/>
              <a:t> (</a:t>
            </a:r>
            <a:r>
              <a:rPr lang="en-US" altLang="en-US" sz="1800" dirty="0" err="1"/>
              <a:t>livalo</a:t>
            </a:r>
            <a:r>
              <a:rPr lang="en-US" altLang="en-US" sz="1800" dirty="0"/>
              <a:t>)</a:t>
            </a:r>
          </a:p>
          <a:p>
            <a:pPr lvl="2"/>
            <a:r>
              <a:rPr lang="en-US" altLang="en-US" sz="1800" dirty="0"/>
              <a:t>2-4mg</a:t>
            </a:r>
          </a:p>
        </p:txBody>
      </p:sp>
      <p:sp>
        <p:nvSpPr>
          <p:cNvPr id="67592" name="Rectangle 2">
            <a:extLst>
              <a:ext uri="{FF2B5EF4-FFF2-40B4-BE49-F238E27FC236}">
                <a16:creationId xmlns:a16="http://schemas.microsoft.com/office/drawing/2014/main" id="{D9391E5F-F2EA-4191-963B-80C7CF958052}"/>
              </a:ext>
            </a:extLst>
          </p:cNvPr>
          <p:cNvSpPr>
            <a:spLocks noChangeArrowheads="1"/>
          </p:cNvSpPr>
          <p:nvPr/>
        </p:nvSpPr>
        <p:spPr bwMode="auto">
          <a:xfrm>
            <a:off x="457200" y="5016500"/>
            <a:ext cx="3810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ctr" eaLnBrk="1" hangingPunct="1"/>
            <a:r>
              <a:rPr lang="en-US" altLang="en-US" b="1"/>
              <a:t>***If person can’t tolerate intended statin dose, use maximally tolerated dose</a:t>
            </a:r>
            <a:endParaRPr lang="en-US" altLang="en-US"/>
          </a:p>
        </p:txBody>
      </p:sp>
      <p:sp>
        <p:nvSpPr>
          <p:cNvPr id="3" name="TextBox 2">
            <a:extLst>
              <a:ext uri="{FF2B5EF4-FFF2-40B4-BE49-F238E27FC236}">
                <a16:creationId xmlns:a16="http://schemas.microsoft.com/office/drawing/2014/main" id="{53091761-E077-8460-C255-84EA87FDE35B}"/>
              </a:ext>
            </a:extLst>
          </p:cNvPr>
          <p:cNvSpPr txBox="1"/>
          <p:nvPr/>
        </p:nvSpPr>
        <p:spPr>
          <a:xfrm>
            <a:off x="6553200" y="6433623"/>
            <a:ext cx="2452689" cy="369332"/>
          </a:xfrm>
          <a:prstGeom prst="rect">
            <a:avLst/>
          </a:prstGeom>
          <a:noFill/>
        </p:spPr>
        <p:txBody>
          <a:bodyPr wrap="square">
            <a:spAutoFit/>
          </a:bodyPr>
          <a:lstStyle/>
          <a:p>
            <a:r>
              <a:rPr lang="en-US" dirty="0">
                <a:solidFill>
                  <a:srgbClr val="0070C0"/>
                </a:solidFill>
              </a:rPr>
              <a:t>See Med Cheat Sheets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Young casual woman thumbs up">
            <a:extLst>
              <a:ext uri="{FF2B5EF4-FFF2-40B4-BE49-F238E27FC236}">
                <a16:creationId xmlns:a16="http://schemas.microsoft.com/office/drawing/2014/main" id="{1F494E7C-A438-EE7E-B414-6E9EA93E7AAC}"/>
              </a:ext>
            </a:extLst>
          </p:cNvPr>
          <p:cNvPicPr>
            <a:picLocks noChangeAspect="1"/>
          </p:cNvPicPr>
          <p:nvPr/>
        </p:nvPicPr>
        <p:blipFill>
          <a:blip r:embed="rId2"/>
          <a:stretch>
            <a:fillRect/>
          </a:stretch>
        </p:blipFill>
        <p:spPr>
          <a:xfrm>
            <a:off x="3504651" y="1657710"/>
            <a:ext cx="1519004" cy="4292543"/>
          </a:xfrm>
          <a:prstGeom prst="rect">
            <a:avLst/>
          </a:prstGeom>
        </p:spPr>
      </p:pic>
      <p:sp>
        <p:nvSpPr>
          <p:cNvPr id="2" name="Title 1">
            <a:extLst>
              <a:ext uri="{FF2B5EF4-FFF2-40B4-BE49-F238E27FC236}">
                <a16:creationId xmlns:a16="http://schemas.microsoft.com/office/drawing/2014/main" id="{EC057FEC-446F-05A0-5045-180302479261}"/>
              </a:ext>
            </a:extLst>
          </p:cNvPr>
          <p:cNvSpPr>
            <a:spLocks noGrp="1"/>
          </p:cNvSpPr>
          <p:nvPr>
            <p:ph type="title"/>
          </p:nvPr>
        </p:nvSpPr>
        <p:spPr>
          <a:xfrm>
            <a:off x="457200" y="228600"/>
            <a:ext cx="8229600" cy="1429110"/>
          </a:xfrm>
        </p:spPr>
        <p:txBody>
          <a:bodyPr>
            <a:normAutofit fontScale="90000"/>
          </a:bodyPr>
          <a:lstStyle/>
          <a:p>
            <a:r>
              <a:rPr lang="en-US" dirty="0"/>
              <a:t>Improving Care and Promoting Health in Populations</a:t>
            </a:r>
          </a:p>
        </p:txBody>
      </p:sp>
      <p:sp>
        <p:nvSpPr>
          <p:cNvPr id="3" name="Content Placeholder 2">
            <a:extLst>
              <a:ext uri="{FF2B5EF4-FFF2-40B4-BE49-F238E27FC236}">
                <a16:creationId xmlns:a16="http://schemas.microsoft.com/office/drawing/2014/main" id="{CC1BC58B-89EC-F5CF-04BC-4ED14F511B59}"/>
              </a:ext>
            </a:extLst>
          </p:cNvPr>
          <p:cNvSpPr>
            <a:spLocks noGrp="1"/>
          </p:cNvSpPr>
          <p:nvPr>
            <p:ph sz="quarter" idx="1"/>
          </p:nvPr>
        </p:nvSpPr>
        <p:spPr>
          <a:xfrm>
            <a:off x="609600" y="1752600"/>
            <a:ext cx="3200949" cy="5312107"/>
          </a:xfrm>
        </p:spPr>
        <p:txBody>
          <a:bodyPr>
            <a:noAutofit/>
          </a:bodyPr>
          <a:lstStyle/>
          <a:p>
            <a:r>
              <a:rPr lang="en-US" sz="2400" dirty="0">
                <a:solidFill>
                  <a:srgbClr val="383636"/>
                </a:solidFill>
                <a:latin typeface="Helvetica Neue"/>
              </a:rPr>
              <a:t>F</a:t>
            </a:r>
            <a:r>
              <a:rPr lang="en-US" sz="2400" b="0" i="0" dirty="0">
                <a:solidFill>
                  <a:srgbClr val="383636"/>
                </a:solidFill>
                <a:effectLst/>
                <a:latin typeface="Helvetica Neue"/>
              </a:rPr>
              <a:t>or optimal outcomes individualize individual’s context and care needs across </a:t>
            </a:r>
            <a:r>
              <a:rPr lang="en-US" sz="2400" b="0" i="0" dirty="0">
                <a:solidFill>
                  <a:srgbClr val="0070C0"/>
                </a:solidFill>
                <a:effectLst/>
                <a:latin typeface="Helvetica Neue"/>
              </a:rPr>
              <a:t>life span. </a:t>
            </a:r>
          </a:p>
          <a:p>
            <a:r>
              <a:rPr lang="en-US" sz="2400" b="0" i="0" dirty="0">
                <a:solidFill>
                  <a:srgbClr val="383636"/>
                </a:solidFill>
                <a:effectLst/>
                <a:latin typeface="Helvetica Neue"/>
              </a:rPr>
              <a:t>Improve population health through a combination of policy-level, system-level, and person-level approaches</a:t>
            </a:r>
            <a:r>
              <a:rPr lang="en-US" sz="2800" b="0" i="0" dirty="0">
                <a:solidFill>
                  <a:srgbClr val="383636"/>
                </a:solidFill>
                <a:effectLst/>
                <a:latin typeface="Helvetica Neue"/>
              </a:rPr>
              <a:t>. </a:t>
            </a:r>
          </a:p>
        </p:txBody>
      </p:sp>
      <p:sp>
        <p:nvSpPr>
          <p:cNvPr id="4" name="Content Placeholder 3">
            <a:extLst>
              <a:ext uri="{FF2B5EF4-FFF2-40B4-BE49-F238E27FC236}">
                <a16:creationId xmlns:a16="http://schemas.microsoft.com/office/drawing/2014/main" id="{05A41108-6544-8ADA-9D8F-F8D6305BDE87}"/>
              </a:ext>
            </a:extLst>
          </p:cNvPr>
          <p:cNvSpPr>
            <a:spLocks noGrp="1"/>
          </p:cNvSpPr>
          <p:nvPr>
            <p:ph sz="quarter" idx="2"/>
          </p:nvPr>
        </p:nvSpPr>
        <p:spPr>
          <a:xfrm>
            <a:off x="4837176" y="1752600"/>
            <a:ext cx="4041648" cy="4937760"/>
          </a:xfrm>
        </p:spPr>
        <p:txBody>
          <a:bodyPr>
            <a:normAutofit fontScale="70000" lnSpcReduction="20000"/>
          </a:bodyPr>
          <a:lstStyle/>
          <a:p>
            <a:pPr>
              <a:lnSpc>
                <a:spcPct val="120000"/>
              </a:lnSpc>
            </a:pPr>
            <a:r>
              <a:rPr lang="en-US" dirty="0">
                <a:solidFill>
                  <a:srgbClr val="0070C0"/>
                </a:solidFill>
                <a:latin typeface="Helvetica Neue"/>
              </a:rPr>
              <a:t>P</a:t>
            </a:r>
            <a:r>
              <a:rPr lang="en-US" b="0" i="0" dirty="0">
                <a:solidFill>
                  <a:srgbClr val="0070C0"/>
                </a:solidFill>
                <a:effectLst/>
                <a:latin typeface="Helvetica Neue"/>
              </a:rPr>
              <a:t>erson-centered care:</a:t>
            </a:r>
          </a:p>
          <a:p>
            <a:pPr lvl="1">
              <a:lnSpc>
                <a:spcPct val="120000"/>
              </a:lnSpc>
            </a:pPr>
            <a:r>
              <a:rPr lang="en-US" b="0" i="0" dirty="0">
                <a:solidFill>
                  <a:srgbClr val="0070C0"/>
                </a:solidFill>
                <a:effectLst/>
                <a:latin typeface="Helvetica Neue"/>
              </a:rPr>
              <a:t>care that considers an individual’s comorbidities and prognoses</a:t>
            </a:r>
          </a:p>
          <a:p>
            <a:pPr lvl="1">
              <a:lnSpc>
                <a:spcPct val="120000"/>
              </a:lnSpc>
            </a:pPr>
            <a:r>
              <a:rPr lang="en-US" b="0" i="0" dirty="0">
                <a:solidFill>
                  <a:srgbClr val="0070C0"/>
                </a:solidFill>
                <a:effectLst/>
                <a:latin typeface="Helvetica Neue"/>
              </a:rPr>
              <a:t>respectful of and responsive to individual preferences, needs, and values; </a:t>
            </a:r>
          </a:p>
          <a:p>
            <a:pPr lvl="1">
              <a:lnSpc>
                <a:spcPct val="120000"/>
              </a:lnSpc>
            </a:pPr>
            <a:r>
              <a:rPr lang="en-US" b="0" i="0" dirty="0">
                <a:solidFill>
                  <a:srgbClr val="0070C0"/>
                </a:solidFill>
                <a:effectLst/>
                <a:latin typeface="Helvetica Neue"/>
              </a:rPr>
              <a:t>ensures that the individual’s values guide all clinical decisions </a:t>
            </a:r>
          </a:p>
        </p:txBody>
      </p:sp>
    </p:spTree>
    <p:extLst>
      <p:ext uri="{BB962C8B-B14F-4D97-AF65-F5344CB8AC3E}">
        <p14:creationId xmlns:p14="http://schemas.microsoft.com/office/powerpoint/2010/main" val="46129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FD5D1-048D-FF4B-DB34-C68DDD43E68D}"/>
              </a:ext>
            </a:extLst>
          </p:cNvPr>
          <p:cNvSpPr>
            <a:spLocks noGrp="1"/>
          </p:cNvSpPr>
          <p:nvPr>
            <p:ph type="title"/>
          </p:nvPr>
        </p:nvSpPr>
        <p:spPr/>
        <p:txBody>
          <a:bodyPr/>
          <a:lstStyle/>
          <a:p>
            <a:r>
              <a:rPr lang="en-US" dirty="0"/>
              <a:t>Do Statins Work?</a:t>
            </a:r>
          </a:p>
        </p:txBody>
      </p:sp>
      <p:sp>
        <p:nvSpPr>
          <p:cNvPr id="3" name="Content Placeholder 2">
            <a:extLst>
              <a:ext uri="{FF2B5EF4-FFF2-40B4-BE49-F238E27FC236}">
                <a16:creationId xmlns:a16="http://schemas.microsoft.com/office/drawing/2014/main" id="{DE112DD6-5370-D56E-8291-0FE303ABFBAB}"/>
              </a:ext>
            </a:extLst>
          </p:cNvPr>
          <p:cNvSpPr>
            <a:spLocks noGrp="1"/>
          </p:cNvSpPr>
          <p:nvPr>
            <p:ph sz="quarter" idx="1"/>
          </p:nvPr>
        </p:nvSpPr>
        <p:spPr>
          <a:xfrm>
            <a:off x="457200" y="1219200"/>
            <a:ext cx="4041648" cy="5410200"/>
          </a:xfrm>
        </p:spPr>
        <p:txBody>
          <a:bodyPr>
            <a:normAutofit/>
          </a:bodyPr>
          <a:lstStyle/>
          <a:p>
            <a:pPr>
              <a:lnSpc>
                <a:spcPct val="120000"/>
              </a:lnSpc>
            </a:pPr>
            <a:r>
              <a:rPr lang="en-US" sz="2400" b="0" i="0" dirty="0">
                <a:solidFill>
                  <a:srgbClr val="383636"/>
                </a:solidFill>
                <a:effectLst/>
                <a:ea typeface="Calibri" panose="020F0502020204030204" pitchFamily="34" charset="0"/>
                <a:cs typeface="Calibri" panose="020F0502020204030204" pitchFamily="34" charset="0"/>
              </a:rPr>
              <a:t>Meta-analyses, including data from over 18,000 people with diabetes from 14 randomized trials of statin therapy (mean follow-up 4.3 years).</a:t>
            </a:r>
          </a:p>
          <a:p>
            <a:pPr>
              <a:lnSpc>
                <a:spcPct val="120000"/>
              </a:lnSpc>
            </a:pPr>
            <a:endParaRPr lang="en-US" sz="2400" dirty="0">
              <a:solidFill>
                <a:srgbClr val="383636"/>
              </a:solidFill>
              <a:ea typeface="Calibri" panose="020F0502020204030204" pitchFamily="34" charset="0"/>
              <a:cs typeface="Calibri" panose="020F0502020204030204" pitchFamily="34" charset="0"/>
            </a:endParaRPr>
          </a:p>
          <a:p>
            <a:pPr>
              <a:lnSpc>
                <a:spcPct val="120000"/>
              </a:lnSpc>
            </a:pPr>
            <a:endParaRPr lang="en-US" sz="2400"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0512BB2B-2673-E67B-8C53-D6B16BD43E37}"/>
              </a:ext>
            </a:extLst>
          </p:cNvPr>
          <p:cNvSpPr>
            <a:spLocks noGrp="1"/>
          </p:cNvSpPr>
          <p:nvPr>
            <p:ph sz="quarter" idx="2"/>
          </p:nvPr>
        </p:nvSpPr>
        <p:spPr/>
        <p:txBody>
          <a:bodyPr>
            <a:normAutofit/>
          </a:bodyPr>
          <a:lstStyle/>
          <a:p>
            <a:r>
              <a:rPr lang="en-US" sz="3200" b="0" i="0" dirty="0">
                <a:solidFill>
                  <a:srgbClr val="383636"/>
                </a:solidFill>
                <a:effectLst/>
                <a:ea typeface="Calibri" panose="020F0502020204030204" pitchFamily="34" charset="0"/>
                <a:cs typeface="Calibri" panose="020F0502020204030204" pitchFamily="34" charset="0"/>
              </a:rPr>
              <a:t>Statin therapy demonstrated </a:t>
            </a:r>
          </a:p>
          <a:p>
            <a:pPr lvl="1"/>
            <a:r>
              <a:rPr lang="en-US" b="0" i="0" dirty="0">
                <a:solidFill>
                  <a:srgbClr val="383636"/>
                </a:solidFill>
                <a:effectLst/>
                <a:ea typeface="Calibri" panose="020F0502020204030204" pitchFamily="34" charset="0"/>
                <a:cs typeface="Calibri" panose="020F0502020204030204" pitchFamily="34" charset="0"/>
              </a:rPr>
              <a:t>9% proportional reduction in all-cause mortality and </a:t>
            </a:r>
          </a:p>
          <a:p>
            <a:pPr lvl="1"/>
            <a:r>
              <a:rPr lang="en-US" b="0" i="0" dirty="0">
                <a:solidFill>
                  <a:srgbClr val="383636"/>
                </a:solidFill>
                <a:effectLst/>
                <a:ea typeface="Calibri" panose="020F0502020204030204" pitchFamily="34" charset="0"/>
                <a:cs typeface="Calibri" panose="020F0502020204030204" pitchFamily="34" charset="0"/>
              </a:rPr>
              <a:t>13% reduction in vascular mortality for each 39 mg/dL reduction in LDL cholesterol </a:t>
            </a:r>
            <a:endParaRPr lang="en-US" dirty="0"/>
          </a:p>
        </p:txBody>
      </p:sp>
      <p:pic>
        <p:nvPicPr>
          <p:cNvPr id="6" name="Picture 5" descr="Pie chart and pencil percentage sign">
            <a:extLst>
              <a:ext uri="{FF2B5EF4-FFF2-40B4-BE49-F238E27FC236}">
                <a16:creationId xmlns:a16="http://schemas.microsoft.com/office/drawing/2014/main" id="{307E9787-8186-41F3-746A-A458794EF7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960" y="3975423"/>
            <a:ext cx="3313176" cy="2208969"/>
          </a:xfrm>
          <a:prstGeom prst="rect">
            <a:avLst/>
          </a:prstGeom>
        </p:spPr>
      </p:pic>
    </p:spTree>
    <p:extLst>
      <p:ext uri="{BB962C8B-B14F-4D97-AF65-F5344CB8AC3E}">
        <p14:creationId xmlns:p14="http://schemas.microsoft.com/office/powerpoint/2010/main" val="209042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4C8F8-0DB0-BF74-D249-2FFE0F0962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F65A51-70DD-0DB7-8426-47B25548B40F}"/>
              </a:ext>
            </a:extLst>
          </p:cNvPr>
          <p:cNvSpPr>
            <a:spLocks noGrp="1"/>
          </p:cNvSpPr>
          <p:nvPr>
            <p:ph type="title"/>
          </p:nvPr>
        </p:nvSpPr>
        <p:spPr>
          <a:xfrm>
            <a:off x="348807" y="120869"/>
            <a:ext cx="8229600" cy="990600"/>
          </a:xfrm>
        </p:spPr>
        <p:txBody>
          <a:bodyPr/>
          <a:lstStyle/>
          <a:p>
            <a:r>
              <a:rPr lang="en-US" dirty="0"/>
              <a:t>Additional Agents to Lower LDL</a:t>
            </a:r>
          </a:p>
        </p:txBody>
      </p:sp>
      <p:sp>
        <p:nvSpPr>
          <p:cNvPr id="3" name="Content Placeholder 2">
            <a:extLst>
              <a:ext uri="{FF2B5EF4-FFF2-40B4-BE49-F238E27FC236}">
                <a16:creationId xmlns:a16="http://schemas.microsoft.com/office/drawing/2014/main" id="{FA5BF97F-B502-6B3F-2A39-A7E8E8023D59}"/>
              </a:ext>
            </a:extLst>
          </p:cNvPr>
          <p:cNvSpPr>
            <a:spLocks noGrp="1"/>
          </p:cNvSpPr>
          <p:nvPr>
            <p:ph sz="quarter" idx="1"/>
          </p:nvPr>
        </p:nvSpPr>
        <p:spPr>
          <a:xfrm>
            <a:off x="457200" y="1219200"/>
            <a:ext cx="7620000" cy="5486400"/>
          </a:xfrm>
        </p:spPr>
        <p:txBody>
          <a:bodyPr>
            <a:normAutofit/>
          </a:bodyPr>
          <a:lstStyle/>
          <a:p>
            <a:pPr marL="205740" lvl="1" indent="0">
              <a:buNone/>
              <a:defRPr/>
            </a:pPr>
            <a:r>
              <a:rPr lang="en-US" altLang="en-US" sz="2400" b="1" dirty="0" err="1"/>
              <a:t>Bempedoic</a:t>
            </a:r>
            <a:r>
              <a:rPr lang="en-US" altLang="en-US" sz="2400" b="1" dirty="0"/>
              <a:t> acid (</a:t>
            </a:r>
            <a:r>
              <a:rPr lang="en-US" altLang="en-US" sz="2400" b="1" dirty="0" err="1"/>
              <a:t>Nexletol</a:t>
            </a:r>
            <a:r>
              <a:rPr lang="en-US" altLang="en-US" sz="2400" b="1" dirty="0"/>
              <a:t>)</a:t>
            </a:r>
          </a:p>
          <a:p>
            <a:pPr lvl="1">
              <a:defRPr/>
            </a:pPr>
            <a:r>
              <a:rPr lang="en-US" sz="2400" dirty="0"/>
              <a:t>Novel LDL cholesterol lowering agent acting in the same pathway as statin but without activity in skeletal muscle, which limits the muscle-related adverse effects</a:t>
            </a:r>
          </a:p>
          <a:p>
            <a:pPr lvl="1">
              <a:defRPr/>
            </a:pPr>
            <a:r>
              <a:rPr lang="en-US" sz="2400" dirty="0"/>
              <a:t>Lowers LDL cholesterol levels by 15% for those on statins and 24% for those not taking statins</a:t>
            </a:r>
          </a:p>
          <a:p>
            <a:pPr lvl="1">
              <a:defRPr/>
            </a:pPr>
            <a:r>
              <a:rPr lang="en-US" sz="2400" dirty="0"/>
              <a:t>CLEAR Outcomes trial found a reduction in 4 point MACE events by 13% compared with placebo for individuals with established ASCVD  or high ASCVD risk  </a:t>
            </a:r>
          </a:p>
          <a:p>
            <a:pPr lvl="1">
              <a:defRPr/>
            </a:pPr>
            <a:r>
              <a:rPr lang="en-US" altLang="en-US" sz="2400" dirty="0"/>
              <a:t>Dose: 180mg orally once daily </a:t>
            </a:r>
          </a:p>
          <a:p>
            <a:pPr lvl="1">
              <a:defRPr/>
            </a:pPr>
            <a:r>
              <a:rPr lang="en-US" altLang="en-US" sz="2400" dirty="0"/>
              <a:t>Available with ezetimibe as </a:t>
            </a:r>
            <a:r>
              <a:rPr lang="en-US" altLang="en-US" sz="2400" dirty="0" err="1"/>
              <a:t>Nexlizet</a:t>
            </a:r>
            <a:endParaRPr lang="en-US" altLang="en-US" sz="2400" dirty="0"/>
          </a:p>
          <a:p>
            <a:pPr lvl="1">
              <a:defRPr/>
            </a:pPr>
            <a:r>
              <a:rPr lang="en-US" altLang="en-US" sz="2400" dirty="0"/>
              <a:t>Once daily with or without food</a:t>
            </a:r>
          </a:p>
          <a:p>
            <a:pPr lvl="2">
              <a:defRPr/>
            </a:pPr>
            <a:endParaRPr lang="en-US" altLang="en-US" sz="2400" dirty="0"/>
          </a:p>
          <a:p>
            <a:endParaRPr lang="en-US" dirty="0"/>
          </a:p>
        </p:txBody>
      </p:sp>
    </p:spTree>
    <p:extLst>
      <p:ext uri="{BB962C8B-B14F-4D97-AF65-F5344CB8AC3E}">
        <p14:creationId xmlns:p14="http://schemas.microsoft.com/office/powerpoint/2010/main" val="241482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E9A59-E742-76B3-D66A-B57127F67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F73D46-E3ED-6D90-A86D-8F33B310EACD}"/>
              </a:ext>
            </a:extLst>
          </p:cNvPr>
          <p:cNvSpPr>
            <a:spLocks noGrp="1"/>
          </p:cNvSpPr>
          <p:nvPr>
            <p:ph type="title"/>
          </p:nvPr>
        </p:nvSpPr>
        <p:spPr>
          <a:xfrm>
            <a:off x="348807" y="120869"/>
            <a:ext cx="8229600" cy="990600"/>
          </a:xfrm>
        </p:spPr>
        <p:txBody>
          <a:bodyPr/>
          <a:lstStyle/>
          <a:p>
            <a:r>
              <a:rPr lang="en-US" dirty="0"/>
              <a:t>Additional Agents to Lower LDL</a:t>
            </a:r>
          </a:p>
        </p:txBody>
      </p:sp>
      <p:sp>
        <p:nvSpPr>
          <p:cNvPr id="3" name="Content Placeholder 2">
            <a:extLst>
              <a:ext uri="{FF2B5EF4-FFF2-40B4-BE49-F238E27FC236}">
                <a16:creationId xmlns:a16="http://schemas.microsoft.com/office/drawing/2014/main" id="{EDEC4185-75B2-4312-6020-7B19FEB472E9}"/>
              </a:ext>
            </a:extLst>
          </p:cNvPr>
          <p:cNvSpPr>
            <a:spLocks noGrp="1"/>
          </p:cNvSpPr>
          <p:nvPr>
            <p:ph sz="quarter" idx="1"/>
          </p:nvPr>
        </p:nvSpPr>
        <p:spPr>
          <a:xfrm>
            <a:off x="457200" y="1219200"/>
            <a:ext cx="7620000" cy="5486400"/>
          </a:xfrm>
        </p:spPr>
        <p:txBody>
          <a:bodyPr>
            <a:normAutofit/>
          </a:bodyPr>
          <a:lstStyle/>
          <a:p>
            <a:pPr marL="205740" lvl="1" indent="0">
              <a:buNone/>
              <a:defRPr/>
            </a:pPr>
            <a:r>
              <a:rPr lang="en-US" altLang="en-US" sz="2400" b="1" dirty="0"/>
              <a:t>PCSK9 Inhibitors</a:t>
            </a:r>
          </a:p>
          <a:p>
            <a:pPr lvl="1">
              <a:defRPr/>
            </a:pPr>
            <a:r>
              <a:rPr lang="en-US" sz="2400" dirty="0" err="1"/>
              <a:t>Evolucumab</a:t>
            </a:r>
            <a:r>
              <a:rPr lang="en-US" sz="2400" dirty="0"/>
              <a:t> (Repatha) and Alirocumab (</a:t>
            </a:r>
            <a:r>
              <a:rPr lang="en-US" sz="2400" dirty="0" err="1"/>
              <a:t>Praluent</a:t>
            </a:r>
            <a:r>
              <a:rPr lang="en-US" sz="2400" dirty="0"/>
              <a:t>)</a:t>
            </a:r>
          </a:p>
          <a:p>
            <a:pPr lvl="1">
              <a:defRPr/>
            </a:pPr>
            <a:r>
              <a:rPr lang="en-US" sz="2400" dirty="0"/>
              <a:t>Auto-injector</a:t>
            </a:r>
          </a:p>
          <a:p>
            <a:pPr lvl="1">
              <a:defRPr/>
            </a:pPr>
            <a:r>
              <a:rPr lang="en-US" sz="2400" dirty="0"/>
              <a:t>When added to max tolerated statin, decreases LDL from 52-65%</a:t>
            </a:r>
          </a:p>
          <a:p>
            <a:pPr lvl="1">
              <a:defRPr/>
            </a:pPr>
            <a:r>
              <a:rPr lang="en-US" sz="2400" dirty="0"/>
              <a:t>No CV outcome trials for primary prevention</a:t>
            </a:r>
          </a:p>
          <a:p>
            <a:pPr lvl="1">
              <a:defRPr/>
            </a:pPr>
            <a:r>
              <a:rPr lang="en-US" sz="2400" dirty="0"/>
              <a:t>For secondary prevention, significantly reduced the risk of MACE by 15-20% in FOURIER (</a:t>
            </a:r>
            <a:r>
              <a:rPr lang="en-US" sz="2400" dirty="0" err="1"/>
              <a:t>evolucumab</a:t>
            </a:r>
            <a:r>
              <a:rPr lang="en-US" sz="2400" dirty="0"/>
              <a:t>) and ODYSSEY (Alirocumab)</a:t>
            </a:r>
          </a:p>
          <a:p>
            <a:pPr lvl="1">
              <a:defRPr/>
            </a:pPr>
            <a:r>
              <a:rPr lang="en-US" altLang="en-US" sz="2400" dirty="0"/>
              <a:t>Fewer skeletal muscle adverse effects compared to statins</a:t>
            </a:r>
          </a:p>
          <a:p>
            <a:pPr lvl="2">
              <a:defRPr/>
            </a:pPr>
            <a:endParaRPr lang="en-US" altLang="en-US" sz="2400" dirty="0"/>
          </a:p>
          <a:p>
            <a:endParaRPr lang="en-US" dirty="0"/>
          </a:p>
        </p:txBody>
      </p:sp>
    </p:spTree>
    <p:extLst>
      <p:ext uri="{BB962C8B-B14F-4D97-AF65-F5344CB8AC3E}">
        <p14:creationId xmlns:p14="http://schemas.microsoft.com/office/powerpoint/2010/main" val="13860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9CFE9-2231-0219-125C-EC1F3E715AC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C0D0F4E-9F7B-A433-1A72-B01224C134E8}"/>
              </a:ext>
            </a:extLst>
          </p:cNvPr>
          <p:cNvSpPr txBox="1"/>
          <p:nvPr/>
        </p:nvSpPr>
        <p:spPr>
          <a:xfrm>
            <a:off x="2057400" y="6469828"/>
            <a:ext cx="5334000" cy="369332"/>
          </a:xfrm>
          <a:prstGeom prst="rect">
            <a:avLst/>
          </a:prstGeom>
          <a:noFill/>
        </p:spPr>
        <p:txBody>
          <a:bodyPr wrap="square" rtlCol="0">
            <a:spAutoFit/>
          </a:bodyPr>
          <a:lstStyle/>
          <a:p>
            <a:r>
              <a:rPr lang="en-US" dirty="0"/>
              <a:t>From Meds Cheat Sheet Page – Diabetesed.net</a:t>
            </a:r>
          </a:p>
        </p:txBody>
      </p:sp>
      <p:pic>
        <p:nvPicPr>
          <p:cNvPr id="5" name="Content Placeholder 7">
            <a:extLst>
              <a:ext uri="{FF2B5EF4-FFF2-40B4-BE49-F238E27FC236}">
                <a16:creationId xmlns:a16="http://schemas.microsoft.com/office/drawing/2014/main" id="{3562BFD1-DD06-5F37-A3C6-2E4CD7BD9022}"/>
              </a:ext>
            </a:extLst>
          </p:cNvPr>
          <p:cNvPicPr>
            <a:picLocks noChangeAspect="1"/>
          </p:cNvPicPr>
          <p:nvPr/>
        </p:nvPicPr>
        <p:blipFill>
          <a:blip r:embed="rId2"/>
          <a:stretch>
            <a:fillRect/>
          </a:stretch>
        </p:blipFill>
        <p:spPr>
          <a:xfrm>
            <a:off x="762000" y="0"/>
            <a:ext cx="6780801" cy="6452092"/>
          </a:xfrm>
          <a:prstGeom prst="rect">
            <a:avLst/>
          </a:prstGeom>
        </p:spPr>
      </p:pic>
    </p:spTree>
    <p:extLst>
      <p:ext uri="{BB962C8B-B14F-4D97-AF65-F5344CB8AC3E}">
        <p14:creationId xmlns:p14="http://schemas.microsoft.com/office/powerpoint/2010/main" val="3580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D6363-8D21-D02F-BBE5-A42E75BE0DDE}"/>
              </a:ext>
            </a:extLst>
          </p:cNvPr>
          <p:cNvSpPr>
            <a:spLocks noGrp="1"/>
          </p:cNvSpPr>
          <p:nvPr>
            <p:ph type="title"/>
          </p:nvPr>
        </p:nvSpPr>
        <p:spPr/>
        <p:txBody>
          <a:bodyPr/>
          <a:lstStyle/>
          <a:p>
            <a:r>
              <a:rPr lang="en-US" dirty="0"/>
              <a:t>Additional Agents to Lower LDL</a:t>
            </a:r>
          </a:p>
        </p:txBody>
      </p:sp>
      <p:sp>
        <p:nvSpPr>
          <p:cNvPr id="3" name="Content Placeholder 2">
            <a:extLst>
              <a:ext uri="{FF2B5EF4-FFF2-40B4-BE49-F238E27FC236}">
                <a16:creationId xmlns:a16="http://schemas.microsoft.com/office/drawing/2014/main" id="{690DD927-9DB3-D27A-8592-03596FD53019}"/>
              </a:ext>
            </a:extLst>
          </p:cNvPr>
          <p:cNvSpPr>
            <a:spLocks noGrp="1"/>
          </p:cNvSpPr>
          <p:nvPr>
            <p:ph sz="quarter" idx="1"/>
          </p:nvPr>
        </p:nvSpPr>
        <p:spPr>
          <a:xfrm>
            <a:off x="457200" y="1219200"/>
            <a:ext cx="8229600" cy="5638800"/>
          </a:xfrm>
        </p:spPr>
        <p:txBody>
          <a:bodyPr>
            <a:normAutofit/>
          </a:bodyPr>
          <a:lstStyle/>
          <a:p>
            <a:pPr marL="205740" lvl="1" indent="0">
              <a:lnSpc>
                <a:spcPct val="110000"/>
              </a:lnSpc>
              <a:buNone/>
              <a:defRPr/>
            </a:pPr>
            <a:r>
              <a:rPr lang="en-US" altLang="en-US" sz="2800" b="1" dirty="0" err="1"/>
              <a:t>Iclisiran</a:t>
            </a:r>
            <a:r>
              <a:rPr lang="en-US" altLang="en-US" sz="2800" b="1" dirty="0"/>
              <a:t> (</a:t>
            </a:r>
            <a:r>
              <a:rPr lang="en-US" altLang="en-US" sz="2800" b="1" dirty="0" err="1"/>
              <a:t>Leqvio</a:t>
            </a:r>
            <a:r>
              <a:rPr lang="en-US" altLang="en-US" sz="2800" b="1" dirty="0"/>
              <a:t>)</a:t>
            </a:r>
          </a:p>
          <a:p>
            <a:pPr lvl="1">
              <a:lnSpc>
                <a:spcPct val="110000"/>
              </a:lnSpc>
              <a:defRPr/>
            </a:pPr>
            <a:r>
              <a:rPr lang="en-US" altLang="en-US" sz="2800" dirty="0"/>
              <a:t>Indicated as adjunct to diet and statin therapy to lower LDL</a:t>
            </a:r>
          </a:p>
          <a:p>
            <a:pPr lvl="1">
              <a:lnSpc>
                <a:spcPct val="110000"/>
              </a:lnSpc>
              <a:defRPr/>
            </a:pPr>
            <a:r>
              <a:rPr lang="en-US" altLang="en-US" sz="2800" dirty="0"/>
              <a:t>Lowers LDL by ~50% when added to statin </a:t>
            </a:r>
          </a:p>
          <a:p>
            <a:pPr lvl="2">
              <a:lnSpc>
                <a:spcPct val="110000"/>
              </a:lnSpc>
              <a:defRPr/>
            </a:pPr>
            <a:r>
              <a:rPr lang="en-US" altLang="en-US" sz="2800" dirty="0"/>
              <a:t>Targets PCSK9</a:t>
            </a:r>
          </a:p>
          <a:p>
            <a:pPr lvl="2">
              <a:lnSpc>
                <a:spcPct val="110000"/>
              </a:lnSpc>
              <a:defRPr/>
            </a:pPr>
            <a:r>
              <a:rPr lang="en-US" altLang="en-US" sz="2800" dirty="0"/>
              <a:t>SC injection, day 1, 90 days, then every 6 months</a:t>
            </a:r>
          </a:p>
          <a:p>
            <a:pPr lvl="1">
              <a:lnSpc>
                <a:spcPct val="110000"/>
              </a:lnSpc>
              <a:defRPr/>
            </a:pPr>
            <a:r>
              <a:rPr lang="en-US" altLang="en-US" sz="2800" dirty="0"/>
              <a:t>Exploratory analysis showed reduced CV events vs. placebo</a:t>
            </a:r>
          </a:p>
          <a:p>
            <a:pPr lvl="1">
              <a:lnSpc>
                <a:spcPct val="110000"/>
              </a:lnSpc>
              <a:defRPr/>
            </a:pPr>
            <a:r>
              <a:rPr lang="en-US" altLang="en-US" sz="2800" dirty="0"/>
              <a:t>Ongoing CV outcome trial in people with established CVD and primary prevention</a:t>
            </a:r>
          </a:p>
          <a:p>
            <a:endParaRPr lang="en-US" dirty="0"/>
          </a:p>
        </p:txBody>
      </p:sp>
    </p:spTree>
    <p:extLst>
      <p:ext uri="{BB962C8B-B14F-4D97-AF65-F5344CB8AC3E}">
        <p14:creationId xmlns:p14="http://schemas.microsoft.com/office/powerpoint/2010/main" val="368345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B35DF-34F3-4299-80A2-1F5B331206B9}"/>
              </a:ext>
            </a:extLst>
          </p:cNvPr>
          <p:cNvSpPr>
            <a:spLocks noGrp="1"/>
          </p:cNvSpPr>
          <p:nvPr>
            <p:ph type="title"/>
          </p:nvPr>
        </p:nvSpPr>
        <p:spPr>
          <a:xfrm>
            <a:off x="457200" y="320040"/>
            <a:ext cx="8305800" cy="822960"/>
          </a:xfrm>
        </p:spPr>
        <p:txBody>
          <a:bodyPr/>
          <a:lstStyle/>
          <a:p>
            <a:pPr eaLnBrk="1" fontAlgn="auto" hangingPunct="1">
              <a:spcAft>
                <a:spcPts val="0"/>
              </a:spcAft>
              <a:defRPr/>
            </a:pPr>
            <a:r>
              <a:rPr lang="en-US" dirty="0"/>
              <a:t>Treating High TG</a:t>
            </a:r>
          </a:p>
        </p:txBody>
      </p:sp>
      <p:sp>
        <p:nvSpPr>
          <p:cNvPr id="39939" name="Content Placeholder 2">
            <a:extLst>
              <a:ext uri="{FF2B5EF4-FFF2-40B4-BE49-F238E27FC236}">
                <a16:creationId xmlns:a16="http://schemas.microsoft.com/office/drawing/2014/main" id="{72FC1158-639B-4347-BEF5-C1EF752C90F0}"/>
              </a:ext>
            </a:extLst>
          </p:cNvPr>
          <p:cNvSpPr>
            <a:spLocks noGrp="1"/>
          </p:cNvSpPr>
          <p:nvPr>
            <p:ph idx="1"/>
          </p:nvPr>
        </p:nvSpPr>
        <p:spPr>
          <a:xfrm>
            <a:off x="457200" y="1295400"/>
            <a:ext cx="7467600" cy="5410200"/>
          </a:xfrm>
        </p:spPr>
        <p:txBody>
          <a:bodyPr>
            <a:normAutofit lnSpcReduction="10000"/>
          </a:bodyPr>
          <a:lstStyle/>
          <a:p>
            <a:pPr eaLnBrk="1" hangingPunct="1">
              <a:defRPr/>
            </a:pPr>
            <a:r>
              <a:rPr lang="en-US" altLang="en-US" sz="2800" dirty="0"/>
              <a:t>In adults with high fasting TG&gt;150, evaluate secondary causes: diabetes, chronic liver or kidney disease, hypothyroidism, alcohol, meds that raise TG</a:t>
            </a:r>
            <a:endParaRPr lang="en-US" altLang="en-US" sz="2000" dirty="0"/>
          </a:p>
          <a:p>
            <a:pPr eaLnBrk="1" hangingPunct="1">
              <a:defRPr/>
            </a:pPr>
            <a:r>
              <a:rPr lang="en-US" altLang="en-US" sz="2800" dirty="0"/>
              <a:t>Consider fibrates or fish oil when TG&gt;500mg/dL and definitely when TG&gt;1000mg/dL</a:t>
            </a:r>
          </a:p>
          <a:p>
            <a:pPr lvl="1" eaLnBrk="1" hangingPunct="1">
              <a:defRPr/>
            </a:pPr>
            <a:r>
              <a:rPr lang="en-US" altLang="en-US" sz="2400" dirty="0"/>
              <a:t>High TG puts people at increased pancreatitis risk</a:t>
            </a:r>
          </a:p>
          <a:p>
            <a:pPr eaLnBrk="1" hangingPunct="1">
              <a:defRPr/>
            </a:pPr>
            <a:r>
              <a:rPr lang="en-US" altLang="en-US" sz="2800" dirty="0"/>
              <a:t>In People with ASCVD or other CV risk factors on a statin with managed LDL but elevated TG (150-499mg/dL), adding </a:t>
            </a:r>
            <a:r>
              <a:rPr lang="en-US" altLang="en-US" sz="2800" dirty="0" err="1"/>
              <a:t>icosapent</a:t>
            </a:r>
            <a:r>
              <a:rPr lang="en-US" altLang="en-US" sz="2800" dirty="0"/>
              <a:t> ethyl (</a:t>
            </a:r>
            <a:r>
              <a:rPr lang="en-US" altLang="en-US" sz="2800" dirty="0" err="1"/>
              <a:t>vascepa</a:t>
            </a:r>
            <a:r>
              <a:rPr lang="en-US" altLang="en-US" sz="2800" dirty="0"/>
              <a:t>) can be considered to reduce CV risk (REDUCE-IT trial)</a:t>
            </a:r>
          </a:p>
          <a:p>
            <a:pPr lvl="1">
              <a:defRPr/>
            </a:pPr>
            <a:r>
              <a:rPr lang="en-US" altLang="en-US" sz="1900" dirty="0"/>
              <a:t>Individuals randomized to 2g BID who had either established CVD or diabetes + at least 1 risk factor, </a:t>
            </a:r>
            <a:r>
              <a:rPr lang="en-US" sz="1900" dirty="0" err="1"/>
              <a:t>icosapent</a:t>
            </a:r>
            <a:r>
              <a:rPr lang="en-US" sz="1900" dirty="0"/>
              <a:t> ethyl</a:t>
            </a:r>
            <a:r>
              <a:rPr lang="en-US" altLang="en-US" sz="1900" dirty="0"/>
              <a:t> demonstrated a 25% risk reduction in 3 point MACE</a:t>
            </a:r>
          </a:p>
          <a:p>
            <a:pPr eaLnBrk="1" hangingPunct="1">
              <a:defRPr/>
            </a:pPr>
            <a:endParaRPr lang="en-US" altLang="en-US" dirty="0"/>
          </a:p>
          <a:p>
            <a:pPr eaLnBrk="1" hangingPunct="1">
              <a:defRPr/>
            </a:pPr>
            <a:endParaRPr lang="en-US" altLang="en-US" sz="2400" dirty="0"/>
          </a:p>
          <a:p>
            <a:pPr eaLnBrk="1" hangingPunct="1">
              <a:defRPr/>
            </a:pPr>
            <a:endParaRPr lang="en-US" altLang="en-US" sz="2400" dirty="0"/>
          </a:p>
          <a:p>
            <a:pPr eaLnBrk="1" hangingPunct="1">
              <a:defRPr/>
            </a:pPr>
            <a:endParaRPr lang="en-US" altLang="en-US" dirty="0"/>
          </a:p>
          <a:p>
            <a:pPr eaLnBrk="1" hangingPunct="1">
              <a:defRPr/>
            </a:pPr>
            <a:endParaRPr lang="en-US"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F4064-4812-8F24-37EE-EA6F05D89793}"/>
              </a:ext>
            </a:extLst>
          </p:cNvPr>
          <p:cNvSpPr>
            <a:spLocks noGrp="1"/>
          </p:cNvSpPr>
          <p:nvPr>
            <p:ph type="title"/>
          </p:nvPr>
        </p:nvSpPr>
        <p:spPr/>
        <p:txBody>
          <a:bodyPr/>
          <a:lstStyle/>
          <a:p>
            <a:r>
              <a:rPr lang="en-US" dirty="0"/>
              <a:t>Fibrates</a:t>
            </a:r>
          </a:p>
        </p:txBody>
      </p:sp>
      <p:sp>
        <p:nvSpPr>
          <p:cNvPr id="3" name="Content Placeholder 2">
            <a:extLst>
              <a:ext uri="{FF2B5EF4-FFF2-40B4-BE49-F238E27FC236}">
                <a16:creationId xmlns:a16="http://schemas.microsoft.com/office/drawing/2014/main" id="{95B1F09E-8967-9207-0715-42A2BC36433C}"/>
              </a:ext>
            </a:extLst>
          </p:cNvPr>
          <p:cNvSpPr>
            <a:spLocks noGrp="1"/>
          </p:cNvSpPr>
          <p:nvPr>
            <p:ph sz="quarter" idx="1"/>
          </p:nvPr>
        </p:nvSpPr>
        <p:spPr>
          <a:xfrm>
            <a:off x="304800" y="1219200"/>
            <a:ext cx="5257800" cy="5486400"/>
          </a:xfrm>
        </p:spPr>
        <p:txBody>
          <a:bodyPr>
            <a:normAutofit fontScale="92500"/>
          </a:bodyPr>
          <a:lstStyle/>
          <a:p>
            <a:pPr>
              <a:lnSpc>
                <a:spcPct val="110000"/>
              </a:lnSpc>
            </a:pPr>
            <a:r>
              <a:rPr lang="en-US" dirty="0"/>
              <a:t>Statin plus </a:t>
            </a:r>
            <a:r>
              <a:rPr lang="en-US" b="1" dirty="0"/>
              <a:t>fibrate</a:t>
            </a:r>
            <a:r>
              <a:rPr lang="en-US" dirty="0"/>
              <a:t> combination therapy has not been shown to improve ASCVD outcomes and is generally not recommended. (A)</a:t>
            </a:r>
          </a:p>
          <a:p>
            <a:pPr lvl="1">
              <a:lnSpc>
                <a:spcPct val="110000"/>
              </a:lnSpc>
            </a:pPr>
            <a:r>
              <a:rPr lang="en-US" dirty="0"/>
              <a:t>Fibrates include fenofibrate and gemfibrozil </a:t>
            </a:r>
          </a:p>
          <a:p>
            <a:pPr lvl="1">
              <a:lnSpc>
                <a:spcPct val="110000"/>
              </a:lnSpc>
            </a:pPr>
            <a:r>
              <a:rPr lang="en-US" dirty="0"/>
              <a:t>May be appropriate for a person with very high TG </a:t>
            </a:r>
          </a:p>
          <a:p>
            <a:pPr>
              <a:lnSpc>
                <a:spcPct val="110000"/>
              </a:lnSpc>
            </a:pPr>
            <a:endParaRPr lang="en-US" dirty="0"/>
          </a:p>
          <a:p>
            <a:pPr>
              <a:lnSpc>
                <a:spcPct val="110000"/>
              </a:lnSpc>
            </a:pPr>
            <a:r>
              <a:rPr lang="en-US" dirty="0"/>
              <a:t>Statin plus </a:t>
            </a:r>
            <a:r>
              <a:rPr lang="en-US" b="1" dirty="0"/>
              <a:t>niacin</a:t>
            </a:r>
            <a:r>
              <a:rPr lang="en-US" dirty="0"/>
              <a:t> combination therapy has not been shown to provide additional cardiovascular benefit above statin therapy alone, may increase the risk of stroke with additional side effects, and is generally not recommended. (A)</a:t>
            </a:r>
          </a:p>
        </p:txBody>
      </p:sp>
      <p:pic>
        <p:nvPicPr>
          <p:cNvPr id="9" name="Picture 8" descr="Healthcare worker looking at tablet">
            <a:extLst>
              <a:ext uri="{FF2B5EF4-FFF2-40B4-BE49-F238E27FC236}">
                <a16:creationId xmlns:a16="http://schemas.microsoft.com/office/drawing/2014/main" id="{A5B5243C-BD9C-48DA-080C-39075E313D47}"/>
              </a:ext>
            </a:extLst>
          </p:cNvPr>
          <p:cNvPicPr>
            <a:picLocks noChangeAspect="1"/>
          </p:cNvPicPr>
          <p:nvPr/>
        </p:nvPicPr>
        <p:blipFill>
          <a:blip r:embed="rId2" cstate="print">
            <a:extLst>
              <a:ext uri="{28A0092B-C50C-407E-A947-70E740481C1C}">
                <a14:useLocalDpi xmlns:a14="http://schemas.microsoft.com/office/drawing/2010/main" val="0"/>
              </a:ext>
            </a:extLst>
          </a:blip>
          <a:srcRect l="15000" t="3773" r="25000"/>
          <a:stretch>
            <a:fillRect/>
          </a:stretch>
        </p:blipFill>
        <p:spPr>
          <a:xfrm>
            <a:off x="5988446" y="1371600"/>
            <a:ext cx="2850754" cy="3049506"/>
          </a:xfrm>
          <a:prstGeom prst="rect">
            <a:avLst/>
          </a:prstGeom>
        </p:spPr>
      </p:pic>
    </p:spTree>
    <p:extLst>
      <p:ext uri="{BB962C8B-B14F-4D97-AF65-F5344CB8AC3E}">
        <p14:creationId xmlns:p14="http://schemas.microsoft.com/office/powerpoint/2010/main" val="2270204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A7503-6A4F-8BF6-0E34-4B74DBBCF1FC}"/>
              </a:ext>
            </a:extLst>
          </p:cNvPr>
          <p:cNvSpPr>
            <a:spLocks noGrp="1"/>
          </p:cNvSpPr>
          <p:nvPr>
            <p:ph type="title"/>
          </p:nvPr>
        </p:nvSpPr>
        <p:spPr>
          <a:xfrm>
            <a:off x="6096000" y="457199"/>
            <a:ext cx="2590800" cy="1402139"/>
          </a:xfrm>
        </p:spPr>
        <p:txBody>
          <a:bodyPr>
            <a:normAutofit fontScale="90000"/>
          </a:bodyPr>
          <a:lstStyle/>
          <a:p>
            <a:r>
              <a:rPr lang="en-US" dirty="0"/>
              <a:t>Lipid and HTN Meds Cheat Sheets</a:t>
            </a:r>
          </a:p>
        </p:txBody>
      </p:sp>
      <p:sp>
        <p:nvSpPr>
          <p:cNvPr id="9" name="TextBox 8">
            <a:extLst>
              <a:ext uri="{FF2B5EF4-FFF2-40B4-BE49-F238E27FC236}">
                <a16:creationId xmlns:a16="http://schemas.microsoft.com/office/drawing/2014/main" id="{068B8B5A-0A43-0AA3-0250-C11AD15D076E}"/>
              </a:ext>
            </a:extLst>
          </p:cNvPr>
          <p:cNvSpPr txBox="1"/>
          <p:nvPr/>
        </p:nvSpPr>
        <p:spPr>
          <a:xfrm>
            <a:off x="6262991" y="2199407"/>
            <a:ext cx="2438400" cy="3139321"/>
          </a:xfrm>
          <a:prstGeom prst="rect">
            <a:avLst/>
          </a:prstGeom>
          <a:noFill/>
        </p:spPr>
        <p:txBody>
          <a:bodyPr wrap="square" rtlCol="0">
            <a:spAutoFit/>
          </a:bodyPr>
          <a:lstStyle/>
          <a:p>
            <a:pPr algn="ctr"/>
            <a:r>
              <a:rPr lang="en-US" dirty="0"/>
              <a:t>Website: </a:t>
            </a:r>
            <a:r>
              <a:rPr lang="en-US" dirty="0">
                <a:hlinkClick r:id="rId3"/>
              </a:rPr>
              <a:t>https://diabetesed.net/coach-bevs-diabetes-cheat-sheets/</a:t>
            </a:r>
            <a:endParaRPr lang="en-US" dirty="0"/>
          </a:p>
          <a:p>
            <a:pPr algn="ctr"/>
            <a:r>
              <a:rPr lang="en-US" dirty="0"/>
              <a:t>On CDCES Coach App too</a:t>
            </a:r>
          </a:p>
          <a:p>
            <a:endParaRPr lang="en-US" dirty="0"/>
          </a:p>
          <a:p>
            <a:pPr algn="ctr"/>
            <a:r>
              <a:rPr lang="en-US" dirty="0">
                <a:solidFill>
                  <a:srgbClr val="0070C0"/>
                </a:solidFill>
              </a:rPr>
              <a:t>For exam, know major classes, when used, side effects and considerations</a:t>
            </a:r>
            <a:r>
              <a:rPr lang="en-US" dirty="0"/>
              <a:t>.</a:t>
            </a:r>
          </a:p>
        </p:txBody>
      </p:sp>
      <p:pic>
        <p:nvPicPr>
          <p:cNvPr id="12" name="Picture 11">
            <a:extLst>
              <a:ext uri="{FF2B5EF4-FFF2-40B4-BE49-F238E27FC236}">
                <a16:creationId xmlns:a16="http://schemas.microsoft.com/office/drawing/2014/main" id="{CF973428-9FD7-5C5C-C025-B28DEC8271BE}"/>
              </a:ext>
            </a:extLst>
          </p:cNvPr>
          <p:cNvPicPr>
            <a:picLocks noChangeAspect="1"/>
          </p:cNvPicPr>
          <p:nvPr/>
        </p:nvPicPr>
        <p:blipFill>
          <a:blip r:embed="rId4"/>
          <a:stretch>
            <a:fillRect/>
          </a:stretch>
        </p:blipFill>
        <p:spPr>
          <a:xfrm>
            <a:off x="0" y="228600"/>
            <a:ext cx="6146800" cy="5943600"/>
          </a:xfrm>
          <a:prstGeom prst="rect">
            <a:avLst/>
          </a:prstGeom>
        </p:spPr>
      </p:pic>
    </p:spTree>
    <p:extLst>
      <p:ext uri="{BB962C8B-B14F-4D97-AF65-F5344CB8AC3E}">
        <p14:creationId xmlns:p14="http://schemas.microsoft.com/office/powerpoint/2010/main" val="258216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D57F7-AD4D-2A77-2CE2-5635D86EFAB5}"/>
              </a:ext>
            </a:extLst>
          </p:cNvPr>
          <p:cNvSpPr>
            <a:spLocks noGrp="1"/>
          </p:cNvSpPr>
          <p:nvPr>
            <p:ph type="title"/>
          </p:nvPr>
        </p:nvSpPr>
        <p:spPr>
          <a:xfrm>
            <a:off x="457200" y="762000"/>
            <a:ext cx="8229600" cy="792204"/>
          </a:xfrm>
        </p:spPr>
        <p:txBody>
          <a:bodyPr>
            <a:normAutofit fontScale="90000"/>
          </a:bodyPr>
          <a:lstStyle/>
          <a:p>
            <a:r>
              <a:rPr lang="en-US" dirty="0"/>
              <a:t>For exam, be familiar with content on Cheat Sheets</a:t>
            </a:r>
          </a:p>
        </p:txBody>
      </p:sp>
      <p:pic>
        <p:nvPicPr>
          <p:cNvPr id="6" name="Content Placeholder 5">
            <a:extLst>
              <a:ext uri="{FF2B5EF4-FFF2-40B4-BE49-F238E27FC236}">
                <a16:creationId xmlns:a16="http://schemas.microsoft.com/office/drawing/2014/main" id="{760CFFC6-C15E-A64B-0083-731BCA166B21}"/>
              </a:ext>
            </a:extLst>
          </p:cNvPr>
          <p:cNvPicPr>
            <a:picLocks noGrp="1" noChangeAspect="1"/>
          </p:cNvPicPr>
          <p:nvPr>
            <p:ph sz="quarter" idx="1"/>
          </p:nvPr>
        </p:nvPicPr>
        <p:blipFill>
          <a:blip r:embed="rId3"/>
          <a:stretch>
            <a:fillRect/>
          </a:stretch>
        </p:blipFill>
        <p:spPr>
          <a:xfrm>
            <a:off x="489857" y="1657450"/>
            <a:ext cx="8229600" cy="3232068"/>
          </a:xfrm>
        </p:spPr>
      </p:pic>
      <p:sp>
        <p:nvSpPr>
          <p:cNvPr id="3" name="Text Placeholder 2">
            <a:extLst>
              <a:ext uri="{FF2B5EF4-FFF2-40B4-BE49-F238E27FC236}">
                <a16:creationId xmlns:a16="http://schemas.microsoft.com/office/drawing/2014/main" id="{E7B39DA8-F226-F2B8-1EEC-6A0D70625560}"/>
              </a:ext>
            </a:extLst>
          </p:cNvPr>
          <p:cNvSpPr>
            <a:spLocks noGrp="1"/>
          </p:cNvSpPr>
          <p:nvPr>
            <p:ph type="body" idx="4294967295"/>
          </p:nvPr>
        </p:nvSpPr>
        <p:spPr>
          <a:xfrm>
            <a:off x="5184300" y="1781564"/>
            <a:ext cx="3545205" cy="3667215"/>
          </a:xfrm>
          <a:solidFill>
            <a:srgbClr val="E1CCFC"/>
          </a:solidFill>
        </p:spPr>
        <p:txBody>
          <a:bodyPr>
            <a:normAutofit fontScale="92500" lnSpcReduction="20000"/>
          </a:bodyPr>
          <a:lstStyle/>
          <a:p>
            <a:pPr>
              <a:lnSpc>
                <a:spcPct val="120000"/>
              </a:lnSpc>
            </a:pPr>
            <a:r>
              <a:rPr lang="en-US" dirty="0"/>
              <a:t>For CDCES – be familiar with the action, side effects and monitoring for the main BP meds and lipid meds.</a:t>
            </a:r>
          </a:p>
          <a:p>
            <a:pPr>
              <a:lnSpc>
                <a:spcPct val="120000"/>
              </a:lnSpc>
            </a:pPr>
            <a:r>
              <a:rPr lang="en-US" dirty="0"/>
              <a:t>For BC-ADM, be familiar with list above, plus dosing parameters and be comfortable looking at research results. </a:t>
            </a:r>
          </a:p>
        </p:txBody>
      </p:sp>
      <p:pic>
        <p:nvPicPr>
          <p:cNvPr id="8" name="Picture 7">
            <a:extLst>
              <a:ext uri="{FF2B5EF4-FFF2-40B4-BE49-F238E27FC236}">
                <a16:creationId xmlns:a16="http://schemas.microsoft.com/office/drawing/2014/main" id="{8ED488C9-7CE1-DA9C-6A50-5038D296CA87}"/>
              </a:ext>
            </a:extLst>
          </p:cNvPr>
          <p:cNvPicPr>
            <a:picLocks noChangeAspect="1"/>
          </p:cNvPicPr>
          <p:nvPr/>
        </p:nvPicPr>
        <p:blipFill>
          <a:blip r:embed="rId4"/>
          <a:stretch>
            <a:fillRect/>
          </a:stretch>
        </p:blipFill>
        <p:spPr>
          <a:xfrm>
            <a:off x="305450" y="1657450"/>
            <a:ext cx="4831958" cy="3791330"/>
          </a:xfrm>
          <a:prstGeom prst="rect">
            <a:avLst/>
          </a:prstGeom>
        </p:spPr>
      </p:pic>
    </p:spTree>
    <p:extLst>
      <p:ext uri="{BB962C8B-B14F-4D97-AF65-F5344CB8AC3E}">
        <p14:creationId xmlns:p14="http://schemas.microsoft.com/office/powerpoint/2010/main" val="361482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1000" fill="hold"/>
                                        <p:tgtEl>
                                          <p:spTgt spid="3">
                                            <p:bg/>
                                          </p:spTgt>
                                        </p:tgtEl>
                                        <p:attrNameLst>
                                          <p:attrName>ppt_w</p:attrName>
                                        </p:attrNameLst>
                                      </p:cBhvr>
                                      <p:tavLst>
                                        <p:tav tm="0">
                                          <p:val>
                                            <p:fltVal val="0"/>
                                          </p:val>
                                        </p:tav>
                                        <p:tav tm="100000">
                                          <p:val>
                                            <p:strVal val="#ppt_w"/>
                                          </p:val>
                                        </p:tav>
                                      </p:tavLst>
                                    </p:anim>
                                    <p:anim calcmode="lin" valueType="num">
                                      <p:cBhvr>
                                        <p:cTn id="16" dur="1000" fill="hold"/>
                                        <p:tgtEl>
                                          <p:spTgt spid="3">
                                            <p:bg/>
                                          </p:spTgt>
                                        </p:tgtEl>
                                        <p:attrNameLst>
                                          <p:attrName>ppt_h</p:attrName>
                                        </p:attrNameLst>
                                      </p:cBhvr>
                                      <p:tavLst>
                                        <p:tav tm="0">
                                          <p:val>
                                            <p:fltVal val="0"/>
                                          </p:val>
                                        </p:tav>
                                        <p:tav tm="100000">
                                          <p:val>
                                            <p:strVal val="#ppt_h"/>
                                          </p:val>
                                        </p:tav>
                                      </p:tavLst>
                                    </p:anim>
                                    <p:anim calcmode="lin" valueType="num">
                                      <p:cBhvr>
                                        <p:cTn id="17" dur="1000" fill="hold"/>
                                        <p:tgtEl>
                                          <p:spTgt spid="3">
                                            <p:bg/>
                                          </p:spTgt>
                                        </p:tgtEl>
                                        <p:attrNameLst>
                                          <p:attrName>style.rotation</p:attrName>
                                        </p:attrNameLst>
                                      </p:cBhvr>
                                      <p:tavLst>
                                        <p:tav tm="0">
                                          <p:val>
                                            <p:fltVal val="90"/>
                                          </p:val>
                                        </p:tav>
                                        <p:tav tm="100000">
                                          <p:val>
                                            <p:fltVal val="0"/>
                                          </p:val>
                                        </p:tav>
                                      </p:tavLst>
                                    </p:anim>
                                    <p:animEffect transition="in" filter="fade">
                                      <p:cBhvr>
                                        <p:cTn id="18" dur="1000"/>
                                        <p:tgtEl>
                                          <p:spTgt spid="3">
                                            <p:bg/>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p:cTn id="2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p:cTn id="3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599"/>
            <a:ext cx="8229600" cy="1284687"/>
          </a:xfrm>
        </p:spPr>
        <p:txBody>
          <a:bodyPr>
            <a:normAutofit/>
          </a:bodyPr>
          <a:lstStyle/>
          <a:p>
            <a:r>
              <a:rPr lang="en-US" dirty="0"/>
              <a:t>Lipid Monitoring and Lifestyle Treatment Strategies</a:t>
            </a:r>
          </a:p>
        </p:txBody>
      </p:sp>
      <p:sp>
        <p:nvSpPr>
          <p:cNvPr id="3" name="Content Placeholder 2"/>
          <p:cNvSpPr>
            <a:spLocks noGrp="1"/>
          </p:cNvSpPr>
          <p:nvPr>
            <p:ph sz="quarter" idx="1"/>
          </p:nvPr>
        </p:nvSpPr>
        <p:spPr>
          <a:xfrm>
            <a:off x="3962400" y="1600200"/>
            <a:ext cx="4879848" cy="4937760"/>
          </a:xfrm>
        </p:spPr>
        <p:txBody>
          <a:bodyPr>
            <a:normAutofit/>
          </a:bodyPr>
          <a:lstStyle/>
          <a:p>
            <a:pPr>
              <a:lnSpc>
                <a:spcPct val="120000"/>
              </a:lnSpc>
            </a:pPr>
            <a:r>
              <a:rPr lang="en-US" dirty="0"/>
              <a:t>Weight loss if indicated</a:t>
            </a:r>
          </a:p>
          <a:p>
            <a:pPr>
              <a:lnSpc>
                <a:spcPct val="120000"/>
              </a:lnSpc>
            </a:pPr>
            <a:r>
              <a:rPr lang="en-US" dirty="0"/>
              <a:t>Mediterranean or DASH Diet</a:t>
            </a:r>
          </a:p>
          <a:p>
            <a:pPr>
              <a:lnSpc>
                <a:spcPct val="120000"/>
              </a:lnSpc>
            </a:pPr>
            <a:r>
              <a:rPr lang="en-US" dirty="0"/>
              <a:t>Reduction of saturated fat intake</a:t>
            </a:r>
          </a:p>
          <a:p>
            <a:pPr>
              <a:lnSpc>
                <a:spcPct val="120000"/>
              </a:lnSpc>
            </a:pPr>
            <a:r>
              <a:rPr lang="en-US" dirty="0"/>
              <a:t>Increase of omega-3 fatty acids, viscous fibers and plant stanols/sterols</a:t>
            </a:r>
          </a:p>
          <a:p>
            <a:pPr>
              <a:lnSpc>
                <a:spcPct val="120000"/>
              </a:lnSpc>
            </a:pPr>
            <a:r>
              <a:rPr lang="en-US" dirty="0"/>
              <a:t>Increase activity level</a:t>
            </a:r>
          </a:p>
          <a:p>
            <a:pPr>
              <a:lnSpc>
                <a:spcPct val="120000"/>
              </a:lnSpc>
            </a:pPr>
            <a:r>
              <a:rPr lang="en-US" dirty="0"/>
              <a:t>BG lowering </a:t>
            </a:r>
          </a:p>
          <a:p>
            <a:pPr>
              <a:lnSpc>
                <a:spcPct val="120000"/>
              </a:lnSpc>
            </a:pPr>
            <a:r>
              <a:rPr lang="en-US" dirty="0"/>
              <a:t>Reduce alcohol </a:t>
            </a:r>
          </a:p>
          <a:p>
            <a:endParaRPr lang="en-US" dirty="0"/>
          </a:p>
        </p:txBody>
      </p:sp>
      <p:sp>
        <p:nvSpPr>
          <p:cNvPr id="5" name="Content Placeholder 4">
            <a:extLst>
              <a:ext uri="{FF2B5EF4-FFF2-40B4-BE49-F238E27FC236}">
                <a16:creationId xmlns:a16="http://schemas.microsoft.com/office/drawing/2014/main" id="{02C5DBBB-984D-4DD7-B75C-2F3CF4FF3628}"/>
              </a:ext>
            </a:extLst>
          </p:cNvPr>
          <p:cNvSpPr>
            <a:spLocks noGrp="1"/>
          </p:cNvSpPr>
          <p:nvPr>
            <p:ph sz="quarter" idx="2"/>
          </p:nvPr>
        </p:nvSpPr>
        <p:spPr>
          <a:xfrm>
            <a:off x="457200" y="1687113"/>
            <a:ext cx="3797046" cy="4937760"/>
          </a:xfrm>
        </p:spPr>
        <p:txBody>
          <a:bodyPr>
            <a:normAutofit/>
          </a:bodyPr>
          <a:lstStyle/>
          <a:p>
            <a:r>
              <a:rPr lang="en-US" dirty="0"/>
              <a:t>Lipid Goals</a:t>
            </a:r>
          </a:p>
          <a:p>
            <a:pPr lvl="1"/>
            <a:r>
              <a:rPr lang="en-US" dirty="0"/>
              <a:t>HDL &gt;40 (men), &gt;50 (women)</a:t>
            </a:r>
          </a:p>
          <a:p>
            <a:pPr lvl="1"/>
            <a:r>
              <a:rPr lang="en-US" dirty="0"/>
              <a:t>Triglycerides &lt;150</a:t>
            </a:r>
          </a:p>
          <a:p>
            <a:pPr lvl="1"/>
            <a:r>
              <a:rPr lang="en-US" dirty="0"/>
              <a:t>LDL target based on risk</a:t>
            </a:r>
          </a:p>
        </p:txBody>
      </p:sp>
      <p:sp>
        <p:nvSpPr>
          <p:cNvPr id="6" name="TextBox 5">
            <a:extLst>
              <a:ext uri="{FF2B5EF4-FFF2-40B4-BE49-F238E27FC236}">
                <a16:creationId xmlns:a16="http://schemas.microsoft.com/office/drawing/2014/main" id="{83AB242B-1126-4BAE-A1EA-C630F6B7167C}"/>
              </a:ext>
            </a:extLst>
          </p:cNvPr>
          <p:cNvSpPr txBox="1"/>
          <p:nvPr/>
        </p:nvSpPr>
        <p:spPr>
          <a:xfrm>
            <a:off x="582652" y="3604932"/>
            <a:ext cx="2819400" cy="2893100"/>
          </a:xfrm>
          <a:prstGeom prst="rect">
            <a:avLst/>
          </a:prstGeom>
          <a:noFill/>
          <a:ln w="38100">
            <a:solidFill>
              <a:srgbClr val="B1D45A"/>
            </a:solidFill>
          </a:ln>
        </p:spPr>
        <p:txBody>
          <a:bodyPr wrap="square">
            <a:spAutoFit/>
          </a:bodyPr>
          <a:lstStyle/>
          <a:p>
            <a:r>
              <a:rPr lang="en-US" sz="2000" b="1" dirty="0"/>
              <a:t>Monitoring:</a:t>
            </a:r>
          </a:p>
          <a:p>
            <a:r>
              <a:rPr lang="en-US" dirty="0"/>
              <a:t>If </a:t>
            </a:r>
            <a:r>
              <a:rPr lang="en-US" b="1" dirty="0"/>
              <a:t>not</a:t>
            </a:r>
            <a:r>
              <a:rPr lang="en-US" dirty="0"/>
              <a:t> taking statins and underage of 40.</a:t>
            </a:r>
          </a:p>
          <a:p>
            <a:r>
              <a:rPr lang="en-US" dirty="0"/>
              <a:t>- check at time of diagnosis and every 5 yrs.</a:t>
            </a:r>
          </a:p>
          <a:p>
            <a:r>
              <a:rPr lang="en-US" b="1" dirty="0"/>
              <a:t>On statin</a:t>
            </a:r>
          </a:p>
          <a:p>
            <a:r>
              <a:rPr lang="en-US" dirty="0"/>
              <a:t>Monitor lipids at diagnosis, 4-12 weeks after starting statin or dose adjustment and yearly</a:t>
            </a:r>
          </a:p>
        </p:txBody>
      </p:sp>
    </p:spTree>
    <p:extLst>
      <p:ext uri="{BB962C8B-B14F-4D97-AF65-F5344CB8AC3E}">
        <p14:creationId xmlns:p14="http://schemas.microsoft.com/office/powerpoint/2010/main" val="217076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E320-AF75-82D5-144A-F365484EF8CB}"/>
              </a:ext>
            </a:extLst>
          </p:cNvPr>
          <p:cNvSpPr>
            <a:spLocks noGrp="1"/>
          </p:cNvSpPr>
          <p:nvPr>
            <p:ph type="title"/>
          </p:nvPr>
        </p:nvSpPr>
        <p:spPr/>
        <p:txBody>
          <a:bodyPr/>
          <a:lstStyle/>
          <a:p>
            <a:r>
              <a:rPr lang="en-US" dirty="0"/>
              <a:t>Status of Diabetes Care</a:t>
            </a:r>
          </a:p>
        </p:txBody>
      </p:sp>
      <p:sp>
        <p:nvSpPr>
          <p:cNvPr id="3" name="Content Placeholder 2">
            <a:extLst>
              <a:ext uri="{FF2B5EF4-FFF2-40B4-BE49-F238E27FC236}">
                <a16:creationId xmlns:a16="http://schemas.microsoft.com/office/drawing/2014/main" id="{B619588B-676E-6ED8-1E8E-1C9FCC3D462B}"/>
              </a:ext>
            </a:extLst>
          </p:cNvPr>
          <p:cNvSpPr>
            <a:spLocks noGrp="1"/>
          </p:cNvSpPr>
          <p:nvPr>
            <p:ph sz="quarter" idx="1"/>
          </p:nvPr>
        </p:nvSpPr>
        <p:spPr>
          <a:xfrm>
            <a:off x="457200" y="1225297"/>
            <a:ext cx="5715000" cy="5181600"/>
          </a:xfrm>
        </p:spPr>
        <p:txBody>
          <a:bodyPr>
            <a:normAutofit/>
          </a:bodyPr>
          <a:lstStyle/>
          <a:p>
            <a:pPr>
              <a:lnSpc>
                <a:spcPct val="120000"/>
              </a:lnSpc>
            </a:pPr>
            <a:r>
              <a:rPr lang="en-US" sz="2400" b="0" i="0" dirty="0">
                <a:solidFill>
                  <a:srgbClr val="383636"/>
                </a:solidFill>
                <a:effectLst/>
                <a:ea typeface="Calibri" panose="020F0502020204030204" pitchFamily="34" charset="0"/>
                <a:cs typeface="Calibri" panose="020F0502020204030204" pitchFamily="34" charset="0"/>
              </a:rPr>
              <a:t>In 2015–2018, U.S. community-dwelling adults with diabetes achieved: </a:t>
            </a: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A1C &lt;7% by 50.5% </a:t>
            </a:r>
          </a:p>
          <a:p>
            <a:pPr lvl="2">
              <a:lnSpc>
                <a:spcPct val="120000"/>
              </a:lnSpc>
            </a:pPr>
            <a:r>
              <a:rPr lang="en-US" sz="1800" b="0" i="0" dirty="0">
                <a:solidFill>
                  <a:srgbClr val="383636"/>
                </a:solidFill>
                <a:effectLst/>
                <a:ea typeface="Calibri" panose="020F0502020204030204" pitchFamily="34" charset="0"/>
                <a:cs typeface="Calibri" panose="020F0502020204030204" pitchFamily="34" charset="0"/>
              </a:rPr>
              <a:t>75.4% achieved A1C &lt;8%. </a:t>
            </a:r>
            <a:endParaRPr lang="en-US" sz="1800" dirty="0">
              <a:solidFill>
                <a:srgbClr val="383636"/>
              </a:solidFill>
              <a:ea typeface="Calibri" panose="020F0502020204030204" pitchFamily="34" charset="0"/>
              <a:cs typeface="Calibri" panose="020F0502020204030204" pitchFamily="34" charset="0"/>
            </a:endParaRP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BP target of &lt;130/80 achieved by 47.7% </a:t>
            </a:r>
          </a:p>
          <a:p>
            <a:pPr lvl="2">
              <a:lnSpc>
                <a:spcPct val="120000"/>
              </a:lnSpc>
            </a:pPr>
            <a:r>
              <a:rPr lang="en-US" sz="1800" b="0" i="0" dirty="0">
                <a:solidFill>
                  <a:srgbClr val="383636"/>
                </a:solidFill>
                <a:effectLst/>
                <a:ea typeface="Calibri" panose="020F0502020204030204" pitchFamily="34" charset="0"/>
                <a:cs typeface="Calibri" panose="020F0502020204030204" pitchFamily="34" charset="0"/>
              </a:rPr>
              <a:t>70.4% achieved blood pressure &lt;140/90 mmHg. </a:t>
            </a: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Lipid control (non-HDL cholesterol) &lt;130 mg/dL, achieved by 55.7% </a:t>
            </a:r>
          </a:p>
          <a:p>
            <a:pPr>
              <a:lnSpc>
                <a:spcPct val="120000"/>
              </a:lnSpc>
            </a:pPr>
            <a:r>
              <a:rPr lang="en-US" sz="2400" dirty="0">
                <a:solidFill>
                  <a:srgbClr val="0070C0"/>
                </a:solidFill>
                <a:ea typeface="Calibri" panose="020F0502020204030204" pitchFamily="34" charset="0"/>
                <a:cs typeface="Calibri" panose="020F0502020204030204" pitchFamily="34" charset="0"/>
              </a:rPr>
              <a:t>22.2% met targets for all</a:t>
            </a:r>
            <a:r>
              <a:rPr lang="en-US" sz="2400" b="0" i="0" dirty="0">
                <a:solidFill>
                  <a:srgbClr val="0070C0"/>
                </a:solidFill>
                <a:effectLst/>
                <a:ea typeface="Calibri" panose="020F0502020204030204" pitchFamily="34" charset="0"/>
                <a:cs typeface="Calibri" panose="020F0502020204030204" pitchFamily="34" charset="0"/>
              </a:rPr>
              <a:t> three risk factors  </a:t>
            </a:r>
          </a:p>
          <a:p>
            <a:pPr>
              <a:lnSpc>
                <a:spcPct val="120000"/>
              </a:lnSpc>
            </a:pPr>
            <a:r>
              <a:rPr lang="en-US" sz="2400" dirty="0">
                <a:solidFill>
                  <a:srgbClr val="0070C0"/>
                </a:solidFill>
                <a:ea typeface="Calibri" panose="020F0502020204030204" pitchFamily="34" charset="0"/>
                <a:cs typeface="Calibri" panose="020F0502020204030204" pitchFamily="34" charset="0"/>
              </a:rPr>
              <a:t>Many not receiving adequate lifestyle or pharmacotherapy.</a:t>
            </a:r>
          </a:p>
        </p:txBody>
      </p:sp>
      <p:pic>
        <p:nvPicPr>
          <p:cNvPr id="6" name="Picture 5" descr="Man smiling during a work meeting">
            <a:extLst>
              <a:ext uri="{FF2B5EF4-FFF2-40B4-BE49-F238E27FC236}">
                <a16:creationId xmlns:a16="http://schemas.microsoft.com/office/drawing/2014/main" id="{96B17BF6-AF0F-D769-9320-5D53AC73EC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1344168"/>
            <a:ext cx="2514600" cy="1676400"/>
          </a:xfrm>
          <a:prstGeom prst="rect">
            <a:avLst/>
          </a:prstGeom>
        </p:spPr>
      </p:pic>
      <p:pic>
        <p:nvPicPr>
          <p:cNvPr id="4" name="Picture 3">
            <a:extLst>
              <a:ext uri="{FF2B5EF4-FFF2-40B4-BE49-F238E27FC236}">
                <a16:creationId xmlns:a16="http://schemas.microsoft.com/office/drawing/2014/main" id="{A4C4178C-FA81-69E4-024C-2E4817A5AD6B}"/>
              </a:ext>
            </a:extLst>
          </p:cNvPr>
          <p:cNvPicPr>
            <a:picLocks noChangeAspect="1"/>
          </p:cNvPicPr>
          <p:nvPr/>
        </p:nvPicPr>
        <p:blipFill>
          <a:blip r:embed="rId4"/>
          <a:stretch>
            <a:fillRect/>
          </a:stretch>
        </p:blipFill>
        <p:spPr>
          <a:xfrm>
            <a:off x="6317131" y="3223411"/>
            <a:ext cx="2522069" cy="459163"/>
          </a:xfrm>
          <a:prstGeom prst="rect">
            <a:avLst/>
          </a:prstGeom>
        </p:spPr>
      </p:pic>
    </p:spTree>
    <p:extLst>
      <p:ext uri="{BB962C8B-B14F-4D97-AF65-F5344CB8AC3E}">
        <p14:creationId xmlns:p14="http://schemas.microsoft.com/office/powerpoint/2010/main" val="287584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8174-D05D-57B0-2A7E-CA4892ECFCC9}"/>
              </a:ext>
            </a:extLst>
          </p:cNvPr>
          <p:cNvSpPr>
            <a:spLocks noGrp="1"/>
          </p:cNvSpPr>
          <p:nvPr>
            <p:ph type="title"/>
          </p:nvPr>
        </p:nvSpPr>
        <p:spPr/>
        <p:txBody>
          <a:bodyPr/>
          <a:lstStyle/>
          <a:p>
            <a:r>
              <a:rPr lang="en-US" dirty="0"/>
              <a:t>Additional Lipid Screening Tests</a:t>
            </a:r>
          </a:p>
        </p:txBody>
      </p:sp>
      <p:sp>
        <p:nvSpPr>
          <p:cNvPr id="3" name="Content Placeholder 2">
            <a:extLst>
              <a:ext uri="{FF2B5EF4-FFF2-40B4-BE49-F238E27FC236}">
                <a16:creationId xmlns:a16="http://schemas.microsoft.com/office/drawing/2014/main" id="{45AE653A-D746-A519-486E-7CC07A108D04}"/>
              </a:ext>
            </a:extLst>
          </p:cNvPr>
          <p:cNvSpPr>
            <a:spLocks noGrp="1"/>
          </p:cNvSpPr>
          <p:nvPr>
            <p:ph sz="quarter" idx="1"/>
          </p:nvPr>
        </p:nvSpPr>
        <p:spPr/>
        <p:txBody>
          <a:bodyPr/>
          <a:lstStyle/>
          <a:p>
            <a:endParaRPr lang="en-US"/>
          </a:p>
        </p:txBody>
      </p:sp>
      <p:sp>
        <p:nvSpPr>
          <p:cNvPr id="4" name="Content Placeholder 3">
            <a:extLst>
              <a:ext uri="{FF2B5EF4-FFF2-40B4-BE49-F238E27FC236}">
                <a16:creationId xmlns:a16="http://schemas.microsoft.com/office/drawing/2014/main" id="{CDBB00EE-1971-CACB-FCA5-B9E15BE613BF}"/>
              </a:ext>
            </a:extLst>
          </p:cNvPr>
          <p:cNvSpPr>
            <a:spLocks noGrp="1"/>
          </p:cNvSpPr>
          <p:nvPr>
            <p:ph sz="quarter" idx="2"/>
          </p:nvPr>
        </p:nvSpPr>
        <p:spPr/>
        <p:txBody>
          <a:bodyPr/>
          <a:lstStyle/>
          <a:p>
            <a:endParaRPr lang="en-US"/>
          </a:p>
        </p:txBody>
      </p:sp>
      <p:pic>
        <p:nvPicPr>
          <p:cNvPr id="6" name="Picture 5">
            <a:extLst>
              <a:ext uri="{FF2B5EF4-FFF2-40B4-BE49-F238E27FC236}">
                <a16:creationId xmlns:a16="http://schemas.microsoft.com/office/drawing/2014/main" id="{2881652C-D46C-F9DA-DFA1-1F05C1E78FE6}"/>
              </a:ext>
            </a:extLst>
          </p:cNvPr>
          <p:cNvPicPr>
            <a:picLocks noChangeAspect="1"/>
          </p:cNvPicPr>
          <p:nvPr/>
        </p:nvPicPr>
        <p:blipFill>
          <a:blip r:embed="rId3"/>
          <a:stretch>
            <a:fillRect/>
          </a:stretch>
        </p:blipFill>
        <p:spPr>
          <a:xfrm>
            <a:off x="-60197" y="1371600"/>
            <a:ext cx="9144000" cy="5109883"/>
          </a:xfrm>
          <a:prstGeom prst="rect">
            <a:avLst/>
          </a:prstGeom>
        </p:spPr>
      </p:pic>
    </p:spTree>
    <p:extLst>
      <p:ext uri="{BB962C8B-B14F-4D97-AF65-F5344CB8AC3E}">
        <p14:creationId xmlns:p14="http://schemas.microsoft.com/office/powerpoint/2010/main" val="397183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D61D6-9457-A13B-78C8-97B8D141C35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B9AF0A9-A257-F9F7-0ABC-D7627606BD5E}"/>
              </a:ext>
            </a:extLst>
          </p:cNvPr>
          <p:cNvSpPr>
            <a:spLocks noGrp="1"/>
          </p:cNvSpPr>
          <p:nvPr>
            <p:ph sz="quarter" idx="1"/>
          </p:nvPr>
        </p:nvSpPr>
        <p:spPr>
          <a:xfrm>
            <a:off x="457200" y="1219200"/>
            <a:ext cx="2590800" cy="5486400"/>
          </a:xfrm>
        </p:spPr>
        <p:txBody>
          <a:bodyPr/>
          <a:lstStyle/>
          <a:p>
            <a:r>
              <a:rPr lang="en-US" dirty="0"/>
              <a:t>Impacts on CV events with different agents</a:t>
            </a:r>
          </a:p>
          <a:p>
            <a:endParaRPr lang="en-US" dirty="0"/>
          </a:p>
          <a:p>
            <a:r>
              <a:rPr lang="en-US" dirty="0"/>
              <a:t>2025 AACE Dyslipidemia Guidelines</a:t>
            </a:r>
          </a:p>
        </p:txBody>
      </p:sp>
      <p:pic>
        <p:nvPicPr>
          <p:cNvPr id="5" name="Picture 4">
            <a:extLst>
              <a:ext uri="{FF2B5EF4-FFF2-40B4-BE49-F238E27FC236}">
                <a16:creationId xmlns:a16="http://schemas.microsoft.com/office/drawing/2014/main" id="{441511A5-CA01-19C5-B38E-D8BFEA1AAF31}"/>
              </a:ext>
            </a:extLst>
          </p:cNvPr>
          <p:cNvPicPr>
            <a:picLocks noChangeAspect="1"/>
          </p:cNvPicPr>
          <p:nvPr/>
        </p:nvPicPr>
        <p:blipFill>
          <a:blip r:embed="rId4"/>
          <a:stretch>
            <a:fillRect/>
          </a:stretch>
        </p:blipFill>
        <p:spPr>
          <a:xfrm>
            <a:off x="3124200" y="5379"/>
            <a:ext cx="5689341" cy="6858000"/>
          </a:xfrm>
          <a:prstGeom prst="rect">
            <a:avLst/>
          </a:prstGeom>
        </p:spPr>
      </p:pic>
    </p:spTree>
    <p:extLst>
      <p:ext uri="{BB962C8B-B14F-4D97-AF65-F5344CB8AC3E}">
        <p14:creationId xmlns:p14="http://schemas.microsoft.com/office/powerpoint/2010/main" val="257445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32926-3194-450E-A712-5AC542E0F9B8}"/>
              </a:ext>
            </a:extLst>
          </p:cNvPr>
          <p:cNvSpPr>
            <a:spLocks noGrp="1"/>
          </p:cNvSpPr>
          <p:nvPr>
            <p:ph type="title"/>
          </p:nvPr>
        </p:nvSpPr>
        <p:spPr/>
        <p:txBody>
          <a:bodyPr/>
          <a:lstStyle/>
          <a:p>
            <a:pPr>
              <a:defRPr/>
            </a:pPr>
            <a:r>
              <a:rPr lang="en-US" dirty="0"/>
              <a:t>Back to Alice	</a:t>
            </a:r>
          </a:p>
        </p:txBody>
      </p:sp>
      <p:sp>
        <p:nvSpPr>
          <p:cNvPr id="40963" name="Content Placeholder 2">
            <a:extLst>
              <a:ext uri="{FF2B5EF4-FFF2-40B4-BE49-F238E27FC236}">
                <a16:creationId xmlns:a16="http://schemas.microsoft.com/office/drawing/2014/main" id="{D0448BD3-6AAA-4A92-9CB6-951D60DEF5CF}"/>
              </a:ext>
            </a:extLst>
          </p:cNvPr>
          <p:cNvSpPr>
            <a:spLocks noGrp="1"/>
          </p:cNvSpPr>
          <p:nvPr>
            <p:ph idx="1"/>
          </p:nvPr>
        </p:nvSpPr>
        <p:spPr>
          <a:xfrm>
            <a:off x="457200" y="1219200"/>
            <a:ext cx="5638800" cy="5486400"/>
          </a:xfrm>
        </p:spPr>
        <p:txBody>
          <a:bodyPr>
            <a:normAutofit fontScale="92500" lnSpcReduction="10000"/>
          </a:bodyPr>
          <a:lstStyle/>
          <a:p>
            <a:pPr>
              <a:defRPr/>
            </a:pPr>
            <a:r>
              <a:rPr lang="en-US" altLang="en-US" sz="3200" dirty="0"/>
              <a:t>Alice’s lipid panel is as follows: </a:t>
            </a:r>
          </a:p>
          <a:p>
            <a:pPr lvl="1">
              <a:defRPr/>
            </a:pPr>
            <a:r>
              <a:rPr lang="en-US" altLang="en-US" sz="2400" dirty="0"/>
              <a:t>Total cholesterol: 204mg/</a:t>
            </a:r>
            <a:r>
              <a:rPr lang="en-US" altLang="en-US" sz="2400" dirty="0" err="1"/>
              <a:t>dL</a:t>
            </a:r>
            <a:endParaRPr lang="en-US" altLang="en-US" sz="2400" dirty="0"/>
          </a:p>
          <a:p>
            <a:pPr lvl="1">
              <a:defRPr/>
            </a:pPr>
            <a:r>
              <a:rPr lang="en-US" altLang="en-US" sz="2400" dirty="0"/>
              <a:t>LDL: 120mg/</a:t>
            </a:r>
            <a:r>
              <a:rPr lang="en-US" altLang="en-US" sz="2400" dirty="0" err="1"/>
              <a:t>dL</a:t>
            </a:r>
            <a:endParaRPr lang="en-US" altLang="en-US" sz="2400" dirty="0"/>
          </a:p>
          <a:p>
            <a:pPr lvl="1">
              <a:defRPr/>
            </a:pPr>
            <a:r>
              <a:rPr lang="en-US" altLang="en-US" sz="2400" dirty="0"/>
              <a:t>HDL: 34mg/</a:t>
            </a:r>
            <a:r>
              <a:rPr lang="en-US" altLang="en-US" sz="2400" dirty="0" err="1"/>
              <a:t>dL</a:t>
            </a:r>
            <a:endParaRPr lang="en-US" altLang="en-US" sz="2400" dirty="0"/>
          </a:p>
          <a:p>
            <a:pPr lvl="1">
              <a:defRPr/>
            </a:pPr>
            <a:r>
              <a:rPr lang="en-US" altLang="en-US" sz="2400" dirty="0"/>
              <a:t>Triglycerides: 250mg/</a:t>
            </a:r>
            <a:r>
              <a:rPr lang="en-US" altLang="en-US" sz="2400" dirty="0" err="1"/>
              <a:t>dL</a:t>
            </a:r>
            <a:endParaRPr lang="en-US" altLang="en-US" sz="2400" dirty="0"/>
          </a:p>
          <a:p>
            <a:pPr lvl="1">
              <a:defRPr/>
            </a:pPr>
            <a:endParaRPr lang="en-US" altLang="en-US" sz="2400" dirty="0"/>
          </a:p>
          <a:p>
            <a:pPr>
              <a:defRPr/>
            </a:pPr>
            <a:r>
              <a:rPr lang="en-US" sz="3200" dirty="0"/>
              <a:t>Which ASCVD risk factors does Alice have? </a:t>
            </a:r>
          </a:p>
          <a:p>
            <a:pPr marL="292100" lvl="1" indent="0">
              <a:buFont typeface="Wingdings 2" panose="05020102010507070707" pitchFamily="18" charset="2"/>
              <a:buNone/>
              <a:defRPr/>
            </a:pPr>
            <a:r>
              <a:rPr lang="en-US" altLang="en-US" sz="2800" dirty="0"/>
              <a:t>Low HDL, smokes, obesity, HTN, albuminuria</a:t>
            </a:r>
            <a:endParaRPr lang="en-US" altLang="en-US" sz="2800" b="1" dirty="0">
              <a:solidFill>
                <a:schemeClr val="bg1">
                  <a:lumMod val="50000"/>
                </a:schemeClr>
              </a:solidFill>
            </a:endParaRPr>
          </a:p>
          <a:p>
            <a:pPr lvl="1">
              <a:defRPr/>
            </a:pPr>
            <a:endParaRPr lang="en-US" altLang="en-US" sz="2400" dirty="0"/>
          </a:p>
          <a:p>
            <a:pPr>
              <a:defRPr/>
            </a:pPr>
            <a:r>
              <a:rPr lang="en-US" altLang="en-US" sz="3200" dirty="0"/>
              <a:t>10 year ASCVD risk=42%</a:t>
            </a:r>
            <a:br>
              <a:rPr lang="en-US" altLang="en-US" sz="4800" dirty="0"/>
            </a:br>
            <a:endParaRPr lang="en-US" altLang="en-US" sz="3200" dirty="0"/>
          </a:p>
          <a:p>
            <a:pPr lvl="1">
              <a:defRPr/>
            </a:pPr>
            <a:endParaRPr lang="en-US" altLang="en-US" dirty="0"/>
          </a:p>
          <a:p>
            <a:pPr lvl="1">
              <a:defRPr/>
            </a:pPr>
            <a:endParaRPr lang="en-US" altLang="en-US" sz="2000" dirty="0"/>
          </a:p>
        </p:txBody>
      </p:sp>
      <p:pic>
        <p:nvPicPr>
          <p:cNvPr id="4" name="Picture 3" descr="Old woman explaining">
            <a:extLst>
              <a:ext uri="{FF2B5EF4-FFF2-40B4-BE49-F238E27FC236}">
                <a16:creationId xmlns:a16="http://schemas.microsoft.com/office/drawing/2014/main" id="{25EA3D1E-64D1-4EE3-9510-87328BA87C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1219200"/>
            <a:ext cx="1539246" cy="4572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EA2B5-A672-472B-8DD1-EA3CD8C603B2}"/>
              </a:ext>
            </a:extLst>
          </p:cNvPr>
          <p:cNvSpPr>
            <a:spLocks noGrp="1"/>
          </p:cNvSpPr>
          <p:nvPr>
            <p:ph type="title"/>
          </p:nvPr>
        </p:nvSpPr>
        <p:spPr>
          <a:xfrm>
            <a:off x="447101" y="401637"/>
            <a:ext cx="8153400" cy="1143000"/>
          </a:xfrm>
        </p:spPr>
        <p:txBody>
          <a:bodyPr>
            <a:normAutofit/>
          </a:bodyPr>
          <a:lstStyle/>
          <a:p>
            <a:pPr>
              <a:defRPr/>
            </a:pPr>
            <a:r>
              <a:rPr lang="en-US" dirty="0"/>
              <a:t>Poll 4 - What is the best Lipid Recommendation for Alice? </a:t>
            </a:r>
          </a:p>
        </p:txBody>
      </p:sp>
      <p:sp>
        <p:nvSpPr>
          <p:cNvPr id="75779" name="Content Placeholder 2">
            <a:extLst>
              <a:ext uri="{FF2B5EF4-FFF2-40B4-BE49-F238E27FC236}">
                <a16:creationId xmlns:a16="http://schemas.microsoft.com/office/drawing/2014/main" id="{375130FE-FAC2-4E02-96B5-1860E11CFCB8}"/>
              </a:ext>
            </a:extLst>
          </p:cNvPr>
          <p:cNvSpPr>
            <a:spLocks noGrp="1"/>
          </p:cNvSpPr>
          <p:nvPr>
            <p:ph idx="1"/>
          </p:nvPr>
        </p:nvSpPr>
        <p:spPr>
          <a:xfrm>
            <a:off x="457200" y="1752600"/>
            <a:ext cx="5638800" cy="4703763"/>
          </a:xfrm>
        </p:spPr>
        <p:txBody>
          <a:bodyPr>
            <a:normAutofit fontScale="92500" lnSpcReduction="10000"/>
          </a:bodyPr>
          <a:lstStyle/>
          <a:p>
            <a:pPr marL="514350" indent="-514350">
              <a:buFont typeface="Trebuchet MS" panose="020B0603020202020204" pitchFamily="34" charset="0"/>
              <a:buAutoNum type="alphaUcPeriod"/>
            </a:pPr>
            <a:r>
              <a:rPr lang="en-US" altLang="en-US" sz="3200" dirty="0"/>
              <a:t>Optimize lifestyle modifications only</a:t>
            </a:r>
          </a:p>
          <a:p>
            <a:pPr marL="514350" indent="-514350">
              <a:buFont typeface="Trebuchet MS" panose="020B0603020202020204" pitchFamily="34" charset="0"/>
              <a:buAutoNum type="alphaUcPeriod"/>
            </a:pPr>
            <a:r>
              <a:rPr lang="en-US" altLang="en-US" sz="3200" dirty="0"/>
              <a:t>Lifestyle + initiate a moderate intensity statin</a:t>
            </a:r>
          </a:p>
          <a:p>
            <a:pPr marL="514350" indent="-514350">
              <a:buFont typeface="Trebuchet MS" panose="020B0603020202020204" pitchFamily="34" charset="0"/>
              <a:buAutoNum type="alphaUcPeriod"/>
            </a:pPr>
            <a:r>
              <a:rPr lang="en-US" altLang="en-US" sz="3200" dirty="0"/>
              <a:t>Lifestyle + initiate a high intensity statin</a:t>
            </a:r>
          </a:p>
          <a:p>
            <a:pPr marL="514350" indent="-514350">
              <a:buFont typeface="Trebuchet MS" panose="020B0603020202020204" pitchFamily="34" charset="0"/>
              <a:buAutoNum type="alphaUcPeriod"/>
            </a:pPr>
            <a:r>
              <a:rPr lang="en-US" altLang="en-US" sz="3200" dirty="0"/>
              <a:t>Lifestyle + initiate high intensity statin + </a:t>
            </a:r>
            <a:r>
              <a:rPr lang="en-US" altLang="en-US" sz="3200" dirty="0" err="1"/>
              <a:t>icosapent</a:t>
            </a:r>
            <a:r>
              <a:rPr lang="en-US" altLang="en-US" sz="3200" dirty="0"/>
              <a:t> ethyl </a:t>
            </a:r>
          </a:p>
          <a:p>
            <a:pPr marL="514350" indent="-514350">
              <a:buFont typeface="Trebuchet MS" panose="020B0603020202020204" pitchFamily="34" charset="0"/>
              <a:buAutoNum type="alphaUcPeriod"/>
            </a:pPr>
            <a:r>
              <a:rPr lang="en-US" altLang="en-US" sz="3200" dirty="0"/>
              <a:t>Lifestyle + initiate high intensity statin + </a:t>
            </a:r>
            <a:r>
              <a:rPr lang="en-US" altLang="en-US" sz="3200" dirty="0" err="1"/>
              <a:t>bempedoic</a:t>
            </a:r>
            <a:r>
              <a:rPr lang="en-US" altLang="en-US" sz="3200" dirty="0"/>
              <a:t> acid</a:t>
            </a:r>
            <a:endParaRPr lang="en-US" altLang="en-US" dirty="0"/>
          </a:p>
        </p:txBody>
      </p:sp>
      <p:pic>
        <p:nvPicPr>
          <p:cNvPr id="5" name="Picture 4">
            <a:extLst>
              <a:ext uri="{FF2B5EF4-FFF2-40B4-BE49-F238E27FC236}">
                <a16:creationId xmlns:a16="http://schemas.microsoft.com/office/drawing/2014/main" id="{00C20F7A-18D7-43F2-B423-E7E4D051244D}"/>
              </a:ext>
            </a:extLst>
          </p:cNvPr>
          <p:cNvPicPr>
            <a:picLocks noChangeAspect="1"/>
          </p:cNvPicPr>
          <p:nvPr/>
        </p:nvPicPr>
        <p:blipFill>
          <a:blip r:embed="rId3"/>
          <a:stretch>
            <a:fillRect/>
          </a:stretch>
        </p:blipFill>
        <p:spPr>
          <a:xfrm rot="1563043">
            <a:off x="6915092" y="2043947"/>
            <a:ext cx="1643062" cy="1681162"/>
          </a:xfrm>
          <a:prstGeom prst="rect">
            <a:avLst/>
          </a:prstGeom>
        </p:spPr>
      </p:pic>
      <p:sp>
        <p:nvSpPr>
          <p:cNvPr id="3" name="Oval 2">
            <a:extLst>
              <a:ext uri="{FF2B5EF4-FFF2-40B4-BE49-F238E27FC236}">
                <a16:creationId xmlns:a16="http://schemas.microsoft.com/office/drawing/2014/main" id="{16EAD358-E586-638C-D8DB-BFC26F79BBB0}"/>
              </a:ext>
            </a:extLst>
          </p:cNvPr>
          <p:cNvSpPr/>
          <p:nvPr/>
        </p:nvSpPr>
        <p:spPr>
          <a:xfrm>
            <a:off x="609600" y="3347896"/>
            <a:ext cx="4659126" cy="1300304"/>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FF3F5-B2C7-4FEC-858B-A7AFEF9409EB}"/>
              </a:ext>
            </a:extLst>
          </p:cNvPr>
          <p:cNvSpPr>
            <a:spLocks noGrp="1"/>
          </p:cNvSpPr>
          <p:nvPr>
            <p:ph type="title"/>
          </p:nvPr>
        </p:nvSpPr>
        <p:spPr/>
        <p:txBody>
          <a:bodyPr>
            <a:normAutofit/>
          </a:bodyPr>
          <a:lstStyle/>
          <a:p>
            <a:pPr eaLnBrk="1" fontAlgn="auto" hangingPunct="1">
              <a:spcAft>
                <a:spcPts val="0"/>
              </a:spcAft>
              <a:defRPr/>
            </a:pPr>
            <a:r>
              <a:rPr lang="en-US" sz="6000" dirty="0"/>
              <a:t>Antiplatelet Agents</a:t>
            </a:r>
          </a:p>
        </p:txBody>
      </p:sp>
      <p:sp>
        <p:nvSpPr>
          <p:cNvPr id="4" name="Text Placeholder 3">
            <a:extLst>
              <a:ext uri="{FF2B5EF4-FFF2-40B4-BE49-F238E27FC236}">
                <a16:creationId xmlns:a16="http://schemas.microsoft.com/office/drawing/2014/main" id="{EACF9DCC-D6C6-A6E0-74A1-2562B12D66FA}"/>
              </a:ext>
            </a:extLst>
          </p:cNvPr>
          <p:cNvSpPr>
            <a:spLocks noGrp="1"/>
          </p:cNvSpPr>
          <p:nvPr>
            <p:ph type="body" idx="1"/>
          </p:nvPr>
        </p:nvSpPr>
        <p:spPr/>
        <p:txBody>
          <a:bodyPr/>
          <a:lstStyle/>
          <a:p>
            <a:endParaRPr lang="en-US"/>
          </a:p>
        </p:txBody>
      </p:sp>
    </p:spTree>
  </p:cSld>
  <p:clrMapOvr>
    <a:masterClrMapping/>
  </p:clrMapOvr>
  <p:transition spd="med">
    <p:fade/>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58FC3-8CFB-48F1-8BD4-3D4753D56C73}"/>
              </a:ext>
            </a:extLst>
          </p:cNvPr>
          <p:cNvSpPr>
            <a:spLocks noGrp="1"/>
          </p:cNvSpPr>
          <p:nvPr>
            <p:ph type="title"/>
          </p:nvPr>
        </p:nvSpPr>
        <p:spPr/>
        <p:txBody>
          <a:bodyPr>
            <a:normAutofit/>
          </a:bodyPr>
          <a:lstStyle/>
          <a:p>
            <a:r>
              <a:rPr lang="en-US" dirty="0"/>
              <a:t>10 - ADA Antiplatelet Agents </a:t>
            </a:r>
          </a:p>
        </p:txBody>
      </p:sp>
      <p:pic>
        <p:nvPicPr>
          <p:cNvPr id="5" name="Picture 4" descr="A picture containing food, bottle&#10;&#10;Description automatically generated">
            <a:extLst>
              <a:ext uri="{FF2B5EF4-FFF2-40B4-BE49-F238E27FC236}">
                <a16:creationId xmlns:a16="http://schemas.microsoft.com/office/drawing/2014/main" id="{32CE8F35-7CCC-4E3F-8635-8533D415F99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541616">
            <a:off x="7180325" y="1476649"/>
            <a:ext cx="1519518" cy="2286000"/>
          </a:xfrm>
          <a:prstGeom prst="rect">
            <a:avLst/>
          </a:prstGeom>
        </p:spPr>
      </p:pic>
      <p:sp>
        <p:nvSpPr>
          <p:cNvPr id="6" name="Content Placeholder 2">
            <a:extLst>
              <a:ext uri="{FF2B5EF4-FFF2-40B4-BE49-F238E27FC236}">
                <a16:creationId xmlns:a16="http://schemas.microsoft.com/office/drawing/2014/main" id="{A82B8AB1-BFC7-49C6-8FC9-E7784778C2EE}"/>
              </a:ext>
            </a:extLst>
          </p:cNvPr>
          <p:cNvSpPr txBox="1">
            <a:spLocks/>
          </p:cNvSpPr>
          <p:nvPr/>
        </p:nvSpPr>
        <p:spPr>
          <a:xfrm>
            <a:off x="469564" y="1295400"/>
            <a:ext cx="6236036" cy="5410200"/>
          </a:xfrm>
          <a:prstGeom prst="rect">
            <a:avLst/>
          </a:prstGeom>
        </p:spPr>
        <p:txBody>
          <a:bodyPr vert="horz">
            <a:normAutofit fontScale="77500" lnSpcReduction="20000"/>
          </a:bodyPr>
          <a:lst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nSpc>
                <a:spcPct val="120000"/>
              </a:lnSpc>
            </a:pPr>
            <a:r>
              <a:rPr lang="en-US" sz="2600" b="0" i="0" dirty="0">
                <a:solidFill>
                  <a:srgbClr val="0070C0"/>
                </a:solidFill>
                <a:effectLst/>
                <a:latin typeface="Helvetica Neue"/>
              </a:rPr>
              <a:t>Use aspirin therapy (75–162 mg/day) as a secondary prevention strategy in those with diabetes and a history of atherosclerotic cardiovascular disease. </a:t>
            </a:r>
          </a:p>
          <a:p>
            <a:pPr lvl="2">
              <a:lnSpc>
                <a:spcPct val="120000"/>
              </a:lnSpc>
            </a:pPr>
            <a:r>
              <a:rPr lang="en-US" sz="2600" dirty="0"/>
              <a:t>Aspirin therapy dose (75–162 mg/day)</a:t>
            </a:r>
          </a:p>
          <a:p>
            <a:pPr lvl="2">
              <a:lnSpc>
                <a:spcPct val="120000"/>
              </a:lnSpc>
            </a:pPr>
            <a:r>
              <a:rPr lang="en-US" sz="2600" dirty="0"/>
              <a:t>Increased bleeding risk</a:t>
            </a:r>
          </a:p>
          <a:p>
            <a:pPr lvl="2">
              <a:lnSpc>
                <a:spcPct val="120000"/>
              </a:lnSpc>
            </a:pPr>
            <a:r>
              <a:rPr lang="en-US" altLang="en-US" sz="2800" dirty="0"/>
              <a:t>Dual antiplatelet therapy with a P2Y12 inhibitor for 1 year after acute coronary syndrome and may have benefits beyond</a:t>
            </a:r>
            <a:endParaRPr lang="en-US" sz="2600" dirty="0"/>
          </a:p>
          <a:p>
            <a:pPr>
              <a:lnSpc>
                <a:spcPct val="120000"/>
              </a:lnSpc>
            </a:pPr>
            <a:r>
              <a:rPr lang="en-US" sz="2400" b="0" i="0" dirty="0">
                <a:solidFill>
                  <a:srgbClr val="383636"/>
                </a:solidFill>
                <a:effectLst/>
                <a:latin typeface="Helvetica Neue"/>
              </a:rPr>
              <a:t>Aspirin may be considered as a primary prevention strategy </a:t>
            </a:r>
            <a:r>
              <a:rPr lang="en-US" sz="2400" dirty="0">
                <a:solidFill>
                  <a:srgbClr val="383636"/>
                </a:solidFill>
                <a:latin typeface="Helvetica Neue"/>
              </a:rPr>
              <a:t>in </a:t>
            </a:r>
            <a:r>
              <a:rPr lang="en-US" sz="2400" b="0" i="0" dirty="0">
                <a:solidFill>
                  <a:srgbClr val="383636"/>
                </a:solidFill>
                <a:effectLst/>
                <a:latin typeface="Helvetica Neue"/>
              </a:rPr>
              <a:t>diabetes (usually over age 50) with increased CV risk.</a:t>
            </a:r>
          </a:p>
          <a:p>
            <a:pPr lvl="1">
              <a:lnSpc>
                <a:spcPct val="120000"/>
              </a:lnSpc>
            </a:pPr>
            <a:r>
              <a:rPr lang="en-US" sz="1800" b="0" i="0" dirty="0">
                <a:solidFill>
                  <a:srgbClr val="383636"/>
                </a:solidFill>
                <a:effectLst/>
                <a:latin typeface="Helvetica Neue"/>
              </a:rPr>
              <a:t>Requires </a:t>
            </a:r>
            <a:r>
              <a:rPr lang="en-US" sz="1800" b="1" i="0" u="sng" dirty="0">
                <a:solidFill>
                  <a:srgbClr val="383636"/>
                </a:solidFill>
                <a:effectLst/>
                <a:latin typeface="Helvetica Neue"/>
              </a:rPr>
              <a:t>comprehensive discussion </a:t>
            </a:r>
            <a:r>
              <a:rPr lang="en-US" sz="1800" b="0" i="0" dirty="0">
                <a:solidFill>
                  <a:srgbClr val="383636"/>
                </a:solidFill>
                <a:effectLst/>
                <a:latin typeface="Helvetica Neue"/>
              </a:rPr>
              <a:t>w/ person on benefits versus </a:t>
            </a:r>
            <a:r>
              <a:rPr lang="en-US" sz="1800" dirty="0">
                <a:solidFill>
                  <a:srgbClr val="383636"/>
                </a:solidFill>
                <a:latin typeface="Helvetica Neue"/>
              </a:rPr>
              <a:t>i</a:t>
            </a:r>
            <a:r>
              <a:rPr lang="en-US" sz="1800" b="0" i="0" dirty="0">
                <a:solidFill>
                  <a:srgbClr val="383636"/>
                </a:solidFill>
                <a:effectLst/>
                <a:latin typeface="Helvetica Neue"/>
              </a:rPr>
              <a:t>ncreased risk of bleeding. </a:t>
            </a:r>
            <a:endParaRPr lang="en-US" sz="1800" dirty="0"/>
          </a:p>
          <a:p>
            <a:pPr>
              <a:lnSpc>
                <a:spcPct val="120000"/>
              </a:lnSpc>
            </a:pPr>
            <a:r>
              <a:rPr lang="en-US" sz="3400" dirty="0"/>
              <a:t>Aspirin allergy, consider different agent</a:t>
            </a:r>
          </a:p>
        </p:txBody>
      </p:sp>
    </p:spTree>
    <p:extLst>
      <p:ext uri="{BB962C8B-B14F-4D97-AF65-F5344CB8AC3E}">
        <p14:creationId xmlns:p14="http://schemas.microsoft.com/office/powerpoint/2010/main" val="360211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4E503-FA78-439A-A246-8844765C9C13}"/>
              </a:ext>
            </a:extLst>
          </p:cNvPr>
          <p:cNvSpPr>
            <a:spLocks noGrp="1"/>
          </p:cNvSpPr>
          <p:nvPr>
            <p:ph type="title"/>
          </p:nvPr>
        </p:nvSpPr>
        <p:spPr/>
        <p:txBody>
          <a:bodyPr/>
          <a:lstStyle/>
          <a:p>
            <a:pPr>
              <a:defRPr/>
            </a:pPr>
            <a:r>
              <a:rPr lang="en-US" dirty="0"/>
              <a:t>Should Alice start aspirin?  </a:t>
            </a:r>
          </a:p>
        </p:txBody>
      </p:sp>
      <p:sp>
        <p:nvSpPr>
          <p:cNvPr id="84995" name="Content Placeholder 2">
            <a:extLst>
              <a:ext uri="{FF2B5EF4-FFF2-40B4-BE49-F238E27FC236}">
                <a16:creationId xmlns:a16="http://schemas.microsoft.com/office/drawing/2014/main" id="{35E0F97C-2CF0-426F-8F55-EA6404002BAA}"/>
              </a:ext>
            </a:extLst>
          </p:cNvPr>
          <p:cNvSpPr>
            <a:spLocks noGrp="1"/>
          </p:cNvSpPr>
          <p:nvPr>
            <p:ph idx="1"/>
          </p:nvPr>
        </p:nvSpPr>
        <p:spPr/>
        <p:txBody>
          <a:bodyPr>
            <a:normAutofit/>
          </a:bodyPr>
          <a:lstStyle/>
          <a:p>
            <a:pPr marL="514350" indent="-514350">
              <a:buFont typeface="Trebuchet MS" panose="020B0603020202020204" pitchFamily="34" charset="0"/>
              <a:buAutoNum type="alphaUcPeriod"/>
            </a:pPr>
            <a:r>
              <a:rPr lang="en-US" altLang="en-US" sz="5400" dirty="0"/>
              <a:t>Yes</a:t>
            </a:r>
          </a:p>
          <a:p>
            <a:pPr marL="514350" indent="-514350">
              <a:buFont typeface="Trebuchet MS" panose="020B0603020202020204" pitchFamily="34" charset="0"/>
              <a:buAutoNum type="alphaUcPeriod"/>
            </a:pPr>
            <a:r>
              <a:rPr lang="en-US" altLang="en-US" sz="5400" dirty="0"/>
              <a:t>No </a:t>
            </a:r>
          </a:p>
        </p:txBody>
      </p:sp>
      <p:pic>
        <p:nvPicPr>
          <p:cNvPr id="4" name="Picture 3">
            <a:extLst>
              <a:ext uri="{FF2B5EF4-FFF2-40B4-BE49-F238E27FC236}">
                <a16:creationId xmlns:a16="http://schemas.microsoft.com/office/drawing/2014/main" id="{229AE671-137E-43C4-8A91-EAEA77B83362}"/>
              </a:ext>
            </a:extLst>
          </p:cNvPr>
          <p:cNvPicPr>
            <a:picLocks noChangeAspect="1"/>
          </p:cNvPicPr>
          <p:nvPr/>
        </p:nvPicPr>
        <p:blipFill>
          <a:blip r:embed="rId3"/>
          <a:stretch>
            <a:fillRect/>
          </a:stretch>
        </p:blipFill>
        <p:spPr>
          <a:xfrm>
            <a:off x="3429001" y="1617419"/>
            <a:ext cx="1791412" cy="4419600"/>
          </a:xfrm>
          <a:prstGeom prst="rect">
            <a:avLst/>
          </a:prstGeom>
        </p:spPr>
      </p:pic>
      <p:pic>
        <p:nvPicPr>
          <p:cNvPr id="3" name="Picture 2">
            <a:extLst>
              <a:ext uri="{FF2B5EF4-FFF2-40B4-BE49-F238E27FC236}">
                <a16:creationId xmlns:a16="http://schemas.microsoft.com/office/drawing/2014/main" id="{373CAF97-BE53-49F4-B80D-21CC1596B53C}"/>
              </a:ext>
            </a:extLst>
          </p:cNvPr>
          <p:cNvPicPr>
            <a:picLocks noChangeAspect="1"/>
          </p:cNvPicPr>
          <p:nvPr/>
        </p:nvPicPr>
        <p:blipFill>
          <a:blip r:embed="rId4"/>
          <a:stretch>
            <a:fillRect/>
          </a:stretch>
        </p:blipFill>
        <p:spPr>
          <a:xfrm>
            <a:off x="5791200" y="1639190"/>
            <a:ext cx="1795901" cy="4419600"/>
          </a:xfrm>
          <a:prstGeom prst="rect">
            <a:avLst/>
          </a:prstGeom>
        </p:spPr>
      </p:pic>
      <p:sp>
        <p:nvSpPr>
          <p:cNvPr id="5" name="TextBox 4">
            <a:extLst>
              <a:ext uri="{FF2B5EF4-FFF2-40B4-BE49-F238E27FC236}">
                <a16:creationId xmlns:a16="http://schemas.microsoft.com/office/drawing/2014/main" id="{C53812DF-3EF8-883C-987A-66FDDC51C694}"/>
              </a:ext>
            </a:extLst>
          </p:cNvPr>
          <p:cNvSpPr txBox="1"/>
          <p:nvPr/>
        </p:nvSpPr>
        <p:spPr>
          <a:xfrm>
            <a:off x="394994" y="3962400"/>
            <a:ext cx="3200400" cy="646331"/>
          </a:xfrm>
          <a:prstGeom prst="rect">
            <a:avLst/>
          </a:prstGeom>
          <a:noFill/>
        </p:spPr>
        <p:txBody>
          <a:bodyPr wrap="square" rtlCol="0">
            <a:spAutoFit/>
          </a:bodyPr>
          <a:lstStyle/>
          <a:p>
            <a:r>
              <a:rPr lang="en-US" dirty="0"/>
              <a:t>Individualized discussed with shared decision making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3EB65-46AC-4D85-9213-3E1D5752DAAE}"/>
              </a:ext>
            </a:extLst>
          </p:cNvPr>
          <p:cNvSpPr>
            <a:spLocks noGrp="1"/>
          </p:cNvSpPr>
          <p:nvPr>
            <p:ph type="title"/>
          </p:nvPr>
        </p:nvSpPr>
        <p:spPr/>
        <p:txBody>
          <a:bodyPr>
            <a:normAutofit/>
          </a:bodyPr>
          <a:lstStyle/>
          <a:p>
            <a:pPr>
              <a:defRPr/>
            </a:pPr>
            <a:r>
              <a:rPr lang="en-US" dirty="0"/>
              <a:t>Would you change Alice’s Diabetes Regimen? </a:t>
            </a:r>
          </a:p>
        </p:txBody>
      </p:sp>
      <p:sp>
        <p:nvSpPr>
          <p:cNvPr id="3" name="Content Placeholder 2">
            <a:extLst>
              <a:ext uri="{FF2B5EF4-FFF2-40B4-BE49-F238E27FC236}">
                <a16:creationId xmlns:a16="http://schemas.microsoft.com/office/drawing/2014/main" id="{FED72873-11CD-4673-BEF0-4A2AFCD701A8}"/>
              </a:ext>
            </a:extLst>
          </p:cNvPr>
          <p:cNvSpPr>
            <a:spLocks noGrp="1"/>
          </p:cNvSpPr>
          <p:nvPr>
            <p:ph idx="1"/>
          </p:nvPr>
        </p:nvSpPr>
        <p:spPr/>
        <p:txBody>
          <a:bodyPr>
            <a:normAutofit lnSpcReduction="10000"/>
          </a:bodyPr>
          <a:lstStyle/>
          <a:p>
            <a:pPr eaLnBrk="1" hangingPunct="1">
              <a:defRPr/>
            </a:pPr>
            <a:r>
              <a:rPr lang="en-US" altLang="en-US" sz="3200" dirty="0"/>
              <a:t>Current meds</a:t>
            </a:r>
          </a:p>
          <a:p>
            <a:pPr lvl="1" eaLnBrk="1" hangingPunct="1">
              <a:defRPr/>
            </a:pPr>
            <a:r>
              <a:rPr lang="en-US" altLang="en-US" sz="3200" dirty="0">
                <a:solidFill>
                  <a:schemeClr val="tx1"/>
                </a:solidFill>
              </a:rPr>
              <a:t>Metformin1000mg PO bid</a:t>
            </a:r>
          </a:p>
          <a:p>
            <a:pPr lvl="1" eaLnBrk="1" hangingPunct="1">
              <a:defRPr/>
            </a:pPr>
            <a:r>
              <a:rPr lang="en-US" altLang="en-US" sz="3200" dirty="0" err="1">
                <a:solidFill>
                  <a:schemeClr val="tx1"/>
                </a:solidFill>
              </a:rPr>
              <a:t>Glipizide</a:t>
            </a:r>
            <a:r>
              <a:rPr lang="en-US" altLang="en-US" sz="3200" dirty="0">
                <a:solidFill>
                  <a:schemeClr val="tx1"/>
                </a:solidFill>
              </a:rPr>
              <a:t> 10mg PO </a:t>
            </a:r>
            <a:r>
              <a:rPr lang="en-US" altLang="en-US" sz="3200" dirty="0" err="1">
                <a:solidFill>
                  <a:schemeClr val="tx1"/>
                </a:solidFill>
              </a:rPr>
              <a:t>qam</a:t>
            </a:r>
            <a:endParaRPr lang="en-US" altLang="en-US" sz="3200" dirty="0">
              <a:solidFill>
                <a:schemeClr val="tx1"/>
              </a:solidFill>
            </a:endParaRPr>
          </a:p>
          <a:p>
            <a:pPr lvl="1" eaLnBrk="1" hangingPunct="1">
              <a:defRPr/>
            </a:pPr>
            <a:r>
              <a:rPr lang="en-US" altLang="en-US" sz="3200" dirty="0" err="1">
                <a:solidFill>
                  <a:schemeClr val="tx1"/>
                </a:solidFill>
              </a:rPr>
              <a:t>Chlorthalidone</a:t>
            </a:r>
            <a:r>
              <a:rPr lang="en-US" altLang="en-US" sz="3200" dirty="0">
                <a:solidFill>
                  <a:schemeClr val="tx1"/>
                </a:solidFill>
              </a:rPr>
              <a:t> 25mg PO daily</a:t>
            </a:r>
          </a:p>
          <a:p>
            <a:pPr lvl="1" eaLnBrk="1" hangingPunct="1">
              <a:defRPr/>
            </a:pPr>
            <a:r>
              <a:rPr lang="en-US" altLang="en-US" sz="3200" dirty="0" err="1">
                <a:solidFill>
                  <a:schemeClr val="tx1"/>
                </a:solidFill>
              </a:rPr>
              <a:t>Escitalopram</a:t>
            </a:r>
            <a:r>
              <a:rPr lang="en-US" altLang="en-US" sz="3200" dirty="0">
                <a:solidFill>
                  <a:schemeClr val="tx1"/>
                </a:solidFill>
              </a:rPr>
              <a:t> 10mg PO daily</a:t>
            </a:r>
          </a:p>
          <a:p>
            <a:pPr marL="530225" lvl="2" indent="0" eaLnBrk="1" hangingPunct="1">
              <a:buFont typeface="Wingdings" panose="05000000000000000000" pitchFamily="2" charset="2"/>
              <a:buNone/>
              <a:defRPr/>
            </a:pPr>
            <a:endParaRPr lang="en-US" altLang="en-US" sz="2000" dirty="0"/>
          </a:p>
          <a:p>
            <a:pPr>
              <a:defRPr/>
            </a:pPr>
            <a:r>
              <a:rPr lang="en-US" altLang="en-US" sz="3200" dirty="0"/>
              <a:t>Home monitoring</a:t>
            </a:r>
          </a:p>
          <a:p>
            <a:pPr lvl="1">
              <a:defRPr/>
            </a:pPr>
            <a:r>
              <a:rPr lang="en-US" altLang="en-US" sz="2800" dirty="0">
                <a:solidFill>
                  <a:schemeClr val="tx1"/>
                </a:solidFill>
              </a:rPr>
              <a:t>FBG and pre-meal: 110-130mg/dL</a:t>
            </a:r>
          </a:p>
          <a:p>
            <a:pPr lvl="1">
              <a:defRPr/>
            </a:pPr>
            <a:r>
              <a:rPr lang="en-US" altLang="en-US" sz="2800" dirty="0">
                <a:solidFill>
                  <a:schemeClr val="tx1"/>
                </a:solidFill>
              </a:rPr>
              <a:t>Denies s/</a:t>
            </a:r>
            <a:r>
              <a:rPr lang="en-US" altLang="en-US" sz="2800" dirty="0" err="1">
                <a:solidFill>
                  <a:schemeClr val="tx1"/>
                </a:solidFill>
              </a:rPr>
              <a:t>sx</a:t>
            </a:r>
            <a:r>
              <a:rPr lang="en-US" altLang="en-US" sz="2800" dirty="0">
                <a:solidFill>
                  <a:schemeClr val="tx1"/>
                </a:solidFill>
              </a:rPr>
              <a:t> hypoglycemia. </a:t>
            </a:r>
          </a:p>
          <a:p>
            <a:pPr marL="292100" lvl="1" indent="0">
              <a:buFont typeface="Wingdings 2" panose="05020102010507070707" pitchFamily="18" charset="2"/>
              <a:buNone/>
              <a:defRPr/>
            </a:pPr>
            <a:endParaRPr lang="en-US" altLang="en-US" sz="2800" dirty="0">
              <a:solidFill>
                <a:schemeClr val="tx1"/>
              </a:solidFill>
            </a:endParaRPr>
          </a:p>
          <a:p>
            <a:pPr eaLnBrk="1" hangingPunct="1">
              <a:defRPr/>
            </a:pPr>
            <a:r>
              <a:rPr lang="en-US" altLang="en-US" sz="3200" dirty="0"/>
              <a:t>A1C=6.9%</a:t>
            </a:r>
          </a:p>
          <a:p>
            <a:pPr>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E0D18-63CB-48C5-BD4A-14F9E1537106}"/>
              </a:ext>
            </a:extLst>
          </p:cNvPr>
          <p:cNvSpPr>
            <a:spLocks noGrp="1"/>
          </p:cNvSpPr>
          <p:nvPr>
            <p:ph type="title"/>
          </p:nvPr>
        </p:nvSpPr>
        <p:spPr>
          <a:xfrm>
            <a:off x="152400" y="152400"/>
            <a:ext cx="8458200" cy="1143000"/>
          </a:xfrm>
        </p:spPr>
        <p:txBody>
          <a:bodyPr>
            <a:normAutofit/>
          </a:bodyPr>
          <a:lstStyle/>
          <a:p>
            <a:pPr>
              <a:defRPr/>
            </a:pPr>
            <a:r>
              <a:rPr lang="en-US" dirty="0"/>
              <a:t>Which of the Following Changes Would you Make to Alice’s regimen?   Poll 5</a:t>
            </a:r>
          </a:p>
        </p:txBody>
      </p:sp>
      <p:sp>
        <p:nvSpPr>
          <p:cNvPr id="3" name="Content Placeholder 2">
            <a:extLst>
              <a:ext uri="{FF2B5EF4-FFF2-40B4-BE49-F238E27FC236}">
                <a16:creationId xmlns:a16="http://schemas.microsoft.com/office/drawing/2014/main" id="{20132805-C2AD-426B-89AE-A8E62D078967}"/>
              </a:ext>
            </a:extLst>
          </p:cNvPr>
          <p:cNvSpPr>
            <a:spLocks noGrp="1"/>
          </p:cNvSpPr>
          <p:nvPr>
            <p:ph idx="1"/>
          </p:nvPr>
        </p:nvSpPr>
        <p:spPr>
          <a:xfrm>
            <a:off x="457200" y="1752600"/>
            <a:ext cx="6629400" cy="4703763"/>
          </a:xfrm>
        </p:spPr>
        <p:txBody>
          <a:bodyPr/>
          <a:lstStyle/>
          <a:p>
            <a:pPr marL="514350" indent="-514350">
              <a:buFont typeface="+mj-lt"/>
              <a:buAutoNum type="alphaUcPeriod"/>
              <a:defRPr/>
            </a:pPr>
            <a:r>
              <a:rPr lang="en-US" sz="4000" dirty="0"/>
              <a:t>No changes since A1C is at target</a:t>
            </a:r>
          </a:p>
          <a:p>
            <a:pPr marL="514350" indent="-514350">
              <a:buFont typeface="+mj-lt"/>
              <a:buAutoNum type="alphaUcPeriod"/>
              <a:defRPr/>
            </a:pPr>
            <a:r>
              <a:rPr lang="en-US" sz="4000" dirty="0"/>
              <a:t>Add empagliflozin (Jardiance)</a:t>
            </a:r>
          </a:p>
          <a:p>
            <a:pPr marL="514350" indent="-514350">
              <a:buFont typeface="+mj-lt"/>
              <a:buAutoNum type="alphaUcPeriod"/>
              <a:defRPr/>
            </a:pPr>
            <a:r>
              <a:rPr lang="en-US" sz="4000" dirty="0"/>
              <a:t>Add dulaglutide (Trulicity)</a:t>
            </a:r>
          </a:p>
          <a:p>
            <a:pPr marL="514350" indent="-514350">
              <a:buFont typeface="+mj-lt"/>
              <a:buAutoNum type="alphaUcPeriod"/>
              <a:defRPr/>
            </a:pPr>
            <a:r>
              <a:rPr lang="en-US" sz="4000" dirty="0"/>
              <a:t>Add linagliptin (</a:t>
            </a:r>
            <a:r>
              <a:rPr lang="en-US" sz="4000" dirty="0" err="1"/>
              <a:t>Tradjenta</a:t>
            </a:r>
            <a:r>
              <a:rPr lang="en-US" sz="4000" dirty="0"/>
              <a:t>)</a:t>
            </a:r>
          </a:p>
          <a:p>
            <a:pPr>
              <a:defRPr/>
            </a:pPr>
            <a:endParaRPr lang="en-US" dirty="0"/>
          </a:p>
        </p:txBody>
      </p:sp>
      <p:sp>
        <p:nvSpPr>
          <p:cNvPr id="89092" name="TextBox 3">
            <a:extLst>
              <a:ext uri="{FF2B5EF4-FFF2-40B4-BE49-F238E27FC236}">
                <a16:creationId xmlns:a16="http://schemas.microsoft.com/office/drawing/2014/main" id="{04ED6E79-1591-4C9F-B510-6C26DEB74879}"/>
              </a:ext>
            </a:extLst>
          </p:cNvPr>
          <p:cNvSpPr txBox="1">
            <a:spLocks noChangeArrowheads="1"/>
          </p:cNvSpPr>
          <p:nvPr/>
        </p:nvSpPr>
        <p:spPr bwMode="auto">
          <a:xfrm>
            <a:off x="452438" y="5943600"/>
            <a:ext cx="739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eaLnBrk="1" hangingPunct="1"/>
            <a:r>
              <a:rPr lang="en-US" altLang="en-US" b="1">
                <a:solidFill>
                  <a:srgbClr val="FF0000"/>
                </a:solidFill>
              </a:rPr>
              <a:t>If you add an agent, would you stop or decrease any of the others? </a:t>
            </a:r>
          </a:p>
        </p:txBody>
      </p:sp>
      <p:pic>
        <p:nvPicPr>
          <p:cNvPr id="5" name="Picture 4">
            <a:extLst>
              <a:ext uri="{FF2B5EF4-FFF2-40B4-BE49-F238E27FC236}">
                <a16:creationId xmlns:a16="http://schemas.microsoft.com/office/drawing/2014/main" id="{D89A67D8-B9B7-47A3-A1A5-DA9787EF5BE4}"/>
              </a:ext>
            </a:extLst>
          </p:cNvPr>
          <p:cNvPicPr>
            <a:picLocks noChangeAspect="1"/>
          </p:cNvPicPr>
          <p:nvPr/>
        </p:nvPicPr>
        <p:blipFill>
          <a:blip r:embed="rId3"/>
          <a:stretch>
            <a:fillRect/>
          </a:stretch>
        </p:blipFill>
        <p:spPr>
          <a:xfrm rot="1563043">
            <a:off x="6991293" y="2094666"/>
            <a:ext cx="1643062" cy="1681162"/>
          </a:xfrm>
          <a:prstGeom prst="rect">
            <a:avLst/>
          </a:prstGeom>
        </p:spPr>
      </p:pic>
      <p:sp>
        <p:nvSpPr>
          <p:cNvPr id="4" name="Oval 3">
            <a:extLst>
              <a:ext uri="{FF2B5EF4-FFF2-40B4-BE49-F238E27FC236}">
                <a16:creationId xmlns:a16="http://schemas.microsoft.com/office/drawing/2014/main" id="{0A6869E6-83B4-BE5A-A498-23EDEB4309D1}"/>
              </a:ext>
            </a:extLst>
          </p:cNvPr>
          <p:cNvSpPr/>
          <p:nvPr/>
        </p:nvSpPr>
        <p:spPr>
          <a:xfrm>
            <a:off x="546632" y="3050707"/>
            <a:ext cx="4482568" cy="1368893"/>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EAAE2-1ED7-7B15-910F-41689E8AD2FA}"/>
            </a:ext>
          </a:extLst>
        </p:cNvPr>
        <p:cNvGrpSpPr/>
        <p:nvPr/>
      </p:nvGrpSpPr>
      <p:grpSpPr>
        <a:xfrm>
          <a:off x="0" y="0"/>
          <a:ext cx="0" cy="0"/>
          <a:chOff x="0" y="0"/>
          <a:chExt cx="0" cy="0"/>
        </a:xfrm>
      </p:grpSpPr>
      <p:sp>
        <p:nvSpPr>
          <p:cNvPr id="1724418" name="Rectangle 1026">
            <a:extLst>
              <a:ext uri="{FF2B5EF4-FFF2-40B4-BE49-F238E27FC236}">
                <a16:creationId xmlns:a16="http://schemas.microsoft.com/office/drawing/2014/main" id="{961A8C5B-F65D-25A6-2BDC-9CBC44125F84}"/>
              </a:ext>
            </a:extLst>
          </p:cNvPr>
          <p:cNvSpPr>
            <a:spLocks noGrp="1" noChangeArrowheads="1"/>
          </p:cNvSpPr>
          <p:nvPr>
            <p:ph type="title"/>
          </p:nvPr>
        </p:nvSpPr>
        <p:spPr>
          <a:xfrm>
            <a:off x="457200" y="152400"/>
            <a:ext cx="8229600" cy="990600"/>
          </a:xfrm>
        </p:spPr>
        <p:txBody>
          <a:bodyPr anchor="b">
            <a:normAutofit/>
          </a:bodyPr>
          <a:lstStyle/>
          <a:p>
            <a:pPr eaLnBrk="1" hangingPunct="1">
              <a:defRPr/>
            </a:pPr>
            <a:r>
              <a:rPr lang="en-US" dirty="0"/>
              <a:t>ADA 2026 ABC Goal Summary  </a:t>
            </a:r>
          </a:p>
        </p:txBody>
      </p:sp>
      <p:graphicFrame>
        <p:nvGraphicFramePr>
          <p:cNvPr id="1724421" name="Rectangle 1027">
            <a:extLst>
              <a:ext uri="{FF2B5EF4-FFF2-40B4-BE49-F238E27FC236}">
                <a16:creationId xmlns:a16="http://schemas.microsoft.com/office/drawing/2014/main" id="{CAC20E24-53B2-BE1B-9B87-6ECEFA806B5B}"/>
              </a:ext>
            </a:extLst>
          </p:cNvPr>
          <p:cNvGraphicFramePr/>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58889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4E5F-0658-0AAB-01A9-3CBB1B6F6BB7}"/>
              </a:ext>
            </a:extLst>
          </p:cNvPr>
          <p:cNvSpPr>
            <a:spLocks noGrp="1"/>
          </p:cNvSpPr>
          <p:nvPr>
            <p:ph type="title"/>
          </p:nvPr>
        </p:nvSpPr>
        <p:spPr/>
        <p:txBody>
          <a:bodyPr/>
          <a:lstStyle/>
          <a:p>
            <a:r>
              <a:rPr lang="en-US" dirty="0"/>
              <a:t>Land Acknowledgment</a:t>
            </a:r>
          </a:p>
        </p:txBody>
      </p:sp>
      <p:sp>
        <p:nvSpPr>
          <p:cNvPr id="5" name="Content Placeholder 4">
            <a:extLst>
              <a:ext uri="{FF2B5EF4-FFF2-40B4-BE49-F238E27FC236}">
                <a16:creationId xmlns:a16="http://schemas.microsoft.com/office/drawing/2014/main" id="{220626A8-9C7F-F0DC-2351-C683A0A3A7D5}"/>
              </a:ext>
            </a:extLst>
          </p:cNvPr>
          <p:cNvSpPr>
            <a:spLocks noGrp="1"/>
          </p:cNvSpPr>
          <p:nvPr>
            <p:ph sz="quarter" idx="1"/>
          </p:nvPr>
        </p:nvSpPr>
        <p:spPr/>
        <p:txBody>
          <a:bodyPr>
            <a:normAutofit fontScale="92500"/>
          </a:bodyPr>
          <a:lstStyle/>
          <a:p>
            <a:pPr marL="0" indent="0">
              <a:buNone/>
            </a:pPr>
            <a:r>
              <a:rPr lang="en-US" dirty="0"/>
              <a:t>“We acknowledge that we are gathered on the traditional territory of the Kumeyaay Nation. We pay respect to their elders, both past and present, and acknowledge their enduring relationship to this land and their continuing sovereignty and cultural traditions in the San Diego community". </a:t>
            </a:r>
          </a:p>
        </p:txBody>
      </p:sp>
    </p:spTree>
    <p:extLst>
      <p:ext uri="{BB962C8B-B14F-4D97-AF65-F5344CB8AC3E}">
        <p14:creationId xmlns:p14="http://schemas.microsoft.com/office/powerpoint/2010/main" val="393218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F2345-1A78-31F6-07FA-107FA4D9F8E2}"/>
              </a:ext>
            </a:extLst>
          </p:cNvPr>
          <p:cNvSpPr>
            <a:spLocks noGrp="1"/>
          </p:cNvSpPr>
          <p:nvPr>
            <p:ph type="title"/>
          </p:nvPr>
        </p:nvSpPr>
        <p:spPr>
          <a:xfrm>
            <a:off x="455616" y="273050"/>
            <a:ext cx="8226425" cy="1143000"/>
          </a:xfrm>
        </p:spPr>
        <p:txBody>
          <a:bodyPr anchor="b">
            <a:normAutofit/>
          </a:bodyPr>
          <a:lstStyle/>
          <a:p>
            <a:r>
              <a:rPr lang="en-US" dirty="0"/>
              <a:t>Rising Complication Rates</a:t>
            </a:r>
          </a:p>
        </p:txBody>
      </p:sp>
      <p:sp>
        <p:nvSpPr>
          <p:cNvPr id="3" name="Content Placeholder 2">
            <a:extLst>
              <a:ext uri="{FF2B5EF4-FFF2-40B4-BE49-F238E27FC236}">
                <a16:creationId xmlns:a16="http://schemas.microsoft.com/office/drawing/2014/main" id="{40F5CBED-5FEB-0A6D-6547-BEAD665DF0E8}"/>
              </a:ext>
            </a:extLst>
          </p:cNvPr>
          <p:cNvSpPr>
            <a:spLocks noGrp="1"/>
          </p:cNvSpPr>
          <p:nvPr>
            <p:ph type="body" sz="half" idx="1"/>
          </p:nvPr>
        </p:nvSpPr>
        <p:spPr>
          <a:xfrm>
            <a:off x="455614" y="1416050"/>
            <a:ext cx="5259386" cy="5441949"/>
          </a:xfrm>
        </p:spPr>
        <p:txBody>
          <a:bodyPr>
            <a:normAutofit/>
          </a:bodyPr>
          <a:lstStyle/>
          <a:p>
            <a:pPr>
              <a:lnSpc>
                <a:spcPct val="90000"/>
              </a:lnSpc>
            </a:pPr>
            <a:r>
              <a:rPr lang="en-US" sz="2800" dirty="0"/>
              <a:t>Since 2010, adults with diabetes across the U.S. complication rates are increasing for:</a:t>
            </a:r>
          </a:p>
          <a:p>
            <a:pPr lvl="1">
              <a:lnSpc>
                <a:spcPct val="90000"/>
              </a:lnSpc>
            </a:pPr>
            <a:r>
              <a:rPr lang="en-US" sz="2800" dirty="0"/>
              <a:t>kidney failure, </a:t>
            </a:r>
          </a:p>
          <a:p>
            <a:pPr lvl="1">
              <a:lnSpc>
                <a:spcPct val="90000"/>
              </a:lnSpc>
            </a:pPr>
            <a:r>
              <a:rPr lang="en-US" sz="2800" dirty="0"/>
              <a:t>nontraumatic lower-extremity amputations, </a:t>
            </a:r>
          </a:p>
          <a:p>
            <a:pPr lvl="1">
              <a:lnSpc>
                <a:spcPct val="90000"/>
              </a:lnSpc>
            </a:pPr>
            <a:r>
              <a:rPr lang="en-US" sz="2800" dirty="0"/>
              <a:t>stroke, </a:t>
            </a:r>
          </a:p>
          <a:p>
            <a:pPr lvl="1">
              <a:lnSpc>
                <a:spcPct val="90000"/>
              </a:lnSpc>
            </a:pPr>
            <a:r>
              <a:rPr lang="en-US" sz="2800" dirty="0"/>
              <a:t>heart failure, and </a:t>
            </a:r>
          </a:p>
          <a:p>
            <a:pPr lvl="1">
              <a:lnSpc>
                <a:spcPct val="90000"/>
              </a:lnSpc>
            </a:pPr>
            <a:r>
              <a:rPr lang="en-US" sz="2800" dirty="0"/>
              <a:t>hyperglycemic crises</a:t>
            </a:r>
          </a:p>
          <a:p>
            <a:pPr marL="274320" lvl="1" indent="0">
              <a:lnSpc>
                <a:spcPct val="90000"/>
              </a:lnSpc>
              <a:buNone/>
            </a:pPr>
            <a:r>
              <a:rPr lang="en-US" sz="2800" dirty="0"/>
              <a:t>Rates of myocardial infarction have plateaued, reversing decades of earlier improvements</a:t>
            </a:r>
            <a:endParaRPr lang="en-US" sz="2400" dirty="0"/>
          </a:p>
        </p:txBody>
      </p:sp>
      <p:pic>
        <p:nvPicPr>
          <p:cNvPr id="5" name="Picture 4" descr="Person wearing polo shirt">
            <a:extLst>
              <a:ext uri="{FF2B5EF4-FFF2-40B4-BE49-F238E27FC236}">
                <a16:creationId xmlns:a16="http://schemas.microsoft.com/office/drawing/2014/main" id="{741566B9-FF3C-8614-6096-B91A8B9ED421}"/>
              </a:ext>
            </a:extLst>
          </p:cNvPr>
          <p:cNvPicPr>
            <a:picLocks noChangeAspect="1"/>
          </p:cNvPicPr>
          <p:nvPr/>
        </p:nvPicPr>
        <p:blipFill>
          <a:blip r:embed="rId3" cstate="print">
            <a:extLst>
              <a:ext uri="{28A0092B-C50C-407E-A947-70E740481C1C}">
                <a14:useLocalDpi xmlns:a14="http://schemas.microsoft.com/office/drawing/2010/main" val="0"/>
              </a:ext>
            </a:extLst>
          </a:blip>
          <a:srcRect l="20667" r="19416" b="-1"/>
          <a:stretch>
            <a:fillRect/>
          </a:stretch>
        </p:blipFill>
        <p:spPr>
          <a:xfrm>
            <a:off x="5876221" y="1598613"/>
            <a:ext cx="2805817" cy="3125787"/>
          </a:xfrm>
          <a:prstGeom prst="rect">
            <a:avLst/>
          </a:prstGeom>
          <a:noFill/>
        </p:spPr>
      </p:pic>
      <p:pic>
        <p:nvPicPr>
          <p:cNvPr id="6" name="Picture 5">
            <a:extLst>
              <a:ext uri="{FF2B5EF4-FFF2-40B4-BE49-F238E27FC236}">
                <a16:creationId xmlns:a16="http://schemas.microsoft.com/office/drawing/2014/main" id="{1BA3EE17-D3E6-78C3-0DAF-BA15C605E972}"/>
              </a:ext>
            </a:extLst>
          </p:cNvPr>
          <p:cNvPicPr>
            <a:picLocks noChangeAspect="1"/>
          </p:cNvPicPr>
          <p:nvPr/>
        </p:nvPicPr>
        <p:blipFill>
          <a:blip r:embed="rId4"/>
          <a:stretch>
            <a:fillRect/>
          </a:stretch>
        </p:blipFill>
        <p:spPr>
          <a:xfrm>
            <a:off x="5799913" y="4901455"/>
            <a:ext cx="3101904" cy="564727"/>
          </a:xfrm>
          <a:prstGeom prst="rect">
            <a:avLst/>
          </a:prstGeom>
        </p:spPr>
      </p:pic>
    </p:spTree>
    <p:extLst>
      <p:ext uri="{BB962C8B-B14F-4D97-AF65-F5344CB8AC3E}">
        <p14:creationId xmlns:p14="http://schemas.microsoft.com/office/powerpoint/2010/main" val="285095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16EE8-2E2B-4BDA-A066-9B06703A0C73}"/>
              </a:ext>
            </a:extLst>
          </p:cNvPr>
          <p:cNvSpPr>
            <a:spLocks noGrp="1"/>
          </p:cNvSpPr>
          <p:nvPr>
            <p:ph type="ctrTitle"/>
          </p:nvPr>
        </p:nvSpPr>
        <p:spPr>
          <a:xfrm>
            <a:off x="1219200" y="3352800"/>
            <a:ext cx="6019800" cy="1524000"/>
          </a:xfrm>
        </p:spPr>
        <p:txBody>
          <a:bodyPr/>
          <a:lstStyle/>
          <a:p>
            <a:pPr eaLnBrk="1" fontAlgn="auto" hangingPunct="1">
              <a:spcAft>
                <a:spcPts val="0"/>
              </a:spcAft>
              <a:defRPr/>
            </a:pPr>
            <a:r>
              <a:rPr lang="en-US" dirty="0"/>
              <a:t>Lifestyle Modifications to Reduce CV risk</a:t>
            </a:r>
          </a:p>
        </p:txBody>
      </p:sp>
      <p:sp>
        <p:nvSpPr>
          <p:cNvPr id="91139" name="AutoShape 2">
            <a:extLst>
              <a:ext uri="{FF2B5EF4-FFF2-40B4-BE49-F238E27FC236}">
                <a16:creationId xmlns:a16="http://schemas.microsoft.com/office/drawing/2014/main" id="{BA77AB8A-95B4-44DE-BBF2-ED3474FBFCEC}"/>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endParaRPr lang="en-US" altLang="en-US" sz="1800"/>
          </a:p>
        </p:txBody>
      </p:sp>
      <p:pic>
        <p:nvPicPr>
          <p:cNvPr id="91140" name="Picture 4">
            <a:extLst>
              <a:ext uri="{FF2B5EF4-FFF2-40B4-BE49-F238E27FC236}">
                <a16:creationId xmlns:a16="http://schemas.microsoft.com/office/drawing/2014/main" id="{21F2439B-D1C2-4252-8AFB-7E7B2E13E4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613" y="304800"/>
            <a:ext cx="1881187" cy="254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6">
            <a:extLst>
              <a:ext uri="{FF2B5EF4-FFF2-40B4-BE49-F238E27FC236}">
                <a16:creationId xmlns:a16="http://schemas.microsoft.com/office/drawing/2014/main" id="{1B796D06-3484-4F18-BF62-F015F367E4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9706" y="5079998"/>
            <a:ext cx="2426494"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8">
            <a:extLst>
              <a:ext uri="{FF2B5EF4-FFF2-40B4-BE49-F238E27FC236}">
                <a16:creationId xmlns:a16="http://schemas.microsoft.com/office/drawing/2014/main" id="{B1B26E1E-EBF1-4437-B79C-5287E24891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0951" y="160338"/>
            <a:ext cx="54594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DEC64-4A2C-40B4-99AB-336179BBB031}"/>
              </a:ext>
            </a:extLst>
          </p:cNvPr>
          <p:cNvSpPr>
            <a:spLocks noGrp="1"/>
          </p:cNvSpPr>
          <p:nvPr>
            <p:ph type="title"/>
          </p:nvPr>
        </p:nvSpPr>
        <p:spPr>
          <a:xfrm>
            <a:off x="457200" y="320675"/>
            <a:ext cx="8229600" cy="669925"/>
          </a:xfrm>
        </p:spPr>
        <p:txBody>
          <a:bodyPr/>
          <a:lstStyle/>
          <a:p>
            <a:pPr>
              <a:defRPr/>
            </a:pPr>
            <a:r>
              <a:rPr lang="en-US" dirty="0"/>
              <a:t>Lifestyle modifications</a:t>
            </a:r>
          </a:p>
        </p:txBody>
      </p:sp>
      <p:graphicFrame>
        <p:nvGraphicFramePr>
          <p:cNvPr id="5" name="Content Placeholder 4">
            <a:extLst>
              <a:ext uri="{FF2B5EF4-FFF2-40B4-BE49-F238E27FC236}">
                <a16:creationId xmlns:a16="http://schemas.microsoft.com/office/drawing/2014/main" id="{9BF0696C-41F6-43FE-A953-82B613A26141}"/>
              </a:ext>
            </a:extLst>
          </p:cNvPr>
          <p:cNvGraphicFramePr>
            <a:graphicFrameLocks noGrp="1"/>
          </p:cNvGraphicFramePr>
          <p:nvPr>
            <p:ph idx="1"/>
            <p:extLst>
              <p:ext uri="{D42A27DB-BD31-4B8C-83A1-F6EECF244321}">
                <p14:modId xmlns:p14="http://schemas.microsoft.com/office/powerpoint/2010/main" val="662359452"/>
              </p:ext>
            </p:extLst>
          </p:nvPr>
        </p:nvGraphicFramePr>
        <p:xfrm>
          <a:off x="487532" y="1122085"/>
          <a:ext cx="8229600" cy="5050117"/>
        </p:xfrm>
        <a:graphic>
          <a:graphicData uri="http://schemas.openxmlformats.org/drawingml/2006/table">
            <a:tbl>
              <a:tblPr firstRow="1" bandRow="1">
                <a:tableStyleId>{5C22544A-7EE6-4342-B048-85BDC9FD1C3A}</a:tableStyleId>
              </a:tblPr>
              <a:tblGrid>
                <a:gridCol w="2202114">
                  <a:extLst>
                    <a:ext uri="{9D8B030D-6E8A-4147-A177-3AD203B41FA5}">
                      <a16:colId xmlns:a16="http://schemas.microsoft.com/office/drawing/2014/main" val="20000"/>
                    </a:ext>
                  </a:extLst>
                </a:gridCol>
                <a:gridCol w="6027486">
                  <a:extLst>
                    <a:ext uri="{9D8B030D-6E8A-4147-A177-3AD203B41FA5}">
                      <a16:colId xmlns:a16="http://schemas.microsoft.com/office/drawing/2014/main" val="20001"/>
                    </a:ext>
                  </a:extLst>
                </a:gridCol>
              </a:tblGrid>
              <a:tr h="371269">
                <a:tc>
                  <a:txBody>
                    <a:bodyPr/>
                    <a:lstStyle/>
                    <a:p>
                      <a:r>
                        <a:rPr lang="en-US" sz="1800" dirty="0"/>
                        <a:t>Category</a:t>
                      </a:r>
                    </a:p>
                  </a:txBody>
                  <a:tcPr marT="45727" marB="45727"/>
                </a:tc>
                <a:tc>
                  <a:txBody>
                    <a:bodyPr/>
                    <a:lstStyle/>
                    <a:p>
                      <a:r>
                        <a:rPr lang="en-US" sz="1800" dirty="0"/>
                        <a:t>Recommendations</a:t>
                      </a:r>
                    </a:p>
                  </a:txBody>
                  <a:tcPr marT="45727" marB="45727"/>
                </a:tc>
                <a:extLst>
                  <a:ext uri="{0D108BD9-81ED-4DB2-BD59-A6C34878D82A}">
                    <a16:rowId xmlns:a16="http://schemas.microsoft.com/office/drawing/2014/main" val="10000"/>
                  </a:ext>
                </a:extLst>
              </a:tr>
              <a:tr h="2288491">
                <a:tc>
                  <a:txBody>
                    <a:bodyPr/>
                    <a:lstStyle/>
                    <a:p>
                      <a:r>
                        <a:rPr lang="en-US" sz="1800" dirty="0"/>
                        <a:t>Nutrition</a:t>
                      </a:r>
                    </a:p>
                  </a:txBody>
                  <a:tcPr marT="45727" marB="45727"/>
                </a:tc>
                <a:tc>
                  <a:txBody>
                    <a:bodyPr/>
                    <a:lstStyle/>
                    <a:p>
                      <a:pPr marL="285750" indent="-285750">
                        <a:buFont typeface="Arial" panose="020B0604020202020204" pitchFamily="34" charset="0"/>
                        <a:buChar char="•"/>
                      </a:pPr>
                      <a:r>
                        <a:rPr lang="en-US" sz="1800" dirty="0"/>
                        <a:t>Maintain optimal weight</a:t>
                      </a:r>
                    </a:p>
                    <a:p>
                      <a:pPr marL="285750" indent="-285750">
                        <a:buFont typeface="Arial" panose="020B0604020202020204" pitchFamily="34" charset="0"/>
                        <a:buChar char="•"/>
                      </a:pPr>
                      <a:r>
                        <a:rPr lang="en-US" sz="1800" dirty="0"/>
                        <a:t>Calorie restriction</a:t>
                      </a:r>
                    </a:p>
                    <a:p>
                      <a:pPr marL="285750" indent="-285750">
                        <a:buFont typeface="Arial" panose="020B0604020202020204" pitchFamily="34" charset="0"/>
                        <a:buChar char="•"/>
                      </a:pPr>
                      <a:r>
                        <a:rPr lang="en-US" sz="1800" dirty="0"/>
                        <a:t>Plant</a:t>
                      </a:r>
                      <a:r>
                        <a:rPr lang="en-US" sz="1800" baseline="0" dirty="0"/>
                        <a:t> based diet-high in polyunsaturated and monounsaturated fats </a:t>
                      </a:r>
                    </a:p>
                    <a:p>
                      <a:pPr marL="285750" indent="-285750">
                        <a:buFont typeface="Arial" panose="020B0604020202020204" pitchFamily="34" charset="0"/>
                        <a:buChar char="•"/>
                      </a:pPr>
                      <a:r>
                        <a:rPr lang="en-US" sz="1800" baseline="0" dirty="0"/>
                        <a:t>Avoid trans fats, limit saturated fats</a:t>
                      </a:r>
                    </a:p>
                    <a:p>
                      <a:pPr marL="285750" indent="-285750">
                        <a:buFont typeface="Arial" panose="020B0604020202020204" pitchFamily="34" charset="0"/>
                        <a:buChar char="•"/>
                      </a:pPr>
                      <a:r>
                        <a:rPr lang="en-US" sz="1800" baseline="0" dirty="0"/>
                        <a:t>Consider DASH/Mediterranean meal plans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Increase omega-3 fatty acids, viscous fiber, plant </a:t>
                      </a:r>
                      <a:r>
                        <a:rPr lang="en-US" sz="1800" dirty="0" err="1"/>
                        <a:t>stanols</a:t>
                      </a:r>
                      <a:r>
                        <a:rPr lang="en-US" sz="1800" dirty="0"/>
                        <a:t>/sterols</a:t>
                      </a:r>
                      <a:r>
                        <a:rPr lang="en-US" sz="1800" baseline="0" dirty="0"/>
                        <a:t> (lipids)</a:t>
                      </a:r>
                      <a:endParaRPr lang="en-US" sz="1800" dirty="0"/>
                    </a:p>
                  </a:txBody>
                  <a:tcPr marT="45727" marB="45727"/>
                </a:tc>
                <a:extLst>
                  <a:ext uri="{0D108BD9-81ED-4DB2-BD59-A6C34878D82A}">
                    <a16:rowId xmlns:a16="http://schemas.microsoft.com/office/drawing/2014/main" val="10001"/>
                  </a:ext>
                </a:extLst>
              </a:tr>
              <a:tr h="640819">
                <a:tc>
                  <a:txBody>
                    <a:bodyPr/>
                    <a:lstStyle/>
                    <a:p>
                      <a:r>
                        <a:rPr lang="en-US" sz="1800" dirty="0"/>
                        <a:t>Physical</a:t>
                      </a:r>
                      <a:r>
                        <a:rPr lang="en-US" sz="1800" baseline="0" dirty="0"/>
                        <a:t> Activity</a:t>
                      </a:r>
                      <a:endParaRPr lang="en-US" sz="1800" dirty="0"/>
                    </a:p>
                  </a:txBody>
                  <a:tcPr marT="45727" marB="45727"/>
                </a:tc>
                <a:tc>
                  <a:txBody>
                    <a:bodyPr/>
                    <a:lstStyle/>
                    <a:p>
                      <a:pPr marL="285750" indent="-285750">
                        <a:buFont typeface="Arial" panose="020B0604020202020204" pitchFamily="34" charset="0"/>
                        <a:buChar char="•"/>
                      </a:pPr>
                      <a:r>
                        <a:rPr lang="en-US" sz="1800" dirty="0"/>
                        <a:t>150 minutes/week moderate exertion</a:t>
                      </a:r>
                    </a:p>
                    <a:p>
                      <a:pPr marL="285750" indent="-285750">
                        <a:buFont typeface="Arial" panose="020B0604020202020204" pitchFamily="34" charset="0"/>
                        <a:buChar char="•"/>
                      </a:pPr>
                      <a:r>
                        <a:rPr lang="en-US" sz="1800" dirty="0"/>
                        <a:t>Strength</a:t>
                      </a:r>
                      <a:r>
                        <a:rPr lang="en-US" sz="1800" baseline="0" dirty="0"/>
                        <a:t> training</a:t>
                      </a:r>
                      <a:endParaRPr lang="en-US" sz="1800" dirty="0"/>
                    </a:p>
                  </a:txBody>
                  <a:tcPr marT="45727" marB="45727"/>
                </a:tc>
                <a:extLst>
                  <a:ext uri="{0D108BD9-81ED-4DB2-BD59-A6C34878D82A}">
                    <a16:rowId xmlns:a16="http://schemas.microsoft.com/office/drawing/2014/main" val="10002"/>
                  </a:ext>
                </a:extLst>
              </a:tr>
              <a:tr h="366181">
                <a:tc>
                  <a:txBody>
                    <a:bodyPr/>
                    <a:lstStyle/>
                    <a:p>
                      <a:r>
                        <a:rPr lang="en-US" sz="1800" dirty="0"/>
                        <a:t>Sleep</a:t>
                      </a:r>
                    </a:p>
                  </a:txBody>
                  <a:tcPr marT="45727" marB="45727"/>
                </a:tc>
                <a:tc>
                  <a:txBody>
                    <a:bodyPr/>
                    <a:lstStyle/>
                    <a:p>
                      <a:r>
                        <a:rPr lang="en-US" sz="1800" dirty="0"/>
                        <a:t>6-8 hours per night</a:t>
                      </a:r>
                    </a:p>
                  </a:txBody>
                  <a:tcPr marT="45727" marB="45727"/>
                </a:tc>
                <a:extLst>
                  <a:ext uri="{0D108BD9-81ED-4DB2-BD59-A6C34878D82A}">
                    <a16:rowId xmlns:a16="http://schemas.microsoft.com/office/drawing/2014/main" val="10003"/>
                  </a:ext>
                </a:extLst>
              </a:tr>
              <a:tr h="640819">
                <a:tc>
                  <a:txBody>
                    <a:bodyPr/>
                    <a:lstStyle/>
                    <a:p>
                      <a:r>
                        <a:rPr lang="en-US" sz="1800" dirty="0"/>
                        <a:t>Alcohol</a:t>
                      </a:r>
                    </a:p>
                  </a:txBody>
                  <a:tcPr marT="45727" marB="45727"/>
                </a:tc>
                <a:tc>
                  <a:txBody>
                    <a:bodyPr/>
                    <a:lstStyle/>
                    <a:p>
                      <a:pPr marL="285750" indent="-285750">
                        <a:buFont typeface="Arial" panose="020B0604020202020204" pitchFamily="34" charset="0"/>
                        <a:buChar char="•"/>
                      </a:pPr>
                      <a:r>
                        <a:rPr lang="en-US" sz="1800" dirty="0"/>
                        <a:t>2 drinks/day for men</a:t>
                      </a:r>
                    </a:p>
                    <a:p>
                      <a:pPr marL="285750" indent="-285750">
                        <a:buFont typeface="Arial" panose="020B0604020202020204" pitchFamily="34" charset="0"/>
                        <a:buChar char="•"/>
                      </a:pPr>
                      <a:r>
                        <a:rPr lang="en-US" sz="1800" dirty="0"/>
                        <a:t>1 drink/day for women</a:t>
                      </a:r>
                    </a:p>
                  </a:txBody>
                  <a:tcPr marT="45727" marB="45727"/>
                </a:tc>
                <a:extLst>
                  <a:ext uri="{0D108BD9-81ED-4DB2-BD59-A6C34878D82A}">
                    <a16:rowId xmlns:a16="http://schemas.microsoft.com/office/drawing/2014/main" val="10004"/>
                  </a:ext>
                </a:extLst>
              </a:tr>
              <a:tr h="371269">
                <a:tc>
                  <a:txBody>
                    <a:bodyPr/>
                    <a:lstStyle/>
                    <a:p>
                      <a:r>
                        <a:rPr lang="en-US" sz="1800" dirty="0"/>
                        <a:t>Tobacco Cessation</a:t>
                      </a:r>
                    </a:p>
                  </a:txBody>
                  <a:tcPr marT="45727" marB="45727"/>
                </a:tc>
                <a:tc>
                  <a:txBody>
                    <a:bodyPr/>
                    <a:lstStyle/>
                    <a:p>
                      <a:r>
                        <a:rPr lang="en-US" sz="1800" dirty="0"/>
                        <a:t>Avoid tobacco</a:t>
                      </a:r>
                      <a:r>
                        <a:rPr lang="en-US" sz="1800" baseline="0" dirty="0"/>
                        <a:t> products</a:t>
                      </a:r>
                      <a:endParaRPr lang="en-US" sz="1800" dirty="0"/>
                    </a:p>
                  </a:txBody>
                  <a:tcPr marT="45727" marB="45727"/>
                </a:tc>
                <a:extLst>
                  <a:ext uri="{0D108BD9-81ED-4DB2-BD59-A6C34878D82A}">
                    <a16:rowId xmlns:a16="http://schemas.microsoft.com/office/drawing/2014/main" val="10005"/>
                  </a:ext>
                </a:extLst>
              </a:tr>
              <a:tr h="371269">
                <a:tc>
                  <a:txBody>
                    <a:bodyPr/>
                    <a:lstStyle/>
                    <a:p>
                      <a:r>
                        <a:rPr lang="en-US" sz="1800" dirty="0"/>
                        <a:t>Salt Intake</a:t>
                      </a:r>
                    </a:p>
                  </a:txBody>
                  <a:tcPr marT="45727" marB="45727"/>
                </a:tc>
                <a:tc>
                  <a:txBody>
                    <a:bodyPr/>
                    <a:lstStyle/>
                    <a:p>
                      <a:pPr marL="0" indent="0">
                        <a:buFont typeface="Arial" panose="020B0604020202020204" pitchFamily="34" charset="0"/>
                        <a:buNone/>
                      </a:pPr>
                      <a:r>
                        <a:rPr lang="en-US" sz="1800" dirty="0"/>
                        <a:t>&lt;2300mg/day</a:t>
                      </a:r>
                    </a:p>
                  </a:txBody>
                  <a:tcPr marT="45727" marB="45727"/>
                </a:tc>
                <a:extLst>
                  <a:ext uri="{0D108BD9-81ED-4DB2-BD59-A6C34878D82A}">
                    <a16:rowId xmlns:a16="http://schemas.microsoft.com/office/drawing/2014/main" val="10006"/>
                  </a:ext>
                </a:extLst>
              </a:tr>
            </a:tbl>
          </a:graphicData>
        </a:graphic>
      </p:graphicFrame>
      <p:sp>
        <p:nvSpPr>
          <p:cNvPr id="93213" name="AutoShape 2">
            <a:extLst>
              <a:ext uri="{FF2B5EF4-FFF2-40B4-BE49-F238E27FC236}">
                <a16:creationId xmlns:a16="http://schemas.microsoft.com/office/drawing/2014/main" id="{F04C3DFC-784D-4D21-A067-0F7B5E956138}"/>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endParaRPr lang="en-US" altLang="en-US" sz="18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00E2E-05B1-4AD5-8793-DC812A88791E}"/>
              </a:ext>
            </a:extLst>
          </p:cNvPr>
          <p:cNvSpPr>
            <a:spLocks noGrp="1"/>
          </p:cNvSpPr>
          <p:nvPr>
            <p:ph type="title"/>
          </p:nvPr>
        </p:nvSpPr>
        <p:spPr>
          <a:xfrm>
            <a:off x="457200" y="152400"/>
            <a:ext cx="8229600" cy="1295400"/>
          </a:xfrm>
        </p:spPr>
        <p:txBody>
          <a:bodyPr>
            <a:normAutofit/>
          </a:bodyPr>
          <a:lstStyle/>
          <a:p>
            <a:pPr>
              <a:defRPr/>
            </a:pPr>
            <a:r>
              <a:rPr lang="en-US" sz="3200" dirty="0"/>
              <a:t>Poll 6- What Lifestyle Modifications are Recommended for Alice?</a:t>
            </a:r>
          </a:p>
        </p:txBody>
      </p:sp>
      <p:sp>
        <p:nvSpPr>
          <p:cNvPr id="95235" name="Content Placeholder 2">
            <a:extLst>
              <a:ext uri="{FF2B5EF4-FFF2-40B4-BE49-F238E27FC236}">
                <a16:creationId xmlns:a16="http://schemas.microsoft.com/office/drawing/2014/main" id="{151999A4-E12E-4E51-B047-75BC777C871B}"/>
              </a:ext>
            </a:extLst>
          </p:cNvPr>
          <p:cNvSpPr>
            <a:spLocks noGrp="1"/>
          </p:cNvSpPr>
          <p:nvPr>
            <p:ph idx="1"/>
          </p:nvPr>
        </p:nvSpPr>
        <p:spPr>
          <a:xfrm>
            <a:off x="457200" y="1600200"/>
            <a:ext cx="8229600" cy="5105400"/>
          </a:xfrm>
        </p:spPr>
        <p:txBody>
          <a:bodyPr/>
          <a:lstStyle/>
          <a:p>
            <a:pPr marL="514350" indent="-514350">
              <a:buFont typeface="Trebuchet MS" panose="020B0603020202020204" pitchFamily="34" charset="0"/>
              <a:buAutoNum type="alphaUcPeriod"/>
            </a:pPr>
            <a:r>
              <a:rPr lang="en-US" altLang="en-US" sz="3200" dirty="0"/>
              <a:t>Tobacco cessation </a:t>
            </a:r>
          </a:p>
          <a:p>
            <a:pPr marL="514350" indent="-514350">
              <a:buFont typeface="Trebuchet MS" panose="020B0603020202020204" pitchFamily="34" charset="0"/>
              <a:buAutoNum type="alphaUcPeriod"/>
            </a:pPr>
            <a:r>
              <a:rPr lang="en-US" altLang="en-US" sz="3200" dirty="0"/>
              <a:t>Weight loss</a:t>
            </a:r>
          </a:p>
          <a:p>
            <a:pPr marL="514350" indent="-514350">
              <a:buFont typeface="Trebuchet MS" panose="020B0603020202020204" pitchFamily="34" charset="0"/>
              <a:buAutoNum type="alphaUcPeriod"/>
            </a:pPr>
            <a:r>
              <a:rPr lang="en-US" altLang="en-US" sz="3200" dirty="0"/>
              <a:t>Increase physical activity</a:t>
            </a:r>
          </a:p>
          <a:p>
            <a:pPr marL="514350" indent="-514350">
              <a:buFont typeface="Trebuchet MS" panose="020B0603020202020204" pitchFamily="34" charset="0"/>
              <a:buAutoNum type="alphaUcPeriod"/>
            </a:pPr>
            <a:r>
              <a:rPr lang="en-US" altLang="en-US" sz="3200" dirty="0"/>
              <a:t>Reduce alcohol intake</a:t>
            </a:r>
          </a:p>
          <a:p>
            <a:pPr marL="514350" indent="-514350">
              <a:buFont typeface="Trebuchet MS" panose="020B0603020202020204" pitchFamily="34" charset="0"/>
              <a:buAutoNum type="alphaUcPeriod"/>
            </a:pPr>
            <a:r>
              <a:rPr lang="en-US" altLang="en-US" sz="3200" dirty="0"/>
              <a:t>Reduce salt intake</a:t>
            </a:r>
            <a:endParaRPr lang="en-US" altLang="en-US" dirty="0"/>
          </a:p>
        </p:txBody>
      </p:sp>
      <p:sp>
        <p:nvSpPr>
          <p:cNvPr id="95236" name="TextBox 3">
            <a:extLst>
              <a:ext uri="{FF2B5EF4-FFF2-40B4-BE49-F238E27FC236}">
                <a16:creationId xmlns:a16="http://schemas.microsoft.com/office/drawing/2014/main" id="{EADD3FDD-9C3E-4620-90F0-66E22CA85E31}"/>
              </a:ext>
            </a:extLst>
          </p:cNvPr>
          <p:cNvSpPr txBox="1">
            <a:spLocks noChangeArrowheads="1"/>
          </p:cNvSpPr>
          <p:nvPr/>
        </p:nvSpPr>
        <p:spPr bwMode="auto">
          <a:xfrm>
            <a:off x="609600" y="6021388"/>
            <a:ext cx="3297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algn="ctr" eaLnBrk="1" hangingPunct="1">
              <a:spcBef>
                <a:spcPct val="0"/>
              </a:spcBef>
              <a:buClrTx/>
              <a:buSzTx/>
              <a:buFontTx/>
              <a:buNone/>
            </a:pPr>
            <a:r>
              <a:rPr lang="en-US" altLang="en-US" sz="1800" b="1">
                <a:solidFill>
                  <a:srgbClr val="FF0000"/>
                </a:solidFill>
              </a:rPr>
              <a:t>Select all that apply</a:t>
            </a:r>
          </a:p>
        </p:txBody>
      </p:sp>
      <p:sp>
        <p:nvSpPr>
          <p:cNvPr id="95237" name="Rectangle 2">
            <a:extLst>
              <a:ext uri="{FF2B5EF4-FFF2-40B4-BE49-F238E27FC236}">
                <a16:creationId xmlns:a16="http://schemas.microsoft.com/office/drawing/2014/main" id="{F2AB9D97-20AD-4D5B-A78A-1550D5F5C072}"/>
              </a:ext>
            </a:extLst>
          </p:cNvPr>
          <p:cNvSpPr>
            <a:spLocks noChangeArrowheads="1"/>
          </p:cNvSpPr>
          <p:nvPr/>
        </p:nvSpPr>
        <p:spPr bwMode="auto">
          <a:xfrm>
            <a:off x="5002104" y="3641519"/>
            <a:ext cx="3505200"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r>
              <a:rPr lang="en-US" altLang="en-US" sz="2100" dirty="0"/>
              <a:t>Social history</a:t>
            </a:r>
          </a:p>
          <a:p>
            <a:pPr lvl="1" eaLnBrk="1" hangingPunct="1"/>
            <a:r>
              <a:rPr lang="en-US" altLang="en-US" sz="1800" dirty="0">
                <a:solidFill>
                  <a:schemeClr val="tx1"/>
                </a:solidFill>
              </a:rPr>
              <a:t>(+)Alcohol: 1-2 drinks/week</a:t>
            </a:r>
          </a:p>
          <a:p>
            <a:pPr lvl="1" eaLnBrk="1" hangingPunct="1"/>
            <a:r>
              <a:rPr lang="en-US" altLang="en-US" sz="1800" dirty="0">
                <a:solidFill>
                  <a:schemeClr val="tx1"/>
                </a:solidFill>
              </a:rPr>
              <a:t>(+) Tobacco use: 1/2ppd</a:t>
            </a:r>
          </a:p>
          <a:p>
            <a:pPr lvl="1" eaLnBrk="1" hangingPunct="1"/>
            <a:r>
              <a:rPr lang="en-US" altLang="en-US" sz="1800" dirty="0">
                <a:solidFill>
                  <a:schemeClr val="tx1"/>
                </a:solidFill>
              </a:rPr>
              <a:t>Exercise: walks 15 min twice/week</a:t>
            </a:r>
          </a:p>
          <a:p>
            <a:pPr lvl="1" eaLnBrk="1" hangingPunct="1"/>
            <a:r>
              <a:rPr lang="en-US" altLang="en-US" sz="1800" dirty="0">
                <a:solidFill>
                  <a:schemeClr val="tx1"/>
                </a:solidFill>
              </a:rPr>
              <a:t>Occ: receptionist</a:t>
            </a:r>
          </a:p>
          <a:p>
            <a:pPr eaLnBrk="1" hangingPunct="1"/>
            <a:r>
              <a:rPr lang="en-US" altLang="en-US" sz="2100" dirty="0"/>
              <a:t>BMI:32.8kg/m</a:t>
            </a:r>
            <a:r>
              <a:rPr lang="en-US" altLang="en-US" sz="2100" baseline="30000" dirty="0"/>
              <a:t>2</a:t>
            </a:r>
            <a:r>
              <a:rPr lang="en-US" altLang="en-US" sz="2100" dirty="0"/>
              <a:t> </a:t>
            </a:r>
          </a:p>
          <a:p>
            <a:pPr lvl="1" eaLnBrk="1" hangingPunct="1"/>
            <a:endParaRPr lang="en-US" altLang="en-US" sz="1800" dirty="0">
              <a:solidFill>
                <a:schemeClr val="tx1"/>
              </a:solidFill>
            </a:endParaRPr>
          </a:p>
        </p:txBody>
      </p:sp>
      <p:sp>
        <p:nvSpPr>
          <p:cNvPr id="4" name="Rounded Rectangle 3">
            <a:extLst>
              <a:ext uri="{FF2B5EF4-FFF2-40B4-BE49-F238E27FC236}">
                <a16:creationId xmlns:a16="http://schemas.microsoft.com/office/drawing/2014/main" id="{C904B29D-EE35-48E6-B902-92CC8482BB4E}"/>
              </a:ext>
            </a:extLst>
          </p:cNvPr>
          <p:cNvSpPr/>
          <p:nvPr/>
        </p:nvSpPr>
        <p:spPr>
          <a:xfrm>
            <a:off x="4654550" y="3505200"/>
            <a:ext cx="3505200" cy="2819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7" name="Picture 6">
            <a:extLst>
              <a:ext uri="{FF2B5EF4-FFF2-40B4-BE49-F238E27FC236}">
                <a16:creationId xmlns:a16="http://schemas.microsoft.com/office/drawing/2014/main" id="{69E728B4-B589-4C74-979B-80C91EBA5ED1}"/>
              </a:ext>
            </a:extLst>
          </p:cNvPr>
          <p:cNvPicPr>
            <a:picLocks noChangeAspect="1"/>
          </p:cNvPicPr>
          <p:nvPr/>
        </p:nvPicPr>
        <p:blipFill>
          <a:blip r:embed="rId3"/>
          <a:stretch>
            <a:fillRect/>
          </a:stretch>
        </p:blipFill>
        <p:spPr>
          <a:xfrm rot="1563043">
            <a:off x="5933172" y="1476195"/>
            <a:ext cx="1643062" cy="1681162"/>
          </a:xfrm>
          <a:prstGeom prst="rect">
            <a:avLst/>
          </a:prstGeom>
        </p:spPr>
      </p:pic>
      <p:sp>
        <p:nvSpPr>
          <p:cNvPr id="3" name="Oval 2">
            <a:extLst>
              <a:ext uri="{FF2B5EF4-FFF2-40B4-BE49-F238E27FC236}">
                <a16:creationId xmlns:a16="http://schemas.microsoft.com/office/drawing/2014/main" id="{2DA2BBAF-8FE0-B871-CB06-31D27389D68B}"/>
              </a:ext>
            </a:extLst>
          </p:cNvPr>
          <p:cNvSpPr/>
          <p:nvPr/>
        </p:nvSpPr>
        <p:spPr>
          <a:xfrm>
            <a:off x="446638" y="1447800"/>
            <a:ext cx="3783538" cy="756585"/>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
        <p:nvSpPr>
          <p:cNvPr id="5" name="Oval 4">
            <a:extLst>
              <a:ext uri="{FF2B5EF4-FFF2-40B4-BE49-F238E27FC236}">
                <a16:creationId xmlns:a16="http://schemas.microsoft.com/office/drawing/2014/main" id="{6B5EF1AA-46F6-5597-7775-4B47035BCE00}"/>
              </a:ext>
            </a:extLst>
          </p:cNvPr>
          <p:cNvSpPr/>
          <p:nvPr/>
        </p:nvSpPr>
        <p:spPr>
          <a:xfrm>
            <a:off x="384848" y="2106248"/>
            <a:ext cx="4621738" cy="756585"/>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
        <p:nvSpPr>
          <p:cNvPr id="6" name="Oval 5">
            <a:extLst>
              <a:ext uri="{FF2B5EF4-FFF2-40B4-BE49-F238E27FC236}">
                <a16:creationId xmlns:a16="http://schemas.microsoft.com/office/drawing/2014/main" id="{7A5ECF5A-597E-3803-81B9-1D2A26FB11A8}"/>
              </a:ext>
            </a:extLst>
          </p:cNvPr>
          <p:cNvSpPr/>
          <p:nvPr/>
        </p:nvSpPr>
        <p:spPr>
          <a:xfrm>
            <a:off x="940862" y="2715930"/>
            <a:ext cx="4621738" cy="756585"/>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30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95F879B-D827-9791-8B87-A3940D30C49D}"/>
            </a:ext>
          </a:extLst>
        </p:cNvPr>
        <p:cNvGrpSpPr/>
        <p:nvPr/>
      </p:nvGrpSpPr>
      <p:grpSpPr>
        <a:xfrm>
          <a:off x="0" y="0"/>
          <a:ext cx="0" cy="0"/>
          <a:chOff x="0" y="0"/>
          <a:chExt cx="0" cy="0"/>
        </a:xfrm>
      </p:grpSpPr>
      <p:sp>
        <p:nvSpPr>
          <p:cNvPr id="69634" name="Rectangle 2">
            <a:extLst>
              <a:ext uri="{FF2B5EF4-FFF2-40B4-BE49-F238E27FC236}">
                <a16:creationId xmlns:a16="http://schemas.microsoft.com/office/drawing/2014/main" id="{111C26A2-74CC-FBD3-B33B-1C0EF3D38054}"/>
              </a:ext>
            </a:extLst>
          </p:cNvPr>
          <p:cNvSpPr>
            <a:spLocks noGrp="1" noRot="1" noChangeArrowheads="1"/>
          </p:cNvSpPr>
          <p:nvPr>
            <p:ph type="title"/>
          </p:nvPr>
        </p:nvSpPr>
        <p:spPr>
          <a:xfrm>
            <a:off x="457200" y="228600"/>
            <a:ext cx="8229600" cy="914400"/>
          </a:xfrm>
        </p:spPr>
        <p:txBody>
          <a:bodyPr anchor="b">
            <a:normAutofit/>
          </a:bodyPr>
          <a:lstStyle/>
          <a:p>
            <a:pPr eaLnBrk="1" hangingPunct="1">
              <a:lnSpc>
                <a:spcPct val="90000"/>
              </a:lnSpc>
            </a:pPr>
            <a:r>
              <a:rPr lang="en-US" altLang="en-US" sz="2800" dirty="0"/>
              <a:t>14. Risk-Based Screening for Prediabetes or Type 2 in Children and Youth </a:t>
            </a:r>
          </a:p>
        </p:txBody>
      </p:sp>
      <p:sp>
        <p:nvSpPr>
          <p:cNvPr id="428035" name="Rectangle 3">
            <a:extLst>
              <a:ext uri="{FF2B5EF4-FFF2-40B4-BE49-F238E27FC236}">
                <a16:creationId xmlns:a16="http://schemas.microsoft.com/office/drawing/2014/main" id="{9E33A68F-A2FA-B811-F662-7779831A87F7}"/>
              </a:ext>
            </a:extLst>
          </p:cNvPr>
          <p:cNvSpPr>
            <a:spLocks noGrp="1" noRot="1" noChangeArrowheads="1"/>
          </p:cNvSpPr>
          <p:nvPr>
            <p:ph sz="quarter" idx="1"/>
          </p:nvPr>
        </p:nvSpPr>
        <p:spPr>
          <a:xfrm>
            <a:off x="457200" y="1219200"/>
            <a:ext cx="5469822" cy="5638800"/>
          </a:xfrm>
        </p:spPr>
        <p:txBody>
          <a:bodyPr>
            <a:normAutofit fontScale="92500" lnSpcReduction="10000"/>
          </a:bodyPr>
          <a:lstStyle/>
          <a:p>
            <a:pPr eaLnBrk="1" hangingPunct="1">
              <a:lnSpc>
                <a:spcPct val="110000"/>
              </a:lnSpc>
              <a:defRPr/>
            </a:pPr>
            <a:r>
              <a:rPr lang="en-US" sz="2000" dirty="0"/>
              <a:t>Test youth with excess weight (BMI &gt;85% percentile)</a:t>
            </a:r>
          </a:p>
          <a:p>
            <a:pPr eaLnBrk="1" hangingPunct="1">
              <a:lnSpc>
                <a:spcPct val="110000"/>
              </a:lnSpc>
              <a:defRPr/>
            </a:pPr>
            <a:r>
              <a:rPr lang="en-US" sz="2000" dirty="0"/>
              <a:t>Plus any ONE of following risk factors:</a:t>
            </a:r>
          </a:p>
          <a:p>
            <a:pPr lvl="2" eaLnBrk="1" hangingPunct="1">
              <a:lnSpc>
                <a:spcPct val="110000"/>
              </a:lnSpc>
              <a:defRPr/>
            </a:pPr>
            <a:r>
              <a:rPr lang="en-US" sz="2000" dirty="0"/>
              <a:t>Maternal diabetes or GDM during child’s gestation</a:t>
            </a:r>
          </a:p>
          <a:p>
            <a:pPr lvl="2" eaLnBrk="1" hangingPunct="1">
              <a:lnSpc>
                <a:spcPct val="110000"/>
              </a:lnSpc>
              <a:defRPr/>
            </a:pPr>
            <a:r>
              <a:rPr lang="en-US" sz="2000" dirty="0"/>
              <a:t>Family history type 2 in 1</a:t>
            </a:r>
            <a:r>
              <a:rPr lang="en-US" sz="2000" baseline="30000" dirty="0"/>
              <a:t>st</a:t>
            </a:r>
            <a:r>
              <a:rPr lang="en-US" sz="2000" dirty="0"/>
              <a:t> or 2</a:t>
            </a:r>
            <a:r>
              <a:rPr lang="en-US" sz="2000" baseline="30000" dirty="0"/>
              <a:t>nd</a:t>
            </a:r>
            <a:r>
              <a:rPr lang="en-US" sz="2000" dirty="0"/>
              <a:t> degree relative</a:t>
            </a:r>
          </a:p>
          <a:p>
            <a:pPr lvl="2" eaLnBrk="1" hangingPunct="1">
              <a:lnSpc>
                <a:spcPct val="110000"/>
              </a:lnSpc>
              <a:defRPr/>
            </a:pPr>
            <a:r>
              <a:rPr lang="en-US" sz="2000" dirty="0"/>
              <a:t>Native American, African American, Latino, Asian American, Pacific Islander</a:t>
            </a:r>
          </a:p>
          <a:p>
            <a:pPr lvl="2" eaLnBrk="1" hangingPunct="1">
              <a:lnSpc>
                <a:spcPct val="110000"/>
              </a:lnSpc>
              <a:defRPr/>
            </a:pPr>
            <a:r>
              <a:rPr lang="en-US" sz="2000" dirty="0"/>
              <a:t>Signs of insulin resistance (acanthosis nigricans, HTN, dyslipidemia, Polycystic Ovary Syndrome – PCOS, </a:t>
            </a:r>
            <a:r>
              <a:rPr lang="en-US" dirty="0">
                <a:solidFill>
                  <a:srgbClr val="0070C0"/>
                </a:solidFill>
              </a:rPr>
              <a:t>large or small </a:t>
            </a:r>
            <a:r>
              <a:rPr lang="en-US" sz="2000" dirty="0"/>
              <a:t>for gestational-age birth weight </a:t>
            </a:r>
            <a:r>
              <a:rPr lang="en-US" sz="2000" i="1" dirty="0"/>
              <a:t> </a:t>
            </a:r>
          </a:p>
          <a:p>
            <a:pPr lvl="2" eaLnBrk="1" hangingPunct="1">
              <a:lnSpc>
                <a:spcPct val="110000"/>
              </a:lnSpc>
              <a:defRPr/>
            </a:pPr>
            <a:endParaRPr lang="en-US" sz="2000" i="1" dirty="0"/>
          </a:p>
          <a:p>
            <a:pPr eaLnBrk="1" hangingPunct="1">
              <a:lnSpc>
                <a:spcPct val="110000"/>
              </a:lnSpc>
              <a:defRPr/>
            </a:pPr>
            <a:r>
              <a:rPr lang="en-US" sz="2000" dirty="0"/>
              <a:t>Test at 10 </a:t>
            </a:r>
            <a:r>
              <a:rPr lang="en-US" sz="2000" dirty="0" err="1"/>
              <a:t>yrs</a:t>
            </a:r>
            <a:r>
              <a:rPr lang="en-US" sz="2000" dirty="0"/>
              <a:t> or puberty (whichever is first and at least every 3 </a:t>
            </a:r>
            <a:r>
              <a:rPr lang="en-US" sz="2000" dirty="0" err="1"/>
              <a:t>yrs</a:t>
            </a:r>
            <a:r>
              <a:rPr lang="en-US" sz="2000" dirty="0"/>
              <a:t> or more frequently if indicated. Consider earlier screening if multiple risk factors.</a:t>
            </a:r>
          </a:p>
        </p:txBody>
      </p:sp>
      <p:pic>
        <p:nvPicPr>
          <p:cNvPr id="3" name="Picture 2" descr="Children in crowns laughing">
            <a:extLst>
              <a:ext uri="{FF2B5EF4-FFF2-40B4-BE49-F238E27FC236}">
                <a16:creationId xmlns:a16="http://schemas.microsoft.com/office/drawing/2014/main" id="{DDB390DE-64B8-9EFF-1ACC-137353CF62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3933" r="1430" b="-3"/>
          <a:stretch/>
        </p:blipFill>
        <p:spPr>
          <a:xfrm>
            <a:off x="5927022" y="1216152"/>
            <a:ext cx="2746824" cy="3355848"/>
          </a:xfrm>
          <a:prstGeom prst="rect">
            <a:avLst/>
          </a:prstGeom>
          <a:noFill/>
        </p:spPr>
      </p:pic>
      <p:pic>
        <p:nvPicPr>
          <p:cNvPr id="4" name="Picture 3">
            <a:extLst>
              <a:ext uri="{FF2B5EF4-FFF2-40B4-BE49-F238E27FC236}">
                <a16:creationId xmlns:a16="http://schemas.microsoft.com/office/drawing/2014/main" id="{D4802197-6132-9FCD-6235-3BCA43434129}"/>
              </a:ext>
            </a:extLst>
          </p:cNvPr>
          <p:cNvPicPr>
            <a:picLocks noChangeAspect="1"/>
          </p:cNvPicPr>
          <p:nvPr/>
        </p:nvPicPr>
        <p:blipFill>
          <a:blip r:embed="rId6"/>
          <a:stretch>
            <a:fillRect/>
          </a:stretch>
        </p:blipFill>
        <p:spPr>
          <a:xfrm>
            <a:off x="5951707" y="4655884"/>
            <a:ext cx="2689639" cy="601916"/>
          </a:xfrm>
          <a:prstGeom prst="rect">
            <a:avLst/>
          </a:prstGeom>
        </p:spPr>
      </p:pic>
      <p:pic>
        <p:nvPicPr>
          <p:cNvPr id="2" name="Graphic 1" descr="Brainstorm outline">
            <a:extLst>
              <a:ext uri="{FF2B5EF4-FFF2-40B4-BE49-F238E27FC236}">
                <a16:creationId xmlns:a16="http://schemas.microsoft.com/office/drawing/2014/main" id="{A073DBA5-B877-7F88-E335-C10297E9410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486400" y="4761271"/>
            <a:ext cx="533400" cy="533400"/>
          </a:xfrm>
          <a:prstGeom prst="rect">
            <a:avLst/>
          </a:prstGeom>
        </p:spPr>
      </p:pic>
    </p:spTree>
    <p:custDataLst>
      <p:tags r:id="rId1"/>
    </p:custDataLst>
    <p:extLst>
      <p:ext uri="{BB962C8B-B14F-4D97-AF65-F5344CB8AC3E}">
        <p14:creationId xmlns:p14="http://schemas.microsoft.com/office/powerpoint/2010/main" val="3984085733"/>
      </p:ext>
    </p:extLst>
  </p:cSld>
  <p:clrMapOvr>
    <a:masterClrMapping/>
  </p:clrMapOvr>
  <p:extLst>
    <p:ext uri="{6950BFC3-D8DA-4A85-94F7-54DA5524770B}">
      <p188:commentRel xmlns:p188="http://schemas.microsoft.com/office/powerpoint/2018/8/main" r:id="rId4"/>
    </p:ext>
  </p:extLs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4F07E-BCF8-84FA-D699-B21A506DAD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78DF1E-3CAE-2B23-F28A-6A92525BCC5D}"/>
              </a:ext>
            </a:extLst>
          </p:cNvPr>
          <p:cNvSpPr>
            <a:spLocks noGrp="1"/>
          </p:cNvSpPr>
          <p:nvPr>
            <p:ph type="title"/>
          </p:nvPr>
        </p:nvSpPr>
        <p:spPr>
          <a:xfrm>
            <a:off x="457200" y="152400"/>
            <a:ext cx="8229600" cy="1295400"/>
          </a:xfrm>
        </p:spPr>
        <p:txBody>
          <a:bodyPr>
            <a:normAutofit fontScale="90000"/>
          </a:bodyPr>
          <a:lstStyle/>
          <a:p>
            <a:r>
              <a:rPr lang="en-US" dirty="0"/>
              <a:t>14. Children &amp; Adolescents: Individualize Glycemic Goals</a:t>
            </a:r>
          </a:p>
        </p:txBody>
      </p:sp>
      <p:sp>
        <p:nvSpPr>
          <p:cNvPr id="3" name="Content Placeholder 2">
            <a:extLst>
              <a:ext uri="{FF2B5EF4-FFF2-40B4-BE49-F238E27FC236}">
                <a16:creationId xmlns:a16="http://schemas.microsoft.com/office/drawing/2014/main" id="{23E1E5C9-B4E9-529C-EF7E-55B3C49099B0}"/>
              </a:ext>
            </a:extLst>
          </p:cNvPr>
          <p:cNvSpPr>
            <a:spLocks noGrp="1"/>
          </p:cNvSpPr>
          <p:nvPr>
            <p:ph sz="quarter" idx="1"/>
          </p:nvPr>
        </p:nvSpPr>
        <p:spPr>
          <a:xfrm>
            <a:off x="381000" y="1545336"/>
            <a:ext cx="5105400" cy="5334000"/>
          </a:xfrm>
        </p:spPr>
        <p:txBody>
          <a:bodyPr>
            <a:normAutofit/>
          </a:bodyPr>
          <a:lstStyle/>
          <a:p>
            <a:pPr lvl="1"/>
            <a:r>
              <a:rPr lang="en-US" sz="2800" dirty="0">
                <a:solidFill>
                  <a:srgbClr val="0070C0"/>
                </a:solidFill>
              </a:rPr>
              <a:t>Generally, goal is &lt;7.0%</a:t>
            </a:r>
          </a:p>
          <a:p>
            <a:pPr lvl="1"/>
            <a:r>
              <a:rPr lang="en-US" sz="2800" dirty="0"/>
              <a:t>A goal &lt;6.5% may be considered for those at low risk of excessive hypoglycemia</a:t>
            </a:r>
          </a:p>
          <a:p>
            <a:pPr lvl="1"/>
            <a:r>
              <a:rPr lang="en-US" sz="2800" dirty="0"/>
              <a:t>Less stringent goal of &lt;7.5% may be needed for safety</a:t>
            </a:r>
          </a:p>
          <a:p>
            <a:pPr lvl="1"/>
            <a:r>
              <a:rPr lang="en-US" dirty="0">
                <a:solidFill>
                  <a:srgbClr val="0070C0"/>
                </a:solidFill>
              </a:rPr>
              <a:t>CGM metrics are recommended to be used in conjunction with or without A1C whenever possible.</a:t>
            </a:r>
          </a:p>
          <a:p>
            <a:endParaRPr lang="en-US" dirty="0"/>
          </a:p>
        </p:txBody>
      </p:sp>
      <p:pic>
        <p:nvPicPr>
          <p:cNvPr id="4" name="Picture 3">
            <a:extLst>
              <a:ext uri="{FF2B5EF4-FFF2-40B4-BE49-F238E27FC236}">
                <a16:creationId xmlns:a16="http://schemas.microsoft.com/office/drawing/2014/main" id="{E6813008-DA6E-8E2A-45D3-6D59FF5A0B28}"/>
              </a:ext>
            </a:extLst>
          </p:cNvPr>
          <p:cNvPicPr>
            <a:picLocks noChangeAspect="1"/>
          </p:cNvPicPr>
          <p:nvPr/>
        </p:nvPicPr>
        <p:blipFill>
          <a:blip r:embed="rId4"/>
          <a:stretch>
            <a:fillRect/>
          </a:stretch>
        </p:blipFill>
        <p:spPr>
          <a:xfrm>
            <a:off x="5637508" y="1675514"/>
            <a:ext cx="3287486" cy="2438400"/>
          </a:xfrm>
          <a:prstGeom prst="rect">
            <a:avLst/>
          </a:prstGeom>
        </p:spPr>
      </p:pic>
      <p:pic>
        <p:nvPicPr>
          <p:cNvPr id="6" name="Picture 5">
            <a:extLst>
              <a:ext uri="{FF2B5EF4-FFF2-40B4-BE49-F238E27FC236}">
                <a16:creationId xmlns:a16="http://schemas.microsoft.com/office/drawing/2014/main" id="{591E9C1F-B3E9-4C9E-3C54-86A689CB387F}"/>
              </a:ext>
            </a:extLst>
          </p:cNvPr>
          <p:cNvPicPr>
            <a:picLocks noChangeAspect="1"/>
          </p:cNvPicPr>
          <p:nvPr/>
        </p:nvPicPr>
        <p:blipFill>
          <a:blip r:embed="rId5"/>
          <a:stretch>
            <a:fillRect/>
          </a:stretch>
        </p:blipFill>
        <p:spPr>
          <a:xfrm>
            <a:off x="5569446" y="4212336"/>
            <a:ext cx="3368800" cy="306767"/>
          </a:xfrm>
          <a:prstGeom prst="rect">
            <a:avLst/>
          </a:prstGeom>
        </p:spPr>
      </p:pic>
      <p:sp>
        <p:nvSpPr>
          <p:cNvPr id="9" name="TextBox 8">
            <a:extLst>
              <a:ext uri="{FF2B5EF4-FFF2-40B4-BE49-F238E27FC236}">
                <a16:creationId xmlns:a16="http://schemas.microsoft.com/office/drawing/2014/main" id="{1140F939-B643-643F-935B-18075F3194B3}"/>
              </a:ext>
            </a:extLst>
          </p:cNvPr>
          <p:cNvSpPr txBox="1"/>
          <p:nvPr/>
        </p:nvSpPr>
        <p:spPr>
          <a:xfrm>
            <a:off x="4018722" y="6333479"/>
            <a:ext cx="5105400" cy="396712"/>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Please see Peds and Diabetes Level 2 Course</a:t>
            </a:r>
          </a:p>
        </p:txBody>
      </p:sp>
    </p:spTree>
    <p:custDataLst>
      <p:tags r:id="rId1"/>
    </p:custDataLst>
    <p:extLst>
      <p:ext uri="{BB962C8B-B14F-4D97-AF65-F5344CB8AC3E}">
        <p14:creationId xmlns:p14="http://schemas.microsoft.com/office/powerpoint/2010/main" val="500578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2ADE0-E41F-9EA3-3D67-94175E54DA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2625D5-E936-72F6-A26C-8E6F1D46A910}"/>
              </a:ext>
            </a:extLst>
          </p:cNvPr>
          <p:cNvSpPr>
            <a:spLocks noGrp="1"/>
          </p:cNvSpPr>
          <p:nvPr>
            <p:ph type="title"/>
          </p:nvPr>
        </p:nvSpPr>
        <p:spPr>
          <a:xfrm>
            <a:off x="304800" y="152400"/>
            <a:ext cx="8229600" cy="990600"/>
          </a:xfrm>
        </p:spPr>
        <p:txBody>
          <a:bodyPr>
            <a:normAutofit/>
          </a:bodyPr>
          <a:lstStyle/>
          <a:p>
            <a:r>
              <a:rPr lang="en-US" dirty="0"/>
              <a:t>Type 2 and Kids Goals  </a:t>
            </a:r>
          </a:p>
        </p:txBody>
      </p:sp>
      <p:sp>
        <p:nvSpPr>
          <p:cNvPr id="3" name="Content Placeholder 2">
            <a:extLst>
              <a:ext uri="{FF2B5EF4-FFF2-40B4-BE49-F238E27FC236}">
                <a16:creationId xmlns:a16="http://schemas.microsoft.com/office/drawing/2014/main" id="{1E04EDB1-A352-D12C-CC57-AC9F78B2C5D0}"/>
              </a:ext>
            </a:extLst>
          </p:cNvPr>
          <p:cNvSpPr>
            <a:spLocks noGrp="1"/>
          </p:cNvSpPr>
          <p:nvPr>
            <p:ph sz="quarter" idx="1"/>
          </p:nvPr>
        </p:nvSpPr>
        <p:spPr>
          <a:xfrm>
            <a:off x="457200" y="1219200"/>
            <a:ext cx="8229600" cy="5638800"/>
          </a:xfrm>
        </p:spPr>
        <p:txBody>
          <a:bodyPr>
            <a:normAutofit fontScale="92500" lnSpcReduction="20000"/>
          </a:bodyPr>
          <a:lstStyle/>
          <a:p>
            <a:r>
              <a:rPr lang="en-US" sz="3800" dirty="0"/>
              <a:t>A1c goal of 7% if on oral meds alone</a:t>
            </a:r>
          </a:p>
          <a:p>
            <a:r>
              <a:rPr lang="en-US" sz="3800" dirty="0"/>
              <a:t>A1c goal of 7.5% if at risk for hypoglycemia</a:t>
            </a:r>
          </a:p>
          <a:p>
            <a:r>
              <a:rPr lang="en-US" sz="3800" dirty="0"/>
              <a:t>Some children may benefit from A1c of 6.5% or less</a:t>
            </a:r>
          </a:p>
          <a:p>
            <a:endParaRPr lang="en-US" sz="1700" dirty="0"/>
          </a:p>
          <a:p>
            <a:pPr>
              <a:lnSpc>
                <a:spcPct val="120000"/>
              </a:lnSpc>
            </a:pPr>
            <a:r>
              <a:rPr lang="en-US" sz="3000" dirty="0"/>
              <a:t>Initiate pharmacologic therapy, in addition to lifestyle therapy, at diagnosis</a:t>
            </a:r>
          </a:p>
          <a:p>
            <a:pPr>
              <a:lnSpc>
                <a:spcPct val="120000"/>
              </a:lnSpc>
            </a:pPr>
            <a:r>
              <a:rPr lang="en-US" sz="3000" dirty="0"/>
              <a:t>Confirm diagnosis with antibody testing</a:t>
            </a:r>
          </a:p>
          <a:p>
            <a:pPr>
              <a:lnSpc>
                <a:spcPct val="120000"/>
              </a:lnSpc>
            </a:pPr>
            <a:r>
              <a:rPr lang="en-US" sz="3000" dirty="0"/>
              <a:t>Treat glucose, B/P and lipids </a:t>
            </a:r>
          </a:p>
          <a:p>
            <a:pPr>
              <a:lnSpc>
                <a:spcPct val="120000"/>
              </a:lnSpc>
            </a:pPr>
            <a:r>
              <a:rPr lang="en-US" sz="3000" dirty="0"/>
              <a:t>Engage in lifestyle coaching</a:t>
            </a:r>
          </a:p>
          <a:p>
            <a:pPr>
              <a:lnSpc>
                <a:spcPct val="120000"/>
              </a:lnSpc>
            </a:pPr>
            <a:r>
              <a:rPr lang="en-US" sz="3000" b="1" dirty="0"/>
              <a:t>Please see Kids and Diabetes Level 2 Course</a:t>
            </a:r>
          </a:p>
          <a:p>
            <a:endParaRPr lang="en-US" dirty="0"/>
          </a:p>
          <a:p>
            <a:endParaRPr lang="en-US" dirty="0"/>
          </a:p>
        </p:txBody>
      </p:sp>
    </p:spTree>
    <p:extLst>
      <p:ext uri="{BB962C8B-B14F-4D97-AF65-F5344CB8AC3E}">
        <p14:creationId xmlns:p14="http://schemas.microsoft.com/office/powerpoint/2010/main" val="43444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0467F-9FF2-30C8-CB63-6E854B0B3E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215E72-2D8C-CD4A-9589-308E76E9076E}"/>
              </a:ext>
            </a:extLst>
          </p:cNvPr>
          <p:cNvSpPr>
            <a:spLocks noGrp="1"/>
          </p:cNvSpPr>
          <p:nvPr>
            <p:ph type="title"/>
          </p:nvPr>
        </p:nvSpPr>
        <p:spPr>
          <a:xfrm>
            <a:off x="457200" y="228600"/>
            <a:ext cx="8229600" cy="838200"/>
          </a:xfrm>
        </p:spPr>
        <p:txBody>
          <a:bodyPr anchor="b">
            <a:normAutofit/>
          </a:bodyPr>
          <a:lstStyle/>
          <a:p>
            <a:pPr>
              <a:lnSpc>
                <a:spcPct val="90000"/>
              </a:lnSpc>
            </a:pPr>
            <a:r>
              <a:rPr lang="en-US" sz="2800" dirty="0"/>
              <a:t>Tobacco, Electronic Cigarettes, Alcohol, and Cannabis</a:t>
            </a:r>
          </a:p>
        </p:txBody>
      </p:sp>
      <p:sp>
        <p:nvSpPr>
          <p:cNvPr id="3" name="Content Placeholder 2">
            <a:extLst>
              <a:ext uri="{FF2B5EF4-FFF2-40B4-BE49-F238E27FC236}">
                <a16:creationId xmlns:a16="http://schemas.microsoft.com/office/drawing/2014/main" id="{DFEC6ED6-8D58-99EB-F4BF-0FDDB5FE0031}"/>
              </a:ext>
            </a:extLst>
          </p:cNvPr>
          <p:cNvSpPr>
            <a:spLocks noGrp="1"/>
          </p:cNvSpPr>
          <p:nvPr>
            <p:ph sz="quarter" idx="1"/>
          </p:nvPr>
        </p:nvSpPr>
        <p:spPr>
          <a:xfrm>
            <a:off x="457200" y="1260986"/>
            <a:ext cx="4953000" cy="5597013"/>
          </a:xfrm>
        </p:spPr>
        <p:txBody>
          <a:bodyPr>
            <a:normAutofit fontScale="85000" lnSpcReduction="10000"/>
          </a:bodyPr>
          <a:lstStyle/>
          <a:p>
            <a:pPr>
              <a:lnSpc>
                <a:spcPct val="110000"/>
              </a:lnSpc>
            </a:pPr>
            <a:r>
              <a:rPr lang="en-US" sz="2600" dirty="0"/>
              <a:t>Screen adolescents and young for tobacco or nicotine, electronic cigarettes, substance use, and alcohol use at diagnosis and regularly thereafter.  </a:t>
            </a:r>
          </a:p>
          <a:p>
            <a:pPr marL="0" indent="0">
              <a:lnSpc>
                <a:spcPct val="110000"/>
              </a:lnSpc>
              <a:buNone/>
            </a:pPr>
            <a:r>
              <a:rPr lang="en-US" sz="2600" dirty="0">
                <a:solidFill>
                  <a:srgbClr val="0070C0"/>
                </a:solidFill>
              </a:rPr>
              <a:t>Discourage all youth with diabetes not to use cannabis recreationally in all form. Increase risks of hyperemesis syndrome.</a:t>
            </a:r>
            <a:endParaRPr lang="en-US" sz="2600" b="0" i="0" dirty="0">
              <a:effectLst/>
            </a:endParaRPr>
          </a:p>
          <a:p>
            <a:pPr lvl="1">
              <a:lnSpc>
                <a:spcPct val="110000"/>
              </a:lnSpc>
            </a:pPr>
            <a:r>
              <a:rPr lang="en-US" dirty="0"/>
              <a:t>For adolescents with type 1 diabetes presenting with hyperglycemic emergencies, consider hyperglycemic ketosis-cannabis hyperemesis syndrome in individuals with pH ≥7.4 and bicarbonate &gt;15 mmol/L in the presence of ketosis.</a:t>
            </a:r>
            <a:br>
              <a:rPr lang="en-US" sz="2400" b="0" i="0" dirty="0">
                <a:effectLst/>
              </a:rPr>
            </a:br>
            <a:endParaRPr lang="en-US" sz="2400" b="0" i="0" dirty="0">
              <a:effectLst/>
            </a:endParaRPr>
          </a:p>
          <a:p>
            <a:pPr marL="0" indent="0">
              <a:lnSpc>
                <a:spcPct val="90000"/>
              </a:lnSpc>
              <a:buNone/>
            </a:pPr>
            <a:endParaRPr lang="en-US" sz="1800" dirty="0"/>
          </a:p>
          <a:p>
            <a:pPr marL="0" indent="0">
              <a:lnSpc>
                <a:spcPct val="90000"/>
              </a:lnSpc>
              <a:buNone/>
            </a:pPr>
            <a:endParaRPr lang="en-US" sz="1800" dirty="0"/>
          </a:p>
        </p:txBody>
      </p:sp>
      <p:pic>
        <p:nvPicPr>
          <p:cNvPr id="5" name="Picture 4" descr="Girl sitting on grass with dog">
            <a:extLst>
              <a:ext uri="{FF2B5EF4-FFF2-40B4-BE49-F238E27FC236}">
                <a16:creationId xmlns:a16="http://schemas.microsoft.com/office/drawing/2014/main" id="{C5CF1215-7D26-01BC-B2BE-238EAB97D88B}"/>
              </a:ext>
            </a:extLst>
          </p:cNvPr>
          <p:cNvPicPr>
            <a:picLocks noChangeAspect="1"/>
          </p:cNvPicPr>
          <p:nvPr/>
        </p:nvPicPr>
        <p:blipFill>
          <a:blip r:embed="rId3" cstate="print">
            <a:extLst>
              <a:ext uri="{28A0092B-C50C-407E-A947-70E740481C1C}">
                <a14:useLocalDpi xmlns:a14="http://schemas.microsoft.com/office/drawing/2010/main" val="0"/>
              </a:ext>
            </a:extLst>
          </a:blip>
          <a:srcRect l="36120" r="9242" b="-3"/>
          <a:stretch/>
        </p:blipFill>
        <p:spPr>
          <a:xfrm>
            <a:off x="5554028" y="1260987"/>
            <a:ext cx="3228329" cy="3944112"/>
          </a:xfrm>
          <a:prstGeom prst="rect">
            <a:avLst/>
          </a:prstGeom>
          <a:noFill/>
        </p:spPr>
      </p:pic>
      <p:pic>
        <p:nvPicPr>
          <p:cNvPr id="8" name="Picture 7">
            <a:extLst>
              <a:ext uri="{FF2B5EF4-FFF2-40B4-BE49-F238E27FC236}">
                <a16:creationId xmlns:a16="http://schemas.microsoft.com/office/drawing/2014/main" id="{DACAC97F-DFB0-CC50-D5D3-E9B0355CE908}"/>
              </a:ext>
            </a:extLst>
          </p:cNvPr>
          <p:cNvPicPr>
            <a:picLocks noChangeAspect="1"/>
          </p:cNvPicPr>
          <p:nvPr/>
        </p:nvPicPr>
        <p:blipFill>
          <a:blip r:embed="rId4"/>
          <a:stretch>
            <a:fillRect/>
          </a:stretch>
        </p:blipFill>
        <p:spPr>
          <a:xfrm>
            <a:off x="5536096" y="5237349"/>
            <a:ext cx="3368800" cy="359664"/>
          </a:xfrm>
          <a:prstGeom prst="rect">
            <a:avLst/>
          </a:prstGeom>
        </p:spPr>
      </p:pic>
    </p:spTree>
    <p:extLst>
      <p:ext uri="{BB962C8B-B14F-4D97-AF65-F5344CB8AC3E}">
        <p14:creationId xmlns:p14="http://schemas.microsoft.com/office/powerpoint/2010/main" val="255904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380F7-68E6-4769-A5C8-A1508C9994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E97F48-285C-799D-D117-811906FAC336}"/>
              </a:ext>
            </a:extLst>
          </p:cNvPr>
          <p:cNvSpPr>
            <a:spLocks noGrp="1"/>
          </p:cNvSpPr>
          <p:nvPr>
            <p:ph type="title"/>
          </p:nvPr>
        </p:nvSpPr>
        <p:spPr/>
        <p:txBody>
          <a:bodyPr/>
          <a:lstStyle/>
          <a:p>
            <a:r>
              <a:rPr lang="en-US" dirty="0"/>
              <a:t>When Does Old Age Start?</a:t>
            </a:r>
          </a:p>
        </p:txBody>
      </p:sp>
      <p:sp>
        <p:nvSpPr>
          <p:cNvPr id="3" name="Content Placeholder 2">
            <a:extLst>
              <a:ext uri="{FF2B5EF4-FFF2-40B4-BE49-F238E27FC236}">
                <a16:creationId xmlns:a16="http://schemas.microsoft.com/office/drawing/2014/main" id="{284EE1A8-6442-ED18-1EB2-A4C3D8CDFA21}"/>
              </a:ext>
            </a:extLst>
          </p:cNvPr>
          <p:cNvSpPr>
            <a:spLocks noGrp="1"/>
          </p:cNvSpPr>
          <p:nvPr>
            <p:ph sz="quarter" idx="1"/>
          </p:nvPr>
        </p:nvSpPr>
        <p:spPr/>
        <p:txBody>
          <a:bodyPr/>
          <a:lstStyle/>
          <a:p>
            <a:pPr marL="0" indent="0">
              <a:buNone/>
            </a:pPr>
            <a:r>
              <a:rPr lang="en-US" dirty="0"/>
              <a:t> </a:t>
            </a:r>
          </a:p>
        </p:txBody>
      </p:sp>
      <p:pic>
        <p:nvPicPr>
          <p:cNvPr id="4" name="Picture 3">
            <a:extLst>
              <a:ext uri="{FF2B5EF4-FFF2-40B4-BE49-F238E27FC236}">
                <a16:creationId xmlns:a16="http://schemas.microsoft.com/office/drawing/2014/main" id="{1A536742-4013-D639-DD3F-CA2BCA12772A}"/>
              </a:ext>
            </a:extLst>
          </p:cNvPr>
          <p:cNvPicPr>
            <a:picLocks noChangeAspect="1"/>
          </p:cNvPicPr>
          <p:nvPr/>
        </p:nvPicPr>
        <p:blipFill>
          <a:blip r:embed="rId2"/>
          <a:stretch>
            <a:fillRect/>
          </a:stretch>
        </p:blipFill>
        <p:spPr>
          <a:xfrm>
            <a:off x="1079500" y="1592580"/>
            <a:ext cx="6985000" cy="4191000"/>
          </a:xfrm>
          <a:prstGeom prst="rect">
            <a:avLst/>
          </a:prstGeom>
        </p:spPr>
      </p:pic>
    </p:spTree>
    <p:extLst>
      <p:ext uri="{BB962C8B-B14F-4D97-AF65-F5344CB8AC3E}">
        <p14:creationId xmlns:p14="http://schemas.microsoft.com/office/powerpoint/2010/main" val="262480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381D5-1629-CC41-94A8-4BB31BEAF2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555912-2176-C78A-A1AB-12F4A653DFA3}"/>
              </a:ext>
            </a:extLst>
          </p:cNvPr>
          <p:cNvSpPr>
            <a:spLocks noGrp="1"/>
          </p:cNvSpPr>
          <p:nvPr>
            <p:ph type="title"/>
          </p:nvPr>
        </p:nvSpPr>
        <p:spPr>
          <a:xfrm>
            <a:off x="485274" y="240632"/>
            <a:ext cx="8229600" cy="990600"/>
          </a:xfrm>
        </p:spPr>
        <p:txBody>
          <a:bodyPr/>
          <a:lstStyle/>
          <a:p>
            <a:r>
              <a:rPr lang="en-US" dirty="0"/>
              <a:t>Poll Question 13</a:t>
            </a:r>
          </a:p>
        </p:txBody>
      </p:sp>
      <p:sp>
        <p:nvSpPr>
          <p:cNvPr id="3" name="Content Placeholder 2">
            <a:extLst>
              <a:ext uri="{FF2B5EF4-FFF2-40B4-BE49-F238E27FC236}">
                <a16:creationId xmlns:a16="http://schemas.microsoft.com/office/drawing/2014/main" id="{7016C21D-BC34-F1EF-BE51-2046FAC4A64B}"/>
              </a:ext>
            </a:extLst>
          </p:cNvPr>
          <p:cNvSpPr>
            <a:spLocks noGrp="1"/>
          </p:cNvSpPr>
          <p:nvPr>
            <p:ph sz="quarter" idx="1"/>
          </p:nvPr>
        </p:nvSpPr>
        <p:spPr>
          <a:xfrm>
            <a:off x="457200" y="1219200"/>
            <a:ext cx="6172200" cy="4937760"/>
          </a:xfrm>
        </p:spPr>
        <p:txBody>
          <a:bodyPr/>
          <a:lstStyle/>
          <a:p>
            <a:r>
              <a:rPr lang="en-US" sz="4000" dirty="0"/>
              <a:t>What percent of the population over the age of 65 has </a:t>
            </a:r>
            <a:r>
              <a:rPr lang="en-US" dirty="0"/>
              <a:t>pre</a:t>
            </a:r>
            <a:r>
              <a:rPr lang="en-US" sz="4000" dirty="0"/>
              <a:t>diabetes?</a:t>
            </a:r>
          </a:p>
          <a:p>
            <a:pPr marL="788651" lvl="1" indent="-514338">
              <a:buFont typeface="+mj-lt"/>
              <a:buAutoNum type="alphaUcPeriod"/>
            </a:pPr>
            <a:r>
              <a:rPr lang="en-US" sz="3600" dirty="0"/>
              <a:t>50%</a:t>
            </a:r>
          </a:p>
          <a:p>
            <a:pPr marL="788651" lvl="1" indent="-514338">
              <a:buFont typeface="+mj-lt"/>
              <a:buAutoNum type="alphaUcPeriod"/>
            </a:pPr>
            <a:r>
              <a:rPr lang="en-US" sz="3600" dirty="0"/>
              <a:t>18%</a:t>
            </a:r>
          </a:p>
          <a:p>
            <a:pPr marL="788651" lvl="1" indent="-514338">
              <a:buFont typeface="+mj-lt"/>
              <a:buAutoNum type="alphaUcPeriod"/>
            </a:pPr>
            <a:r>
              <a:rPr lang="en-US" sz="3600" dirty="0"/>
              <a:t>29%</a:t>
            </a:r>
          </a:p>
          <a:p>
            <a:pPr marL="788651" lvl="1" indent="-514338">
              <a:buFont typeface="+mj-lt"/>
              <a:buAutoNum type="alphaUcPeriod"/>
            </a:pPr>
            <a:r>
              <a:rPr lang="en-US" sz="3600" dirty="0"/>
              <a:t>34%</a:t>
            </a:r>
            <a:endParaRPr lang="en-US" sz="2800" dirty="0"/>
          </a:p>
        </p:txBody>
      </p:sp>
      <p:pic>
        <p:nvPicPr>
          <p:cNvPr id="5" name="Picture 4">
            <a:extLst>
              <a:ext uri="{FF2B5EF4-FFF2-40B4-BE49-F238E27FC236}">
                <a16:creationId xmlns:a16="http://schemas.microsoft.com/office/drawing/2014/main" id="{38477D27-C501-A909-74AD-87D250FAACE4}"/>
              </a:ext>
            </a:extLst>
          </p:cNvPr>
          <p:cNvPicPr>
            <a:picLocks noChangeAspect="1"/>
          </p:cNvPicPr>
          <p:nvPr/>
        </p:nvPicPr>
        <p:blipFill>
          <a:blip r:embed="rId3"/>
          <a:stretch>
            <a:fillRect/>
          </a:stretch>
        </p:blipFill>
        <p:spPr>
          <a:xfrm>
            <a:off x="6858003" y="1447801"/>
            <a:ext cx="1476375" cy="1714500"/>
          </a:xfrm>
          <a:prstGeom prst="rect">
            <a:avLst/>
          </a:prstGeom>
        </p:spPr>
      </p:pic>
      <p:sp>
        <p:nvSpPr>
          <p:cNvPr id="4" name="Oval 3">
            <a:extLst>
              <a:ext uri="{FF2B5EF4-FFF2-40B4-BE49-F238E27FC236}">
                <a16:creationId xmlns:a16="http://schemas.microsoft.com/office/drawing/2014/main" id="{492E0C11-5EC3-D9DA-CB40-91D9CD36A5BB}"/>
              </a:ext>
            </a:extLst>
          </p:cNvPr>
          <p:cNvSpPr/>
          <p:nvPr/>
        </p:nvSpPr>
        <p:spPr>
          <a:xfrm>
            <a:off x="457200" y="3078480"/>
            <a:ext cx="2869138" cy="6096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8100">
                <a:solidFill>
                  <a:prstClr val="black"/>
                </a:solid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427301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7C44B-86FF-D6EF-E8EA-29551EDC1F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778F9D-1EE5-F0DE-EEA4-A92C98D624EF}"/>
              </a:ext>
            </a:extLst>
          </p:cNvPr>
          <p:cNvSpPr>
            <a:spLocks noGrp="1"/>
          </p:cNvSpPr>
          <p:nvPr>
            <p:ph type="title"/>
          </p:nvPr>
        </p:nvSpPr>
        <p:spPr>
          <a:xfrm>
            <a:off x="457200" y="152400"/>
            <a:ext cx="8229600" cy="1295400"/>
          </a:xfrm>
        </p:spPr>
        <p:txBody>
          <a:bodyPr>
            <a:normAutofit fontScale="90000"/>
          </a:bodyPr>
          <a:lstStyle/>
          <a:p>
            <a:r>
              <a:rPr lang="en-US" dirty="0"/>
              <a:t> 13. Older Adults Goals – Whole Picture</a:t>
            </a:r>
          </a:p>
        </p:txBody>
      </p:sp>
      <p:sp>
        <p:nvSpPr>
          <p:cNvPr id="3" name="Content Placeholder 2">
            <a:extLst>
              <a:ext uri="{FF2B5EF4-FFF2-40B4-BE49-F238E27FC236}">
                <a16:creationId xmlns:a16="http://schemas.microsoft.com/office/drawing/2014/main" id="{E423BE13-D72E-3733-EAC6-25CFCE8DE4EA}"/>
              </a:ext>
            </a:extLst>
          </p:cNvPr>
          <p:cNvSpPr>
            <a:spLocks noGrp="1"/>
          </p:cNvSpPr>
          <p:nvPr>
            <p:ph sz="quarter" idx="1"/>
          </p:nvPr>
        </p:nvSpPr>
        <p:spPr>
          <a:xfrm>
            <a:off x="457200" y="1524000"/>
            <a:ext cx="5173823" cy="5334000"/>
          </a:xfrm>
        </p:spPr>
        <p:txBody>
          <a:bodyPr>
            <a:normAutofit fontScale="62500" lnSpcReduction="20000"/>
          </a:bodyPr>
          <a:lstStyle/>
          <a:p>
            <a:pPr>
              <a:lnSpc>
                <a:spcPct val="120000"/>
              </a:lnSpc>
            </a:pPr>
            <a:r>
              <a:rPr lang="en-US" dirty="0"/>
              <a:t>Consider the assessment of medical, psychological and self-care domains to provide context to determine targets and therapeutic approaches for management.  </a:t>
            </a:r>
          </a:p>
          <a:p>
            <a:pPr>
              <a:lnSpc>
                <a:spcPct val="120000"/>
              </a:lnSpc>
            </a:pPr>
            <a:r>
              <a:rPr lang="en-US" dirty="0"/>
              <a:t>Screen for geriatric issues</a:t>
            </a:r>
          </a:p>
          <a:p>
            <a:pPr lvl="1">
              <a:lnSpc>
                <a:spcPct val="120000"/>
              </a:lnSpc>
            </a:pPr>
            <a:r>
              <a:rPr lang="en-US" sz="3800" dirty="0"/>
              <a:t>polypharmacy, </a:t>
            </a:r>
          </a:p>
          <a:p>
            <a:pPr lvl="1">
              <a:lnSpc>
                <a:spcPct val="120000"/>
              </a:lnSpc>
            </a:pPr>
            <a:r>
              <a:rPr lang="en-US" sz="3800" dirty="0"/>
              <a:t>cognitive impairment, depression</a:t>
            </a:r>
          </a:p>
          <a:p>
            <a:pPr lvl="1">
              <a:lnSpc>
                <a:spcPct val="120000"/>
              </a:lnSpc>
            </a:pPr>
            <a:r>
              <a:rPr lang="en-US" sz="3800" dirty="0"/>
              <a:t>urinary incontinence, falls, and persistent pain </a:t>
            </a:r>
          </a:p>
          <a:p>
            <a:pPr marL="274320" lvl="1" indent="0">
              <a:lnSpc>
                <a:spcPct val="120000"/>
              </a:lnSpc>
              <a:buNone/>
            </a:pPr>
            <a:r>
              <a:rPr lang="en-US" sz="3800" dirty="0"/>
              <a:t>that can affect diabetes self-management and diminish quality of life</a:t>
            </a:r>
          </a:p>
        </p:txBody>
      </p:sp>
      <p:pic>
        <p:nvPicPr>
          <p:cNvPr id="4" name="Picture 3">
            <a:extLst>
              <a:ext uri="{FF2B5EF4-FFF2-40B4-BE49-F238E27FC236}">
                <a16:creationId xmlns:a16="http://schemas.microsoft.com/office/drawing/2014/main" id="{5F2732A2-AA54-5154-9EBA-B47A8B39E63D}"/>
              </a:ext>
            </a:extLst>
          </p:cNvPr>
          <p:cNvPicPr>
            <a:picLocks noChangeAspect="1"/>
          </p:cNvPicPr>
          <p:nvPr/>
        </p:nvPicPr>
        <p:blipFill>
          <a:blip r:embed="rId3"/>
          <a:stretch>
            <a:fillRect/>
          </a:stretch>
        </p:blipFill>
        <p:spPr>
          <a:xfrm>
            <a:off x="5803289" y="1728170"/>
            <a:ext cx="3048264" cy="1414395"/>
          </a:xfrm>
          <a:prstGeom prst="rect">
            <a:avLst/>
          </a:prstGeom>
        </p:spPr>
      </p:pic>
      <p:sp>
        <p:nvSpPr>
          <p:cNvPr id="5" name="TextBox 4">
            <a:extLst>
              <a:ext uri="{FF2B5EF4-FFF2-40B4-BE49-F238E27FC236}">
                <a16:creationId xmlns:a16="http://schemas.microsoft.com/office/drawing/2014/main" id="{9C186681-E329-5E51-198C-2A3A5EF2F03A}"/>
              </a:ext>
            </a:extLst>
          </p:cNvPr>
          <p:cNvSpPr txBox="1"/>
          <p:nvPr/>
        </p:nvSpPr>
        <p:spPr>
          <a:xfrm>
            <a:off x="5968042" y="3276600"/>
            <a:ext cx="31759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See Level 2 Course, Older Adults and Diabetes</a:t>
            </a:r>
          </a:p>
        </p:txBody>
      </p:sp>
      <p:pic>
        <p:nvPicPr>
          <p:cNvPr id="8" name="Picture 7">
            <a:extLst>
              <a:ext uri="{FF2B5EF4-FFF2-40B4-BE49-F238E27FC236}">
                <a16:creationId xmlns:a16="http://schemas.microsoft.com/office/drawing/2014/main" id="{2AAFA590-30B9-3FEE-CD89-2CC2D805981A}"/>
              </a:ext>
            </a:extLst>
          </p:cNvPr>
          <p:cNvPicPr>
            <a:picLocks noChangeAspect="1"/>
          </p:cNvPicPr>
          <p:nvPr/>
        </p:nvPicPr>
        <p:blipFill>
          <a:blip r:embed="rId4"/>
          <a:stretch>
            <a:fillRect/>
          </a:stretch>
        </p:blipFill>
        <p:spPr>
          <a:xfrm>
            <a:off x="5968042" y="6324600"/>
            <a:ext cx="3048372" cy="239515"/>
          </a:xfrm>
          <a:prstGeom prst="rect">
            <a:avLst/>
          </a:prstGeom>
        </p:spPr>
      </p:pic>
    </p:spTree>
    <p:extLst>
      <p:ext uri="{BB962C8B-B14F-4D97-AF65-F5344CB8AC3E}">
        <p14:creationId xmlns:p14="http://schemas.microsoft.com/office/powerpoint/2010/main" val="175442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 y="228600"/>
            <a:ext cx="895604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685800" y="239486"/>
            <a:ext cx="2357949" cy="870045"/>
          </a:xfrm>
          <a:prstGeom prst="rect">
            <a:avLst/>
          </a:prstGeom>
        </p:spPr>
      </p:pic>
    </p:spTree>
    <p:custDataLst>
      <p:tags r:id="rId1"/>
    </p:custDataLst>
    <p:extLst>
      <p:ext uri="{BB962C8B-B14F-4D97-AF65-F5344CB8AC3E}">
        <p14:creationId xmlns:p14="http://schemas.microsoft.com/office/powerpoint/2010/main" val="592393645"/>
      </p:ext>
    </p:extLst>
  </p:cSld>
  <p:clrMapOvr>
    <a:masterClrMapping/>
  </p:clrMapOvr>
  <p:transition>
    <p:random/>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E0567-B454-4CFD-1488-EB910F721E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DED623-96B4-F1D2-27E7-1295AA2836DD}"/>
              </a:ext>
            </a:extLst>
          </p:cNvPr>
          <p:cNvSpPr>
            <a:spLocks noGrp="1"/>
          </p:cNvSpPr>
          <p:nvPr>
            <p:ph type="title"/>
          </p:nvPr>
        </p:nvSpPr>
        <p:spPr/>
        <p:txBody>
          <a:bodyPr/>
          <a:lstStyle/>
          <a:p>
            <a:r>
              <a:rPr lang="en-US" dirty="0"/>
              <a:t>Treatment Goals Based On:</a:t>
            </a:r>
          </a:p>
        </p:txBody>
      </p:sp>
      <p:sp>
        <p:nvSpPr>
          <p:cNvPr id="3" name="Content Placeholder 2">
            <a:extLst>
              <a:ext uri="{FF2B5EF4-FFF2-40B4-BE49-F238E27FC236}">
                <a16:creationId xmlns:a16="http://schemas.microsoft.com/office/drawing/2014/main" id="{2BED8800-8616-60C6-FDF0-BBEB5F263081}"/>
              </a:ext>
            </a:extLst>
          </p:cNvPr>
          <p:cNvSpPr>
            <a:spLocks noGrp="1"/>
          </p:cNvSpPr>
          <p:nvPr>
            <p:ph sz="quarter" idx="1"/>
          </p:nvPr>
        </p:nvSpPr>
        <p:spPr>
          <a:xfrm>
            <a:off x="457200" y="1219200"/>
            <a:ext cx="6553200" cy="5486400"/>
          </a:xfrm>
        </p:spPr>
        <p:txBody>
          <a:bodyPr>
            <a:normAutofit lnSpcReduction="10000"/>
          </a:bodyPr>
          <a:lstStyle/>
          <a:p>
            <a:pPr lvl="1"/>
            <a:r>
              <a:rPr lang="en-US" dirty="0"/>
              <a:t>Length of time living with diabetes (new onset, undiagnosed for many years or longer history)</a:t>
            </a:r>
            <a:endParaRPr lang="en-US" sz="4400" dirty="0"/>
          </a:p>
          <a:p>
            <a:pPr lvl="1"/>
            <a:r>
              <a:rPr lang="en-US" dirty="0"/>
              <a:t>Presence or absence of complications</a:t>
            </a:r>
            <a:endParaRPr lang="en-US" sz="4400" dirty="0"/>
          </a:p>
          <a:p>
            <a:pPr lvl="1"/>
            <a:r>
              <a:rPr lang="en-US" dirty="0"/>
              <a:t>Comorbidities</a:t>
            </a:r>
            <a:endParaRPr lang="en-US" sz="4400" dirty="0"/>
          </a:p>
          <a:p>
            <a:pPr lvl="1"/>
            <a:r>
              <a:rPr lang="en-US" dirty="0"/>
              <a:t>Degree of frailty</a:t>
            </a:r>
            <a:endParaRPr lang="en-US" sz="4400" dirty="0"/>
          </a:p>
          <a:p>
            <a:pPr lvl="1"/>
            <a:r>
              <a:rPr lang="en-US" dirty="0"/>
              <a:t>Cognitive function</a:t>
            </a:r>
            <a:endParaRPr lang="en-US" sz="4400" dirty="0"/>
          </a:p>
          <a:p>
            <a:pPr lvl="1"/>
            <a:r>
              <a:rPr lang="en-US" dirty="0"/>
              <a:t>Life expectancy (often longer than expected)</a:t>
            </a:r>
            <a:endParaRPr lang="en-US" sz="4400" dirty="0"/>
          </a:p>
          <a:p>
            <a:pPr lvl="1"/>
            <a:r>
              <a:rPr lang="en-US" dirty="0"/>
              <a:t>Functional status</a:t>
            </a:r>
            <a:endParaRPr lang="en-US" sz="4000" dirty="0"/>
          </a:p>
        </p:txBody>
      </p:sp>
      <p:pic>
        <p:nvPicPr>
          <p:cNvPr id="4" name="Picture 3">
            <a:extLst>
              <a:ext uri="{FF2B5EF4-FFF2-40B4-BE49-F238E27FC236}">
                <a16:creationId xmlns:a16="http://schemas.microsoft.com/office/drawing/2014/main" id="{259C2822-2941-6AD9-DA56-F1577BFD1524}"/>
              </a:ext>
            </a:extLst>
          </p:cNvPr>
          <p:cNvPicPr>
            <a:picLocks noChangeAspect="1"/>
          </p:cNvPicPr>
          <p:nvPr/>
        </p:nvPicPr>
        <p:blipFill>
          <a:blip r:embed="rId3"/>
          <a:stretch>
            <a:fillRect/>
          </a:stretch>
        </p:blipFill>
        <p:spPr>
          <a:xfrm>
            <a:off x="6756427" y="2819400"/>
            <a:ext cx="1799533" cy="2971800"/>
          </a:xfrm>
          <a:prstGeom prst="rect">
            <a:avLst/>
          </a:prstGeom>
        </p:spPr>
      </p:pic>
    </p:spTree>
    <p:extLst>
      <p:ext uri="{BB962C8B-B14F-4D97-AF65-F5344CB8AC3E}">
        <p14:creationId xmlns:p14="http://schemas.microsoft.com/office/powerpoint/2010/main" val="69524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2CEDF-1DCD-7C72-A584-B27B36B961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48AEB7-DEFB-5FFA-FE47-76AE78CD7FBF}"/>
              </a:ext>
            </a:extLst>
          </p:cNvPr>
          <p:cNvSpPr>
            <a:spLocks noGrp="1"/>
          </p:cNvSpPr>
          <p:nvPr>
            <p:ph type="title"/>
          </p:nvPr>
        </p:nvSpPr>
        <p:spPr/>
        <p:txBody>
          <a:bodyPr/>
          <a:lstStyle/>
          <a:p>
            <a:r>
              <a:rPr lang="en-US" dirty="0"/>
              <a:t>Poll Question 14</a:t>
            </a:r>
          </a:p>
        </p:txBody>
      </p:sp>
      <p:sp>
        <p:nvSpPr>
          <p:cNvPr id="3" name="Content Placeholder 2">
            <a:extLst>
              <a:ext uri="{FF2B5EF4-FFF2-40B4-BE49-F238E27FC236}">
                <a16:creationId xmlns:a16="http://schemas.microsoft.com/office/drawing/2014/main" id="{092265FD-984C-F821-50B7-481985D0F7E4}"/>
              </a:ext>
            </a:extLst>
          </p:cNvPr>
          <p:cNvSpPr>
            <a:spLocks noGrp="1"/>
          </p:cNvSpPr>
          <p:nvPr>
            <p:ph sz="quarter" idx="1"/>
          </p:nvPr>
        </p:nvSpPr>
        <p:spPr>
          <a:xfrm>
            <a:off x="457200" y="1219200"/>
            <a:ext cx="7162800" cy="4937760"/>
          </a:xfrm>
        </p:spPr>
        <p:txBody>
          <a:bodyPr>
            <a:noAutofit/>
          </a:bodyPr>
          <a:lstStyle/>
          <a:p>
            <a:r>
              <a:rPr lang="en-US" sz="2800" dirty="0"/>
              <a:t>RT, is a healthy 74-year-old who is on metformin 1000mg BID. Has had diabetes for 11 years. Latest A1c was 7.3%  What is best response?</a:t>
            </a:r>
          </a:p>
          <a:p>
            <a:pPr lvl="1"/>
            <a:r>
              <a:rPr lang="en-US" sz="2800" dirty="0"/>
              <a:t>A. Good job, let’s get the A1c less than 7%</a:t>
            </a:r>
          </a:p>
          <a:p>
            <a:pPr lvl="1"/>
            <a:r>
              <a:rPr lang="en-US" sz="2800" dirty="0"/>
              <a:t>B. Have you been snacking more than usual?</a:t>
            </a:r>
          </a:p>
          <a:p>
            <a:pPr lvl="1"/>
            <a:r>
              <a:rPr lang="en-US" sz="2800" dirty="0"/>
              <a:t>C. What do you think about your A1c level?</a:t>
            </a:r>
          </a:p>
          <a:p>
            <a:pPr lvl="1"/>
            <a:r>
              <a:rPr lang="en-US" sz="2800" dirty="0"/>
              <a:t>D. Let’s add on another medication to get your A1c to target.</a:t>
            </a:r>
            <a:endParaRPr lang="en-US" sz="3600" dirty="0"/>
          </a:p>
        </p:txBody>
      </p:sp>
      <p:pic>
        <p:nvPicPr>
          <p:cNvPr id="4" name="Picture 3">
            <a:extLst>
              <a:ext uri="{FF2B5EF4-FFF2-40B4-BE49-F238E27FC236}">
                <a16:creationId xmlns:a16="http://schemas.microsoft.com/office/drawing/2014/main" id="{09CDB260-3872-C168-4178-E144CF871CFF}"/>
              </a:ext>
            </a:extLst>
          </p:cNvPr>
          <p:cNvPicPr>
            <a:picLocks noChangeAspect="1"/>
          </p:cNvPicPr>
          <p:nvPr/>
        </p:nvPicPr>
        <p:blipFill>
          <a:blip r:embed="rId3"/>
          <a:stretch>
            <a:fillRect/>
          </a:stretch>
        </p:blipFill>
        <p:spPr>
          <a:xfrm>
            <a:off x="7391400" y="1295400"/>
            <a:ext cx="1475360" cy="1713124"/>
          </a:xfrm>
          <a:prstGeom prst="rect">
            <a:avLst/>
          </a:prstGeom>
        </p:spPr>
      </p:pic>
      <p:sp>
        <p:nvSpPr>
          <p:cNvPr id="5" name="Oval 4">
            <a:extLst>
              <a:ext uri="{FF2B5EF4-FFF2-40B4-BE49-F238E27FC236}">
                <a16:creationId xmlns:a16="http://schemas.microsoft.com/office/drawing/2014/main" id="{ED9BCE32-852F-917D-5150-63154A70282C}"/>
              </a:ext>
            </a:extLst>
          </p:cNvPr>
          <p:cNvSpPr/>
          <p:nvPr/>
        </p:nvSpPr>
        <p:spPr>
          <a:xfrm>
            <a:off x="457200" y="3849477"/>
            <a:ext cx="7620000" cy="762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8100">
                <a:solidFill>
                  <a:prstClr val="black"/>
                </a:solid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55624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36051-8527-7BEC-5E96-DE01572FD3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B06917-2654-D99A-7169-EBE436D41FFD}"/>
              </a:ext>
            </a:extLst>
          </p:cNvPr>
          <p:cNvSpPr>
            <a:spLocks noGrp="1"/>
          </p:cNvSpPr>
          <p:nvPr>
            <p:ph type="title"/>
          </p:nvPr>
        </p:nvSpPr>
        <p:spPr>
          <a:xfrm>
            <a:off x="457200" y="152400"/>
            <a:ext cx="8229600" cy="1101436"/>
          </a:xfrm>
          <a:solidFill>
            <a:srgbClr val="5E3886"/>
          </a:solidFill>
        </p:spPr>
        <p:txBody>
          <a:bodyPr>
            <a:noAutofit/>
          </a:bodyPr>
          <a:lstStyle/>
          <a:p>
            <a:r>
              <a:rPr lang="en-US" sz="3600" dirty="0">
                <a:solidFill>
                  <a:schemeClr val="bg1"/>
                </a:solidFill>
              </a:rPr>
              <a:t>13. Older Adults</a:t>
            </a:r>
            <a:br>
              <a:rPr lang="en-US" sz="3600" dirty="0">
                <a:solidFill>
                  <a:schemeClr val="bg1"/>
                </a:solidFill>
              </a:rPr>
            </a:br>
            <a:r>
              <a:rPr lang="en-US" sz="3600" dirty="0">
                <a:solidFill>
                  <a:schemeClr val="bg1"/>
                </a:solidFill>
              </a:rPr>
              <a:t>Healthy &amp; Good Functional Status</a:t>
            </a:r>
          </a:p>
        </p:txBody>
      </p:sp>
      <p:sp>
        <p:nvSpPr>
          <p:cNvPr id="3" name="Content Placeholder 2">
            <a:extLst>
              <a:ext uri="{FF2B5EF4-FFF2-40B4-BE49-F238E27FC236}">
                <a16:creationId xmlns:a16="http://schemas.microsoft.com/office/drawing/2014/main" id="{C93D6BEC-0D42-FE2B-AEAD-2DDC004077EB}"/>
              </a:ext>
            </a:extLst>
          </p:cNvPr>
          <p:cNvSpPr>
            <a:spLocks noGrp="1"/>
          </p:cNvSpPr>
          <p:nvPr>
            <p:ph sz="quarter" idx="1"/>
          </p:nvPr>
        </p:nvSpPr>
        <p:spPr>
          <a:xfrm>
            <a:off x="457200" y="1371600"/>
            <a:ext cx="5935308" cy="5562600"/>
          </a:xfrm>
        </p:spPr>
        <p:txBody>
          <a:bodyPr>
            <a:normAutofit fontScale="62500" lnSpcReduction="20000"/>
          </a:bodyPr>
          <a:lstStyle/>
          <a:p>
            <a:pPr>
              <a:lnSpc>
                <a:spcPct val="120000"/>
              </a:lnSpc>
            </a:pPr>
            <a:r>
              <a:rPr lang="en-US" b="0" i="0" dirty="0">
                <a:effectLst/>
                <a:ea typeface="Calibri" panose="020F0502020204030204" pitchFamily="34" charset="0"/>
                <a:cs typeface="Calibri" panose="020F0502020204030204" pitchFamily="34" charset="0"/>
              </a:rPr>
              <a:t>Assess the medical, psychological, functional (self-management abilities), and social domains </a:t>
            </a:r>
          </a:p>
          <a:p>
            <a:pPr>
              <a:lnSpc>
                <a:spcPct val="120000"/>
              </a:lnSpc>
            </a:pPr>
            <a:r>
              <a:rPr lang="en-US" b="0" i="0" dirty="0">
                <a:effectLst/>
                <a:ea typeface="Calibri" panose="020F0502020204030204" pitchFamily="34" charset="0"/>
                <a:cs typeface="Calibri" panose="020F0502020204030204" pitchFamily="34" charset="0"/>
              </a:rPr>
              <a:t>Screen annually for geriatric syndromes (e.g., cognitive impairment, depression, urinary incontinence, falls, persistent pain, and frailty), hypoglycemia, and polypharmacy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may affect diabetes management and diminish quality of life. </a:t>
            </a:r>
          </a:p>
          <a:p>
            <a:pPr>
              <a:lnSpc>
                <a:spcPct val="120000"/>
              </a:lnSpc>
            </a:pPr>
            <a:r>
              <a:rPr lang="en-US" dirty="0">
                <a:ea typeface="Calibri" panose="020F0502020204030204" pitchFamily="34" charset="0"/>
                <a:cs typeface="Calibri" panose="020F0502020204030204" pitchFamily="34" charset="0"/>
              </a:rPr>
              <a:t>If on insulin or </a:t>
            </a:r>
            <a:r>
              <a:rPr lang="en-US" dirty="0" err="1">
                <a:ea typeface="Calibri" panose="020F0502020204030204" pitchFamily="34" charset="0"/>
                <a:cs typeface="Calibri" panose="020F0502020204030204" pitchFamily="34" charset="0"/>
              </a:rPr>
              <a:t>hx</a:t>
            </a:r>
            <a:r>
              <a:rPr lang="en-US" dirty="0">
                <a:ea typeface="Calibri" panose="020F0502020204030204" pitchFamily="34" charset="0"/>
                <a:cs typeface="Calibri" panose="020F0502020204030204" pitchFamily="34" charset="0"/>
              </a:rPr>
              <a:t> of hypo, eval for CGM or AIDS</a:t>
            </a:r>
          </a:p>
          <a:p>
            <a:pPr lvl="0"/>
            <a:r>
              <a:rPr lang="en-US" sz="3300" b="1" dirty="0"/>
              <a:t>Goals:</a:t>
            </a:r>
          </a:p>
          <a:p>
            <a:pPr lvl="1"/>
            <a:r>
              <a:rPr lang="en-US" sz="3300" dirty="0"/>
              <a:t>Reasonable A1c goal &lt;7.0 - 7.5%</a:t>
            </a:r>
          </a:p>
          <a:p>
            <a:pPr lvl="1"/>
            <a:r>
              <a:rPr lang="en-US" sz="3300" dirty="0"/>
              <a:t>TIR ~ 70%, Below range ≤4%</a:t>
            </a:r>
          </a:p>
          <a:p>
            <a:pPr lvl="1"/>
            <a:r>
              <a:rPr lang="en-US" sz="3300" dirty="0"/>
              <a:t>Fasting BG 80 – 130 </a:t>
            </a:r>
          </a:p>
          <a:p>
            <a:pPr lvl="1"/>
            <a:r>
              <a:rPr lang="en-US" sz="3300" dirty="0">
                <a:solidFill>
                  <a:schemeClr val="tx1">
                    <a:lumMod val="95000"/>
                    <a:lumOff val="5000"/>
                  </a:schemeClr>
                </a:solidFill>
              </a:rPr>
              <a:t>Bedtime Glucose 80-180 </a:t>
            </a:r>
          </a:p>
          <a:p>
            <a:pPr lvl="1"/>
            <a:r>
              <a:rPr lang="en-US" sz="3300" dirty="0"/>
              <a:t>Blood Pressure &lt; 130/80 </a:t>
            </a:r>
          </a:p>
          <a:p>
            <a:pPr lvl="1"/>
            <a:r>
              <a:rPr lang="en-US" sz="3300" dirty="0"/>
              <a:t>Statin unless contraindicated or not tolerated</a:t>
            </a:r>
          </a:p>
          <a:p>
            <a:endParaRPr lang="en-US" dirty="0"/>
          </a:p>
        </p:txBody>
      </p:sp>
      <p:pic>
        <p:nvPicPr>
          <p:cNvPr id="4" name="Picture 3">
            <a:extLst>
              <a:ext uri="{FF2B5EF4-FFF2-40B4-BE49-F238E27FC236}">
                <a16:creationId xmlns:a16="http://schemas.microsoft.com/office/drawing/2014/main" id="{80A42803-1D5D-F1B0-3F4D-9F41EF5E9BB6}"/>
              </a:ext>
            </a:extLst>
          </p:cNvPr>
          <p:cNvPicPr>
            <a:picLocks noChangeAspect="1"/>
          </p:cNvPicPr>
          <p:nvPr/>
        </p:nvPicPr>
        <p:blipFill>
          <a:blip r:embed="rId3"/>
          <a:stretch>
            <a:fillRect/>
          </a:stretch>
        </p:blipFill>
        <p:spPr>
          <a:xfrm>
            <a:off x="6470227" y="1253836"/>
            <a:ext cx="2216573" cy="3200400"/>
          </a:xfrm>
          <a:prstGeom prst="rect">
            <a:avLst/>
          </a:prstGeom>
        </p:spPr>
      </p:pic>
      <p:pic>
        <p:nvPicPr>
          <p:cNvPr id="5" name="Picture 4">
            <a:extLst>
              <a:ext uri="{FF2B5EF4-FFF2-40B4-BE49-F238E27FC236}">
                <a16:creationId xmlns:a16="http://schemas.microsoft.com/office/drawing/2014/main" id="{39272AD5-36A6-5284-2D9A-BDE0EBDF11F2}"/>
              </a:ext>
            </a:extLst>
          </p:cNvPr>
          <p:cNvPicPr>
            <a:picLocks noChangeAspect="1"/>
          </p:cNvPicPr>
          <p:nvPr/>
        </p:nvPicPr>
        <p:blipFill>
          <a:blip r:embed="rId4"/>
          <a:stretch>
            <a:fillRect/>
          </a:stretch>
        </p:blipFill>
        <p:spPr>
          <a:xfrm>
            <a:off x="6392508" y="1239795"/>
            <a:ext cx="2294292" cy="3713205"/>
          </a:xfrm>
          <a:prstGeom prst="rect">
            <a:avLst/>
          </a:prstGeom>
        </p:spPr>
      </p:pic>
      <p:sp>
        <p:nvSpPr>
          <p:cNvPr id="6" name="TextBox 5">
            <a:extLst>
              <a:ext uri="{FF2B5EF4-FFF2-40B4-BE49-F238E27FC236}">
                <a16:creationId xmlns:a16="http://schemas.microsoft.com/office/drawing/2014/main" id="{632137E5-C3EA-3528-C62A-E388BE9622E4}"/>
              </a:ext>
            </a:extLst>
          </p:cNvPr>
          <p:cNvSpPr txBox="1"/>
          <p:nvPr/>
        </p:nvSpPr>
        <p:spPr>
          <a:xfrm>
            <a:off x="6420792" y="4967041"/>
            <a:ext cx="24184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65 or older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 </a:t>
            </a:r>
            <a:r>
              <a:rPr kumimoji="0" lang="en-US" sz="1800" b="0" i="0" u="none" strike="noStrike" kern="1200" cap="none" spc="0" normalizeH="0" baseline="0" noProof="0" dirty="0">
                <a:ln>
                  <a:noFill/>
                </a:ln>
                <a:solidFill>
                  <a:srgbClr val="0070C0"/>
                </a:solidFill>
                <a:effectLst/>
                <a:highlight>
                  <a:srgbClr val="FFFF00"/>
                </a:highlight>
                <a:uLnTx/>
                <a:uFillTx/>
                <a:latin typeface="Gill Sans MT"/>
                <a:ea typeface="+mn-ea"/>
                <a:cs typeface="+mn-cs"/>
              </a:rPr>
              <a:t>29%</a:t>
            </a:r>
            <a:r>
              <a:rPr kumimoji="0" lang="en-US" sz="1800" b="0" i="0" u="none" strike="noStrike" kern="1200" cap="none" spc="0" normalizeH="0" baseline="0" noProof="0" dirty="0">
                <a:ln>
                  <a:noFill/>
                </a:ln>
                <a:solidFill>
                  <a:srgbClr val="0070C0"/>
                </a:solidFill>
                <a:effectLst/>
                <a:uLnTx/>
                <a:uFillTx/>
                <a:latin typeface="Gill Sans MT"/>
                <a:ea typeface="+mn-ea"/>
                <a:cs typeface="+mn-cs"/>
              </a:rPr>
              <a:t> have diabetes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- 50% have prediabetes</a:t>
            </a:r>
          </a:p>
        </p:txBody>
      </p:sp>
      <p:sp>
        <p:nvSpPr>
          <p:cNvPr id="7" name="TextBox 6">
            <a:extLst>
              <a:ext uri="{FF2B5EF4-FFF2-40B4-BE49-F238E27FC236}">
                <a16:creationId xmlns:a16="http://schemas.microsoft.com/office/drawing/2014/main" id="{721F841D-3C21-F924-737A-8C240D7063D8}"/>
              </a:ext>
            </a:extLst>
          </p:cNvPr>
          <p:cNvSpPr txBox="1"/>
          <p:nvPr/>
        </p:nvSpPr>
        <p:spPr>
          <a:xfrm>
            <a:off x="742822" y="6444555"/>
            <a:ext cx="5715000" cy="396712"/>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Please see Older Adults Level 2 Course</a:t>
            </a:r>
          </a:p>
        </p:txBody>
      </p:sp>
      <p:pic>
        <p:nvPicPr>
          <p:cNvPr id="9" name="Picture 8">
            <a:extLst>
              <a:ext uri="{FF2B5EF4-FFF2-40B4-BE49-F238E27FC236}">
                <a16:creationId xmlns:a16="http://schemas.microsoft.com/office/drawing/2014/main" id="{C43C04CC-7F09-B0C7-7C21-9E0FACBC6225}"/>
              </a:ext>
            </a:extLst>
          </p:cNvPr>
          <p:cNvPicPr>
            <a:picLocks noChangeAspect="1"/>
          </p:cNvPicPr>
          <p:nvPr/>
        </p:nvPicPr>
        <p:blipFill>
          <a:blip r:embed="rId5"/>
          <a:stretch>
            <a:fillRect/>
          </a:stretch>
        </p:blipFill>
        <p:spPr>
          <a:xfrm>
            <a:off x="6095628" y="6585842"/>
            <a:ext cx="3048372" cy="239515"/>
          </a:xfrm>
          <a:prstGeom prst="rect">
            <a:avLst/>
          </a:prstGeom>
        </p:spPr>
      </p:pic>
    </p:spTree>
    <p:extLst>
      <p:ext uri="{BB962C8B-B14F-4D97-AF65-F5344CB8AC3E}">
        <p14:creationId xmlns:p14="http://schemas.microsoft.com/office/powerpoint/2010/main" val="417381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F31D7-0527-E07E-D920-85BEE9E074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5CD308-6212-FD28-CAB1-0C61142B4A90}"/>
              </a:ext>
            </a:extLst>
          </p:cNvPr>
          <p:cNvSpPr>
            <a:spLocks noGrp="1"/>
          </p:cNvSpPr>
          <p:nvPr>
            <p:ph type="title"/>
          </p:nvPr>
        </p:nvSpPr>
        <p:spPr/>
        <p:txBody>
          <a:bodyPr/>
          <a:lstStyle/>
          <a:p>
            <a:r>
              <a:rPr lang="en-US" dirty="0"/>
              <a:t>Poll 15 – Review Question</a:t>
            </a:r>
          </a:p>
        </p:txBody>
      </p:sp>
      <p:sp>
        <p:nvSpPr>
          <p:cNvPr id="3" name="Content Placeholder 2">
            <a:extLst>
              <a:ext uri="{FF2B5EF4-FFF2-40B4-BE49-F238E27FC236}">
                <a16:creationId xmlns:a16="http://schemas.microsoft.com/office/drawing/2014/main" id="{6CED0125-EBD2-5569-4AC5-58BCC92B7E51}"/>
              </a:ext>
            </a:extLst>
          </p:cNvPr>
          <p:cNvSpPr>
            <a:spLocks noGrp="1"/>
          </p:cNvSpPr>
          <p:nvPr>
            <p:ph sz="quarter" idx="1"/>
          </p:nvPr>
        </p:nvSpPr>
        <p:spPr>
          <a:xfrm>
            <a:off x="457200" y="1219200"/>
            <a:ext cx="6477000" cy="5486400"/>
          </a:xfrm>
        </p:spPr>
        <p:txBody>
          <a:bodyPr>
            <a:normAutofit fontScale="70000" lnSpcReduction="20000"/>
          </a:bodyPr>
          <a:lstStyle/>
          <a:p>
            <a:pPr>
              <a:lnSpc>
                <a:spcPct val="120000"/>
              </a:lnSpc>
            </a:pPr>
            <a:r>
              <a:rPr lang="en-US" dirty="0"/>
              <a:t>HR is a 78-year-old with a stroke and limited cognition. She has had diabetes for 8 years and is on intensive insulin therapy:  Bolus coverage at meals and basal at night. Her A1c is 6.2%. She has a part time care taker. What do you suggest?</a:t>
            </a:r>
          </a:p>
          <a:p>
            <a:pPr>
              <a:lnSpc>
                <a:spcPct val="120000"/>
              </a:lnSpc>
            </a:pPr>
            <a:r>
              <a:rPr lang="en-US" dirty="0"/>
              <a:t>A. Evaluate food intake</a:t>
            </a:r>
          </a:p>
          <a:p>
            <a:pPr>
              <a:lnSpc>
                <a:spcPct val="120000"/>
              </a:lnSpc>
            </a:pPr>
            <a:r>
              <a:rPr lang="en-US" dirty="0"/>
              <a:t>B. Discuss de-intensifying insulin regimen </a:t>
            </a:r>
          </a:p>
          <a:p>
            <a:pPr>
              <a:lnSpc>
                <a:spcPct val="120000"/>
              </a:lnSpc>
            </a:pPr>
            <a:r>
              <a:rPr lang="en-US" dirty="0"/>
              <a:t>C. Move Glargine to morning</a:t>
            </a:r>
          </a:p>
          <a:p>
            <a:pPr>
              <a:lnSpc>
                <a:spcPct val="120000"/>
              </a:lnSpc>
            </a:pPr>
            <a:r>
              <a:rPr lang="en-US" dirty="0"/>
              <a:t>D. Stop insulin and start on oral medications</a:t>
            </a:r>
          </a:p>
          <a:p>
            <a:endParaRPr lang="en-US" dirty="0"/>
          </a:p>
        </p:txBody>
      </p:sp>
      <p:pic>
        <p:nvPicPr>
          <p:cNvPr id="4" name="Picture 3">
            <a:extLst>
              <a:ext uri="{FF2B5EF4-FFF2-40B4-BE49-F238E27FC236}">
                <a16:creationId xmlns:a16="http://schemas.microsoft.com/office/drawing/2014/main" id="{8AA3B076-21A4-C5E0-FD03-20490409BB16}"/>
              </a:ext>
            </a:extLst>
          </p:cNvPr>
          <p:cNvPicPr>
            <a:picLocks noChangeAspect="1"/>
          </p:cNvPicPr>
          <p:nvPr/>
        </p:nvPicPr>
        <p:blipFill>
          <a:blip r:embed="rId3"/>
          <a:stretch>
            <a:fillRect/>
          </a:stretch>
        </p:blipFill>
        <p:spPr>
          <a:xfrm>
            <a:off x="7211440" y="1447800"/>
            <a:ext cx="1475360" cy="1713124"/>
          </a:xfrm>
          <a:prstGeom prst="rect">
            <a:avLst/>
          </a:prstGeom>
        </p:spPr>
      </p:pic>
      <p:sp>
        <p:nvSpPr>
          <p:cNvPr id="5" name="Oval 4">
            <a:extLst>
              <a:ext uri="{FF2B5EF4-FFF2-40B4-BE49-F238E27FC236}">
                <a16:creationId xmlns:a16="http://schemas.microsoft.com/office/drawing/2014/main" id="{4C05FDF0-68F6-5EF1-B2EB-73414F40BE24}"/>
              </a:ext>
            </a:extLst>
          </p:cNvPr>
          <p:cNvSpPr/>
          <p:nvPr/>
        </p:nvSpPr>
        <p:spPr>
          <a:xfrm>
            <a:off x="152400" y="4648200"/>
            <a:ext cx="7620000" cy="762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8100">
                <a:solidFill>
                  <a:prstClr val="black"/>
                </a:solid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420208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50F6B-7B38-F3DD-C49B-081E7BA1F1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61C87C-81CD-AC53-3936-F53046E21FD6}"/>
              </a:ext>
            </a:extLst>
          </p:cNvPr>
          <p:cNvSpPr>
            <a:spLocks noGrp="1"/>
          </p:cNvSpPr>
          <p:nvPr>
            <p:ph type="title"/>
          </p:nvPr>
        </p:nvSpPr>
        <p:spPr/>
        <p:txBody>
          <a:bodyPr>
            <a:normAutofit fontScale="90000"/>
          </a:bodyPr>
          <a:lstStyle/>
          <a:p>
            <a:br>
              <a:rPr lang="en-US" dirty="0"/>
            </a:br>
            <a:br>
              <a:rPr lang="en-US" dirty="0"/>
            </a:br>
            <a:r>
              <a:rPr lang="en-US" dirty="0"/>
              <a:t>Older Adults and Medications</a:t>
            </a:r>
          </a:p>
        </p:txBody>
      </p:sp>
      <p:sp>
        <p:nvSpPr>
          <p:cNvPr id="3" name="Content Placeholder 2">
            <a:extLst>
              <a:ext uri="{FF2B5EF4-FFF2-40B4-BE49-F238E27FC236}">
                <a16:creationId xmlns:a16="http://schemas.microsoft.com/office/drawing/2014/main" id="{17C4A251-02F4-7239-FD4D-A89AE398F2B8}"/>
              </a:ext>
            </a:extLst>
          </p:cNvPr>
          <p:cNvSpPr>
            <a:spLocks noGrp="1"/>
          </p:cNvSpPr>
          <p:nvPr>
            <p:ph sz="quarter" idx="1"/>
          </p:nvPr>
        </p:nvSpPr>
        <p:spPr>
          <a:xfrm>
            <a:off x="457200" y="1219200"/>
            <a:ext cx="5638800" cy="5486400"/>
          </a:xfrm>
        </p:spPr>
        <p:txBody>
          <a:bodyPr>
            <a:normAutofit fontScale="77500" lnSpcReduction="20000"/>
          </a:bodyPr>
          <a:lstStyle/>
          <a:p>
            <a:pPr>
              <a:lnSpc>
                <a:spcPct val="120000"/>
              </a:lnSpc>
            </a:pPr>
            <a:r>
              <a:rPr lang="en-US" sz="3500" dirty="0"/>
              <a:t>In older </a:t>
            </a:r>
            <a:r>
              <a:rPr lang="en-US" sz="3500" b="1" dirty="0"/>
              <a:t>adults</a:t>
            </a:r>
            <a:r>
              <a:rPr lang="en-US" sz="3500" dirty="0"/>
              <a:t> at increased risk of hypoglycemia, meds with low risk of hypoglycemia are preferred. </a:t>
            </a:r>
          </a:p>
          <a:p>
            <a:pPr>
              <a:lnSpc>
                <a:spcPct val="120000"/>
              </a:lnSpc>
            </a:pPr>
            <a:r>
              <a:rPr lang="en-US" sz="3500" dirty="0"/>
              <a:t>Overtreatment of diabetes is common in older adults and should be avoided. </a:t>
            </a:r>
            <a:r>
              <a:rPr lang="en-US" sz="3500" b="1" dirty="0"/>
              <a:t> </a:t>
            </a:r>
            <a:endParaRPr lang="en-US" sz="3500" dirty="0"/>
          </a:p>
          <a:p>
            <a:pPr>
              <a:lnSpc>
                <a:spcPct val="120000"/>
              </a:lnSpc>
            </a:pPr>
            <a:r>
              <a:rPr lang="en-US" sz="3500" dirty="0" err="1"/>
              <a:t>Deintensification</a:t>
            </a:r>
            <a:r>
              <a:rPr lang="en-US" sz="3500" dirty="0"/>
              <a:t> (or simplification) of complex regimens is recommended to reduce the risk of hypoglycemia, if it can be achieved within the individualized A1C target. </a:t>
            </a:r>
            <a:r>
              <a:rPr lang="en-US" sz="3500" b="1" dirty="0"/>
              <a:t> </a:t>
            </a:r>
            <a:endParaRPr lang="en-US" sz="3500" dirty="0"/>
          </a:p>
          <a:p>
            <a:endParaRPr lang="en-US" dirty="0"/>
          </a:p>
        </p:txBody>
      </p:sp>
      <p:pic>
        <p:nvPicPr>
          <p:cNvPr id="9218" name="Picture 2">
            <a:extLst>
              <a:ext uri="{FF2B5EF4-FFF2-40B4-BE49-F238E27FC236}">
                <a16:creationId xmlns:a16="http://schemas.microsoft.com/office/drawing/2014/main" id="{FB4203BB-CE80-A1B4-B1A4-19D86CC416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1447800"/>
            <a:ext cx="2024516" cy="2103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652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31EAA-A77C-71F7-D062-827BD89D87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32BD4D-4B3B-E5AA-851E-4B72701E4781}"/>
              </a:ext>
            </a:extLst>
          </p:cNvPr>
          <p:cNvSpPr>
            <a:spLocks noGrp="1"/>
          </p:cNvSpPr>
          <p:nvPr>
            <p:ph type="title"/>
          </p:nvPr>
        </p:nvSpPr>
        <p:spPr>
          <a:solidFill>
            <a:srgbClr val="5E3886"/>
          </a:solidFill>
        </p:spPr>
        <p:txBody>
          <a:bodyPr>
            <a:normAutofit fontScale="90000"/>
          </a:bodyPr>
          <a:lstStyle/>
          <a:p>
            <a:r>
              <a:rPr lang="en-US" sz="3600" dirty="0">
                <a:solidFill>
                  <a:schemeClr val="bg1"/>
                </a:solidFill>
              </a:rPr>
              <a:t>Older Adults with Complications and Reduced Functionality  - Less Intense Goals</a:t>
            </a:r>
          </a:p>
        </p:txBody>
      </p:sp>
      <p:sp>
        <p:nvSpPr>
          <p:cNvPr id="3" name="Content Placeholder 2">
            <a:extLst>
              <a:ext uri="{FF2B5EF4-FFF2-40B4-BE49-F238E27FC236}">
                <a16:creationId xmlns:a16="http://schemas.microsoft.com/office/drawing/2014/main" id="{D2DF21B8-D661-E3FE-6693-A2E7541895D5}"/>
              </a:ext>
            </a:extLst>
          </p:cNvPr>
          <p:cNvSpPr>
            <a:spLocks noGrp="1"/>
          </p:cNvSpPr>
          <p:nvPr>
            <p:ph sz="quarter" idx="1"/>
          </p:nvPr>
        </p:nvSpPr>
        <p:spPr>
          <a:xfrm>
            <a:off x="533400" y="1248770"/>
            <a:ext cx="5105400" cy="5486400"/>
          </a:xfrm>
        </p:spPr>
        <p:txBody>
          <a:bodyPr>
            <a:normAutofit fontScale="92500" lnSpcReduction="10000"/>
          </a:bodyPr>
          <a:lstStyle/>
          <a:p>
            <a:r>
              <a:rPr lang="en-US" dirty="0"/>
              <a:t>Intermediate remaining life expectancy, high treatment burden, hypo and fall risk.</a:t>
            </a:r>
          </a:p>
          <a:p>
            <a:r>
              <a:rPr lang="en-US" dirty="0"/>
              <a:t>Consider DE-Intensification</a:t>
            </a:r>
          </a:p>
          <a:p>
            <a:r>
              <a:rPr lang="en-US" dirty="0"/>
              <a:t>Goals:</a:t>
            </a:r>
          </a:p>
          <a:p>
            <a:pPr lvl="1"/>
            <a:r>
              <a:rPr lang="en-US" sz="3000" dirty="0"/>
              <a:t>Reasonable A1c goal &lt;8.0%</a:t>
            </a:r>
          </a:p>
          <a:p>
            <a:pPr lvl="1"/>
            <a:r>
              <a:rPr lang="en-US" sz="3200" dirty="0"/>
              <a:t>TIR </a:t>
            </a:r>
            <a:r>
              <a:rPr lang="en-US" dirty="0"/>
              <a:t>≥</a:t>
            </a:r>
            <a:r>
              <a:rPr lang="en-US" sz="3200" dirty="0"/>
              <a:t> 50%, Below range ≤1%</a:t>
            </a:r>
            <a:r>
              <a:rPr lang="en-US" sz="3000" dirty="0"/>
              <a:t> </a:t>
            </a:r>
          </a:p>
          <a:p>
            <a:pPr lvl="1"/>
            <a:r>
              <a:rPr lang="en-US" sz="3000" dirty="0"/>
              <a:t>Fasting BG 90 – 150 </a:t>
            </a:r>
          </a:p>
          <a:p>
            <a:pPr lvl="1"/>
            <a:r>
              <a:rPr lang="en-US" sz="3000" dirty="0">
                <a:solidFill>
                  <a:schemeClr val="tx1">
                    <a:lumMod val="95000"/>
                    <a:lumOff val="5000"/>
                  </a:schemeClr>
                </a:solidFill>
              </a:rPr>
              <a:t>Bedtime BG 100-180</a:t>
            </a:r>
          </a:p>
          <a:p>
            <a:pPr lvl="1"/>
            <a:r>
              <a:rPr lang="en-US" sz="3000" dirty="0"/>
              <a:t>Blood Pressure &lt; 130/80 </a:t>
            </a:r>
          </a:p>
          <a:p>
            <a:pPr lvl="1"/>
            <a:r>
              <a:rPr lang="en-US" sz="3000" dirty="0"/>
              <a:t>Statin </a:t>
            </a:r>
            <a:r>
              <a:rPr lang="en-US" sz="2200" dirty="0"/>
              <a:t>unless contraindicated or not tolerated</a:t>
            </a:r>
          </a:p>
          <a:p>
            <a:endParaRPr lang="en-US" dirty="0"/>
          </a:p>
        </p:txBody>
      </p:sp>
      <p:pic>
        <p:nvPicPr>
          <p:cNvPr id="5" name="Picture 4">
            <a:extLst>
              <a:ext uri="{FF2B5EF4-FFF2-40B4-BE49-F238E27FC236}">
                <a16:creationId xmlns:a16="http://schemas.microsoft.com/office/drawing/2014/main" id="{BE0A0787-A04F-D215-11EE-48B55C12996A}"/>
              </a:ext>
            </a:extLst>
          </p:cNvPr>
          <p:cNvPicPr>
            <a:picLocks noChangeAspect="1"/>
          </p:cNvPicPr>
          <p:nvPr/>
        </p:nvPicPr>
        <p:blipFill>
          <a:blip r:embed="rId3"/>
          <a:stretch>
            <a:fillRect/>
          </a:stretch>
        </p:blipFill>
        <p:spPr>
          <a:xfrm>
            <a:off x="5829300" y="1248770"/>
            <a:ext cx="2857500" cy="1905000"/>
          </a:xfrm>
          <a:prstGeom prst="rect">
            <a:avLst/>
          </a:prstGeom>
        </p:spPr>
      </p:pic>
      <p:pic>
        <p:nvPicPr>
          <p:cNvPr id="6" name="Picture 5">
            <a:extLst>
              <a:ext uri="{FF2B5EF4-FFF2-40B4-BE49-F238E27FC236}">
                <a16:creationId xmlns:a16="http://schemas.microsoft.com/office/drawing/2014/main" id="{BAA659FF-B947-2EB4-CCD4-A66DAE4E7C28}"/>
              </a:ext>
            </a:extLst>
          </p:cNvPr>
          <p:cNvPicPr>
            <a:picLocks noChangeAspect="1"/>
          </p:cNvPicPr>
          <p:nvPr/>
        </p:nvPicPr>
        <p:blipFill>
          <a:blip r:embed="rId4"/>
          <a:stretch>
            <a:fillRect/>
          </a:stretch>
        </p:blipFill>
        <p:spPr>
          <a:xfrm>
            <a:off x="5829300" y="3309242"/>
            <a:ext cx="3048372" cy="239515"/>
          </a:xfrm>
          <a:prstGeom prst="rect">
            <a:avLst/>
          </a:prstGeom>
        </p:spPr>
      </p:pic>
    </p:spTree>
    <p:extLst>
      <p:ext uri="{BB962C8B-B14F-4D97-AF65-F5344CB8AC3E}">
        <p14:creationId xmlns:p14="http://schemas.microsoft.com/office/powerpoint/2010/main" val="245330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C7D10-BF8A-3454-F20C-AD6D569A89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672A22-170C-85B4-BACA-6E2E35399A38}"/>
              </a:ext>
            </a:extLst>
          </p:cNvPr>
          <p:cNvSpPr>
            <a:spLocks noGrp="1"/>
          </p:cNvSpPr>
          <p:nvPr>
            <p:ph type="title"/>
          </p:nvPr>
        </p:nvSpPr>
        <p:spPr>
          <a:xfrm>
            <a:off x="457200" y="152400"/>
            <a:ext cx="8229600" cy="1295400"/>
          </a:xfrm>
          <a:solidFill>
            <a:srgbClr val="5E3886"/>
          </a:solidFill>
        </p:spPr>
        <p:txBody>
          <a:bodyPr>
            <a:normAutofit fontScale="90000"/>
          </a:bodyPr>
          <a:lstStyle/>
          <a:p>
            <a:r>
              <a:rPr lang="en-US" dirty="0">
                <a:solidFill>
                  <a:schemeClr val="bg1"/>
                </a:solidFill>
              </a:rPr>
              <a:t>4 M’s Framework of Age Friendly Health Systems</a:t>
            </a:r>
          </a:p>
        </p:txBody>
      </p:sp>
      <p:pic>
        <p:nvPicPr>
          <p:cNvPr id="5" name="Picture 4">
            <a:extLst>
              <a:ext uri="{FF2B5EF4-FFF2-40B4-BE49-F238E27FC236}">
                <a16:creationId xmlns:a16="http://schemas.microsoft.com/office/drawing/2014/main" id="{8A444A65-3420-7F96-15C7-669EF67131DD}"/>
              </a:ext>
            </a:extLst>
          </p:cNvPr>
          <p:cNvPicPr>
            <a:picLocks noChangeAspect="1"/>
          </p:cNvPicPr>
          <p:nvPr/>
        </p:nvPicPr>
        <p:blipFill>
          <a:blip r:embed="rId2"/>
          <a:stretch>
            <a:fillRect/>
          </a:stretch>
        </p:blipFill>
        <p:spPr>
          <a:xfrm>
            <a:off x="418520" y="1599865"/>
            <a:ext cx="8306959" cy="4801270"/>
          </a:xfrm>
          <a:prstGeom prst="rect">
            <a:avLst/>
          </a:prstGeom>
        </p:spPr>
      </p:pic>
      <p:pic>
        <p:nvPicPr>
          <p:cNvPr id="7" name="Picture 6">
            <a:extLst>
              <a:ext uri="{FF2B5EF4-FFF2-40B4-BE49-F238E27FC236}">
                <a16:creationId xmlns:a16="http://schemas.microsoft.com/office/drawing/2014/main" id="{3F38EBF4-0C1B-4C2C-BD39-43A021475617}"/>
              </a:ext>
            </a:extLst>
          </p:cNvPr>
          <p:cNvPicPr>
            <a:picLocks noChangeAspect="1"/>
          </p:cNvPicPr>
          <p:nvPr/>
        </p:nvPicPr>
        <p:blipFill>
          <a:blip r:embed="rId3"/>
          <a:stretch>
            <a:fillRect/>
          </a:stretch>
        </p:blipFill>
        <p:spPr>
          <a:xfrm>
            <a:off x="5306969" y="6553200"/>
            <a:ext cx="3463816" cy="272157"/>
          </a:xfrm>
          <a:prstGeom prst="rect">
            <a:avLst/>
          </a:prstGeom>
        </p:spPr>
      </p:pic>
    </p:spTree>
    <p:extLst>
      <p:ext uri="{BB962C8B-B14F-4D97-AF65-F5344CB8AC3E}">
        <p14:creationId xmlns:p14="http://schemas.microsoft.com/office/powerpoint/2010/main" val="2350030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497D9-8E2A-1333-149E-E655321AAE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31F1A3-CCB4-482F-D601-5EBF3E0A6316}"/>
              </a:ext>
            </a:extLst>
          </p:cNvPr>
          <p:cNvSpPr>
            <a:spLocks noGrp="1"/>
          </p:cNvSpPr>
          <p:nvPr>
            <p:ph type="title"/>
          </p:nvPr>
        </p:nvSpPr>
        <p:spPr/>
        <p:txBody>
          <a:bodyPr>
            <a:noAutofit/>
          </a:bodyPr>
          <a:lstStyle/>
          <a:p>
            <a:r>
              <a:rPr lang="en-US" sz="3200" dirty="0">
                <a:solidFill>
                  <a:schemeClr val="bg1"/>
                </a:solidFill>
              </a:rPr>
              <a:t>4. Comprehensive Medical Evaluation and Assessment of Comorbidities</a:t>
            </a:r>
          </a:p>
        </p:txBody>
      </p:sp>
      <p:sp>
        <p:nvSpPr>
          <p:cNvPr id="3" name="Content Placeholder 2">
            <a:extLst>
              <a:ext uri="{FF2B5EF4-FFF2-40B4-BE49-F238E27FC236}">
                <a16:creationId xmlns:a16="http://schemas.microsoft.com/office/drawing/2014/main" id="{835EEDEF-782E-8D43-2C1D-25D9871C6028}"/>
              </a:ext>
            </a:extLst>
          </p:cNvPr>
          <p:cNvSpPr>
            <a:spLocks noGrp="1"/>
          </p:cNvSpPr>
          <p:nvPr>
            <p:ph sz="quarter" idx="1"/>
          </p:nvPr>
        </p:nvSpPr>
        <p:spPr>
          <a:xfrm>
            <a:off x="457200" y="1219200"/>
            <a:ext cx="6705600" cy="5410200"/>
          </a:xfrm>
        </p:spPr>
        <p:txBody>
          <a:bodyPr>
            <a:normAutofit fontScale="85000" lnSpcReduction="20000"/>
          </a:bodyPr>
          <a:lstStyle/>
          <a:p>
            <a:pPr>
              <a:lnSpc>
                <a:spcPct val="120000"/>
              </a:lnSpc>
            </a:pPr>
            <a:r>
              <a:rPr lang="en-US" sz="3300" dirty="0"/>
              <a:t>Use person-centered communication, culturally sensitive, strength-based language and active listening; </a:t>
            </a:r>
          </a:p>
          <a:p>
            <a:pPr>
              <a:lnSpc>
                <a:spcPct val="120000"/>
              </a:lnSpc>
            </a:pPr>
            <a:r>
              <a:rPr lang="en-US" sz="3300" dirty="0"/>
              <a:t>Elicit individual preferences and beliefs; develop self-management plan together.</a:t>
            </a:r>
          </a:p>
          <a:p>
            <a:pPr>
              <a:lnSpc>
                <a:spcPct val="120000"/>
              </a:lnSpc>
            </a:pPr>
            <a:r>
              <a:rPr lang="en-US" sz="3300" dirty="0"/>
              <a:t>Diabetes Care coordinated by multi disciplinary team: </a:t>
            </a:r>
          </a:p>
          <a:p>
            <a:pPr lvl="1">
              <a:lnSpc>
                <a:spcPct val="120000"/>
              </a:lnSpc>
            </a:pPr>
            <a:r>
              <a:rPr lang="en-US" sz="2800" dirty="0"/>
              <a:t>CDCES, Providers, nurses, dietitians, exercise specialists, pharmacists, dentists, podiatrists, and behavioral health professionals.  </a:t>
            </a:r>
          </a:p>
          <a:p>
            <a:pPr>
              <a:lnSpc>
                <a:spcPct val="120000"/>
              </a:lnSpc>
            </a:pPr>
            <a:r>
              <a:rPr lang="en-US" sz="3300" dirty="0"/>
              <a:t>Goal is to optimize health outcomes and quality of life</a:t>
            </a:r>
            <a:r>
              <a:rPr lang="en-US" dirty="0"/>
              <a:t>.</a:t>
            </a:r>
          </a:p>
        </p:txBody>
      </p:sp>
      <p:pic>
        <p:nvPicPr>
          <p:cNvPr id="4098" name="Picture 2">
            <a:extLst>
              <a:ext uri="{FF2B5EF4-FFF2-40B4-BE49-F238E27FC236}">
                <a16:creationId xmlns:a16="http://schemas.microsoft.com/office/drawing/2014/main" id="{9A6ACB02-5BC3-0232-D2B4-B49A8D66C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3174" y="2173835"/>
            <a:ext cx="2146968" cy="1664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20C50A4D-8E78-8708-7F42-0D88291F5FE1}"/>
              </a:ext>
            </a:extLst>
          </p:cNvPr>
          <p:cNvPicPr>
            <a:picLocks noChangeAspect="1"/>
          </p:cNvPicPr>
          <p:nvPr/>
        </p:nvPicPr>
        <p:blipFill>
          <a:blip r:embed="rId4"/>
          <a:stretch>
            <a:fillRect/>
          </a:stretch>
        </p:blipFill>
        <p:spPr>
          <a:xfrm>
            <a:off x="6056793" y="6400800"/>
            <a:ext cx="2878097" cy="381000"/>
          </a:xfrm>
          <a:prstGeom prst="rect">
            <a:avLst/>
          </a:prstGeom>
        </p:spPr>
      </p:pic>
    </p:spTree>
    <p:custDataLst>
      <p:tags r:id="rId1"/>
    </p:custDataLst>
    <p:extLst>
      <p:ext uri="{BB962C8B-B14F-4D97-AF65-F5344CB8AC3E}">
        <p14:creationId xmlns:p14="http://schemas.microsoft.com/office/powerpoint/2010/main" val="116868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768B7-2178-C5E4-35A1-C8CAED60305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E964B4F-2CC7-0A31-72E4-02E3F8424E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360" y="79558"/>
            <a:ext cx="8043279" cy="66260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2B5D6D2-2987-9F3B-A11A-6A7ED4490F6A}"/>
              </a:ext>
            </a:extLst>
          </p:cNvPr>
          <p:cNvPicPr>
            <a:picLocks noChangeAspect="1"/>
          </p:cNvPicPr>
          <p:nvPr/>
        </p:nvPicPr>
        <p:blipFill>
          <a:blip r:embed="rId4"/>
          <a:stretch>
            <a:fillRect/>
          </a:stretch>
        </p:blipFill>
        <p:spPr>
          <a:xfrm>
            <a:off x="76200" y="5334000"/>
            <a:ext cx="2434009" cy="322212"/>
          </a:xfrm>
          <a:prstGeom prst="rect">
            <a:avLst/>
          </a:prstGeom>
        </p:spPr>
      </p:pic>
    </p:spTree>
    <p:extLst>
      <p:ext uri="{BB962C8B-B14F-4D97-AF65-F5344CB8AC3E}">
        <p14:creationId xmlns:p14="http://schemas.microsoft.com/office/powerpoint/2010/main" val="376191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26B2C-2AF7-5BE5-358F-F70A7FAB4D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AC913F-2C3C-E99E-A207-F600EE7455D7}"/>
              </a:ext>
            </a:extLst>
          </p:cNvPr>
          <p:cNvSpPr>
            <a:spLocks noGrp="1"/>
          </p:cNvSpPr>
          <p:nvPr>
            <p:ph type="title"/>
          </p:nvPr>
        </p:nvSpPr>
        <p:spPr>
          <a:xfrm>
            <a:off x="457200" y="152400"/>
            <a:ext cx="8229600" cy="990600"/>
          </a:xfrm>
        </p:spPr>
        <p:txBody>
          <a:bodyPr anchor="b">
            <a:normAutofit/>
          </a:bodyPr>
          <a:lstStyle/>
          <a:p>
            <a:r>
              <a:rPr lang="en-US" dirty="0"/>
              <a:t>Diabetes Goals and Treatment Plan</a:t>
            </a:r>
          </a:p>
        </p:txBody>
      </p:sp>
      <p:graphicFrame>
        <p:nvGraphicFramePr>
          <p:cNvPr id="5" name="Content Placeholder 2">
            <a:extLst>
              <a:ext uri="{FF2B5EF4-FFF2-40B4-BE49-F238E27FC236}">
                <a16:creationId xmlns:a16="http://schemas.microsoft.com/office/drawing/2014/main" id="{98D3A22F-4769-2857-D4E8-6089028D9380}"/>
              </a:ext>
            </a:extLst>
          </p:cNvPr>
          <p:cNvGraphicFramePr>
            <a:graphicFrameLocks noGrp="1"/>
          </p:cNvGraphicFramePr>
          <p:nvPr>
            <p:ph sz="quarter" idx="1"/>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29B046E0-2C9A-C57C-764E-28086C17ACFE}"/>
              </a:ext>
            </a:extLst>
          </p:cNvPr>
          <p:cNvPicPr>
            <a:picLocks noChangeAspect="1"/>
          </p:cNvPicPr>
          <p:nvPr/>
        </p:nvPicPr>
        <p:blipFill>
          <a:blip r:embed="rId7"/>
          <a:stretch>
            <a:fillRect/>
          </a:stretch>
        </p:blipFill>
        <p:spPr>
          <a:xfrm>
            <a:off x="6072708" y="6261929"/>
            <a:ext cx="2424023" cy="596071"/>
          </a:xfrm>
          <a:prstGeom prst="rect">
            <a:avLst/>
          </a:prstGeom>
        </p:spPr>
      </p:pic>
    </p:spTree>
    <p:extLst>
      <p:ext uri="{BB962C8B-B14F-4D97-AF65-F5344CB8AC3E}">
        <p14:creationId xmlns:p14="http://schemas.microsoft.com/office/powerpoint/2010/main" val="220184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a:t>Hormones Effect on Glucose</a:t>
            </a:r>
          </a:p>
        </p:txBody>
      </p:sp>
      <p:sp>
        <p:nvSpPr>
          <p:cNvPr id="1336323" name="Rectangle 3"/>
          <p:cNvSpPr>
            <a:spLocks noGrp="1" noChangeArrowheads="1"/>
          </p:cNvSpPr>
          <p:nvPr>
            <p:ph sz="half" idx="1"/>
          </p:nvPr>
        </p:nvSpPr>
        <p:spPr>
          <a:xfrm>
            <a:off x="533400" y="1295400"/>
            <a:ext cx="5181600" cy="5334000"/>
          </a:xfrm>
        </p:spPr>
        <p:txBody>
          <a:bodyPr>
            <a:normAutofit fontScale="70000" lnSpcReduction="20000"/>
          </a:bodyPr>
          <a:lstStyle/>
          <a:p>
            <a:pPr algn="ctr" eaLnBrk="1" hangingPunct="1">
              <a:buFont typeface="Wingdings" pitchFamily="2" charset="2"/>
              <a:buNone/>
              <a:defRPr/>
            </a:pPr>
            <a:r>
              <a:rPr lang="en-US" u="sng" dirty="0"/>
              <a:t>Hormone			 </a:t>
            </a:r>
            <a:r>
              <a:rPr lang="en-US" dirty="0"/>
              <a:t>	</a:t>
            </a:r>
            <a:r>
              <a:rPr lang="en-US" dirty="0">
                <a:sym typeface="Wingdings" pitchFamily="2" charset="2"/>
              </a:rPr>
              <a:t> </a:t>
            </a:r>
          </a:p>
          <a:p>
            <a:pPr eaLnBrk="1" hangingPunct="1">
              <a:lnSpc>
                <a:spcPct val="120000"/>
              </a:lnSpc>
              <a:defRPr/>
            </a:pPr>
            <a:r>
              <a:rPr lang="en-US" dirty="0">
                <a:sym typeface="Wingdings" pitchFamily="2" charset="2"/>
              </a:rPr>
              <a:t>Glucagon (pancreas)	</a:t>
            </a:r>
            <a:r>
              <a:rPr lang="en-US" dirty="0">
                <a:solidFill>
                  <a:srgbClr val="FF0000"/>
                </a:solidFill>
                <a:sym typeface="Wingdings" pitchFamily="2" charset="2"/>
              </a:rPr>
              <a:t> </a:t>
            </a:r>
          </a:p>
          <a:p>
            <a:pPr eaLnBrk="1" hangingPunct="1">
              <a:lnSpc>
                <a:spcPct val="120000"/>
              </a:lnSpc>
              <a:defRPr/>
            </a:pPr>
            <a:r>
              <a:rPr lang="en-US" dirty="0">
                <a:sym typeface="Wingdings" pitchFamily="2" charset="2"/>
              </a:rPr>
              <a:t>Stress hormones (kidney)	</a:t>
            </a:r>
            <a:endParaRPr lang="en-US" dirty="0">
              <a:solidFill>
                <a:srgbClr val="FF0000"/>
              </a:solidFill>
              <a:sym typeface="Wingdings" pitchFamily="2" charset="2"/>
            </a:endParaRPr>
          </a:p>
          <a:p>
            <a:pPr eaLnBrk="1" hangingPunct="1">
              <a:lnSpc>
                <a:spcPct val="120000"/>
              </a:lnSpc>
              <a:defRPr/>
            </a:pPr>
            <a:r>
              <a:rPr lang="en-US" dirty="0">
                <a:sym typeface="Wingdings" pitchFamily="2" charset="2"/>
              </a:rPr>
              <a:t>Epinephrine (kidney)		</a:t>
            </a:r>
            <a:r>
              <a:rPr lang="en-US" dirty="0">
                <a:solidFill>
                  <a:srgbClr val="FF0000"/>
                </a:solidFill>
                <a:sym typeface="Wingdings" pitchFamily="2" charset="2"/>
              </a:rPr>
              <a:t> </a:t>
            </a:r>
            <a:r>
              <a:rPr lang="en-US" dirty="0">
                <a:solidFill>
                  <a:srgbClr val="FFCC00"/>
                </a:solidFill>
                <a:sym typeface="Wingdings" pitchFamily="2" charset="2"/>
              </a:rPr>
              <a:t> </a:t>
            </a:r>
          </a:p>
          <a:p>
            <a:pPr eaLnBrk="1" hangingPunct="1">
              <a:lnSpc>
                <a:spcPct val="120000"/>
              </a:lnSpc>
              <a:defRPr/>
            </a:pPr>
            <a:r>
              <a:rPr lang="en-US" dirty="0">
                <a:sym typeface="Wingdings" pitchFamily="2" charset="2"/>
              </a:rPr>
              <a:t>Insulin (pancreas)	 </a:t>
            </a:r>
          </a:p>
          <a:p>
            <a:pPr eaLnBrk="1" hangingPunct="1">
              <a:lnSpc>
                <a:spcPct val="120000"/>
              </a:lnSpc>
              <a:defRPr/>
            </a:pPr>
            <a:r>
              <a:rPr lang="en-US" dirty="0">
                <a:sym typeface="Wingdings" pitchFamily="2" charset="2"/>
              </a:rPr>
              <a:t>Amylin (pancreas)	</a:t>
            </a:r>
          </a:p>
          <a:p>
            <a:pPr eaLnBrk="1" hangingPunct="1">
              <a:lnSpc>
                <a:spcPct val="120000"/>
              </a:lnSpc>
              <a:defRPr/>
            </a:pPr>
            <a:r>
              <a:rPr lang="en-US" dirty="0">
                <a:sym typeface="Wingdings" pitchFamily="2" charset="2"/>
              </a:rPr>
              <a:t>Gut hormones </a:t>
            </a:r>
          </a:p>
          <a:p>
            <a:pPr lvl="1">
              <a:lnSpc>
                <a:spcPct val="120000"/>
              </a:lnSpc>
              <a:defRPr/>
            </a:pPr>
            <a:r>
              <a:rPr lang="en-US" dirty="0">
                <a:sym typeface="Wingdings" pitchFamily="2" charset="2"/>
              </a:rPr>
              <a:t>Incretins (GLP-1) released by L cells of small intestine and colon</a:t>
            </a:r>
          </a:p>
          <a:p>
            <a:pPr lvl="1">
              <a:lnSpc>
                <a:spcPct val="120000"/>
              </a:lnSpc>
              <a:defRPr/>
            </a:pPr>
            <a:r>
              <a:rPr lang="en-US" dirty="0">
                <a:sym typeface="Wingdings" pitchFamily="2" charset="2"/>
              </a:rPr>
              <a:t>GIP found in K cells in duodenum and some in small intestine  </a:t>
            </a:r>
          </a:p>
          <a:p>
            <a:pPr lvl="1">
              <a:lnSpc>
                <a:spcPct val="120000"/>
              </a:lnSpc>
              <a:defRPr/>
            </a:pPr>
            <a:r>
              <a:rPr lang="en-US" dirty="0">
                <a:sym typeface="Wingdings" pitchFamily="2" charset="2"/>
              </a:rPr>
              <a:t>Beta cells have receptors</a:t>
            </a:r>
          </a:p>
        </p:txBody>
      </p:sp>
      <p:sp>
        <p:nvSpPr>
          <p:cNvPr id="1336324" name="Rectangle 4"/>
          <p:cNvSpPr>
            <a:spLocks noChangeArrowheads="1"/>
          </p:cNvSpPr>
          <p:nvPr/>
        </p:nvSpPr>
        <p:spPr bwMode="auto">
          <a:xfrm>
            <a:off x="5181600" y="1143000"/>
            <a:ext cx="1866900" cy="4597527"/>
          </a:xfrm>
          <a:prstGeom prst="rect">
            <a:avLst/>
          </a:prstGeom>
          <a:noFill/>
          <a:ln w="9525">
            <a:noFill/>
            <a:miter lim="800000"/>
            <a:headEnd/>
            <a:tailEnd/>
          </a:ln>
          <a:effectLst/>
        </p:spPr>
        <p:txBody>
          <a:bodyPr/>
          <a:lstStyle/>
          <a:p>
            <a:pPr marL="257168" indent="-257168" algn="ctr">
              <a:spcBef>
                <a:spcPct val="20000"/>
              </a:spcBef>
              <a:buClr>
                <a:schemeClr val="tx2"/>
              </a:buClr>
              <a:buSzPct val="60000"/>
              <a:defRPr/>
            </a:pPr>
            <a:r>
              <a:rPr lang="en-US" sz="3200" u="sng" dirty="0">
                <a:latin typeface="Tahoma" pitchFamily="34" charset="0"/>
              </a:rPr>
              <a:t>Effect    </a:t>
            </a:r>
            <a:r>
              <a:rPr lang="en-US" sz="2100" u="sng" dirty="0">
                <a:effectLst>
                  <a:outerShdw blurRad="38100" dist="38100" dir="2700000" algn="tl">
                    <a:srgbClr val="000000"/>
                  </a:outerShdw>
                </a:effectLst>
                <a:latin typeface="Tahoma" pitchFamily="34" charset="0"/>
              </a:rPr>
              <a:t>     </a:t>
            </a:r>
          </a:p>
          <a:p>
            <a:pPr marL="257168" indent="-257168" algn="ctr">
              <a:spcBef>
                <a:spcPct val="20000"/>
              </a:spcBef>
              <a:buClr>
                <a:schemeClr val="tx2"/>
              </a:buClr>
              <a:buSzPct val="60000"/>
              <a:defRPr/>
            </a:pPr>
            <a:r>
              <a:rPr lang="en-US" sz="2800" dirty="0">
                <a:solidFill>
                  <a:srgbClr val="FF0000"/>
                </a:solidFill>
                <a:effectLst>
                  <a:outerShdw blurRad="38100" dist="38100" dir="2700000" algn="tl">
                    <a:srgbClr val="000000"/>
                  </a:outerShdw>
                </a:effectLst>
                <a:latin typeface="Tahoma" pitchFamily="34" charset="0"/>
                <a:sym typeface="Wingdings" pitchFamily="2" charset="2"/>
              </a:rPr>
              <a:t>	 </a:t>
            </a:r>
            <a:r>
              <a:rPr lang="en-US" sz="2400" dirty="0">
                <a:solidFill>
                  <a:srgbClr val="FF0000"/>
                </a:solidFill>
                <a:effectLst>
                  <a:outerShdw blurRad="38100" dist="38100" dir="2700000" algn="tl">
                    <a:srgbClr val="000000"/>
                  </a:outerShdw>
                </a:effectLst>
                <a:latin typeface="Tahoma" pitchFamily="34" charset="0"/>
                <a:sym typeface="Wingdings" pitchFamily="2" charset="2"/>
              </a:rPr>
              <a:t></a:t>
            </a:r>
          </a:p>
          <a:p>
            <a:pPr marL="257168" indent="-257168">
              <a:spcBef>
                <a:spcPct val="20000"/>
              </a:spcBef>
              <a:buClr>
                <a:schemeClr val="tx2"/>
              </a:buClr>
              <a:buSzPct val="60000"/>
              <a:defRPr/>
            </a:pPr>
            <a:r>
              <a:rPr lang="en-US" sz="2400" dirty="0">
                <a:solidFill>
                  <a:srgbClr val="FF0000"/>
                </a:solidFill>
                <a:effectLst>
                  <a:outerShdw blurRad="38100" dist="38100" dir="2700000" algn="tl">
                    <a:srgbClr val="000000"/>
                  </a:outerShdw>
                </a:effectLst>
                <a:latin typeface="Tahoma" pitchFamily="34" charset="0"/>
                <a:sym typeface="Wingdings" pitchFamily="2" charset="2"/>
              </a:rPr>
              <a:t>	 	 </a:t>
            </a:r>
          </a:p>
          <a:p>
            <a:pPr marL="257168" indent="-257168">
              <a:spcBef>
                <a:spcPct val="20000"/>
              </a:spcBef>
              <a:buClr>
                <a:schemeClr val="tx2"/>
              </a:buClr>
              <a:buSzPct val="60000"/>
              <a:defRPr/>
            </a:pPr>
            <a:r>
              <a:rPr lang="en-US" sz="2400" dirty="0">
                <a:solidFill>
                  <a:srgbClr val="FF0000"/>
                </a:solidFill>
                <a:effectLst>
                  <a:outerShdw blurRad="38100" dist="38100" dir="2700000" algn="tl">
                    <a:srgbClr val="000000"/>
                  </a:outerShdw>
                </a:effectLst>
                <a:latin typeface="Tahoma" pitchFamily="34" charset="0"/>
                <a:sym typeface="Wingdings" pitchFamily="2" charset="2"/>
              </a:rPr>
              <a:t>		</a:t>
            </a:r>
            <a:r>
              <a:rPr lang="en-US" sz="2400" dirty="0">
                <a:solidFill>
                  <a:srgbClr val="FFCC00"/>
                </a:solidFill>
                <a:effectLst>
                  <a:outerShdw blurRad="38100" dist="38100" dir="2700000" algn="tl">
                    <a:srgbClr val="000000"/>
                  </a:outerShdw>
                </a:effectLst>
                <a:latin typeface="Tahoma" pitchFamily="34" charset="0"/>
                <a:sym typeface="Wingdings" pitchFamily="2" charset="2"/>
              </a:rPr>
              <a:t> </a:t>
            </a:r>
          </a:p>
          <a:p>
            <a:pPr marL="257168" indent="-257168">
              <a:spcBef>
                <a:spcPct val="20000"/>
              </a:spcBef>
              <a:buClr>
                <a:schemeClr val="tx2"/>
              </a:buClr>
              <a:buSzPct val="60000"/>
              <a:defRPr/>
            </a:pPr>
            <a:r>
              <a:rPr lang="en-US" sz="2400" dirty="0">
                <a:effectLst>
                  <a:outerShdw blurRad="38100" dist="38100" dir="2700000" algn="tl">
                    <a:srgbClr val="000000"/>
                  </a:outerShdw>
                </a:effectLst>
                <a:latin typeface="Tahoma" pitchFamily="34" charset="0"/>
                <a:sym typeface="Wingdings" pitchFamily="2" charset="2"/>
              </a:rPr>
              <a:t>		</a:t>
            </a:r>
            <a:endParaRPr lang="en-US" sz="2400" dirty="0">
              <a:solidFill>
                <a:srgbClr val="FFCC00"/>
              </a:solidFill>
              <a:effectLst>
                <a:outerShdw blurRad="38100" dist="38100" dir="2700000" algn="tl">
                  <a:srgbClr val="000000"/>
                </a:outerShdw>
              </a:effectLst>
              <a:latin typeface="Tahoma" pitchFamily="34" charset="0"/>
              <a:sym typeface="Wingdings" pitchFamily="2" charset="2"/>
            </a:endParaRPr>
          </a:p>
          <a:p>
            <a:pPr marL="257168" indent="-257168">
              <a:spcBef>
                <a:spcPct val="20000"/>
              </a:spcBef>
              <a:buClr>
                <a:schemeClr val="tx2"/>
              </a:buClr>
              <a:buSzPct val="60000"/>
              <a:defRPr/>
            </a:pPr>
            <a:r>
              <a:rPr lang="en-US" sz="2400" dirty="0">
                <a:effectLst>
                  <a:outerShdw blurRad="38100" dist="38100" dir="2700000" algn="tl">
                    <a:srgbClr val="000000"/>
                  </a:outerShdw>
                </a:effectLst>
                <a:latin typeface="Tahoma" pitchFamily="34" charset="0"/>
                <a:sym typeface="Wingdings" pitchFamily="2" charset="2"/>
              </a:rPr>
              <a:t>		</a:t>
            </a:r>
          </a:p>
          <a:p>
            <a:pPr marL="257168" indent="-257168">
              <a:spcBef>
                <a:spcPct val="20000"/>
              </a:spcBef>
              <a:buClr>
                <a:schemeClr val="tx2"/>
              </a:buClr>
              <a:buSzPct val="60000"/>
              <a:defRPr/>
            </a:pPr>
            <a:r>
              <a:rPr lang="en-US" sz="2400" dirty="0">
                <a:effectLst>
                  <a:outerShdw blurRad="38100" dist="38100" dir="2700000" algn="tl">
                    <a:srgbClr val="000000"/>
                  </a:outerShdw>
                </a:effectLst>
                <a:latin typeface="Tahoma" pitchFamily="34" charset="0"/>
                <a:sym typeface="Wingdings" pitchFamily="2" charset="2"/>
              </a:rPr>
              <a:t>	 	</a:t>
            </a:r>
            <a:endParaRPr lang="en-US" sz="3200" dirty="0">
              <a:effectLst>
                <a:outerShdw blurRad="38100" dist="38100" dir="2700000" algn="tl">
                  <a:srgbClr val="000000"/>
                </a:outerShdw>
              </a:effectLst>
              <a:latin typeface="Tahoma" pitchFamily="34" charset="0"/>
              <a:sym typeface="Wingdings" pitchFamily="2" charset="2"/>
            </a:endParaRPr>
          </a:p>
        </p:txBody>
      </p:sp>
    </p:spTree>
    <p:custDataLst>
      <p:tags r:id="rId1"/>
    </p:custDataLst>
    <p:extLst>
      <p:ext uri="{BB962C8B-B14F-4D97-AF65-F5344CB8AC3E}">
        <p14:creationId xmlns:p14="http://schemas.microsoft.com/office/powerpoint/2010/main" val="161496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par>
                                <p:cTn id="39" presetID="2" presetClass="entr" presetSubtype="9" fill="hold" grpId="0" nodeType="withEffect">
                                  <p:stCondLst>
                                    <p:cond delay="0"/>
                                  </p:stCondLst>
                                  <p:childTnLst>
                                    <p:set>
                                      <p:cBhvr>
                                        <p:cTn id="40" dur="1" fill="hold">
                                          <p:stCondLst>
                                            <p:cond delay="0"/>
                                          </p:stCondLst>
                                        </p:cTn>
                                        <p:tgtEl>
                                          <p:spTgt spid="1336323">
                                            <p:txEl>
                                              <p:pRg st="7" end="7"/>
                                            </p:txEl>
                                          </p:spTgt>
                                        </p:tgtEl>
                                        <p:attrNameLst>
                                          <p:attrName>style.visibility</p:attrName>
                                        </p:attrNameLst>
                                      </p:cBhvr>
                                      <p:to>
                                        <p:strVal val="visible"/>
                                      </p:to>
                                    </p:set>
                                    <p:anim calcmode="lin" valueType="num">
                                      <p:cBhvr additive="base">
                                        <p:cTn id="41" dur="500" fill="hold"/>
                                        <p:tgtEl>
                                          <p:spTgt spid="1336323">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336323">
                                            <p:txEl>
                                              <p:pRg st="7" end="7"/>
                                            </p:txEl>
                                          </p:spTgt>
                                        </p:tgtEl>
                                        <p:attrNameLst>
                                          <p:attrName>ppt_y</p:attrName>
                                        </p:attrNameLst>
                                      </p:cBhvr>
                                      <p:tavLst>
                                        <p:tav tm="0">
                                          <p:val>
                                            <p:strVal val="0-#ppt_h/2"/>
                                          </p:val>
                                        </p:tav>
                                        <p:tav tm="100000">
                                          <p:val>
                                            <p:strVal val="#ppt_y"/>
                                          </p:val>
                                        </p:tav>
                                      </p:tavLst>
                                    </p:anim>
                                  </p:childTnLst>
                                </p:cTn>
                              </p:par>
                              <p:par>
                                <p:cTn id="43" presetID="2" presetClass="entr" presetSubtype="9" fill="hold" grpId="0" nodeType="withEffect">
                                  <p:stCondLst>
                                    <p:cond delay="0"/>
                                  </p:stCondLst>
                                  <p:childTnLst>
                                    <p:set>
                                      <p:cBhvr>
                                        <p:cTn id="44" dur="1" fill="hold">
                                          <p:stCondLst>
                                            <p:cond delay="0"/>
                                          </p:stCondLst>
                                        </p:cTn>
                                        <p:tgtEl>
                                          <p:spTgt spid="1336323">
                                            <p:txEl>
                                              <p:pRg st="8" end="8"/>
                                            </p:txEl>
                                          </p:spTgt>
                                        </p:tgtEl>
                                        <p:attrNameLst>
                                          <p:attrName>style.visibility</p:attrName>
                                        </p:attrNameLst>
                                      </p:cBhvr>
                                      <p:to>
                                        <p:strVal val="visible"/>
                                      </p:to>
                                    </p:set>
                                    <p:anim calcmode="lin" valueType="num">
                                      <p:cBhvr additive="base">
                                        <p:cTn id="45" dur="500" fill="hold"/>
                                        <p:tgtEl>
                                          <p:spTgt spid="1336323">
                                            <p:txEl>
                                              <p:pRg st="8" end="8"/>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336323">
                                            <p:txEl>
                                              <p:pRg st="8" end="8"/>
                                            </p:txEl>
                                          </p:spTgt>
                                        </p:tgtEl>
                                        <p:attrNameLst>
                                          <p:attrName>ppt_y</p:attrName>
                                        </p:attrNameLst>
                                      </p:cBhvr>
                                      <p:tavLst>
                                        <p:tav tm="0">
                                          <p:val>
                                            <p:strVal val="0-#ppt_h/2"/>
                                          </p:val>
                                        </p:tav>
                                        <p:tav tm="100000">
                                          <p:val>
                                            <p:strVal val="#ppt_y"/>
                                          </p:val>
                                        </p:tav>
                                      </p:tavLst>
                                    </p:anim>
                                  </p:childTnLst>
                                </p:cTn>
                              </p:par>
                              <p:par>
                                <p:cTn id="47" presetID="2" presetClass="entr" presetSubtype="9" fill="hold" grpId="0" nodeType="withEffect">
                                  <p:stCondLst>
                                    <p:cond delay="0"/>
                                  </p:stCondLst>
                                  <p:childTnLst>
                                    <p:set>
                                      <p:cBhvr>
                                        <p:cTn id="48" dur="1" fill="hold">
                                          <p:stCondLst>
                                            <p:cond delay="0"/>
                                          </p:stCondLst>
                                        </p:cTn>
                                        <p:tgtEl>
                                          <p:spTgt spid="1336323">
                                            <p:txEl>
                                              <p:pRg st="9" end="9"/>
                                            </p:txEl>
                                          </p:spTgt>
                                        </p:tgtEl>
                                        <p:attrNameLst>
                                          <p:attrName>style.visibility</p:attrName>
                                        </p:attrNameLst>
                                      </p:cBhvr>
                                      <p:to>
                                        <p:strVal val="visible"/>
                                      </p:to>
                                    </p:set>
                                    <p:anim calcmode="lin" valueType="num">
                                      <p:cBhvr additive="base">
                                        <p:cTn id="49" dur="500" fill="hold"/>
                                        <p:tgtEl>
                                          <p:spTgt spid="1336323">
                                            <p:txEl>
                                              <p:pRg st="9" end="9"/>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336323">
                                            <p:txEl>
                                              <p:pRg st="9" end="9"/>
                                            </p:txEl>
                                          </p:spTgt>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9" fill="hold" nodeType="clickEffect">
                                  <p:stCondLst>
                                    <p:cond delay="0"/>
                                  </p:stCondLst>
                                  <p:childTnLst>
                                    <p:set>
                                      <p:cBhvr>
                                        <p:cTn id="54" dur="1" fill="hold">
                                          <p:stCondLst>
                                            <p:cond delay="0"/>
                                          </p:stCondLst>
                                        </p:cTn>
                                        <p:tgtEl>
                                          <p:spTgt spid="1336324">
                                            <p:txEl>
                                              <p:pRg st="6" end="6"/>
                                            </p:txEl>
                                          </p:spTgt>
                                        </p:tgtEl>
                                        <p:attrNameLst>
                                          <p:attrName>style.visibility</p:attrName>
                                        </p:attrNameLst>
                                      </p:cBhvr>
                                      <p:to>
                                        <p:strVal val="visible"/>
                                      </p:to>
                                    </p:set>
                                    <p:anim calcmode="lin" valueType="num">
                                      <p:cBhvr additive="base">
                                        <p:cTn id="55"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56"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extLst>
    <p:ext uri="{6950BFC3-D8DA-4A85-94F7-54DA5524770B}">
      <p188:commentRel xmlns:p188="http://schemas.microsoft.com/office/powerpoint/2018/8/main" r:id="rId4"/>
    </p:ext>
  </p:extLst>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7F084-83FB-103F-941A-E1B4DBC1CF3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03C2F91-A7B0-A68D-C282-F4796957174D}"/>
              </a:ext>
            </a:extLst>
          </p:cNvPr>
          <p:cNvSpPr>
            <a:spLocks noGrp="1"/>
          </p:cNvSpPr>
          <p:nvPr>
            <p:ph type="title"/>
          </p:nvPr>
        </p:nvSpPr>
        <p:spPr>
          <a:xfrm>
            <a:off x="4638399" y="98463"/>
            <a:ext cx="4144277" cy="1905000"/>
          </a:xfrm>
        </p:spPr>
        <p:txBody>
          <a:bodyPr>
            <a:normAutofit fontScale="90000"/>
          </a:bodyPr>
          <a:lstStyle/>
          <a:p>
            <a:r>
              <a:rPr lang="en-US" dirty="0"/>
              <a:t>Standard 4 – Diabetes Medical Evaluation</a:t>
            </a:r>
          </a:p>
        </p:txBody>
      </p:sp>
      <p:pic>
        <p:nvPicPr>
          <p:cNvPr id="13" name="Picture 12">
            <a:extLst>
              <a:ext uri="{FF2B5EF4-FFF2-40B4-BE49-F238E27FC236}">
                <a16:creationId xmlns:a16="http://schemas.microsoft.com/office/drawing/2014/main" id="{377A254D-B88D-0DA6-A2A6-C5DB1B12E78D}"/>
              </a:ext>
            </a:extLst>
          </p:cNvPr>
          <p:cNvPicPr>
            <a:picLocks noChangeAspect="1"/>
          </p:cNvPicPr>
          <p:nvPr/>
        </p:nvPicPr>
        <p:blipFill>
          <a:blip r:embed="rId3"/>
          <a:stretch>
            <a:fillRect/>
          </a:stretch>
        </p:blipFill>
        <p:spPr>
          <a:xfrm>
            <a:off x="4748112" y="2199414"/>
            <a:ext cx="4144277" cy="392299"/>
          </a:xfrm>
          <a:prstGeom prst="rect">
            <a:avLst/>
          </a:prstGeom>
        </p:spPr>
      </p:pic>
      <p:pic>
        <p:nvPicPr>
          <p:cNvPr id="6" name="Picture 5">
            <a:extLst>
              <a:ext uri="{FF2B5EF4-FFF2-40B4-BE49-F238E27FC236}">
                <a16:creationId xmlns:a16="http://schemas.microsoft.com/office/drawing/2014/main" id="{3931078A-6ACE-6EF1-ED9C-9EBB8D73A999}"/>
              </a:ext>
            </a:extLst>
          </p:cNvPr>
          <p:cNvPicPr>
            <a:picLocks noChangeAspect="1"/>
          </p:cNvPicPr>
          <p:nvPr/>
        </p:nvPicPr>
        <p:blipFill>
          <a:blip r:embed="rId4"/>
          <a:stretch>
            <a:fillRect/>
          </a:stretch>
        </p:blipFill>
        <p:spPr>
          <a:xfrm>
            <a:off x="228600" y="98463"/>
            <a:ext cx="4277003" cy="6661073"/>
          </a:xfrm>
          <a:prstGeom prst="rect">
            <a:avLst/>
          </a:prstGeom>
        </p:spPr>
      </p:pic>
      <p:pic>
        <p:nvPicPr>
          <p:cNvPr id="12" name="Content Placeholder 11">
            <a:extLst>
              <a:ext uri="{FF2B5EF4-FFF2-40B4-BE49-F238E27FC236}">
                <a16:creationId xmlns:a16="http://schemas.microsoft.com/office/drawing/2014/main" id="{3A55E603-877A-BB4B-2205-F806F7338E17}"/>
              </a:ext>
            </a:extLst>
          </p:cNvPr>
          <p:cNvPicPr>
            <a:picLocks noGrp="1" noChangeAspect="1"/>
          </p:cNvPicPr>
          <p:nvPr>
            <p:ph sz="quarter" idx="1"/>
          </p:nvPr>
        </p:nvPicPr>
        <p:blipFill>
          <a:blip r:embed="rId5"/>
          <a:stretch>
            <a:fillRect/>
          </a:stretch>
        </p:blipFill>
        <p:spPr>
          <a:xfrm>
            <a:off x="4748112" y="2591713"/>
            <a:ext cx="4144277" cy="2438400"/>
          </a:xfrm>
          <a:prstGeom prst="rect">
            <a:avLst/>
          </a:prstGeom>
        </p:spPr>
      </p:pic>
      <p:pic>
        <p:nvPicPr>
          <p:cNvPr id="14" name="Picture 13">
            <a:extLst>
              <a:ext uri="{FF2B5EF4-FFF2-40B4-BE49-F238E27FC236}">
                <a16:creationId xmlns:a16="http://schemas.microsoft.com/office/drawing/2014/main" id="{C0AD763D-8661-5E5C-65B5-5D379ED3C62F}"/>
              </a:ext>
            </a:extLst>
          </p:cNvPr>
          <p:cNvPicPr>
            <a:picLocks noChangeAspect="1"/>
          </p:cNvPicPr>
          <p:nvPr/>
        </p:nvPicPr>
        <p:blipFill>
          <a:blip r:embed="rId6"/>
          <a:stretch>
            <a:fillRect/>
          </a:stretch>
        </p:blipFill>
        <p:spPr>
          <a:xfrm>
            <a:off x="5638800" y="6054147"/>
            <a:ext cx="2751646" cy="676634"/>
          </a:xfrm>
          <a:prstGeom prst="rect">
            <a:avLst/>
          </a:prstGeom>
        </p:spPr>
      </p:pic>
    </p:spTree>
    <p:extLst>
      <p:ext uri="{BB962C8B-B14F-4D97-AF65-F5344CB8AC3E}">
        <p14:creationId xmlns:p14="http://schemas.microsoft.com/office/powerpoint/2010/main" val="256221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25992-BF19-1600-DB5D-A2E5859AFC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8CB292-960D-FD34-7018-BF231B38CA73}"/>
              </a:ext>
            </a:extLst>
          </p:cNvPr>
          <p:cNvSpPr>
            <a:spLocks noGrp="1"/>
          </p:cNvSpPr>
          <p:nvPr>
            <p:ph type="title"/>
          </p:nvPr>
        </p:nvSpPr>
        <p:spPr>
          <a:xfrm>
            <a:off x="457200" y="152400"/>
            <a:ext cx="8229600" cy="1219200"/>
          </a:xfrm>
        </p:spPr>
        <p:txBody>
          <a:bodyPr>
            <a:normAutofit fontScale="90000"/>
          </a:bodyPr>
          <a:lstStyle/>
          <a:p>
            <a:r>
              <a:rPr lang="en-US" dirty="0"/>
              <a:t>Assessment and Treatment of Disabilities</a:t>
            </a:r>
          </a:p>
        </p:txBody>
      </p:sp>
      <p:sp>
        <p:nvSpPr>
          <p:cNvPr id="3" name="Content Placeholder 2">
            <a:extLst>
              <a:ext uri="{FF2B5EF4-FFF2-40B4-BE49-F238E27FC236}">
                <a16:creationId xmlns:a16="http://schemas.microsoft.com/office/drawing/2014/main" id="{BEB9C8A9-142E-FB1C-2B01-90C2D849E367}"/>
              </a:ext>
            </a:extLst>
          </p:cNvPr>
          <p:cNvSpPr>
            <a:spLocks noGrp="1"/>
          </p:cNvSpPr>
          <p:nvPr>
            <p:ph sz="quarter" idx="1"/>
          </p:nvPr>
        </p:nvSpPr>
        <p:spPr>
          <a:xfrm>
            <a:off x="457201" y="1447799"/>
            <a:ext cx="4571999" cy="5106051"/>
          </a:xfrm>
        </p:spPr>
        <p:txBody>
          <a:bodyPr>
            <a:normAutofit lnSpcReduction="10000"/>
          </a:bodyPr>
          <a:lstStyle/>
          <a:p>
            <a:r>
              <a:rPr lang="en-US" dirty="0"/>
              <a:t>Diabetes associated with increased risks of disability due to neuropathy, visual impairment and lower limb complications</a:t>
            </a:r>
          </a:p>
          <a:p>
            <a:r>
              <a:rPr lang="en-US" dirty="0"/>
              <a:t>Refer to specialist</a:t>
            </a:r>
          </a:p>
          <a:p>
            <a:r>
              <a:rPr lang="en-US" dirty="0"/>
              <a:t>Take preventive action to maximize quality of life.</a:t>
            </a:r>
          </a:p>
          <a:p>
            <a:pPr marL="274320" lvl="1" indent="0">
              <a:buNone/>
            </a:pPr>
            <a:endParaRPr lang="en-US" dirty="0"/>
          </a:p>
        </p:txBody>
      </p:sp>
      <p:pic>
        <p:nvPicPr>
          <p:cNvPr id="6" name="Picture 5" descr="Father and daughter">
            <a:extLst>
              <a:ext uri="{FF2B5EF4-FFF2-40B4-BE49-F238E27FC236}">
                <a16:creationId xmlns:a16="http://schemas.microsoft.com/office/drawing/2014/main" id="{7B7B4439-77F0-35A1-28B2-C0F481B771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3948" y="1676400"/>
            <a:ext cx="3810000" cy="2540000"/>
          </a:xfrm>
          <a:prstGeom prst="rect">
            <a:avLst/>
          </a:prstGeom>
        </p:spPr>
      </p:pic>
      <p:sp>
        <p:nvSpPr>
          <p:cNvPr id="7" name="TextBox 6">
            <a:extLst>
              <a:ext uri="{FF2B5EF4-FFF2-40B4-BE49-F238E27FC236}">
                <a16:creationId xmlns:a16="http://schemas.microsoft.com/office/drawing/2014/main" id="{6A7DC8E6-D47F-3A9F-84EE-AE9073D54BB3}"/>
              </a:ext>
            </a:extLst>
          </p:cNvPr>
          <p:cNvSpPr txBox="1"/>
          <p:nvPr/>
        </p:nvSpPr>
        <p:spPr>
          <a:xfrm>
            <a:off x="5424948" y="4798961"/>
            <a:ext cx="3367548" cy="1692771"/>
          </a:xfrm>
          <a:prstGeom prst="rect">
            <a:avLst/>
          </a:prstGeom>
          <a:solidFill>
            <a:schemeClr val="bg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Assess for disability at the initial visit and for decline in function at each subsequent. If a disability is impacting functional ability or capacity to manage their diabetes, refer to appropriate specialist</a:t>
            </a:r>
            <a:r>
              <a:rPr kumimoji="0" lang="en-US" sz="1800" b="0" i="0" u="none" strike="noStrike" kern="1200" cap="none" spc="0" normalizeH="0" baseline="0" noProof="0" dirty="0">
                <a:ln>
                  <a:noFill/>
                </a:ln>
                <a:solidFill>
                  <a:prstClr val="black"/>
                </a:solidFill>
                <a:effectLst/>
                <a:uLnTx/>
                <a:uFillTx/>
                <a:latin typeface="Gill Sans MT"/>
                <a:ea typeface="+mn-ea"/>
                <a:cs typeface="+mn-cs"/>
              </a:rPr>
              <a:t>.</a:t>
            </a:r>
          </a:p>
        </p:txBody>
      </p:sp>
      <p:pic>
        <p:nvPicPr>
          <p:cNvPr id="8" name="Picture 7">
            <a:extLst>
              <a:ext uri="{FF2B5EF4-FFF2-40B4-BE49-F238E27FC236}">
                <a16:creationId xmlns:a16="http://schemas.microsoft.com/office/drawing/2014/main" id="{29D521B5-0FFD-8CD8-8529-0EEF4D298B88}"/>
              </a:ext>
            </a:extLst>
          </p:cNvPr>
          <p:cNvPicPr>
            <a:picLocks noChangeAspect="1"/>
          </p:cNvPicPr>
          <p:nvPr/>
        </p:nvPicPr>
        <p:blipFill>
          <a:blip r:embed="rId3"/>
          <a:stretch>
            <a:fillRect/>
          </a:stretch>
        </p:blipFill>
        <p:spPr>
          <a:xfrm>
            <a:off x="560355" y="6068823"/>
            <a:ext cx="2751646" cy="676634"/>
          </a:xfrm>
          <a:prstGeom prst="rect">
            <a:avLst/>
          </a:prstGeom>
        </p:spPr>
      </p:pic>
    </p:spTree>
    <p:extLst>
      <p:ext uri="{BB962C8B-B14F-4D97-AF65-F5344CB8AC3E}">
        <p14:creationId xmlns:p14="http://schemas.microsoft.com/office/powerpoint/2010/main" val="357499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E1385-C677-2B82-A868-FE35EE1654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1A23F8-138F-F4DA-D6F1-92F84A50CD31}"/>
              </a:ext>
            </a:extLst>
          </p:cNvPr>
          <p:cNvSpPr>
            <a:spLocks noGrp="1"/>
          </p:cNvSpPr>
          <p:nvPr>
            <p:ph type="title"/>
          </p:nvPr>
        </p:nvSpPr>
        <p:spPr/>
        <p:txBody>
          <a:bodyPr/>
          <a:lstStyle/>
          <a:p>
            <a:r>
              <a:rPr lang="en-US" dirty="0"/>
              <a:t>Lab Eval at Initial &amp; Annual Visit</a:t>
            </a:r>
          </a:p>
        </p:txBody>
      </p:sp>
      <p:sp>
        <p:nvSpPr>
          <p:cNvPr id="4" name="Content Placeholder 3">
            <a:extLst>
              <a:ext uri="{FF2B5EF4-FFF2-40B4-BE49-F238E27FC236}">
                <a16:creationId xmlns:a16="http://schemas.microsoft.com/office/drawing/2014/main" id="{782984AA-B61C-E2C8-F1F9-16CA8BC6B132}"/>
              </a:ext>
            </a:extLst>
          </p:cNvPr>
          <p:cNvSpPr>
            <a:spLocks noGrp="1"/>
          </p:cNvSpPr>
          <p:nvPr>
            <p:ph sz="quarter" idx="1"/>
          </p:nvPr>
        </p:nvSpPr>
        <p:spPr>
          <a:xfrm>
            <a:off x="457199" y="1219200"/>
            <a:ext cx="4350581" cy="5334000"/>
          </a:xfrm>
        </p:spPr>
        <p:txBody>
          <a:bodyPr>
            <a:normAutofit/>
          </a:bodyPr>
          <a:lstStyle/>
          <a:p>
            <a:r>
              <a:rPr lang="en-US" dirty="0"/>
              <a:t>A1c (each 3-6 </a:t>
            </a:r>
            <a:r>
              <a:rPr lang="en-US" dirty="0" err="1"/>
              <a:t>mo’s</a:t>
            </a:r>
            <a:r>
              <a:rPr lang="en-US" dirty="0"/>
              <a:t>)</a:t>
            </a:r>
          </a:p>
          <a:p>
            <a:r>
              <a:rPr lang="en-US" dirty="0"/>
              <a:t>Each year</a:t>
            </a:r>
          </a:p>
          <a:p>
            <a:pPr lvl="1"/>
            <a:r>
              <a:rPr lang="en-US" dirty="0"/>
              <a:t>Lipids, CBC with platelets</a:t>
            </a:r>
          </a:p>
          <a:p>
            <a:pPr lvl="1"/>
            <a:r>
              <a:rPr lang="en-US" dirty="0"/>
              <a:t>Liver function</a:t>
            </a:r>
          </a:p>
          <a:p>
            <a:pPr lvl="1"/>
            <a:r>
              <a:rPr lang="en-US" dirty="0"/>
              <a:t>Spot urinary albumin-to-</a:t>
            </a:r>
            <a:r>
              <a:rPr lang="en-US" dirty="0" err="1"/>
              <a:t>creat</a:t>
            </a:r>
            <a:r>
              <a:rPr lang="en-US" dirty="0"/>
              <a:t> ratio (UACR))</a:t>
            </a:r>
          </a:p>
          <a:p>
            <a:pPr lvl="1"/>
            <a:r>
              <a:rPr lang="en-US" dirty="0"/>
              <a:t>Serum </a:t>
            </a:r>
            <a:r>
              <a:rPr lang="en-US" dirty="0" err="1"/>
              <a:t>creat</a:t>
            </a:r>
            <a:r>
              <a:rPr lang="en-US" dirty="0"/>
              <a:t> and GFR</a:t>
            </a:r>
          </a:p>
          <a:p>
            <a:pPr lvl="1"/>
            <a:r>
              <a:rPr lang="en-US" dirty="0"/>
              <a:t>TSH, celiac (type 1)</a:t>
            </a:r>
          </a:p>
          <a:p>
            <a:pPr lvl="1"/>
            <a:r>
              <a:rPr lang="en-US" dirty="0"/>
              <a:t>B12 if on metformin &gt;5yrs</a:t>
            </a:r>
          </a:p>
          <a:p>
            <a:pPr lvl="1"/>
            <a:r>
              <a:rPr lang="en-US" dirty="0"/>
              <a:t>Calcium, Vita D, and phosphorus if appropriate</a:t>
            </a:r>
          </a:p>
        </p:txBody>
      </p:sp>
      <p:sp>
        <p:nvSpPr>
          <p:cNvPr id="5" name="Content Placeholder 4">
            <a:extLst>
              <a:ext uri="{FF2B5EF4-FFF2-40B4-BE49-F238E27FC236}">
                <a16:creationId xmlns:a16="http://schemas.microsoft.com/office/drawing/2014/main" id="{A5376540-B5DF-5A7E-C6AB-1EEA26681524}"/>
              </a:ext>
            </a:extLst>
          </p:cNvPr>
          <p:cNvSpPr>
            <a:spLocks noGrp="1"/>
          </p:cNvSpPr>
          <p:nvPr>
            <p:ph sz="quarter" idx="2"/>
          </p:nvPr>
        </p:nvSpPr>
        <p:spPr>
          <a:xfrm>
            <a:off x="5102352" y="1219200"/>
            <a:ext cx="3508248" cy="4937760"/>
          </a:xfrm>
        </p:spPr>
        <p:txBody>
          <a:bodyPr>
            <a:normAutofit/>
          </a:bodyPr>
          <a:lstStyle/>
          <a:p>
            <a:r>
              <a:rPr lang="en-US" dirty="0"/>
              <a:t>Serum K </a:t>
            </a:r>
          </a:p>
          <a:p>
            <a:pPr lvl="1"/>
            <a:r>
              <a:rPr lang="en-US" dirty="0"/>
              <a:t>If on ACE, ARBs or diuretics</a:t>
            </a:r>
          </a:p>
          <a:p>
            <a:pPr lvl="1"/>
            <a:endParaRPr lang="en-US" dirty="0"/>
          </a:p>
        </p:txBody>
      </p:sp>
      <p:pic>
        <p:nvPicPr>
          <p:cNvPr id="4098" name="Picture 2">
            <a:extLst>
              <a:ext uri="{FF2B5EF4-FFF2-40B4-BE49-F238E27FC236}">
                <a16:creationId xmlns:a16="http://schemas.microsoft.com/office/drawing/2014/main" id="{39F26573-97ED-B0CE-CF8C-F5446DA7BE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048000"/>
            <a:ext cx="2508827"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FF0A3EB3-6C7D-2047-4338-1FFA395795B0}"/>
              </a:ext>
            </a:extLst>
          </p:cNvPr>
          <p:cNvPicPr>
            <a:picLocks noChangeAspect="1"/>
          </p:cNvPicPr>
          <p:nvPr/>
        </p:nvPicPr>
        <p:blipFill>
          <a:blip r:embed="rId4"/>
          <a:stretch>
            <a:fillRect/>
          </a:stretch>
        </p:blipFill>
        <p:spPr>
          <a:xfrm>
            <a:off x="6443763" y="6395678"/>
            <a:ext cx="2434009" cy="322212"/>
          </a:xfrm>
          <a:prstGeom prst="rect">
            <a:avLst/>
          </a:prstGeom>
        </p:spPr>
      </p:pic>
    </p:spTree>
    <p:extLst>
      <p:ext uri="{BB962C8B-B14F-4D97-AF65-F5344CB8AC3E}">
        <p14:creationId xmlns:p14="http://schemas.microsoft.com/office/powerpoint/2010/main" val="174639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B47E1-A502-59D6-90E2-65670EE1F2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F0C2F0-738D-E2CE-2696-654BD4EE5494}"/>
              </a:ext>
            </a:extLst>
          </p:cNvPr>
          <p:cNvSpPr>
            <a:spLocks noGrp="1"/>
          </p:cNvSpPr>
          <p:nvPr>
            <p:ph type="title"/>
          </p:nvPr>
        </p:nvSpPr>
        <p:spPr/>
        <p:txBody>
          <a:bodyPr/>
          <a:lstStyle/>
          <a:p>
            <a:r>
              <a:rPr lang="en-US" dirty="0"/>
              <a:t>Referrals for Initial Care </a:t>
            </a:r>
            <a:r>
              <a:rPr lang="en-US" dirty="0" err="1"/>
              <a:t>Mgmt</a:t>
            </a:r>
            <a:endParaRPr lang="en-US" dirty="0"/>
          </a:p>
        </p:txBody>
      </p:sp>
      <p:sp>
        <p:nvSpPr>
          <p:cNvPr id="3" name="Content Placeholder 2">
            <a:extLst>
              <a:ext uri="{FF2B5EF4-FFF2-40B4-BE49-F238E27FC236}">
                <a16:creationId xmlns:a16="http://schemas.microsoft.com/office/drawing/2014/main" id="{3B7B500A-9C65-09B9-663B-F94E4C37C004}"/>
              </a:ext>
            </a:extLst>
          </p:cNvPr>
          <p:cNvSpPr>
            <a:spLocks noGrp="1"/>
          </p:cNvSpPr>
          <p:nvPr>
            <p:ph sz="quarter" idx="1"/>
          </p:nvPr>
        </p:nvSpPr>
        <p:spPr>
          <a:xfrm>
            <a:off x="457200" y="1219200"/>
            <a:ext cx="6553200" cy="5486400"/>
          </a:xfrm>
        </p:spPr>
        <p:txBody>
          <a:bodyPr>
            <a:normAutofit fontScale="92500" lnSpcReduction="10000"/>
          </a:bodyPr>
          <a:lstStyle/>
          <a:p>
            <a:r>
              <a:rPr lang="en-US" dirty="0"/>
              <a:t>Eye professional – annual check</a:t>
            </a:r>
          </a:p>
          <a:p>
            <a:r>
              <a:rPr lang="en-US" dirty="0"/>
              <a:t>Family planning  </a:t>
            </a:r>
          </a:p>
          <a:p>
            <a:r>
              <a:rPr lang="en-US" dirty="0"/>
              <a:t>RDN for Med Nutrition Therapy</a:t>
            </a:r>
          </a:p>
          <a:p>
            <a:r>
              <a:rPr lang="en-US" dirty="0"/>
              <a:t>DSMES - Diabetes Self-Management Education Support</a:t>
            </a:r>
          </a:p>
          <a:p>
            <a:r>
              <a:rPr lang="en-US" dirty="0"/>
              <a:t>Dentist for comprehensive dental examination</a:t>
            </a:r>
          </a:p>
          <a:p>
            <a:r>
              <a:rPr lang="en-US" dirty="0"/>
              <a:t>Behavioral health professional</a:t>
            </a:r>
          </a:p>
          <a:p>
            <a:r>
              <a:rPr lang="en-US" dirty="0"/>
              <a:t>Audiology if indicated</a:t>
            </a:r>
          </a:p>
          <a:p>
            <a:r>
              <a:rPr lang="en-US" dirty="0"/>
              <a:t>Social worker/community resources</a:t>
            </a:r>
          </a:p>
          <a:p>
            <a:r>
              <a:rPr lang="en-US" dirty="0"/>
              <a:t>Rehab medicine for cog/disability eval</a:t>
            </a:r>
          </a:p>
        </p:txBody>
      </p:sp>
      <p:pic>
        <p:nvPicPr>
          <p:cNvPr id="4" name="Picture 3">
            <a:extLst>
              <a:ext uri="{FF2B5EF4-FFF2-40B4-BE49-F238E27FC236}">
                <a16:creationId xmlns:a16="http://schemas.microsoft.com/office/drawing/2014/main" id="{0C20DD02-617C-C117-7DF0-063341C61CC6}"/>
              </a:ext>
            </a:extLst>
          </p:cNvPr>
          <p:cNvPicPr>
            <a:picLocks noChangeAspect="1"/>
          </p:cNvPicPr>
          <p:nvPr/>
        </p:nvPicPr>
        <p:blipFill>
          <a:blip r:embed="rId2"/>
          <a:stretch>
            <a:fillRect/>
          </a:stretch>
        </p:blipFill>
        <p:spPr>
          <a:xfrm>
            <a:off x="6567089" y="1143000"/>
            <a:ext cx="2310683" cy="3785419"/>
          </a:xfrm>
          <a:prstGeom prst="rect">
            <a:avLst/>
          </a:prstGeom>
        </p:spPr>
      </p:pic>
      <p:pic>
        <p:nvPicPr>
          <p:cNvPr id="6" name="Picture 5">
            <a:extLst>
              <a:ext uri="{FF2B5EF4-FFF2-40B4-BE49-F238E27FC236}">
                <a16:creationId xmlns:a16="http://schemas.microsoft.com/office/drawing/2014/main" id="{6860120D-5B84-9738-1A9B-79755E5B1AD6}"/>
              </a:ext>
            </a:extLst>
          </p:cNvPr>
          <p:cNvPicPr>
            <a:picLocks noChangeAspect="1"/>
          </p:cNvPicPr>
          <p:nvPr/>
        </p:nvPicPr>
        <p:blipFill>
          <a:blip r:embed="rId3"/>
          <a:stretch>
            <a:fillRect/>
          </a:stretch>
        </p:blipFill>
        <p:spPr>
          <a:xfrm>
            <a:off x="6443763" y="6395678"/>
            <a:ext cx="2434009" cy="322212"/>
          </a:xfrm>
          <a:prstGeom prst="rect">
            <a:avLst/>
          </a:prstGeom>
        </p:spPr>
      </p:pic>
    </p:spTree>
    <p:extLst>
      <p:ext uri="{BB962C8B-B14F-4D97-AF65-F5344CB8AC3E}">
        <p14:creationId xmlns:p14="http://schemas.microsoft.com/office/powerpoint/2010/main" val="414012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505200" y="1216152"/>
            <a:ext cx="5334000" cy="4937760"/>
          </a:xfrm>
        </p:spPr>
        <p:txBody>
          <a:bodyPr/>
          <a:lstStyle/>
          <a:p>
            <a:pPr marL="0" indent="0">
              <a:buNone/>
            </a:pPr>
            <a:r>
              <a:rPr lang="en-US" sz="3200" dirty="0"/>
              <a:t>Questions:</a:t>
            </a:r>
          </a:p>
          <a:p>
            <a:pPr marL="0" indent="0">
              <a:buNone/>
            </a:pPr>
            <a:r>
              <a:rPr lang="en-US" sz="3200" dirty="0"/>
              <a:t>We are here to help!</a:t>
            </a:r>
          </a:p>
          <a:p>
            <a:pPr marL="0" indent="0">
              <a:buNone/>
            </a:pPr>
            <a:r>
              <a:rPr lang="en-US" sz="3200" dirty="0">
                <a:hlinkClick r:id="rId4"/>
              </a:rPr>
              <a:t>info@diabetesed.net</a:t>
            </a:r>
            <a:endParaRPr lang="en-US" sz="3200" dirty="0"/>
          </a:p>
          <a:p>
            <a:pPr marL="0" indent="0">
              <a:buNone/>
            </a:pPr>
            <a:r>
              <a:rPr lang="en-US" sz="3200" dirty="0"/>
              <a:t>www.DiabetesEd.net</a:t>
            </a:r>
          </a:p>
          <a:p>
            <a:pPr marL="0" indent="0">
              <a:buNone/>
            </a:pPr>
            <a:r>
              <a:rPr lang="en-US" sz="3200" dirty="0"/>
              <a:t>530 /893-8635</a:t>
            </a:r>
            <a:endParaRPr lang="en-US" dirty="0"/>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b="5539"/>
          <a:stretch/>
        </p:blipFill>
        <p:spPr>
          <a:xfrm>
            <a:off x="444911" y="1295401"/>
            <a:ext cx="3067532" cy="4346448"/>
          </a:xfrm>
          <a:prstGeom prst="rect">
            <a:avLst/>
          </a:prstGeom>
        </p:spPr>
      </p:pic>
    </p:spTree>
    <p:custDataLst>
      <p:tags r:id="rId1"/>
    </p:custDataLst>
    <p:extLst>
      <p:ext uri="{BB962C8B-B14F-4D97-AF65-F5344CB8AC3E}">
        <p14:creationId xmlns:p14="http://schemas.microsoft.com/office/powerpoint/2010/main" val="168501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305800" cy="1244600"/>
          </a:xfrm>
        </p:spPr>
        <p:txBody>
          <a:bodyPr vert="horz" lIns="80434" tIns="39511" rIns="80434" bIns="39511" anchor="b" anchorCtr="0">
            <a:normAutofit fontScale="90000"/>
          </a:bodyPr>
          <a:lstStyle/>
          <a:p>
            <a:pPr eaLnBrk="1" hangingPunct="1"/>
            <a:r>
              <a:rPr lang="en-US" dirty="0"/>
              <a:t>Pre Diabetes &amp; Type 2- Screening Guidelines</a:t>
            </a:r>
            <a:r>
              <a:rPr lang="en-US" sz="3200" dirty="0"/>
              <a:t> </a:t>
            </a:r>
            <a:r>
              <a:rPr lang="en-US" sz="2489" dirty="0"/>
              <a:t>(ADA 2026 Clinical Practice Guidelines</a:t>
            </a:r>
            <a:r>
              <a:rPr lang="en-US" sz="2844" dirty="0"/>
              <a:t>)</a:t>
            </a:r>
            <a:endParaRPr lang="en-US" sz="2844" dirty="0">
              <a:sym typeface="Monotype Sorts" pitchFamily="2" charset="2"/>
            </a:endParaRPr>
          </a:p>
        </p:txBody>
      </p:sp>
      <p:sp>
        <p:nvSpPr>
          <p:cNvPr id="1991683" name="Rectangle 3"/>
          <p:cNvSpPr>
            <a:spLocks noGrp="1" noChangeArrowheads="1"/>
          </p:cNvSpPr>
          <p:nvPr>
            <p:ph idx="1"/>
          </p:nvPr>
        </p:nvSpPr>
        <p:spPr>
          <a:xfrm>
            <a:off x="304800" y="1473200"/>
            <a:ext cx="7933267" cy="5308600"/>
          </a:xfrm>
        </p:spPr>
        <p:txBody>
          <a:bodyPr vert="horz" lIns="80434" tIns="39511" rIns="80434" bIns="39511">
            <a:normAutofit/>
          </a:bodyPr>
          <a:lstStyle/>
          <a:p>
            <a:pPr marL="474139" indent="-474139">
              <a:lnSpc>
                <a:spcPct val="90000"/>
              </a:lnSpc>
              <a:buFont typeface="Wingdings" pitchFamily="2" charset="2"/>
              <a:buAutoNum type="arabicPeriod"/>
            </a:pPr>
            <a:r>
              <a:rPr lang="en-US" dirty="0"/>
              <a:t>Start screening all people at age 35.</a:t>
            </a:r>
          </a:p>
          <a:p>
            <a:pPr marL="474139" indent="-474139">
              <a:lnSpc>
                <a:spcPct val="90000"/>
              </a:lnSpc>
              <a:buFont typeface="Wingdings" pitchFamily="2" charset="2"/>
              <a:buAutoNum type="arabicPeriod"/>
            </a:pPr>
            <a:r>
              <a:rPr lang="en-US" dirty="0"/>
              <a:t>Screen at any age if BMI </a:t>
            </a:r>
            <a:r>
              <a:rPr lang="en-US" dirty="0">
                <a:sym typeface="Symbol" pitchFamily="18" charset="2"/>
              </a:rPr>
              <a:t> 25 (Asians BMI  23) plus one or &gt; additional </a:t>
            </a:r>
            <a:r>
              <a:rPr lang="en-US" b="1" u="sng" dirty="0">
                <a:sym typeface="Symbol" pitchFamily="18" charset="2"/>
              </a:rPr>
              <a:t>risk factor</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a:t>History of heart disease</a:t>
            </a:r>
          </a:p>
          <a:p>
            <a:pPr marL="880544" lvl="1" indent="-474139">
              <a:lnSpc>
                <a:spcPct val="90000"/>
              </a:lnSpc>
              <a:buClr>
                <a:schemeClr val="hlink"/>
              </a:buClr>
            </a:pPr>
            <a:r>
              <a:rPr lang="en-US" sz="2489" dirty="0">
                <a:solidFill>
                  <a:srgbClr val="0070C0"/>
                </a:solidFill>
              </a:rPr>
              <a:t>Check more frequently if taking high risk meds; antiretrovirals, 2</a:t>
            </a:r>
            <a:r>
              <a:rPr lang="en-US" sz="2489" baseline="30000" dirty="0">
                <a:solidFill>
                  <a:srgbClr val="0070C0"/>
                </a:solidFill>
              </a:rPr>
              <a:t>nd</a:t>
            </a:r>
            <a:r>
              <a:rPr lang="en-US" sz="2489" dirty="0">
                <a:solidFill>
                  <a:srgbClr val="0070C0"/>
                </a:solidFill>
              </a:rPr>
              <a:t> generation antipsychotics or steroids, thiazide diuretics, statins</a:t>
            </a:r>
          </a:p>
          <a:p>
            <a:pPr marL="880544" lvl="1" indent="-474139">
              <a:lnSpc>
                <a:spcPct val="90000"/>
              </a:lnSpc>
              <a:buClr>
                <a:schemeClr val="hlink"/>
              </a:buClr>
            </a:pPr>
            <a:r>
              <a:rPr lang="en-US" sz="2489" dirty="0">
                <a:solidFill>
                  <a:srgbClr val="0070C0"/>
                </a:solidFill>
              </a:rPr>
              <a:t>History of pancreatitis, prediabetes, GDM, periodontal disease</a:t>
            </a:r>
          </a:p>
        </p:txBody>
      </p:sp>
      <p:pic>
        <p:nvPicPr>
          <p:cNvPr id="2070" name="Picture 22" descr="C:\Users\bev_000\AppData\Local\Microsoft\Windows\INetCache\IE\I78AA3YG\MC90043961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0461" y="2819400"/>
            <a:ext cx="2833539" cy="201496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97033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3" end="3"/>
                                            </p:txEl>
                                          </p:spTgt>
                                        </p:tgtEl>
                                        <p:attrNameLst>
                                          <p:attrName>style.visibility</p:attrName>
                                        </p:attrNameLst>
                                      </p:cBhvr>
                                      <p:to>
                                        <p:strVal val="visible"/>
                                      </p:to>
                                    </p:set>
                                    <p:anim calcmode="lin" valueType="num">
                                      <p:cBhvr additive="base">
                                        <p:cTn id="7"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4" end="4"/>
                                            </p:txEl>
                                          </p:spTgt>
                                        </p:tgtEl>
                                        <p:attrNameLst>
                                          <p:attrName>style.visibility</p:attrName>
                                        </p:attrNameLst>
                                      </p:cBhvr>
                                      <p:to>
                                        <p:strVal val="visible"/>
                                      </p:to>
                                    </p:set>
                                    <p:anim calcmode="lin" valueType="num">
                                      <p:cBhvr additive="base">
                                        <p:cTn id="11"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5" end="5"/>
                                            </p:txEl>
                                          </p:spTgt>
                                        </p:tgtEl>
                                        <p:attrNameLst>
                                          <p:attrName>style.visibility</p:attrName>
                                        </p:attrNameLst>
                                      </p:cBhvr>
                                      <p:to>
                                        <p:strVal val="visible"/>
                                      </p:to>
                                    </p:set>
                                    <p:anim calcmode="lin" valueType="num">
                                      <p:cBhvr additive="base">
                                        <p:cTn id="15"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7" end="7"/>
                                            </p:txEl>
                                          </p:spTgt>
                                        </p:tgtEl>
                                        <p:attrNameLst>
                                          <p:attrName>style.visibility</p:attrName>
                                        </p:attrNameLst>
                                      </p:cBhvr>
                                      <p:to>
                                        <p:strVal val="visible"/>
                                      </p:to>
                                    </p:set>
                                    <p:anim calcmode="lin" valueType="num">
                                      <p:cBhvr additive="base">
                                        <p:cTn id="19" dur="2000" fill="hold"/>
                                        <p:tgtEl>
                                          <p:spTgt spid="1991683">
                                            <p:txEl>
                                              <p:pRg st="7" end="7"/>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8" end="8"/>
                                            </p:txEl>
                                          </p:spTgt>
                                        </p:tgtEl>
                                        <p:attrNameLst>
                                          <p:attrName>style.visibility</p:attrName>
                                        </p:attrNameLst>
                                      </p:cBhvr>
                                      <p:to>
                                        <p:strVal val="visible"/>
                                      </p:to>
                                    </p:set>
                                    <p:anim calcmode="lin" valueType="num">
                                      <p:cBhvr additive="base">
                                        <p:cTn id="23" dur="2000" fill="hold"/>
                                        <p:tgtEl>
                                          <p:spTgt spid="1991683">
                                            <p:txEl>
                                              <p:pRg st="8" end="8"/>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91683">
                                            <p:txEl>
                                              <p:pRg st="6" end="6"/>
                                            </p:txEl>
                                          </p:spTgt>
                                        </p:tgtEl>
                                        <p:attrNameLst>
                                          <p:attrName>style.visibility</p:attrName>
                                        </p:attrNameLst>
                                      </p:cBhvr>
                                      <p:to>
                                        <p:strVal val="visible"/>
                                      </p:to>
                                    </p:set>
                                    <p:anim calcmode="lin" valueType="num">
                                      <p:cBhvr additive="base">
                                        <p:cTn id="27"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199" y="155539"/>
            <a:ext cx="8305800" cy="1090562"/>
          </a:xfrm>
        </p:spPr>
        <p:txBody>
          <a:bodyPr vert="horz" lIns="80434" tIns="39511" rIns="80434" bIns="39511" anchor="b" anchorCtr="0">
            <a:normAutofit fontScale="90000"/>
          </a:bodyPr>
          <a:lstStyle/>
          <a:p>
            <a:pPr algn="ctr" eaLnBrk="1" hangingPunct="1"/>
            <a:r>
              <a:rPr lang="en-US" dirty="0"/>
              <a:t>Diabetes Screening Guidelines</a:t>
            </a:r>
            <a:r>
              <a:rPr lang="en-US" sz="3200" dirty="0"/>
              <a:t> </a:t>
            </a:r>
            <a:br>
              <a:rPr lang="en-US" sz="3200" dirty="0"/>
            </a:br>
            <a:r>
              <a:rPr lang="en-US" sz="2489" dirty="0"/>
              <a:t>(ADA 2026 Clinical Practice Guidelines – Cheat Sheet</a:t>
            </a:r>
            <a:r>
              <a:rPr lang="en-US" sz="2844" dirty="0"/>
              <a:t>)</a:t>
            </a:r>
            <a:endParaRPr lang="en-US" sz="2844" dirty="0">
              <a:sym typeface="Monotype Sorts" pitchFamily="2" charset="2"/>
            </a:endParaRPr>
          </a:p>
        </p:txBody>
      </p:sp>
      <p:pic>
        <p:nvPicPr>
          <p:cNvPr id="2070" name="Picture 22" descr="C:\Users\bev_000\AppData\Local\Microsoft\Windows\INetCache\IE\I78AA3YG\MC90043961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5436419"/>
            <a:ext cx="2833539" cy="20149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E371753-2FC3-19B6-AB33-92F435616F45}"/>
              </a:ext>
            </a:extLst>
          </p:cNvPr>
          <p:cNvPicPr>
            <a:picLocks noChangeAspect="1"/>
          </p:cNvPicPr>
          <p:nvPr/>
        </p:nvPicPr>
        <p:blipFill>
          <a:blip r:embed="rId5"/>
          <a:srcRect b="46826"/>
          <a:stretch>
            <a:fillRect/>
          </a:stretch>
        </p:blipFill>
        <p:spPr>
          <a:xfrm>
            <a:off x="277432" y="1421581"/>
            <a:ext cx="8589136" cy="4014838"/>
          </a:xfrm>
          <a:prstGeom prst="rect">
            <a:avLst/>
          </a:prstGeom>
        </p:spPr>
      </p:pic>
      <p:sp>
        <p:nvSpPr>
          <p:cNvPr id="9" name="TextBox 8">
            <a:extLst>
              <a:ext uri="{FF2B5EF4-FFF2-40B4-BE49-F238E27FC236}">
                <a16:creationId xmlns:a16="http://schemas.microsoft.com/office/drawing/2014/main" id="{FBA98AD0-3278-90E6-A11A-BD1CD720DC15}"/>
              </a:ext>
            </a:extLst>
          </p:cNvPr>
          <p:cNvSpPr txBox="1"/>
          <p:nvPr/>
        </p:nvSpPr>
        <p:spPr>
          <a:xfrm>
            <a:off x="390834" y="5767438"/>
            <a:ext cx="4409766" cy="1090562"/>
          </a:xfrm>
          <a:prstGeom prst="rect">
            <a:avLst/>
          </a:prstGeom>
          <a:solidFill>
            <a:schemeClr val="bg1"/>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2927886720"/>
      </p:ext>
    </p:extLst>
  </p:cSld>
  <p:clrMapOvr>
    <a:masterClrMapping/>
  </p:clrMapOvr>
  <p:transition/>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Poll Question 2 </a:t>
            </a:r>
          </a:p>
        </p:txBody>
      </p:sp>
      <p:sp>
        <p:nvSpPr>
          <p:cNvPr id="6" name="Content Placeholder 5"/>
          <p:cNvSpPr>
            <a:spLocks noGrp="1"/>
          </p:cNvSpPr>
          <p:nvPr>
            <p:ph sz="quarter" idx="1"/>
          </p:nvPr>
        </p:nvSpPr>
        <p:spPr/>
        <p:txBody>
          <a:bodyPr/>
          <a:lstStyle/>
          <a:p>
            <a:r>
              <a:rPr lang="en-US" sz="3600" dirty="0"/>
              <a:t>Which of the following level is considered pre-diabetes range?</a:t>
            </a:r>
          </a:p>
          <a:p>
            <a:pPr marL="205735" lvl="1" indent="0">
              <a:buNone/>
            </a:pPr>
            <a:r>
              <a:rPr lang="en-US" dirty="0"/>
              <a:t>a. </a:t>
            </a:r>
            <a:r>
              <a:rPr lang="en-US" sz="4000" dirty="0"/>
              <a:t>Fasting BG of 62</a:t>
            </a:r>
          </a:p>
          <a:p>
            <a:pPr marL="205735" lvl="1" indent="0">
              <a:buNone/>
            </a:pPr>
            <a:r>
              <a:rPr lang="en-US" sz="4000" dirty="0"/>
              <a:t>b.  A1c of 5.9 %</a:t>
            </a:r>
          </a:p>
          <a:p>
            <a:pPr marL="205735" lvl="1" indent="0">
              <a:buNone/>
            </a:pPr>
            <a:r>
              <a:rPr lang="en-US" sz="4000" dirty="0"/>
              <a:t>c. After meal BG of 137</a:t>
            </a:r>
          </a:p>
          <a:p>
            <a:pPr marL="205735" lvl="1" indent="0">
              <a:buNone/>
            </a:pPr>
            <a:r>
              <a:rPr lang="en-US" sz="4000" dirty="0"/>
              <a:t>d. A1c of 7.1 %</a:t>
            </a:r>
          </a:p>
          <a:p>
            <a:pPr marL="205735" lvl="1" indent="0">
              <a:buNone/>
            </a:pPr>
            <a:endParaRPr lang="en-US" sz="2400" dirty="0"/>
          </a:p>
          <a:p>
            <a:pPr lvl="1"/>
            <a:endParaRPr lang="en-US" sz="2400" dirty="0"/>
          </a:p>
        </p:txBody>
      </p:sp>
      <p:pic>
        <p:nvPicPr>
          <p:cNvPr id="7" name="Picture 6"/>
          <p:cNvPicPr>
            <a:picLocks noChangeAspect="1"/>
          </p:cNvPicPr>
          <p:nvPr/>
        </p:nvPicPr>
        <p:blipFill>
          <a:blip r:embed="rId4"/>
          <a:stretch>
            <a:fillRect/>
          </a:stretch>
        </p:blipFill>
        <p:spPr>
          <a:xfrm>
            <a:off x="6195939" y="3165371"/>
            <a:ext cx="1371600" cy="1363081"/>
          </a:xfrm>
          <a:prstGeom prst="rect">
            <a:avLst/>
          </a:prstGeom>
        </p:spPr>
      </p:pic>
      <p:sp>
        <p:nvSpPr>
          <p:cNvPr id="2" name="Oval 1">
            <a:extLst>
              <a:ext uri="{FF2B5EF4-FFF2-40B4-BE49-F238E27FC236}">
                <a16:creationId xmlns:a16="http://schemas.microsoft.com/office/drawing/2014/main" id="{906DD5E9-A8F2-7114-7F39-306644B3A6F3}"/>
              </a:ext>
            </a:extLst>
          </p:cNvPr>
          <p:cNvSpPr/>
          <p:nvPr/>
        </p:nvSpPr>
        <p:spPr>
          <a:xfrm>
            <a:off x="767316" y="2910131"/>
            <a:ext cx="3810000" cy="762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304669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pic>
        <p:nvPicPr>
          <p:cNvPr id="3" name="Picture 2">
            <a:extLst>
              <a:ext uri="{FF2B5EF4-FFF2-40B4-BE49-F238E27FC236}">
                <a16:creationId xmlns:a16="http://schemas.microsoft.com/office/drawing/2014/main" id="{00592B9B-7685-F452-201F-2A9F68706639}"/>
              </a:ext>
            </a:extLst>
          </p:cNvPr>
          <p:cNvPicPr>
            <a:picLocks noChangeAspect="1"/>
          </p:cNvPicPr>
          <p:nvPr/>
        </p:nvPicPr>
        <p:blipFill>
          <a:blip r:embed="rId10"/>
          <a:stretch>
            <a:fillRect/>
          </a:stretch>
        </p:blipFill>
        <p:spPr>
          <a:xfrm>
            <a:off x="804333" y="6214533"/>
            <a:ext cx="1938867" cy="555134"/>
          </a:xfrm>
          <a:prstGeom prst="rect">
            <a:avLst/>
          </a:prstGeom>
        </p:spPr>
      </p:pic>
    </p:spTree>
    <p:custDataLst>
      <p:tags r:id="rId1"/>
    </p:custDataLst>
    <p:extLst>
      <p:ext uri="{BB962C8B-B14F-4D97-AF65-F5344CB8AC3E}">
        <p14:creationId xmlns:p14="http://schemas.microsoft.com/office/powerpoint/2010/main" val="3821363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3</a:t>
            </a:r>
          </a:p>
        </p:txBody>
      </p:sp>
      <p:sp>
        <p:nvSpPr>
          <p:cNvPr id="3" name="Content Placeholder 2"/>
          <p:cNvSpPr>
            <a:spLocks noGrp="1"/>
          </p:cNvSpPr>
          <p:nvPr>
            <p:ph sz="quarter" idx="1"/>
          </p:nvPr>
        </p:nvSpPr>
        <p:spPr>
          <a:xfrm>
            <a:off x="514350" y="1324999"/>
            <a:ext cx="7486650" cy="5152001"/>
          </a:xfrm>
        </p:spPr>
        <p:txBody>
          <a:bodyPr>
            <a:normAutofit/>
          </a:bodyPr>
          <a:lstStyle/>
          <a:p>
            <a:pPr lvl="0" fontAlgn="base"/>
            <a:r>
              <a:rPr lang="en-US" sz="3200" dirty="0"/>
              <a:t>What best describes prediabetes?     </a:t>
            </a:r>
          </a:p>
          <a:p>
            <a:pPr marL="548627" lvl="1" indent="-342892" fontAlgn="base">
              <a:buFont typeface="+mj-lt"/>
              <a:buAutoNum type="alphaLcPeriod"/>
            </a:pPr>
            <a:r>
              <a:rPr lang="en-US" dirty="0"/>
              <a:t>Prediabetes affects 18-20% of people above the age of 20.</a:t>
            </a:r>
          </a:p>
          <a:p>
            <a:pPr marL="548627" lvl="1" indent="-342892" fontAlgn="base">
              <a:buFont typeface="+mj-lt"/>
              <a:buAutoNum type="alphaLcPeriod"/>
            </a:pPr>
            <a:r>
              <a:rPr lang="en-US" dirty="0"/>
              <a:t>The prevalence of prediabetes and diabetes are almost equal.</a:t>
            </a:r>
          </a:p>
          <a:p>
            <a:pPr marL="548627" lvl="1" indent="-342892" fontAlgn="base">
              <a:buFont typeface="+mj-lt"/>
              <a:buAutoNum type="alphaLcPeriod"/>
            </a:pPr>
            <a:r>
              <a:rPr lang="en-US" dirty="0"/>
              <a:t>Most people with BMI of 30 or greater have prediabetes.</a:t>
            </a:r>
          </a:p>
          <a:p>
            <a:pPr marL="548627" lvl="1" indent="-342892" fontAlgn="base">
              <a:buFont typeface="+mj-lt"/>
              <a:buAutoNum type="alphaLcPeriod"/>
            </a:pPr>
            <a:r>
              <a:rPr lang="en-US" dirty="0"/>
              <a:t>Prediabetes is associated with increased risk of CV disease</a:t>
            </a:r>
          </a:p>
        </p:txBody>
      </p:sp>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3358" y="1676400"/>
            <a:ext cx="1609583" cy="1596001"/>
          </a:xfrm>
          <a:prstGeom prst="rect">
            <a:avLst/>
          </a:prstGeom>
        </p:spPr>
      </p:pic>
      <p:sp>
        <p:nvSpPr>
          <p:cNvPr id="5" name="Oval 4">
            <a:extLst>
              <a:ext uri="{FF2B5EF4-FFF2-40B4-BE49-F238E27FC236}">
                <a16:creationId xmlns:a16="http://schemas.microsoft.com/office/drawing/2014/main" id="{125F0F17-1367-59C5-3EAA-2191462A2210}"/>
              </a:ext>
            </a:extLst>
          </p:cNvPr>
          <p:cNvSpPr/>
          <p:nvPr/>
        </p:nvSpPr>
        <p:spPr>
          <a:xfrm>
            <a:off x="457200" y="4576199"/>
            <a:ext cx="7886700" cy="1596001"/>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424827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PreDiabetes</a:t>
            </a:r>
            <a:r>
              <a:rPr lang="en-US" dirty="0"/>
              <a:t> is FREAKING ME OUT</a:t>
            </a:r>
          </a:p>
        </p:txBody>
      </p:sp>
      <p:sp>
        <p:nvSpPr>
          <p:cNvPr id="3" name="Content Placeholder 2"/>
          <p:cNvSpPr>
            <a:spLocks noGrp="1"/>
          </p:cNvSpPr>
          <p:nvPr>
            <p:ph sz="quarter" idx="1"/>
          </p:nvPr>
        </p:nvSpPr>
        <p:spPr>
          <a:xfrm>
            <a:off x="445477" y="1295402"/>
            <a:ext cx="5105400" cy="5562598"/>
          </a:xfrm>
        </p:spPr>
        <p:txBody>
          <a:bodyPr>
            <a:normAutofit fontScale="70000" lnSpcReduction="20000"/>
          </a:bodyPr>
          <a:lstStyle/>
          <a:p>
            <a:pPr>
              <a:lnSpc>
                <a:spcPct val="120000"/>
              </a:lnSpc>
            </a:pPr>
            <a:r>
              <a:rPr lang="en-US" dirty="0"/>
              <a:t>96 million people in US</a:t>
            </a:r>
          </a:p>
          <a:p>
            <a:pPr>
              <a:lnSpc>
                <a:spcPct val="120000"/>
              </a:lnSpc>
            </a:pPr>
            <a:r>
              <a:rPr lang="en-US" dirty="0"/>
              <a:t>80% don’t know they have it</a:t>
            </a:r>
          </a:p>
          <a:p>
            <a:pPr>
              <a:lnSpc>
                <a:spcPct val="120000"/>
              </a:lnSpc>
            </a:pPr>
            <a:r>
              <a:rPr lang="en-US" dirty="0"/>
              <a:t>In 3-5 years, about 30% of </a:t>
            </a:r>
            <a:r>
              <a:rPr lang="en-US" dirty="0" err="1"/>
              <a:t>predm</a:t>
            </a:r>
            <a:r>
              <a:rPr lang="en-US" dirty="0"/>
              <a:t> will get diabetes</a:t>
            </a:r>
          </a:p>
          <a:p>
            <a:pPr>
              <a:lnSpc>
                <a:spcPct val="120000"/>
              </a:lnSpc>
            </a:pPr>
            <a:endParaRPr lang="en-US" dirty="0"/>
          </a:p>
          <a:p>
            <a:pPr>
              <a:lnSpc>
                <a:spcPct val="120000"/>
              </a:lnSpc>
            </a:pPr>
            <a:endParaRPr lang="en-US" dirty="0"/>
          </a:p>
          <a:p>
            <a:pPr>
              <a:lnSpc>
                <a:spcPct val="120000"/>
              </a:lnSpc>
            </a:pPr>
            <a:endParaRPr lang="en-US" dirty="0"/>
          </a:p>
          <a:p>
            <a:pPr>
              <a:lnSpc>
                <a:spcPct val="120000"/>
              </a:lnSpc>
            </a:pPr>
            <a:endParaRPr lang="en-US" dirty="0"/>
          </a:p>
          <a:p>
            <a:pPr>
              <a:lnSpc>
                <a:spcPct val="120000"/>
              </a:lnSpc>
            </a:pPr>
            <a:r>
              <a:rPr lang="en-US" dirty="0"/>
              <a:t>Associated with higher rates of heart attack, stroke, neuropathy and vessel disease</a:t>
            </a:r>
          </a:p>
          <a:p>
            <a:endParaRPr lang="en-US" dirty="0"/>
          </a:p>
        </p:txBody>
      </p:sp>
      <p:pic>
        <p:nvPicPr>
          <p:cNvPr id="4" name="Picture 3"/>
          <p:cNvPicPr>
            <a:picLocks noChangeAspect="1"/>
          </p:cNvPicPr>
          <p:nvPr/>
        </p:nvPicPr>
        <p:blipFill>
          <a:blip r:embed="rId4"/>
          <a:stretch>
            <a:fillRect/>
          </a:stretch>
        </p:blipFill>
        <p:spPr>
          <a:xfrm>
            <a:off x="5669814" y="1295402"/>
            <a:ext cx="3028709" cy="2882747"/>
          </a:xfrm>
          <a:prstGeom prst="rect">
            <a:avLst/>
          </a:prstGeom>
        </p:spPr>
      </p:pic>
      <p:pic>
        <p:nvPicPr>
          <p:cNvPr id="5" name="Picture 4">
            <a:extLst>
              <a:ext uri="{FF2B5EF4-FFF2-40B4-BE49-F238E27FC236}">
                <a16:creationId xmlns:a16="http://schemas.microsoft.com/office/drawing/2014/main" id="{E43AE5BC-D667-198A-AAFF-80E94A80F5E3}"/>
              </a:ext>
            </a:extLst>
          </p:cNvPr>
          <p:cNvPicPr>
            <a:picLocks noChangeAspect="1"/>
          </p:cNvPicPr>
          <p:nvPr/>
        </p:nvPicPr>
        <p:blipFill>
          <a:blip r:embed="rId5"/>
          <a:stretch>
            <a:fillRect/>
          </a:stretch>
        </p:blipFill>
        <p:spPr>
          <a:xfrm>
            <a:off x="479809" y="1152211"/>
            <a:ext cx="4700954" cy="3803631"/>
          </a:xfrm>
          <a:prstGeom prst="rect">
            <a:avLst/>
          </a:prstGeom>
        </p:spPr>
      </p:pic>
      <p:pic>
        <p:nvPicPr>
          <p:cNvPr id="7" name="Picture 6">
            <a:extLst>
              <a:ext uri="{FF2B5EF4-FFF2-40B4-BE49-F238E27FC236}">
                <a16:creationId xmlns:a16="http://schemas.microsoft.com/office/drawing/2014/main" id="{729FD4CA-A439-6A56-5C0F-72E5F04236F3}"/>
              </a:ext>
            </a:extLst>
          </p:cNvPr>
          <p:cNvPicPr>
            <a:picLocks noChangeAspect="1"/>
          </p:cNvPicPr>
          <p:nvPr/>
        </p:nvPicPr>
        <p:blipFill>
          <a:blip r:embed="rId6"/>
          <a:stretch>
            <a:fillRect/>
          </a:stretch>
        </p:blipFill>
        <p:spPr>
          <a:xfrm>
            <a:off x="6211952" y="4214156"/>
            <a:ext cx="2452239" cy="490448"/>
          </a:xfrm>
          <a:prstGeom prst="rect">
            <a:avLst/>
          </a:prstGeom>
        </p:spPr>
      </p:pic>
    </p:spTree>
    <p:extLst>
      <p:ext uri="{BB962C8B-B14F-4D97-AF65-F5344CB8AC3E}">
        <p14:creationId xmlns:p14="http://schemas.microsoft.com/office/powerpoint/2010/main" val="205429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371600"/>
            <a:ext cx="2101273"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754" name="Rectangle 2"/>
          <p:cNvSpPr>
            <a:spLocks noGrp="1" noChangeArrowheads="1"/>
          </p:cNvSpPr>
          <p:nvPr>
            <p:ph type="title"/>
          </p:nvPr>
        </p:nvSpPr>
        <p:spPr>
          <a:xfrm>
            <a:off x="457200" y="300196"/>
            <a:ext cx="8547100" cy="1223804"/>
          </a:xfrm>
        </p:spPr>
        <p:txBody>
          <a:bodyPr>
            <a:normAutofit fontScale="90000"/>
          </a:bodyPr>
          <a:lstStyle/>
          <a:p>
            <a:pPr eaLnBrk="1" hangingPunct="1"/>
            <a:r>
              <a:rPr lang="en-US" sz="4000" dirty="0"/>
              <a:t>3. Prevent or Delay Diabetes for those with Prediabetes</a:t>
            </a:r>
          </a:p>
        </p:txBody>
      </p:sp>
      <p:sp>
        <p:nvSpPr>
          <p:cNvPr id="74755" name="Rectangle 3"/>
          <p:cNvSpPr>
            <a:spLocks noGrp="1" noChangeArrowheads="1"/>
          </p:cNvSpPr>
          <p:nvPr>
            <p:ph sz="quarter" idx="1"/>
          </p:nvPr>
        </p:nvSpPr>
        <p:spPr>
          <a:xfrm>
            <a:off x="457200" y="1676400"/>
            <a:ext cx="6096000" cy="5181600"/>
          </a:xfrm>
        </p:spPr>
        <p:txBody>
          <a:bodyPr>
            <a:normAutofit/>
          </a:bodyPr>
          <a:lstStyle/>
          <a:p>
            <a:pPr eaLnBrk="1" hangingPunct="1"/>
            <a:r>
              <a:rPr lang="en-US" sz="2800" dirty="0"/>
              <a:t> Prediabetes defined as:</a:t>
            </a:r>
          </a:p>
          <a:p>
            <a:pPr lvl="1"/>
            <a:r>
              <a:rPr lang="en-US" sz="2400" dirty="0"/>
              <a:t>A1c 5.7 – 6.4% or fasting BG 100 -125mg/dl</a:t>
            </a:r>
          </a:p>
          <a:p>
            <a:r>
              <a:rPr lang="en-US" sz="2800" dirty="0"/>
              <a:t>Action:</a:t>
            </a:r>
          </a:p>
          <a:p>
            <a:pPr lvl="1"/>
            <a:r>
              <a:rPr lang="en-US" sz="2800" dirty="0"/>
              <a:t>Screen yearly for diabetes </a:t>
            </a:r>
          </a:p>
          <a:p>
            <a:pPr lvl="1"/>
            <a:r>
              <a:rPr lang="en-US" sz="2800" dirty="0"/>
              <a:t>For adults with BMI 23/25</a:t>
            </a:r>
          </a:p>
          <a:p>
            <a:pPr lvl="2"/>
            <a:r>
              <a:rPr lang="en-US" sz="2400" dirty="0"/>
              <a:t>Refer to DPP approved programs</a:t>
            </a:r>
          </a:p>
          <a:p>
            <a:pPr lvl="2"/>
            <a:r>
              <a:rPr lang="en-US" sz="2400" dirty="0"/>
              <a:t>Includes intensive behavioral lifestyle interventions with 5-7% </a:t>
            </a:r>
            <a:r>
              <a:rPr lang="en-US" sz="2400" dirty="0" err="1"/>
              <a:t>wt</a:t>
            </a:r>
            <a:r>
              <a:rPr lang="en-US" sz="2400" dirty="0"/>
              <a:t> reduction goal + 150 min exercise week</a:t>
            </a:r>
          </a:p>
          <a:p>
            <a:pPr lvl="2"/>
            <a:r>
              <a:rPr lang="en-US" sz="2400" dirty="0"/>
              <a:t>Provide in person or certified assisted programs</a:t>
            </a:r>
          </a:p>
        </p:txBody>
      </p:sp>
      <p:pic>
        <p:nvPicPr>
          <p:cNvPr id="3" name="Picture 2">
            <a:extLst>
              <a:ext uri="{FF2B5EF4-FFF2-40B4-BE49-F238E27FC236}">
                <a16:creationId xmlns:a16="http://schemas.microsoft.com/office/drawing/2014/main" id="{ABE75754-8B6F-9FD1-5CEF-F07B9BAF85FF}"/>
              </a:ext>
            </a:extLst>
          </p:cNvPr>
          <p:cNvPicPr>
            <a:picLocks noChangeAspect="1"/>
          </p:cNvPicPr>
          <p:nvPr/>
        </p:nvPicPr>
        <p:blipFill>
          <a:blip r:embed="rId5"/>
          <a:stretch>
            <a:fillRect/>
          </a:stretch>
        </p:blipFill>
        <p:spPr>
          <a:xfrm>
            <a:off x="6781799" y="3581400"/>
            <a:ext cx="2101273" cy="420255"/>
          </a:xfrm>
          <a:prstGeom prst="rect">
            <a:avLst/>
          </a:prstGeom>
        </p:spPr>
      </p:pic>
    </p:spTree>
    <p:custDataLst>
      <p:tags r:id="rId1"/>
    </p:custDataLst>
    <p:extLst>
      <p:ext uri="{BB962C8B-B14F-4D97-AF65-F5344CB8AC3E}">
        <p14:creationId xmlns:p14="http://schemas.microsoft.com/office/powerpoint/2010/main" val="279939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9201-18FB-BCCE-A759-E98E52B57578}"/>
              </a:ext>
            </a:extLst>
          </p:cNvPr>
          <p:cNvSpPr>
            <a:spLocks noGrp="1"/>
          </p:cNvSpPr>
          <p:nvPr>
            <p:ph type="title"/>
          </p:nvPr>
        </p:nvSpPr>
        <p:spPr>
          <a:xfrm>
            <a:off x="457200" y="228600"/>
            <a:ext cx="8229600" cy="1295400"/>
          </a:xfrm>
        </p:spPr>
        <p:txBody>
          <a:bodyPr>
            <a:normAutofit fontScale="90000"/>
          </a:bodyPr>
          <a:lstStyle/>
          <a:p>
            <a:r>
              <a:rPr lang="en-US" dirty="0"/>
              <a:t>Diabetes Education Services Inclusion Statement</a:t>
            </a:r>
          </a:p>
        </p:txBody>
      </p:sp>
      <p:sp>
        <p:nvSpPr>
          <p:cNvPr id="3" name="Content Placeholder 2">
            <a:extLst>
              <a:ext uri="{FF2B5EF4-FFF2-40B4-BE49-F238E27FC236}">
                <a16:creationId xmlns:a16="http://schemas.microsoft.com/office/drawing/2014/main" id="{9A1A2DBB-19E5-E8DB-1087-6A0CE30D875A}"/>
              </a:ext>
            </a:extLst>
          </p:cNvPr>
          <p:cNvSpPr>
            <a:spLocks noGrp="1"/>
          </p:cNvSpPr>
          <p:nvPr>
            <p:ph sz="quarter" idx="1"/>
          </p:nvPr>
        </p:nvSpPr>
        <p:spPr>
          <a:xfrm>
            <a:off x="3810000" y="1524001"/>
            <a:ext cx="4906945" cy="5334000"/>
          </a:xfrm>
        </p:spPr>
        <p:txBody>
          <a:bodyPr>
            <a:normAutofit fontScale="47500" lnSpcReduction="20000"/>
          </a:bodyPr>
          <a:lstStyle/>
          <a:p>
            <a:pPr>
              <a:lnSpc>
                <a:spcPct val="120000"/>
              </a:lnSpc>
            </a:pPr>
            <a:r>
              <a:rPr lang="en-US" sz="3800" dirty="0"/>
              <a:t>We are committed to promoting diversity and inclusion in our educational offerings.</a:t>
            </a:r>
          </a:p>
          <a:p>
            <a:pPr>
              <a:lnSpc>
                <a:spcPct val="120000"/>
              </a:lnSpc>
            </a:pPr>
            <a:r>
              <a:rPr lang="en-US" sz="3800" dirty="0"/>
              <a:t>We recognize, respect, and include differences in ability, age, culture, ethnicity, gender, gender identity, sexual orientation, size, and socioeconomic characteristics.</a:t>
            </a:r>
          </a:p>
          <a:p>
            <a:pPr>
              <a:lnSpc>
                <a:spcPct val="120000"/>
              </a:lnSpc>
            </a:pPr>
            <a:r>
              <a:rPr lang="en-US" sz="3800" dirty="0"/>
              <a:t>Our goal is to promote equity and access, acknowledging historical and institutional inequities.</a:t>
            </a:r>
          </a:p>
          <a:p>
            <a:pPr>
              <a:lnSpc>
                <a:spcPct val="120000"/>
              </a:lnSpc>
            </a:pPr>
            <a:r>
              <a:rPr lang="en-US" sz="3800" dirty="0">
                <a:effectLst/>
                <a:ea typeface="Calibri" panose="020F0502020204030204" pitchFamily="34" charset="0"/>
                <a:cs typeface="Calibri" panose="020F0502020204030204" pitchFamily="34" charset="0"/>
              </a:rPr>
              <a:t>We are committed to practicing cultural humility and cultivating our cultural competence. </a:t>
            </a:r>
          </a:p>
          <a:p>
            <a:pPr>
              <a:lnSpc>
                <a:spcPct val="120000"/>
              </a:lnSpc>
            </a:pPr>
            <a:r>
              <a:rPr lang="en-US" sz="3800" dirty="0">
                <a:effectLst/>
                <a:ea typeface="Calibri" panose="020F0502020204030204" pitchFamily="34" charset="0"/>
                <a:cs typeface="Calibri" panose="020F0502020204030204" pitchFamily="34" charset="0"/>
              </a:rPr>
              <a:t>We wish to create a safe space within our community where one's beliefs, experiences, identity, and differences in ability, age, size, socio-cultural/socioeconomic characteristics, and political affiliations are considered and respected.</a:t>
            </a:r>
          </a:p>
        </p:txBody>
      </p:sp>
      <p:sp>
        <p:nvSpPr>
          <p:cNvPr id="4" name="Content Placeholder 3">
            <a:extLst>
              <a:ext uri="{FF2B5EF4-FFF2-40B4-BE49-F238E27FC236}">
                <a16:creationId xmlns:a16="http://schemas.microsoft.com/office/drawing/2014/main" id="{ED766A46-2110-B0D1-BDD4-DAA1AA3B99BB}"/>
              </a:ext>
            </a:extLst>
          </p:cNvPr>
          <p:cNvSpPr>
            <a:spLocks noGrp="1"/>
          </p:cNvSpPr>
          <p:nvPr>
            <p:ph sz="quarter" idx="2"/>
          </p:nvPr>
        </p:nvSpPr>
        <p:spPr>
          <a:xfrm>
            <a:off x="457200" y="1600200"/>
            <a:ext cx="3352800" cy="4450750"/>
          </a:xfrm>
        </p:spPr>
        <p:txBody>
          <a:bodyPr>
            <a:normAutofit fontScale="47500" lnSpcReduction="20000"/>
          </a:bodyPr>
          <a:lstStyle/>
          <a:p>
            <a:pPr marL="0" indent="0">
              <a:buNone/>
            </a:pPr>
            <a:r>
              <a:rPr lang="en-US" sz="5100" dirty="0"/>
              <a:t>Based on the IDEA Initiative inspired by CDR</a:t>
            </a:r>
          </a:p>
          <a:p>
            <a:r>
              <a:rPr lang="en-US" sz="4400" dirty="0"/>
              <a:t>Inclusion </a:t>
            </a:r>
          </a:p>
          <a:p>
            <a:r>
              <a:rPr lang="en-US" sz="4400" dirty="0"/>
              <a:t>Diversity </a:t>
            </a:r>
          </a:p>
          <a:p>
            <a:r>
              <a:rPr lang="en-US" sz="4400" dirty="0"/>
              <a:t>Equity </a:t>
            </a:r>
          </a:p>
          <a:p>
            <a:r>
              <a:rPr lang="en-US" sz="4400" dirty="0"/>
              <a:t>Access</a:t>
            </a:r>
            <a:endParaRPr lang="en-US" dirty="0"/>
          </a:p>
        </p:txBody>
      </p:sp>
      <p:pic>
        <p:nvPicPr>
          <p:cNvPr id="7" name="Content Placeholder 6" descr="Sea of hands in the middle">
            <a:extLst>
              <a:ext uri="{FF2B5EF4-FFF2-40B4-BE49-F238E27FC236}">
                <a16:creationId xmlns:a16="http://schemas.microsoft.com/office/drawing/2014/main" id="{11D65934-27AF-E27E-9E1F-AD2DB1DCE5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65" r="20497" b="-3"/>
          <a:stretch/>
        </p:blipFill>
        <p:spPr>
          <a:xfrm>
            <a:off x="762000" y="3635076"/>
            <a:ext cx="2307732" cy="2819400"/>
          </a:xfrm>
          <a:prstGeom prst="rect">
            <a:avLst/>
          </a:prstGeom>
          <a:noFill/>
        </p:spPr>
      </p:pic>
    </p:spTree>
    <p:extLst>
      <p:ext uri="{BB962C8B-B14F-4D97-AF65-F5344CB8AC3E}">
        <p14:creationId xmlns:p14="http://schemas.microsoft.com/office/powerpoint/2010/main" val="10792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CE4DB-53EE-4CB6-AA11-6B5AE28737D6}"/>
              </a:ext>
            </a:extLst>
          </p:cNvPr>
          <p:cNvSpPr>
            <a:spLocks noGrp="1"/>
          </p:cNvSpPr>
          <p:nvPr>
            <p:ph type="title"/>
          </p:nvPr>
        </p:nvSpPr>
        <p:spPr/>
        <p:txBody>
          <a:bodyPr>
            <a:noAutofit/>
          </a:bodyPr>
          <a:lstStyle/>
          <a:p>
            <a:r>
              <a:rPr lang="en-US" sz="4400" dirty="0"/>
              <a:t>3. Detecting PreDiabetes Matters</a:t>
            </a:r>
          </a:p>
        </p:txBody>
      </p:sp>
      <p:sp>
        <p:nvSpPr>
          <p:cNvPr id="3" name="Content Placeholder 2">
            <a:extLst>
              <a:ext uri="{FF2B5EF4-FFF2-40B4-BE49-F238E27FC236}">
                <a16:creationId xmlns:a16="http://schemas.microsoft.com/office/drawing/2014/main" id="{BD0426D8-B611-4CC0-AEC2-26210DD92C3A}"/>
              </a:ext>
            </a:extLst>
          </p:cNvPr>
          <p:cNvSpPr>
            <a:spLocks noGrp="1"/>
          </p:cNvSpPr>
          <p:nvPr>
            <p:ph sz="quarter" idx="1"/>
          </p:nvPr>
        </p:nvSpPr>
        <p:spPr>
          <a:xfrm>
            <a:off x="457200" y="1143000"/>
            <a:ext cx="8229600" cy="5090160"/>
          </a:xfrm>
        </p:spPr>
        <p:txBody>
          <a:bodyPr>
            <a:normAutofit/>
          </a:bodyPr>
          <a:lstStyle/>
          <a:p>
            <a:r>
              <a:rPr lang="en-US" sz="3200" dirty="0"/>
              <a:t>Given the effectiveness of the Diabetes Prevention Program (DPP)  </a:t>
            </a:r>
          </a:p>
          <a:p>
            <a:pPr lvl="1"/>
            <a:r>
              <a:rPr lang="en-US" sz="2800" dirty="0"/>
              <a:t>Refer adults with BMI 25+ at risk of diabetes to DPP</a:t>
            </a:r>
          </a:p>
          <a:p>
            <a:pPr lvl="2"/>
            <a:r>
              <a:rPr lang="en-US" sz="2400" dirty="0"/>
              <a:t>Achieve/maintain </a:t>
            </a:r>
            <a:r>
              <a:rPr lang="en-US" sz="2400" dirty="0" err="1"/>
              <a:t>wt</a:t>
            </a:r>
            <a:r>
              <a:rPr lang="en-US" sz="2400" dirty="0"/>
              <a:t> reduction of 5-7% through evidence-based eating patterns (Mediterranean, low carb, DASH.)</a:t>
            </a:r>
          </a:p>
          <a:p>
            <a:pPr lvl="2"/>
            <a:r>
              <a:rPr lang="en-US" sz="2400" dirty="0"/>
              <a:t>Participate in 150+ minutes activity a week</a:t>
            </a:r>
          </a:p>
          <a:p>
            <a:pPr lvl="1"/>
            <a:r>
              <a:rPr lang="en-US" sz="2400" dirty="0"/>
              <a:t>Should be covered by third-party payers, </a:t>
            </a:r>
          </a:p>
          <a:p>
            <a:pPr lvl="1"/>
            <a:r>
              <a:rPr lang="en-US" sz="2400" dirty="0"/>
              <a:t>Address inconsistencies in access – leverage technology</a:t>
            </a:r>
          </a:p>
          <a:p>
            <a:r>
              <a:rPr lang="en-US" sz="2800" dirty="0"/>
              <a:t>Monitor people with prediabetes at least annually for development of type 2 diabetes. </a:t>
            </a:r>
          </a:p>
        </p:txBody>
      </p:sp>
      <p:pic>
        <p:nvPicPr>
          <p:cNvPr id="5" name="Picture 4">
            <a:extLst>
              <a:ext uri="{FF2B5EF4-FFF2-40B4-BE49-F238E27FC236}">
                <a16:creationId xmlns:a16="http://schemas.microsoft.com/office/drawing/2014/main" id="{20D41A7B-1B54-431C-91CA-6E853781FA88}"/>
              </a:ext>
            </a:extLst>
          </p:cNvPr>
          <p:cNvPicPr>
            <a:picLocks noChangeAspect="1"/>
          </p:cNvPicPr>
          <p:nvPr/>
        </p:nvPicPr>
        <p:blipFill>
          <a:blip r:embed="rId3"/>
          <a:stretch>
            <a:fillRect/>
          </a:stretch>
        </p:blipFill>
        <p:spPr>
          <a:xfrm>
            <a:off x="5181600" y="5791257"/>
            <a:ext cx="3417718" cy="1066743"/>
          </a:xfrm>
          <a:prstGeom prst="rect">
            <a:avLst/>
          </a:prstGeom>
        </p:spPr>
      </p:pic>
      <p:pic>
        <p:nvPicPr>
          <p:cNvPr id="6" name="Picture 5">
            <a:extLst>
              <a:ext uri="{FF2B5EF4-FFF2-40B4-BE49-F238E27FC236}">
                <a16:creationId xmlns:a16="http://schemas.microsoft.com/office/drawing/2014/main" id="{22250E2B-9FCC-6AC1-F84E-6DB243EB92FE}"/>
              </a:ext>
            </a:extLst>
          </p:cNvPr>
          <p:cNvPicPr>
            <a:picLocks noChangeAspect="1"/>
          </p:cNvPicPr>
          <p:nvPr/>
        </p:nvPicPr>
        <p:blipFill>
          <a:blip r:embed="rId4"/>
          <a:stretch>
            <a:fillRect/>
          </a:stretch>
        </p:blipFill>
        <p:spPr>
          <a:xfrm>
            <a:off x="914400" y="6022055"/>
            <a:ext cx="3417718" cy="683544"/>
          </a:xfrm>
          <a:prstGeom prst="rect">
            <a:avLst/>
          </a:prstGeom>
        </p:spPr>
      </p:pic>
    </p:spTree>
    <p:extLst>
      <p:ext uri="{BB962C8B-B14F-4D97-AF65-F5344CB8AC3E}">
        <p14:creationId xmlns:p14="http://schemas.microsoft.com/office/powerpoint/2010/main" val="425421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0C5FF-7B85-CBA1-0265-1A4A014556A2}"/>
              </a:ext>
            </a:extLst>
          </p:cNvPr>
          <p:cNvSpPr>
            <a:spLocks noGrp="1"/>
          </p:cNvSpPr>
          <p:nvPr>
            <p:ph type="title"/>
          </p:nvPr>
        </p:nvSpPr>
        <p:spPr>
          <a:xfrm>
            <a:off x="457200" y="228600"/>
            <a:ext cx="8229600" cy="914400"/>
          </a:xfrm>
          <a:solidFill>
            <a:srgbClr val="5E3886"/>
          </a:solidFill>
        </p:spPr>
        <p:txBody>
          <a:bodyPr anchor="b">
            <a:normAutofit/>
          </a:bodyPr>
          <a:lstStyle/>
          <a:p>
            <a:r>
              <a:rPr lang="en-US" dirty="0">
                <a:solidFill>
                  <a:schemeClr val="bg1"/>
                </a:solidFill>
              </a:rPr>
              <a:t>Sleep quality and Diabetes Risk</a:t>
            </a:r>
          </a:p>
        </p:txBody>
      </p:sp>
      <p:sp>
        <p:nvSpPr>
          <p:cNvPr id="3" name="Content Placeholder 2">
            <a:extLst>
              <a:ext uri="{FF2B5EF4-FFF2-40B4-BE49-F238E27FC236}">
                <a16:creationId xmlns:a16="http://schemas.microsoft.com/office/drawing/2014/main" id="{6A8157A6-D04C-A79D-613D-108716800BAD}"/>
              </a:ext>
            </a:extLst>
          </p:cNvPr>
          <p:cNvSpPr>
            <a:spLocks noGrp="1"/>
          </p:cNvSpPr>
          <p:nvPr>
            <p:ph sz="quarter" idx="1"/>
          </p:nvPr>
        </p:nvSpPr>
        <p:spPr>
          <a:xfrm>
            <a:off x="457200" y="1219200"/>
            <a:ext cx="5719306" cy="5638800"/>
          </a:xfrm>
        </p:spPr>
        <p:txBody>
          <a:bodyPr>
            <a:normAutofit/>
          </a:bodyPr>
          <a:lstStyle/>
          <a:p>
            <a:r>
              <a:rPr lang="en-US" sz="2800" dirty="0"/>
              <a:t>Sleep quality “an individual’s self-satisfaction with all aspects of sleep experience.”</a:t>
            </a:r>
          </a:p>
          <a:p>
            <a:r>
              <a:rPr lang="en-US" sz="2800" dirty="0"/>
              <a:t>Sleep modulates important metabolic, endocrine, cardiovascular processes.</a:t>
            </a:r>
          </a:p>
          <a:p>
            <a:r>
              <a:rPr lang="en-US" sz="2800" dirty="0"/>
              <a:t>Poor sleep quality associated with 40% increased risk of developing type 2 diabetes</a:t>
            </a:r>
          </a:p>
          <a:p>
            <a:r>
              <a:rPr lang="en-US" sz="2800" dirty="0"/>
              <a:t>Night owls have 2.5 higher odds for type 2 than early birds (chronotype)</a:t>
            </a:r>
          </a:p>
        </p:txBody>
      </p:sp>
      <p:pic>
        <p:nvPicPr>
          <p:cNvPr id="5" name="Picture 4" descr="Dog in sleep mask">
            <a:extLst>
              <a:ext uri="{FF2B5EF4-FFF2-40B4-BE49-F238E27FC236}">
                <a16:creationId xmlns:a16="http://schemas.microsoft.com/office/drawing/2014/main" id="{F662ED5A-793B-B16D-8C3C-599BEB6DFFBB}"/>
              </a:ext>
            </a:extLst>
          </p:cNvPr>
          <p:cNvPicPr>
            <a:picLocks noChangeAspect="1"/>
          </p:cNvPicPr>
          <p:nvPr/>
        </p:nvPicPr>
        <p:blipFill>
          <a:blip r:embed="rId3" cstate="print">
            <a:extLst>
              <a:ext uri="{28A0092B-C50C-407E-A947-70E740481C1C}">
                <a14:useLocalDpi xmlns:a14="http://schemas.microsoft.com/office/drawing/2010/main" val="0"/>
              </a:ext>
            </a:extLst>
          </a:blip>
          <a:srcRect l="29247" r="16115" b="-3"/>
          <a:stretch>
            <a:fillRect/>
          </a:stretch>
        </p:blipFill>
        <p:spPr>
          <a:xfrm>
            <a:off x="6176506" y="1216152"/>
            <a:ext cx="2497339" cy="3051048"/>
          </a:xfrm>
          <a:prstGeom prst="rect">
            <a:avLst/>
          </a:prstGeom>
          <a:noFill/>
        </p:spPr>
      </p:pic>
      <p:pic>
        <p:nvPicPr>
          <p:cNvPr id="6" name="Picture 5">
            <a:extLst>
              <a:ext uri="{FF2B5EF4-FFF2-40B4-BE49-F238E27FC236}">
                <a16:creationId xmlns:a16="http://schemas.microsoft.com/office/drawing/2014/main" id="{A311572F-5842-AF7F-6F54-4BAD81AD7D3C}"/>
              </a:ext>
            </a:extLst>
          </p:cNvPr>
          <p:cNvPicPr>
            <a:picLocks noChangeAspect="1"/>
          </p:cNvPicPr>
          <p:nvPr/>
        </p:nvPicPr>
        <p:blipFill>
          <a:blip r:embed="rId4"/>
          <a:stretch>
            <a:fillRect/>
          </a:stretch>
        </p:blipFill>
        <p:spPr>
          <a:xfrm>
            <a:off x="6324600" y="4354123"/>
            <a:ext cx="2521945" cy="504389"/>
          </a:xfrm>
          <a:prstGeom prst="rect">
            <a:avLst/>
          </a:prstGeom>
        </p:spPr>
      </p:pic>
      <p:pic>
        <p:nvPicPr>
          <p:cNvPr id="4" name="Graphic 3" descr="Brainstorm outline">
            <a:extLst>
              <a:ext uri="{FF2B5EF4-FFF2-40B4-BE49-F238E27FC236}">
                <a16:creationId xmlns:a16="http://schemas.microsoft.com/office/drawing/2014/main" id="{11FB205E-62B0-81FC-BC21-7519FF08A22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19800" y="3881272"/>
            <a:ext cx="609600" cy="609600"/>
          </a:xfrm>
          <a:prstGeom prst="rect">
            <a:avLst/>
          </a:prstGeom>
        </p:spPr>
      </p:pic>
    </p:spTree>
    <p:extLst>
      <p:ext uri="{BB962C8B-B14F-4D97-AF65-F5344CB8AC3E}">
        <p14:creationId xmlns:p14="http://schemas.microsoft.com/office/powerpoint/2010/main" val="93091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595A9-FC8D-D155-1B39-ADB343A76641}"/>
              </a:ext>
            </a:extLst>
          </p:cNvPr>
          <p:cNvSpPr>
            <a:spLocks noGrp="1"/>
          </p:cNvSpPr>
          <p:nvPr>
            <p:ph type="title"/>
          </p:nvPr>
        </p:nvSpPr>
        <p:spPr>
          <a:solidFill>
            <a:srgbClr val="5E3886"/>
          </a:solidFill>
        </p:spPr>
        <p:txBody>
          <a:bodyPr/>
          <a:lstStyle/>
          <a:p>
            <a:r>
              <a:rPr lang="en-US" dirty="0">
                <a:solidFill>
                  <a:schemeClr val="bg1"/>
                </a:solidFill>
              </a:rPr>
              <a:t>3. Metformin &amp; Prediabetes</a:t>
            </a:r>
          </a:p>
        </p:txBody>
      </p:sp>
      <p:sp>
        <p:nvSpPr>
          <p:cNvPr id="3" name="Content Placeholder 2">
            <a:extLst>
              <a:ext uri="{FF2B5EF4-FFF2-40B4-BE49-F238E27FC236}">
                <a16:creationId xmlns:a16="http://schemas.microsoft.com/office/drawing/2014/main" id="{634A71CB-ED38-4E24-C36B-9E868794A418}"/>
              </a:ext>
            </a:extLst>
          </p:cNvPr>
          <p:cNvSpPr>
            <a:spLocks noGrp="1"/>
          </p:cNvSpPr>
          <p:nvPr>
            <p:ph sz="quarter" idx="1"/>
          </p:nvPr>
        </p:nvSpPr>
        <p:spPr/>
        <p:txBody>
          <a:bodyPr>
            <a:normAutofit fontScale="92500" lnSpcReduction="10000"/>
          </a:bodyPr>
          <a:lstStyle/>
          <a:p>
            <a:r>
              <a:rPr lang="en-US" dirty="0"/>
              <a:t>Use metformin for prevention of type 2 for those at high risk:</a:t>
            </a:r>
          </a:p>
          <a:p>
            <a:pPr lvl="1"/>
            <a:r>
              <a:rPr lang="en-US" dirty="0"/>
              <a:t>25–59 yrs with BMI ≥35</a:t>
            </a:r>
          </a:p>
          <a:p>
            <a:pPr lvl="1"/>
            <a:r>
              <a:rPr lang="en-US" dirty="0"/>
              <a:t>A1C 6.0% or more</a:t>
            </a:r>
          </a:p>
          <a:p>
            <a:pPr lvl="1"/>
            <a:r>
              <a:rPr lang="en-US" dirty="0"/>
              <a:t>History of GDM</a:t>
            </a:r>
          </a:p>
          <a:p>
            <a:pPr lvl="1"/>
            <a:endParaRPr lang="en-US" dirty="0"/>
          </a:p>
          <a:p>
            <a:r>
              <a:rPr lang="en-US" dirty="0"/>
              <a:t>Periodic assess of B12, </a:t>
            </a:r>
            <a:r>
              <a:rPr lang="en-US" dirty="0" err="1"/>
              <a:t>esp</a:t>
            </a:r>
            <a:r>
              <a:rPr lang="en-US" dirty="0"/>
              <a:t> if have anemia, peripheral neuropathy.</a:t>
            </a:r>
          </a:p>
          <a:p>
            <a:pPr marL="274320" lvl="1" indent="0">
              <a:buNone/>
            </a:pPr>
            <a:r>
              <a:rPr lang="en-US" dirty="0"/>
              <a:t> </a:t>
            </a:r>
          </a:p>
        </p:txBody>
      </p:sp>
      <p:sp>
        <p:nvSpPr>
          <p:cNvPr id="4" name="Content Placeholder 3">
            <a:extLst>
              <a:ext uri="{FF2B5EF4-FFF2-40B4-BE49-F238E27FC236}">
                <a16:creationId xmlns:a16="http://schemas.microsoft.com/office/drawing/2014/main" id="{D4A702ED-E80B-6DAC-36FA-947AD96E27D1}"/>
              </a:ext>
            </a:extLst>
          </p:cNvPr>
          <p:cNvSpPr>
            <a:spLocks noGrp="1"/>
          </p:cNvSpPr>
          <p:nvPr>
            <p:ph sz="quarter" idx="2"/>
          </p:nvPr>
        </p:nvSpPr>
        <p:spPr>
          <a:xfrm>
            <a:off x="4498848" y="1219200"/>
            <a:ext cx="4394917" cy="4937760"/>
          </a:xfrm>
        </p:spPr>
        <p:txBody>
          <a:bodyPr>
            <a:normAutofit fontScale="92500" lnSpcReduction="10000"/>
          </a:bodyPr>
          <a:lstStyle/>
          <a:p>
            <a:r>
              <a:rPr lang="en-US" dirty="0"/>
              <a:t>Consider Metformin to prevent hyperglycemia in high-risk individuals:</a:t>
            </a:r>
          </a:p>
          <a:p>
            <a:r>
              <a:rPr lang="en-US" dirty="0"/>
              <a:t>Ind’s treated with Chemo medications:</a:t>
            </a:r>
          </a:p>
          <a:p>
            <a:pPr lvl="1"/>
            <a:r>
              <a:rPr lang="en-US" sz="3000" dirty="0"/>
              <a:t>Phosphatidylinositol 3-kinase </a:t>
            </a:r>
            <a:r>
              <a:rPr lang="el-GR" sz="3000" dirty="0"/>
              <a:t>α (</a:t>
            </a:r>
            <a:r>
              <a:rPr lang="en-US" sz="3000" dirty="0"/>
              <a:t>PI3K</a:t>
            </a:r>
            <a:r>
              <a:rPr lang="el-GR" sz="3000" dirty="0"/>
              <a:t>α) </a:t>
            </a:r>
            <a:r>
              <a:rPr lang="en-US" sz="3000" dirty="0"/>
              <a:t>inhibitor (e.g., </a:t>
            </a:r>
            <a:r>
              <a:rPr lang="en-US" sz="3000" dirty="0" err="1"/>
              <a:t>alpelisib</a:t>
            </a:r>
            <a:r>
              <a:rPr lang="en-US" sz="3000" dirty="0"/>
              <a:t> and </a:t>
            </a:r>
            <a:r>
              <a:rPr lang="en-US" sz="3000" dirty="0" err="1"/>
              <a:t>inavolisib</a:t>
            </a:r>
            <a:r>
              <a:rPr lang="en-US" sz="3000" dirty="0"/>
              <a:t>). </a:t>
            </a:r>
            <a:endParaRPr lang="en-US" sz="3000" b="1" dirty="0"/>
          </a:p>
          <a:p>
            <a:pPr lvl="1"/>
            <a:r>
              <a:rPr lang="en-US" sz="3000" dirty="0"/>
              <a:t>High dose steroids</a:t>
            </a:r>
          </a:p>
        </p:txBody>
      </p:sp>
      <p:pic>
        <p:nvPicPr>
          <p:cNvPr id="5" name="Picture 4">
            <a:extLst>
              <a:ext uri="{FF2B5EF4-FFF2-40B4-BE49-F238E27FC236}">
                <a16:creationId xmlns:a16="http://schemas.microsoft.com/office/drawing/2014/main" id="{F0067AFD-77BF-066C-6452-02C89D4D1EEC}"/>
              </a:ext>
            </a:extLst>
          </p:cNvPr>
          <p:cNvPicPr>
            <a:picLocks noChangeAspect="1"/>
          </p:cNvPicPr>
          <p:nvPr/>
        </p:nvPicPr>
        <p:blipFill>
          <a:blip r:embed="rId3"/>
          <a:stretch>
            <a:fillRect/>
          </a:stretch>
        </p:blipFill>
        <p:spPr>
          <a:xfrm>
            <a:off x="6129968" y="6156960"/>
            <a:ext cx="2521945" cy="504389"/>
          </a:xfrm>
          <a:prstGeom prst="rect">
            <a:avLst/>
          </a:prstGeom>
        </p:spPr>
      </p:pic>
      <p:pic>
        <p:nvPicPr>
          <p:cNvPr id="6" name="Graphic 5" descr="Brainstorm outline">
            <a:extLst>
              <a:ext uri="{FF2B5EF4-FFF2-40B4-BE49-F238E27FC236}">
                <a16:creationId xmlns:a16="http://schemas.microsoft.com/office/drawing/2014/main" id="{36FAF8C9-BF86-1472-9BFB-8B77CFDF079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05020" y="6104354"/>
            <a:ext cx="609600" cy="609600"/>
          </a:xfrm>
          <a:prstGeom prst="rect">
            <a:avLst/>
          </a:prstGeom>
        </p:spPr>
      </p:pic>
    </p:spTree>
    <p:extLst>
      <p:ext uri="{BB962C8B-B14F-4D97-AF65-F5344CB8AC3E}">
        <p14:creationId xmlns:p14="http://schemas.microsoft.com/office/powerpoint/2010/main" val="53604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FBED19-0DE6-2054-4303-954EB4045710}"/>
              </a:ext>
            </a:extLst>
          </p:cNvPr>
          <p:cNvSpPr>
            <a:spLocks noGrp="1"/>
          </p:cNvSpPr>
          <p:nvPr>
            <p:ph type="title"/>
          </p:nvPr>
        </p:nvSpPr>
        <p:spPr>
          <a:xfrm>
            <a:off x="455613" y="273050"/>
            <a:ext cx="8226425" cy="1143000"/>
          </a:xfrm>
          <a:solidFill>
            <a:srgbClr val="5E3886"/>
          </a:solidFill>
        </p:spPr>
        <p:txBody>
          <a:bodyPr anchor="b">
            <a:normAutofit/>
          </a:bodyPr>
          <a:lstStyle/>
          <a:p>
            <a:r>
              <a:rPr lang="en-US" dirty="0">
                <a:solidFill>
                  <a:schemeClr val="bg1"/>
                </a:solidFill>
              </a:rPr>
              <a:t>GLP-1 Therapy for Prediabetes?</a:t>
            </a:r>
          </a:p>
        </p:txBody>
      </p:sp>
      <p:sp>
        <p:nvSpPr>
          <p:cNvPr id="6" name="Content Placeholder 5">
            <a:extLst>
              <a:ext uri="{FF2B5EF4-FFF2-40B4-BE49-F238E27FC236}">
                <a16:creationId xmlns:a16="http://schemas.microsoft.com/office/drawing/2014/main" id="{65F8F56C-BCAB-8F0B-C7A0-02D409A93E0C}"/>
              </a:ext>
            </a:extLst>
          </p:cNvPr>
          <p:cNvSpPr>
            <a:spLocks noGrp="1"/>
          </p:cNvSpPr>
          <p:nvPr>
            <p:ph type="body" sz="half" idx="1"/>
          </p:nvPr>
        </p:nvSpPr>
        <p:spPr>
          <a:xfrm>
            <a:off x="455612" y="1598613"/>
            <a:ext cx="4954588" cy="5411787"/>
          </a:xfrm>
        </p:spPr>
        <p:txBody>
          <a:bodyPr>
            <a:noAutofit/>
          </a:bodyPr>
          <a:lstStyle/>
          <a:p>
            <a:pPr>
              <a:lnSpc>
                <a:spcPct val="90000"/>
              </a:lnSpc>
            </a:pPr>
            <a:r>
              <a:rPr lang="en-US" dirty="0"/>
              <a:t>The use glucagon-like peptide 1–based therapies for weight management in individuals with BMI of 25+ is highly beneficial and should be considered.</a:t>
            </a:r>
          </a:p>
          <a:p>
            <a:pPr>
              <a:lnSpc>
                <a:spcPct val="90000"/>
              </a:lnSpc>
            </a:pPr>
            <a:r>
              <a:rPr lang="en-US" dirty="0"/>
              <a:t>Every kilogram of weight loss confers a 16% reduction in risk of progression over 3.2 years</a:t>
            </a:r>
          </a:p>
        </p:txBody>
      </p:sp>
      <p:pic>
        <p:nvPicPr>
          <p:cNvPr id="10" name="Picture 9" descr="Doctor talking with patient">
            <a:extLst>
              <a:ext uri="{FF2B5EF4-FFF2-40B4-BE49-F238E27FC236}">
                <a16:creationId xmlns:a16="http://schemas.microsoft.com/office/drawing/2014/main" id="{0B09F70D-4A06-9860-FE2A-3740DCB62C56}"/>
              </a:ext>
            </a:extLst>
          </p:cNvPr>
          <p:cNvPicPr>
            <a:picLocks noChangeAspect="1"/>
          </p:cNvPicPr>
          <p:nvPr/>
        </p:nvPicPr>
        <p:blipFill>
          <a:blip r:embed="rId3" cstate="print">
            <a:extLst>
              <a:ext uri="{28A0092B-C50C-407E-A947-70E740481C1C}">
                <a14:useLocalDpi xmlns:a14="http://schemas.microsoft.com/office/drawing/2010/main" val="0"/>
              </a:ext>
            </a:extLst>
          </a:blip>
          <a:srcRect l="16668" r="17500"/>
          <a:stretch>
            <a:fillRect/>
          </a:stretch>
        </p:blipFill>
        <p:spPr>
          <a:xfrm>
            <a:off x="5766623" y="1598613"/>
            <a:ext cx="2971800" cy="3009418"/>
          </a:xfrm>
          <a:prstGeom prst="rect">
            <a:avLst/>
          </a:prstGeom>
        </p:spPr>
      </p:pic>
      <p:pic>
        <p:nvPicPr>
          <p:cNvPr id="11" name="Picture 10">
            <a:extLst>
              <a:ext uri="{FF2B5EF4-FFF2-40B4-BE49-F238E27FC236}">
                <a16:creationId xmlns:a16="http://schemas.microsoft.com/office/drawing/2014/main" id="{0FF259DF-DD7B-9031-339D-8716C13D7315}"/>
              </a:ext>
            </a:extLst>
          </p:cNvPr>
          <p:cNvPicPr>
            <a:picLocks noChangeAspect="1"/>
          </p:cNvPicPr>
          <p:nvPr/>
        </p:nvPicPr>
        <p:blipFill>
          <a:blip r:embed="rId4"/>
          <a:stretch>
            <a:fillRect/>
          </a:stretch>
        </p:blipFill>
        <p:spPr>
          <a:xfrm>
            <a:off x="5991550" y="4754998"/>
            <a:ext cx="2521945" cy="504389"/>
          </a:xfrm>
          <a:prstGeom prst="rect">
            <a:avLst/>
          </a:prstGeom>
        </p:spPr>
      </p:pic>
      <p:pic>
        <p:nvPicPr>
          <p:cNvPr id="2" name="Graphic 1" descr="Brainstorm outline">
            <a:extLst>
              <a:ext uri="{FF2B5EF4-FFF2-40B4-BE49-F238E27FC236}">
                <a16:creationId xmlns:a16="http://schemas.microsoft.com/office/drawing/2014/main" id="{E318C269-52CB-2DBA-3158-40326581A49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19800" y="3881272"/>
            <a:ext cx="609600" cy="609600"/>
          </a:xfrm>
          <a:prstGeom prst="rect">
            <a:avLst/>
          </a:prstGeom>
        </p:spPr>
      </p:pic>
    </p:spTree>
    <p:extLst>
      <p:ext uri="{BB962C8B-B14F-4D97-AF65-F5344CB8AC3E}">
        <p14:creationId xmlns:p14="http://schemas.microsoft.com/office/powerpoint/2010/main" val="303758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B10C1A-C83D-A340-26B6-0940A351406A}"/>
              </a:ext>
            </a:extLst>
          </p:cNvPr>
          <p:cNvSpPr>
            <a:spLocks noGrp="1"/>
          </p:cNvSpPr>
          <p:nvPr>
            <p:ph type="body" sz="half" idx="1"/>
          </p:nvPr>
        </p:nvSpPr>
        <p:spPr/>
        <p:txBody>
          <a:bodyPr/>
          <a:lstStyle/>
          <a:p>
            <a:endParaRPr lang="en-US" dirty="0"/>
          </a:p>
        </p:txBody>
      </p:sp>
      <p:sp>
        <p:nvSpPr>
          <p:cNvPr id="4" name="Content Placeholder 3">
            <a:extLst>
              <a:ext uri="{FF2B5EF4-FFF2-40B4-BE49-F238E27FC236}">
                <a16:creationId xmlns:a16="http://schemas.microsoft.com/office/drawing/2014/main" id="{CC9F181D-A020-E783-5188-36426A943F84}"/>
              </a:ext>
            </a:extLst>
          </p:cNvPr>
          <p:cNvSpPr>
            <a:spLocks noGrp="1"/>
          </p:cNvSpPr>
          <p:nvPr>
            <p:ph sz="quarter" idx="2"/>
          </p:nvPr>
        </p:nvSpPr>
        <p:spPr/>
        <p:txBody>
          <a:bodyPr/>
          <a:lstStyle/>
          <a:p>
            <a:endParaRPr lang="en-US"/>
          </a:p>
        </p:txBody>
      </p:sp>
      <p:sp>
        <p:nvSpPr>
          <p:cNvPr id="5" name="Content Placeholder 4">
            <a:extLst>
              <a:ext uri="{FF2B5EF4-FFF2-40B4-BE49-F238E27FC236}">
                <a16:creationId xmlns:a16="http://schemas.microsoft.com/office/drawing/2014/main" id="{3CBB1B64-C713-418C-F961-3185987C1E6E}"/>
              </a:ext>
            </a:extLst>
          </p:cNvPr>
          <p:cNvSpPr>
            <a:spLocks noGrp="1"/>
          </p:cNvSpPr>
          <p:nvPr>
            <p:ph sz="quarter" idx="3"/>
          </p:nvPr>
        </p:nvSpPr>
        <p:spPr/>
        <p:txBody>
          <a:bodyPr/>
          <a:lstStyle/>
          <a:p>
            <a:endParaRPr lang="en-US"/>
          </a:p>
        </p:txBody>
      </p:sp>
      <p:pic>
        <p:nvPicPr>
          <p:cNvPr id="7" name="Picture 6">
            <a:extLst>
              <a:ext uri="{FF2B5EF4-FFF2-40B4-BE49-F238E27FC236}">
                <a16:creationId xmlns:a16="http://schemas.microsoft.com/office/drawing/2014/main" id="{698E47F9-D46E-8FBD-D532-3E83D77CE77C}"/>
              </a:ext>
            </a:extLst>
          </p:cNvPr>
          <p:cNvPicPr>
            <a:picLocks noChangeAspect="1"/>
          </p:cNvPicPr>
          <p:nvPr/>
        </p:nvPicPr>
        <p:blipFill>
          <a:blip r:embed="rId3"/>
          <a:stretch>
            <a:fillRect/>
          </a:stretch>
        </p:blipFill>
        <p:spPr>
          <a:xfrm>
            <a:off x="0" y="190731"/>
            <a:ext cx="9144000" cy="5917674"/>
          </a:xfrm>
          <a:prstGeom prst="rect">
            <a:avLst/>
          </a:prstGeom>
        </p:spPr>
      </p:pic>
      <p:pic>
        <p:nvPicPr>
          <p:cNvPr id="9" name="Picture 8">
            <a:extLst>
              <a:ext uri="{FF2B5EF4-FFF2-40B4-BE49-F238E27FC236}">
                <a16:creationId xmlns:a16="http://schemas.microsoft.com/office/drawing/2014/main" id="{CA50FD0C-66DC-9F37-CDAB-AAED78A47BEB}"/>
              </a:ext>
            </a:extLst>
          </p:cNvPr>
          <p:cNvPicPr>
            <a:picLocks noChangeAspect="1"/>
          </p:cNvPicPr>
          <p:nvPr/>
        </p:nvPicPr>
        <p:blipFill>
          <a:blip r:embed="rId4"/>
          <a:stretch>
            <a:fillRect/>
          </a:stretch>
        </p:blipFill>
        <p:spPr>
          <a:xfrm>
            <a:off x="3147585" y="6139270"/>
            <a:ext cx="2690079" cy="714485"/>
          </a:xfrm>
          <a:prstGeom prst="rect">
            <a:avLst/>
          </a:prstGeom>
        </p:spPr>
      </p:pic>
    </p:spTree>
    <p:extLst>
      <p:ext uri="{BB962C8B-B14F-4D97-AF65-F5344CB8AC3E}">
        <p14:creationId xmlns:p14="http://schemas.microsoft.com/office/powerpoint/2010/main" val="2404779560"/>
      </p:ext>
    </p:extLst>
  </p:cSld>
  <p:clrMapOvr>
    <a:masterClrMapping/>
  </p:clrMapOvr>
  <p:extLst>
    <p:ext uri="{6950BFC3-D8DA-4A85-94F7-54DA5524770B}">
      <p188:commentRel xmlns:p188="http://schemas.microsoft.com/office/powerpoint/2018/8/main" r:id="rId2"/>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altLang="en-US" dirty="0"/>
              <a:t>Diabetes is Complex</a:t>
            </a:r>
          </a:p>
        </p:txBody>
      </p:sp>
      <p:sp>
        <p:nvSpPr>
          <p:cNvPr id="33795" name="Content Placeholder 2"/>
          <p:cNvSpPr>
            <a:spLocks noGrp="1"/>
          </p:cNvSpPr>
          <p:nvPr>
            <p:ph sz="quarter" idx="1"/>
          </p:nvPr>
        </p:nvSpPr>
        <p:spPr>
          <a:xfrm>
            <a:off x="457200" y="1219200"/>
            <a:ext cx="5029200" cy="5638800"/>
          </a:xfrm>
        </p:spPr>
        <p:txBody>
          <a:bodyPr>
            <a:normAutofit fontScale="92500"/>
          </a:bodyPr>
          <a:lstStyle/>
          <a:p>
            <a:pPr eaLnBrk="1" hangingPunct="1">
              <a:lnSpc>
                <a:spcPct val="120000"/>
              </a:lnSpc>
            </a:pPr>
            <a:r>
              <a:rPr lang="en-US" altLang="en-US" sz="3200" dirty="0"/>
              <a:t>Goal – achieve well being and negotiated outcomes</a:t>
            </a:r>
          </a:p>
          <a:p>
            <a:pPr eaLnBrk="1" hangingPunct="1">
              <a:lnSpc>
                <a:spcPct val="120000"/>
              </a:lnSpc>
            </a:pPr>
            <a:r>
              <a:rPr lang="en-US" altLang="en-US" sz="3200" dirty="0"/>
              <a:t>Psychological factors:</a:t>
            </a:r>
          </a:p>
          <a:p>
            <a:pPr lvl="1" eaLnBrk="1" hangingPunct="1">
              <a:lnSpc>
                <a:spcPct val="120000"/>
              </a:lnSpc>
            </a:pPr>
            <a:r>
              <a:rPr lang="en-US" altLang="en-US" sz="2800" dirty="0"/>
              <a:t>Environmental</a:t>
            </a:r>
          </a:p>
          <a:p>
            <a:pPr lvl="1" eaLnBrk="1" hangingPunct="1">
              <a:lnSpc>
                <a:spcPct val="120000"/>
              </a:lnSpc>
            </a:pPr>
            <a:r>
              <a:rPr lang="en-US" altLang="en-US" sz="2800" dirty="0"/>
              <a:t>Social</a:t>
            </a:r>
          </a:p>
          <a:p>
            <a:pPr lvl="1" eaLnBrk="1" hangingPunct="1">
              <a:lnSpc>
                <a:spcPct val="120000"/>
              </a:lnSpc>
            </a:pPr>
            <a:r>
              <a:rPr lang="en-US" altLang="en-US" sz="2800" dirty="0"/>
              <a:t>Behavioral</a:t>
            </a:r>
          </a:p>
          <a:p>
            <a:pPr lvl="1" eaLnBrk="1" hangingPunct="1">
              <a:lnSpc>
                <a:spcPct val="120000"/>
              </a:lnSpc>
            </a:pPr>
            <a:r>
              <a:rPr lang="en-US" altLang="en-US" sz="2800" dirty="0"/>
              <a:t>Emotional</a:t>
            </a:r>
          </a:p>
          <a:p>
            <a:pPr eaLnBrk="1" hangingPunct="1">
              <a:lnSpc>
                <a:spcPct val="120000"/>
              </a:lnSpc>
            </a:pPr>
            <a:r>
              <a:rPr lang="en-US" altLang="en-US" sz="3200" dirty="0"/>
              <a:t>Keep it person centered while integrating care into daily life</a:t>
            </a:r>
          </a:p>
          <a:p>
            <a:pPr lvl="1" eaLnBrk="1" hangingPunct="1">
              <a:lnSpc>
                <a:spcPct val="120000"/>
              </a:lnSpc>
            </a:pPr>
            <a:r>
              <a:rPr lang="en-US" altLang="en-US" sz="2800" dirty="0"/>
              <a:t>Consider the individual</a:t>
            </a:r>
          </a:p>
        </p:txBody>
      </p:sp>
      <p:pic>
        <p:nvPicPr>
          <p:cNvPr id="2" name="Picture 1"/>
          <p:cNvPicPr>
            <a:picLocks noChangeAspect="1"/>
          </p:cNvPicPr>
          <p:nvPr/>
        </p:nvPicPr>
        <p:blipFill>
          <a:blip r:embed="rId4"/>
          <a:stretch>
            <a:fillRect/>
          </a:stretch>
        </p:blipFill>
        <p:spPr>
          <a:xfrm>
            <a:off x="5638800" y="1676400"/>
            <a:ext cx="2888673" cy="1905000"/>
          </a:xfrm>
          <a:prstGeom prst="rect">
            <a:avLst/>
          </a:prstGeom>
        </p:spPr>
      </p:pic>
    </p:spTree>
    <p:custDataLst>
      <p:tags r:id="rId1"/>
    </p:custDataLst>
    <p:extLst>
      <p:ext uri="{BB962C8B-B14F-4D97-AF65-F5344CB8AC3E}">
        <p14:creationId xmlns:p14="http://schemas.microsoft.com/office/powerpoint/2010/main" val="47149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6A664E-1A11-CFD7-A42E-1A692BF316B7}"/>
              </a:ext>
            </a:extLst>
          </p:cNvPr>
          <p:cNvSpPr>
            <a:spLocks noGrp="1"/>
          </p:cNvSpPr>
          <p:nvPr>
            <p:ph type="title"/>
          </p:nvPr>
        </p:nvSpPr>
        <p:spPr>
          <a:xfrm>
            <a:off x="455616" y="273050"/>
            <a:ext cx="8226425" cy="990595"/>
          </a:xfrm>
        </p:spPr>
        <p:txBody>
          <a:bodyPr anchor="b">
            <a:normAutofit/>
          </a:bodyPr>
          <a:lstStyle/>
          <a:p>
            <a:pPr>
              <a:lnSpc>
                <a:spcPct val="90000"/>
              </a:lnSpc>
            </a:pPr>
            <a:r>
              <a:rPr lang="en-US" sz="3700"/>
              <a:t>Remember by Joy Harjo – Poet Laureate</a:t>
            </a:r>
          </a:p>
        </p:txBody>
      </p:sp>
      <p:sp>
        <p:nvSpPr>
          <p:cNvPr id="6" name="Content Placeholder 5">
            <a:extLst>
              <a:ext uri="{FF2B5EF4-FFF2-40B4-BE49-F238E27FC236}">
                <a16:creationId xmlns:a16="http://schemas.microsoft.com/office/drawing/2014/main" id="{3CEAC5EF-4EDF-5D1A-7B1A-E17D08F9F00B}"/>
              </a:ext>
            </a:extLst>
          </p:cNvPr>
          <p:cNvSpPr>
            <a:spLocks noGrp="1"/>
          </p:cNvSpPr>
          <p:nvPr>
            <p:ph sz="half" idx="1"/>
          </p:nvPr>
        </p:nvSpPr>
        <p:spPr>
          <a:xfrm>
            <a:off x="453757" y="1371600"/>
            <a:ext cx="4037012" cy="5899150"/>
          </a:xfrm>
        </p:spPr>
        <p:txBody>
          <a:bodyPr>
            <a:normAutofit/>
          </a:bodyPr>
          <a:lstStyle/>
          <a:p>
            <a:pPr>
              <a:lnSpc>
                <a:spcPct val="90000"/>
              </a:lnSpc>
            </a:pPr>
            <a:r>
              <a:rPr lang="en-US" sz="1600" b="0" i="0" dirty="0">
                <a:effectLst/>
              </a:rPr>
              <a:t>Remember the earth whose skin you are:</a:t>
            </a:r>
            <a:br>
              <a:rPr lang="en-US" sz="1600" b="0" i="0" dirty="0">
                <a:effectLst/>
              </a:rPr>
            </a:br>
            <a:r>
              <a:rPr lang="en-US" sz="1600" b="0" i="0" dirty="0">
                <a:effectLst/>
              </a:rPr>
              <a:t>red earth, black earth, yellow earth, white earth, brown earth, we are earth.</a:t>
            </a:r>
            <a:br>
              <a:rPr lang="en-US" sz="1600" b="0" i="0" dirty="0">
                <a:effectLst/>
              </a:rPr>
            </a:br>
            <a:endParaRPr lang="en-US" sz="1600" b="0" i="0" dirty="0">
              <a:effectLst/>
            </a:endParaRPr>
          </a:p>
          <a:p>
            <a:pPr>
              <a:lnSpc>
                <a:spcPct val="90000"/>
              </a:lnSpc>
            </a:pPr>
            <a:r>
              <a:rPr lang="en-US" sz="1600" b="0" i="0" dirty="0">
                <a:effectLst/>
              </a:rPr>
              <a:t>Remember the plants, trees, animal life who all have their</a:t>
            </a:r>
            <a:r>
              <a:rPr lang="en-US" sz="1600" dirty="0"/>
              <a:t> </a:t>
            </a:r>
            <a:r>
              <a:rPr lang="en-US" sz="1600" b="0" i="0" dirty="0">
                <a:effectLst/>
              </a:rPr>
              <a:t>tribes, their families, their histories, too. Talk to them,</a:t>
            </a:r>
            <a:br>
              <a:rPr lang="en-US" sz="1600" b="0" i="0" dirty="0">
                <a:effectLst/>
              </a:rPr>
            </a:br>
            <a:r>
              <a:rPr lang="en-US" sz="1600" b="0" i="0" dirty="0">
                <a:effectLst/>
              </a:rPr>
              <a:t>listen to them. They are alive poems.</a:t>
            </a:r>
            <a:br>
              <a:rPr lang="en-US" sz="1600" b="0" i="0" dirty="0">
                <a:effectLst/>
              </a:rPr>
            </a:br>
            <a:endParaRPr lang="en-US" sz="1600" b="0" i="0" dirty="0">
              <a:effectLst/>
            </a:endParaRPr>
          </a:p>
          <a:p>
            <a:pPr>
              <a:lnSpc>
                <a:spcPct val="90000"/>
              </a:lnSpc>
            </a:pPr>
            <a:r>
              <a:rPr lang="en-US" sz="1600" b="0" i="0" dirty="0">
                <a:effectLst/>
              </a:rPr>
              <a:t>Remember the wind. Remember her voice. She knows the origin of this universe.</a:t>
            </a:r>
            <a:br>
              <a:rPr lang="en-US" sz="1600" b="0" i="0" dirty="0">
                <a:effectLst/>
              </a:rPr>
            </a:br>
            <a:endParaRPr lang="en-US" sz="1600" b="0" i="0" dirty="0">
              <a:effectLst/>
            </a:endParaRPr>
          </a:p>
          <a:p>
            <a:pPr>
              <a:lnSpc>
                <a:spcPct val="90000"/>
              </a:lnSpc>
            </a:pPr>
            <a:r>
              <a:rPr lang="en-US" sz="1600" b="0" i="0" dirty="0">
                <a:effectLst/>
              </a:rPr>
              <a:t>Remember you are all people and all people</a:t>
            </a:r>
            <a:br>
              <a:rPr lang="en-US" sz="1600" b="0" i="0" dirty="0">
                <a:effectLst/>
              </a:rPr>
            </a:br>
            <a:r>
              <a:rPr lang="en-US" sz="1600" b="0" i="0" dirty="0">
                <a:effectLst/>
              </a:rPr>
              <a:t>are you.</a:t>
            </a:r>
            <a:br>
              <a:rPr lang="en-US" sz="1600" b="0" i="0" dirty="0">
                <a:effectLst/>
              </a:rPr>
            </a:br>
            <a:r>
              <a:rPr lang="en-US" sz="1600" b="0" i="0" dirty="0">
                <a:effectLst/>
              </a:rPr>
              <a:t>Remember you are this universe and this</a:t>
            </a:r>
            <a:br>
              <a:rPr lang="en-US" sz="1600" b="0" i="0" dirty="0">
                <a:effectLst/>
              </a:rPr>
            </a:br>
            <a:r>
              <a:rPr lang="en-US" sz="1600" b="0" i="0" dirty="0">
                <a:effectLst/>
              </a:rPr>
              <a:t>universe is you.</a:t>
            </a:r>
            <a:br>
              <a:rPr lang="en-US" sz="1600" b="0" i="0" dirty="0">
                <a:effectLst/>
              </a:rPr>
            </a:br>
            <a:r>
              <a:rPr lang="en-US" sz="1600" b="0" i="0" dirty="0">
                <a:effectLst/>
              </a:rPr>
              <a:t>Remember all is in motion, is growing, is you.</a:t>
            </a:r>
            <a:br>
              <a:rPr lang="en-US" sz="1600" b="0" i="0" dirty="0">
                <a:effectLst/>
              </a:rPr>
            </a:br>
            <a:r>
              <a:rPr lang="en-US" sz="1600" b="0" i="0" dirty="0">
                <a:effectLst/>
              </a:rPr>
              <a:t>Remember language comes from this.</a:t>
            </a:r>
            <a:br>
              <a:rPr lang="en-US" sz="1600" b="0" i="0" dirty="0">
                <a:effectLst/>
              </a:rPr>
            </a:br>
            <a:r>
              <a:rPr lang="en-US" sz="1600" b="0" i="0" dirty="0">
                <a:effectLst/>
              </a:rPr>
              <a:t>Remember the dance language is, that life is.</a:t>
            </a:r>
            <a:br>
              <a:rPr lang="en-US" sz="1600" b="0" i="0" dirty="0">
                <a:effectLst/>
              </a:rPr>
            </a:br>
            <a:r>
              <a:rPr lang="en-US" sz="1600" b="0" i="0" dirty="0">
                <a:effectLst/>
              </a:rPr>
              <a:t>Remember.</a:t>
            </a:r>
          </a:p>
          <a:p>
            <a:pPr>
              <a:lnSpc>
                <a:spcPct val="90000"/>
              </a:lnSpc>
            </a:pPr>
            <a:endParaRPr lang="en-US" sz="1300" dirty="0"/>
          </a:p>
        </p:txBody>
      </p:sp>
      <p:pic>
        <p:nvPicPr>
          <p:cNvPr id="10" name="Content Placeholder 9" descr="Balanced stones on a pebble beach during sunset">
            <a:extLst>
              <a:ext uri="{FF2B5EF4-FFF2-40B4-BE49-F238E27FC236}">
                <a16:creationId xmlns:a16="http://schemas.microsoft.com/office/drawing/2014/main" id="{CE2A3669-DA46-A268-BE78-1DB510A13762}"/>
              </a:ext>
            </a:extLst>
          </p:cNvPr>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t="19408" r="5" b="5"/>
          <a:stretch/>
        </p:blipFill>
        <p:spPr>
          <a:xfrm>
            <a:off x="4645025" y="1598613"/>
            <a:ext cx="4037013" cy="2171700"/>
          </a:xfrm>
          <a:noFill/>
        </p:spPr>
      </p:pic>
      <p:sp>
        <p:nvSpPr>
          <p:cNvPr id="15" name="Content Placeholder 4">
            <a:extLst>
              <a:ext uri="{FF2B5EF4-FFF2-40B4-BE49-F238E27FC236}">
                <a16:creationId xmlns:a16="http://schemas.microsoft.com/office/drawing/2014/main" id="{1FAC3571-583F-7AF6-C04D-F868E9117F0B}"/>
              </a:ext>
            </a:extLst>
          </p:cNvPr>
          <p:cNvSpPr>
            <a:spLocks noGrp="1"/>
          </p:cNvSpPr>
          <p:nvPr>
            <p:ph sz="quarter" idx="3"/>
          </p:nvPr>
        </p:nvSpPr>
        <p:spPr>
          <a:xfrm>
            <a:off x="4645025" y="3922719"/>
            <a:ext cx="4037013" cy="2173287"/>
          </a:xfrm>
        </p:spPr>
        <p:txBody>
          <a:bodyPr/>
          <a:lstStyle/>
          <a:p>
            <a:pPr marL="0" indent="0" algn="ctr">
              <a:buNone/>
            </a:pPr>
            <a:r>
              <a:rPr lang="en-US" dirty="0"/>
              <a:t>We are all connected</a:t>
            </a:r>
          </a:p>
        </p:txBody>
      </p:sp>
    </p:spTree>
    <p:extLst>
      <p:ext uri="{BB962C8B-B14F-4D97-AF65-F5344CB8AC3E}">
        <p14:creationId xmlns:p14="http://schemas.microsoft.com/office/powerpoint/2010/main" val="214219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012" y="304800"/>
            <a:ext cx="8471387" cy="1219200"/>
          </a:xfrm>
        </p:spPr>
        <p:txBody>
          <a:bodyPr>
            <a:normAutofit fontScale="90000"/>
          </a:bodyPr>
          <a:lstStyle/>
          <a:p>
            <a:r>
              <a:rPr lang="en-US" dirty="0"/>
              <a:t>Let’s meet people where they are at.</a:t>
            </a:r>
          </a:p>
        </p:txBody>
      </p:sp>
      <p:pic>
        <p:nvPicPr>
          <p:cNvPr id="4" name="Picture 3"/>
          <p:cNvPicPr>
            <a:picLocks noChangeAspect="1"/>
          </p:cNvPicPr>
          <p:nvPr/>
        </p:nvPicPr>
        <p:blipFill>
          <a:blip r:embed="rId4"/>
          <a:stretch>
            <a:fillRect/>
          </a:stretch>
        </p:blipFill>
        <p:spPr>
          <a:xfrm>
            <a:off x="1219928" y="1752600"/>
            <a:ext cx="6704144" cy="3843911"/>
          </a:xfrm>
          <a:prstGeom prst="rect">
            <a:avLst/>
          </a:prstGeom>
        </p:spPr>
      </p:pic>
    </p:spTree>
    <p:custDataLst>
      <p:tags r:id="rId1"/>
    </p:custDataLst>
    <p:extLst>
      <p:ext uri="{BB962C8B-B14F-4D97-AF65-F5344CB8AC3E}">
        <p14:creationId xmlns:p14="http://schemas.microsoft.com/office/powerpoint/2010/main" val="337434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27537"/>
            <a:ext cx="8153400" cy="1525063"/>
          </a:xfrm>
        </p:spPr>
        <p:txBody>
          <a:bodyPr>
            <a:normAutofit fontScale="90000"/>
          </a:bodyPr>
          <a:lstStyle/>
          <a:p>
            <a:pPr algn="ctr" eaLnBrk="1" hangingPunct="1">
              <a:defRPr/>
            </a:pPr>
            <a:r>
              <a:rPr lang="en-US" sz="4800" dirty="0"/>
              <a:t>Type 1 ~ Immune Mediated </a:t>
            </a:r>
            <a:br>
              <a:rPr lang="en-US" sz="4800" dirty="0"/>
            </a:br>
            <a:r>
              <a:rPr lang="en-US" sz="4800" dirty="0"/>
              <a:t>5-10% of Diabetes</a:t>
            </a:r>
          </a:p>
        </p:txBody>
      </p:sp>
      <p:pic>
        <p:nvPicPr>
          <p:cNvPr id="2" name="Picture 1">
            <a:extLst>
              <a:ext uri="{FF2B5EF4-FFF2-40B4-BE49-F238E27FC236}">
                <a16:creationId xmlns:a16="http://schemas.microsoft.com/office/drawing/2014/main" id="{35EB9903-B90D-4390-BA02-0423D903133B}"/>
              </a:ext>
            </a:extLst>
          </p:cNvPr>
          <p:cNvPicPr>
            <a:picLocks noChangeAspect="1"/>
          </p:cNvPicPr>
          <p:nvPr/>
        </p:nvPicPr>
        <p:blipFill>
          <a:blip r:embed="rId4"/>
          <a:stretch>
            <a:fillRect/>
          </a:stretch>
        </p:blipFill>
        <p:spPr>
          <a:xfrm>
            <a:off x="451023" y="1862266"/>
            <a:ext cx="5318198" cy="3547934"/>
          </a:xfrm>
          <a:prstGeom prst="rect">
            <a:avLst/>
          </a:prstGeom>
        </p:spPr>
      </p:pic>
      <p:sp>
        <p:nvSpPr>
          <p:cNvPr id="4" name="TextBox 3">
            <a:extLst>
              <a:ext uri="{FF2B5EF4-FFF2-40B4-BE49-F238E27FC236}">
                <a16:creationId xmlns:a16="http://schemas.microsoft.com/office/drawing/2014/main" id="{B2C1F664-189A-7F92-EF43-4C003AB86DA1}"/>
              </a:ext>
            </a:extLst>
          </p:cNvPr>
          <p:cNvSpPr txBox="1"/>
          <p:nvPr/>
        </p:nvSpPr>
        <p:spPr>
          <a:xfrm>
            <a:off x="6019800" y="1752600"/>
            <a:ext cx="3048000" cy="4524315"/>
          </a:xfrm>
          <a:prstGeom prst="rect">
            <a:avLst/>
          </a:prstGeom>
          <a:noFill/>
        </p:spPr>
        <p:txBody>
          <a:bodyPr wrap="square" rtlCol="0">
            <a:spAutoFit/>
          </a:bodyPr>
          <a:lstStyle/>
          <a:p>
            <a:r>
              <a:rPr lang="en-US" dirty="0"/>
              <a:t>1.5 Million people have type 1 in U.S.</a:t>
            </a:r>
          </a:p>
          <a:p>
            <a:endParaRPr lang="en-US" dirty="0"/>
          </a:p>
          <a:p>
            <a:r>
              <a:rPr lang="en-US" dirty="0"/>
              <a:t>Prevalence increasing:</a:t>
            </a:r>
          </a:p>
          <a:p>
            <a:endParaRPr lang="en-US" dirty="0"/>
          </a:p>
          <a:p>
            <a:r>
              <a:rPr lang="en-US" dirty="0"/>
              <a:t>2001 – </a:t>
            </a:r>
            <a:r>
              <a:rPr lang="en-US" dirty="0">
                <a:solidFill>
                  <a:srgbClr val="0070C0"/>
                </a:solidFill>
              </a:rPr>
              <a:t>1.48</a:t>
            </a:r>
            <a:r>
              <a:rPr lang="en-US" dirty="0"/>
              <a:t> per 1000 youths diagnosed with diabetes</a:t>
            </a:r>
          </a:p>
          <a:p>
            <a:endParaRPr lang="en-US" dirty="0"/>
          </a:p>
          <a:p>
            <a:r>
              <a:rPr lang="en-US" dirty="0"/>
              <a:t>2017 - </a:t>
            </a:r>
            <a:r>
              <a:rPr lang="en-US" dirty="0">
                <a:solidFill>
                  <a:srgbClr val="0070C0"/>
                </a:solidFill>
              </a:rPr>
              <a:t>2.15</a:t>
            </a:r>
            <a:r>
              <a:rPr lang="en-US" dirty="0"/>
              <a:t> per 1000 youths diagnosed with diabetes</a:t>
            </a:r>
          </a:p>
          <a:p>
            <a:endParaRPr lang="en-US" dirty="0"/>
          </a:p>
          <a:p>
            <a:r>
              <a:rPr lang="en-US" dirty="0"/>
              <a:t>Incidence &amp; Prevalence increasing</a:t>
            </a:r>
          </a:p>
          <a:p>
            <a:endParaRPr lang="en-US" dirty="0"/>
          </a:p>
          <a:p>
            <a:r>
              <a:rPr lang="en-US" dirty="0"/>
              <a:t>Highest incidence in Finland or Northern Europe.</a:t>
            </a:r>
          </a:p>
        </p:txBody>
      </p:sp>
      <p:graphicFrame>
        <p:nvGraphicFramePr>
          <p:cNvPr id="6" name="Table 5">
            <a:extLst>
              <a:ext uri="{FF2B5EF4-FFF2-40B4-BE49-F238E27FC236}">
                <a16:creationId xmlns:a16="http://schemas.microsoft.com/office/drawing/2014/main" id="{0F213FFF-5C03-2223-9862-94EFE002B914}"/>
              </a:ext>
            </a:extLst>
          </p:cNvPr>
          <p:cNvGraphicFramePr>
            <a:graphicFrameLocks noGrp="1"/>
          </p:cNvGraphicFramePr>
          <p:nvPr>
            <p:extLst>
              <p:ext uri="{D42A27DB-BD31-4B8C-83A1-F6EECF244321}">
                <p14:modId xmlns:p14="http://schemas.microsoft.com/office/powerpoint/2010/main" val="3500148349"/>
              </p:ext>
            </p:extLst>
          </p:nvPr>
        </p:nvGraphicFramePr>
        <p:xfrm>
          <a:off x="451022" y="5685003"/>
          <a:ext cx="4120978" cy="945460"/>
        </p:xfrm>
        <a:graphic>
          <a:graphicData uri="http://schemas.openxmlformats.org/drawingml/2006/table">
            <a:tbl>
              <a:tblPr firstRow="1" firstCol="1" bandRow="1">
                <a:tableStyleId>{5C22544A-7EE6-4342-B048-85BDC9FD1C3A}</a:tableStyleId>
              </a:tblPr>
              <a:tblGrid>
                <a:gridCol w="4120978">
                  <a:extLst>
                    <a:ext uri="{9D8B030D-6E8A-4147-A177-3AD203B41FA5}">
                      <a16:colId xmlns:a16="http://schemas.microsoft.com/office/drawing/2014/main" val="519012781"/>
                    </a:ext>
                  </a:extLst>
                </a:gridCol>
              </a:tblGrid>
              <a:tr h="483597">
                <a:tc>
                  <a:txBody>
                    <a:bodyPr/>
                    <a:lstStyle/>
                    <a:p>
                      <a:pPr marL="0" marR="0">
                        <a:spcBef>
                          <a:spcPts val="0"/>
                        </a:spcBef>
                        <a:spcAft>
                          <a:spcPts val="0"/>
                        </a:spcAft>
                      </a:pPr>
                      <a:r>
                        <a:rPr lang="en-US" sz="1100" b="0" dirty="0">
                          <a:solidFill>
                            <a:schemeClr val="tx1"/>
                          </a:solidFill>
                          <a:effectLst/>
                        </a:rPr>
                        <a:t>ADCES In Practice </a:t>
                      </a:r>
                      <a:r>
                        <a:rPr lang="en-US" sz="1200" b="0" dirty="0">
                          <a:solidFill>
                            <a:schemeClr val="tx1"/>
                          </a:solidFill>
                          <a:effectLst/>
                        </a:rPr>
                        <a:t> - March 2024</a:t>
                      </a:r>
                    </a:p>
                    <a:p>
                      <a:pPr marL="0" marR="0">
                        <a:spcBef>
                          <a:spcPts val="0"/>
                        </a:spcBef>
                        <a:spcAft>
                          <a:spcPts val="0"/>
                        </a:spcAft>
                      </a:pPr>
                      <a:r>
                        <a:rPr lang="en-US" sz="1200" b="0" u="sng" dirty="0">
                          <a:solidFill>
                            <a:schemeClr val="tx1"/>
                          </a:solidFill>
                          <a:effectLst/>
                          <a:hlinkClick r:id="rId5">
                            <a:extLst>
                              <a:ext uri="{A12FA001-AC4F-418D-AE19-62706E023703}">
                                <ahyp:hlinkClr xmlns:ahyp="http://schemas.microsoft.com/office/drawing/2018/hyperlinkcolor" val="tx"/>
                              </a:ext>
                            </a:extLst>
                          </a:hlinkClick>
                        </a:rPr>
                        <a:t>Recent Advances in Type 1 Diabetes: Teplizumab (</a:t>
                      </a:r>
                      <a:r>
                        <a:rPr lang="en-US" sz="1200" b="0" u="sng" dirty="0" err="1">
                          <a:solidFill>
                            <a:schemeClr val="tx1"/>
                          </a:solidFill>
                          <a:effectLst/>
                          <a:hlinkClick r:id="rId5">
                            <a:extLst>
                              <a:ext uri="{A12FA001-AC4F-418D-AE19-62706E023703}">
                                <ahyp:hlinkClr xmlns:ahyp="http://schemas.microsoft.com/office/drawing/2018/hyperlinkcolor" val="tx"/>
                              </a:ext>
                            </a:extLst>
                          </a:hlinkClick>
                        </a:rPr>
                        <a:t>Tzeild</a:t>
                      </a:r>
                      <a:r>
                        <a:rPr lang="en-US" sz="1200" b="0" u="sng" dirty="0">
                          <a:solidFill>
                            <a:schemeClr val="tx1"/>
                          </a:solidFill>
                          <a:effectLst/>
                          <a:hlinkClick r:id="rId5">
                            <a:extLst>
                              <a:ext uri="{A12FA001-AC4F-418D-AE19-62706E023703}">
                                <ahyp:hlinkClr xmlns:ahyp="http://schemas.microsoft.com/office/drawing/2018/hyperlinkcolor" val="tx"/>
                              </a:ext>
                            </a:extLst>
                          </a:hlinkClick>
                        </a:rPr>
                        <a:t>®)</a:t>
                      </a:r>
                      <a:r>
                        <a:rPr lang="en-US" sz="1600" b="0" dirty="0">
                          <a:solidFill>
                            <a:schemeClr val="tx1"/>
                          </a:solidFill>
                          <a:effectLst/>
                        </a:rPr>
                        <a:t>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3993038192"/>
                  </a:ext>
                </a:extLst>
              </a:tr>
              <a:tr h="461863">
                <a:tc>
                  <a:txBody>
                    <a:bodyPr/>
                    <a:lstStyle/>
                    <a:p>
                      <a:pPr marL="0" marR="0">
                        <a:spcBef>
                          <a:spcPts val="0"/>
                        </a:spcBef>
                        <a:spcAft>
                          <a:spcPts val="0"/>
                        </a:spcAft>
                      </a:pPr>
                      <a:r>
                        <a:rPr lang="en-US" sz="1200" b="0" dirty="0">
                          <a:solidFill>
                            <a:schemeClr val="tx1"/>
                          </a:solidFill>
                          <a:effectLst/>
                        </a:rPr>
                        <a:t>Karen S. Fiano, PHARMD, BCACP, </a:t>
                      </a:r>
                      <a:r>
                        <a:rPr lang="en-US" sz="1200" b="0" dirty="0" err="1">
                          <a:solidFill>
                            <a:schemeClr val="tx1"/>
                          </a:solidFill>
                          <a:effectLst/>
                        </a:rPr>
                        <a:t>Devada</a:t>
                      </a:r>
                      <a:r>
                        <a:rPr lang="en-US" sz="1200" b="0" dirty="0">
                          <a:solidFill>
                            <a:schemeClr val="tx1"/>
                          </a:solidFill>
                          <a:effectLst/>
                        </a:rPr>
                        <a:t> Singh-Franco, PHARMD, CDCES, Young M. Kwon, BS, PHD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507650663"/>
                  </a:ext>
                </a:extLst>
              </a:tr>
            </a:tbl>
          </a:graphicData>
        </a:graphic>
      </p:graphicFrame>
      <p:pic>
        <p:nvPicPr>
          <p:cNvPr id="5" name="Picture 4" descr="A screenshot of a social media post&#10;&#10;Description automatically generated">
            <a:extLst>
              <a:ext uri="{FF2B5EF4-FFF2-40B4-BE49-F238E27FC236}">
                <a16:creationId xmlns:a16="http://schemas.microsoft.com/office/drawing/2014/main" id="{860AB297-3600-D7F8-AD25-06FD80F47E90}"/>
              </a:ext>
            </a:extLst>
          </p:cNvPr>
          <p:cNvPicPr>
            <a:picLocks noChangeAspect="1"/>
          </p:cNvPicPr>
          <p:nvPr/>
        </p:nvPicPr>
        <p:blipFill>
          <a:blip r:embed="rId6" cstate="print">
            <a:extLst>
              <a:ext uri="{28A0092B-C50C-407E-A947-70E740481C1C}">
                <a14:useLocalDpi xmlns:a14="http://schemas.microsoft.com/office/drawing/2010/main" val="0"/>
              </a:ext>
            </a:extLst>
          </a:blip>
          <a:srcRect t="11395"/>
          <a:stretch/>
        </p:blipFill>
        <p:spPr>
          <a:xfrm>
            <a:off x="431144" y="1799901"/>
            <a:ext cx="3892378" cy="3885102"/>
          </a:xfrm>
          <a:prstGeom prst="rect">
            <a:avLst/>
          </a:prstGeom>
        </p:spPr>
      </p:pic>
    </p:spTree>
    <p:custDataLst>
      <p:tags r:id="rId1"/>
    </p:custDataLst>
    <p:extLst>
      <p:ext uri="{BB962C8B-B14F-4D97-AF65-F5344CB8AC3E}">
        <p14:creationId xmlns:p14="http://schemas.microsoft.com/office/powerpoint/2010/main" val="2935664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ther and child typ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910" y="304800"/>
            <a:ext cx="7496179" cy="5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21274373"/>
      </p:ext>
    </p:extLst>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3CAB2-22DF-0978-065D-704A9F373B5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464AE3B1-31E8-5A3F-A6EB-00025392B8D8}"/>
              </a:ext>
            </a:extLst>
          </p:cNvPr>
          <p:cNvPicPr>
            <a:picLocks noChangeAspect="1"/>
          </p:cNvPicPr>
          <p:nvPr/>
        </p:nvPicPr>
        <p:blipFill>
          <a:blip r:embed="rId2"/>
          <a:stretch>
            <a:fillRect/>
          </a:stretch>
        </p:blipFill>
        <p:spPr>
          <a:xfrm>
            <a:off x="-36871" y="223684"/>
            <a:ext cx="9144000" cy="2877954"/>
          </a:xfrm>
          <a:prstGeom prst="rect">
            <a:avLst/>
          </a:prstGeom>
        </p:spPr>
      </p:pic>
      <p:pic>
        <p:nvPicPr>
          <p:cNvPr id="5" name="Picture 4">
            <a:extLst>
              <a:ext uri="{FF2B5EF4-FFF2-40B4-BE49-F238E27FC236}">
                <a16:creationId xmlns:a16="http://schemas.microsoft.com/office/drawing/2014/main" id="{8B8C22E2-6F61-4D20-A62A-0978C9239042}"/>
              </a:ext>
            </a:extLst>
          </p:cNvPr>
          <p:cNvPicPr>
            <a:picLocks noChangeAspect="1"/>
          </p:cNvPicPr>
          <p:nvPr/>
        </p:nvPicPr>
        <p:blipFill>
          <a:blip r:embed="rId3"/>
          <a:stretch>
            <a:fillRect/>
          </a:stretch>
        </p:blipFill>
        <p:spPr>
          <a:xfrm>
            <a:off x="4330038" y="3101638"/>
            <a:ext cx="4748091" cy="2743200"/>
          </a:xfrm>
          <a:prstGeom prst="rect">
            <a:avLst/>
          </a:prstGeom>
        </p:spPr>
      </p:pic>
      <p:pic>
        <p:nvPicPr>
          <p:cNvPr id="7" name="Picture 6">
            <a:extLst>
              <a:ext uri="{FF2B5EF4-FFF2-40B4-BE49-F238E27FC236}">
                <a16:creationId xmlns:a16="http://schemas.microsoft.com/office/drawing/2014/main" id="{12C94C57-35A0-2B93-6111-68A0D763BA2A}"/>
              </a:ext>
            </a:extLst>
          </p:cNvPr>
          <p:cNvPicPr>
            <a:picLocks noChangeAspect="1"/>
          </p:cNvPicPr>
          <p:nvPr/>
        </p:nvPicPr>
        <p:blipFill>
          <a:blip r:embed="rId4"/>
          <a:stretch>
            <a:fillRect/>
          </a:stretch>
        </p:blipFill>
        <p:spPr>
          <a:xfrm>
            <a:off x="36870" y="2830469"/>
            <a:ext cx="4257081" cy="4027532"/>
          </a:xfrm>
          <a:prstGeom prst="rect">
            <a:avLst/>
          </a:prstGeom>
        </p:spPr>
      </p:pic>
    </p:spTree>
    <p:extLst>
      <p:ext uri="{BB962C8B-B14F-4D97-AF65-F5344CB8AC3E}">
        <p14:creationId xmlns:p14="http://schemas.microsoft.com/office/powerpoint/2010/main" val="107015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8034997" cy="602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5772153" y="971553"/>
            <a:ext cx="1950244" cy="1321594"/>
          </a:xfrm>
          <a:prstGeom prst="rect">
            <a:avLst/>
          </a:prstGeom>
        </p:spPr>
      </p:pic>
      <p:pic>
        <p:nvPicPr>
          <p:cNvPr id="3" name="Picture 2"/>
          <p:cNvPicPr>
            <a:picLocks noChangeAspect="1"/>
          </p:cNvPicPr>
          <p:nvPr/>
        </p:nvPicPr>
        <p:blipFill>
          <a:blip r:embed="rId6"/>
          <a:stretch>
            <a:fillRect/>
          </a:stretch>
        </p:blipFill>
        <p:spPr>
          <a:xfrm>
            <a:off x="6655230" y="2604394"/>
            <a:ext cx="1293019" cy="1700213"/>
          </a:xfrm>
          <a:prstGeom prst="rect">
            <a:avLst/>
          </a:prstGeom>
        </p:spPr>
      </p:pic>
      <p:sp>
        <p:nvSpPr>
          <p:cNvPr id="4" name="TextBox 3"/>
          <p:cNvSpPr txBox="1"/>
          <p:nvPr/>
        </p:nvSpPr>
        <p:spPr>
          <a:xfrm>
            <a:off x="4686300" y="5086351"/>
            <a:ext cx="2971800" cy="830997"/>
          </a:xfrm>
          <a:prstGeom prst="rect">
            <a:avLst/>
          </a:prstGeom>
          <a:solidFill>
            <a:schemeClr val="bg1"/>
          </a:solidFill>
        </p:spPr>
        <p:txBody>
          <a:bodyPr wrap="square" rtlCol="0">
            <a:spAutoFit/>
          </a:bodyPr>
          <a:lstStyle/>
          <a:p>
            <a:r>
              <a:rPr lang="en-US" sz="2400" i="1" dirty="0">
                <a:solidFill>
                  <a:srgbClr val="C00000"/>
                </a:solidFill>
              </a:rPr>
              <a:t>“Diabetes is my biggest competitor” Gary Hall Jr</a:t>
            </a:r>
          </a:p>
        </p:txBody>
      </p:sp>
    </p:spTree>
    <p:custDataLst>
      <p:tags r:id="rId1"/>
    </p:custDataLst>
    <p:extLst>
      <p:ext uri="{BB962C8B-B14F-4D97-AF65-F5344CB8AC3E}">
        <p14:creationId xmlns:p14="http://schemas.microsoft.com/office/powerpoint/2010/main" val="29386029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427" y="348307"/>
            <a:ext cx="8396173" cy="798311"/>
          </a:xfrm>
        </p:spPr>
        <p:txBody>
          <a:bodyPr>
            <a:normAutofit/>
          </a:bodyPr>
          <a:lstStyle/>
          <a:p>
            <a:r>
              <a:rPr lang="en-US" sz="4000" dirty="0"/>
              <a:t>Type 1 is 5- 10% of all Diabetes</a:t>
            </a:r>
          </a:p>
        </p:txBody>
      </p:sp>
      <p:sp>
        <p:nvSpPr>
          <p:cNvPr id="4" name="Content Placeholder 3"/>
          <p:cNvSpPr>
            <a:spLocks noGrp="1"/>
          </p:cNvSpPr>
          <p:nvPr>
            <p:ph type="body" idx="4294967295"/>
          </p:nvPr>
        </p:nvSpPr>
        <p:spPr>
          <a:xfrm>
            <a:off x="1600200" y="4196954"/>
            <a:ext cx="7543800" cy="857250"/>
          </a:xfrm>
          <a:prstGeom prst="rect">
            <a:avLst/>
          </a:prstGeo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11" name="TextBox 10">
            <a:extLst>
              <a:ext uri="{FF2B5EF4-FFF2-40B4-BE49-F238E27FC236}">
                <a16:creationId xmlns:a16="http://schemas.microsoft.com/office/drawing/2014/main" id="{0E2EA63C-098E-8547-90E8-E6951795B748}"/>
              </a:ext>
            </a:extLst>
          </p:cNvPr>
          <p:cNvSpPr txBox="1"/>
          <p:nvPr/>
        </p:nvSpPr>
        <p:spPr>
          <a:xfrm>
            <a:off x="320636" y="1219200"/>
            <a:ext cx="5470564" cy="5434821"/>
          </a:xfrm>
          <a:prstGeom prst="rect">
            <a:avLst/>
          </a:prstGeom>
          <a:noFill/>
        </p:spPr>
        <p:txBody>
          <a:bodyPr wrap="square" rtlCol="0">
            <a:spAutoFit/>
          </a:bodyPr>
          <a:lstStyle/>
          <a:p>
            <a:pPr marL="342900" indent="-342900">
              <a:spcAft>
                <a:spcPts val="450"/>
              </a:spcAft>
              <a:buClr>
                <a:srgbClr val="7030A0"/>
              </a:buClr>
              <a:buFont typeface="Wingdings" panose="05000000000000000000" pitchFamily="2" charset="2"/>
              <a:buChar char="§"/>
            </a:pPr>
            <a:r>
              <a:rPr lang="en-US" sz="2400" dirty="0">
                <a:latin typeface="Arial" panose="020B0604020202020204" pitchFamily="34" charset="0"/>
                <a:cs typeface="Arial" panose="020B0604020202020204" pitchFamily="34" charset="0"/>
              </a:rPr>
              <a:t>Auto-immune pancreatic beta cells destruction </a:t>
            </a:r>
          </a:p>
          <a:p>
            <a:pPr marL="342900" indent="-342900">
              <a:spcAft>
                <a:spcPts val="450"/>
              </a:spcAft>
              <a:buClr>
                <a:srgbClr val="7030A0"/>
              </a:buClr>
              <a:buFont typeface="Wingdings" panose="05000000000000000000" pitchFamily="2" charset="2"/>
              <a:buChar char="§"/>
            </a:pPr>
            <a:r>
              <a:rPr lang="en-US" sz="2400" dirty="0">
                <a:latin typeface="Arial" panose="020B0604020202020204" pitchFamily="34" charset="0"/>
                <a:cs typeface="Arial" panose="020B0604020202020204" pitchFamily="34" charset="0"/>
              </a:rPr>
              <a:t>Most commonly expressed at age 10 – 14</a:t>
            </a:r>
          </a:p>
          <a:p>
            <a:pPr marL="342900" indent="-342900">
              <a:spcAft>
                <a:spcPts val="450"/>
              </a:spcAft>
              <a:buClr>
                <a:srgbClr val="7030A0"/>
              </a:buClr>
              <a:buFont typeface="Wingdings" panose="05000000000000000000" pitchFamily="2" charset="2"/>
              <a:buChar char="§"/>
            </a:pPr>
            <a:r>
              <a:rPr lang="en-US" sz="2400" dirty="0">
                <a:latin typeface="Arial" panose="020B0604020202020204" pitchFamily="34" charset="0"/>
                <a:cs typeface="Arial" panose="020B0604020202020204" pitchFamily="34" charset="0"/>
              </a:rPr>
              <a:t>Insulin sensitive (require 0.5 - 1.0 units/kg/day)</a:t>
            </a:r>
            <a:endParaRPr lang="en-US" sz="2400" b="1" dirty="0">
              <a:latin typeface="Arial" panose="020B0604020202020204" pitchFamily="34" charset="0"/>
              <a:cs typeface="Arial" panose="020B0604020202020204" pitchFamily="34" charset="0"/>
            </a:endParaRPr>
          </a:p>
          <a:p>
            <a:pPr marL="342900" indent="-342900">
              <a:spcAft>
                <a:spcPts val="450"/>
              </a:spcAft>
              <a:buClr>
                <a:srgbClr val="7030A0"/>
              </a:buClr>
              <a:buFont typeface="Wingdings" panose="05000000000000000000" pitchFamily="2" charset="2"/>
              <a:buChar char="§"/>
            </a:pPr>
            <a:r>
              <a:rPr lang="en-US" sz="2400" dirty="0">
                <a:latin typeface="Arial" panose="020B0604020202020204" pitchFamily="34" charset="0"/>
                <a:cs typeface="Arial" panose="020B0604020202020204" pitchFamily="34" charset="0"/>
              </a:rPr>
              <a:t>Expression due to a combo of genes and environment:</a:t>
            </a:r>
          </a:p>
          <a:p>
            <a:pPr marL="685800" lvl="1" indent="-342900">
              <a:spcAft>
                <a:spcPts val="450"/>
              </a:spcAft>
              <a:buClr>
                <a:srgbClr val="7030A0"/>
              </a:buClr>
              <a:buFont typeface="Wingdings" panose="05000000000000000000" pitchFamily="2" charset="2"/>
              <a:buChar char="§"/>
            </a:pPr>
            <a:r>
              <a:rPr lang="en-US" sz="2400" dirty="0">
                <a:latin typeface="Arial" panose="020B0604020202020204" pitchFamily="34" charset="0"/>
                <a:cs typeface="Arial" panose="020B0604020202020204" pitchFamily="34" charset="0"/>
              </a:rPr>
              <a:t>Autoimmunity tends to run in families</a:t>
            </a:r>
          </a:p>
          <a:p>
            <a:pPr marL="685800" lvl="1" indent="-342900">
              <a:spcAft>
                <a:spcPts val="450"/>
              </a:spcAft>
              <a:buClr>
                <a:srgbClr val="7030A0"/>
              </a:buClr>
              <a:buFont typeface="Wingdings" panose="05000000000000000000" pitchFamily="2" charset="2"/>
              <a:buChar char="§"/>
            </a:pPr>
            <a:r>
              <a:rPr lang="en-US" sz="2400" dirty="0">
                <a:latin typeface="Arial" panose="020B0604020202020204" pitchFamily="34" charset="0"/>
                <a:cs typeface="Arial" panose="020B0604020202020204" pitchFamily="34" charset="0"/>
              </a:rPr>
              <a:t>Exposure to virus or other environmental factors</a:t>
            </a:r>
          </a:p>
          <a:p>
            <a:pPr marL="285750" indent="-285750">
              <a:spcAft>
                <a:spcPts val="450"/>
              </a:spcAft>
              <a:buFont typeface="Courier New" panose="02070309020205020404" pitchFamily="49" charset="0"/>
              <a:buChar char="o"/>
            </a:pPr>
            <a:endParaRPr lang="en-US" sz="1500" dirty="0">
              <a:solidFill>
                <a:srgbClr val="404040"/>
              </a:solidFill>
              <a:latin typeface="Arial" panose="020B0604020202020204" pitchFamily="34" charset="0"/>
              <a:cs typeface="Arial" panose="020B0604020202020204" pitchFamily="34" charset="0"/>
            </a:endParaRPr>
          </a:p>
          <a:p>
            <a:pPr marL="257175" indent="-257175">
              <a:spcAft>
                <a:spcPts val="450"/>
              </a:spcAft>
              <a:buFont typeface="Arial" panose="020B0604020202020204" pitchFamily="34" charset="0"/>
              <a:buChar char="•"/>
            </a:pPr>
            <a:endParaRPr lang="en-US" sz="1500" dirty="0">
              <a:solidFill>
                <a:srgbClr val="404040"/>
              </a:solidFill>
              <a:latin typeface="Arial" panose="020B0604020202020204" pitchFamily="34" charset="0"/>
              <a:cs typeface="Arial" panose="020B0604020202020204" pitchFamily="34" charset="0"/>
            </a:endParaRPr>
          </a:p>
        </p:txBody>
      </p:sp>
      <p:sp>
        <p:nvSpPr>
          <p:cNvPr id="12" name="Slide Number Placeholder 6">
            <a:extLst>
              <a:ext uri="{FF2B5EF4-FFF2-40B4-BE49-F238E27FC236}">
                <a16:creationId xmlns:a16="http://schemas.microsoft.com/office/drawing/2014/main" id="{1DF59AD8-355B-054A-95F9-FA62B4215EF0}"/>
              </a:ext>
            </a:extLst>
          </p:cNvPr>
          <p:cNvSpPr txBox="1">
            <a:spLocks/>
          </p:cNvSpPr>
          <p:nvPr/>
        </p:nvSpPr>
        <p:spPr>
          <a:xfrm rot="10800000" flipV="1">
            <a:off x="8785857" y="5231885"/>
            <a:ext cx="246061" cy="212307"/>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z="675"/>
              <a:pPr/>
              <a:t>51</a:t>
            </a:fld>
            <a:endParaRPr lang="en-US" sz="675" dirty="0"/>
          </a:p>
        </p:txBody>
      </p:sp>
      <p:sp>
        <p:nvSpPr>
          <p:cNvPr id="14" name="Footer Placeholder 3">
            <a:extLst>
              <a:ext uri="{FF2B5EF4-FFF2-40B4-BE49-F238E27FC236}">
                <a16:creationId xmlns:a16="http://schemas.microsoft.com/office/drawing/2014/main" id="{4EC954A9-4217-7344-A87B-930112799513}"/>
              </a:ext>
            </a:extLst>
          </p:cNvPr>
          <p:cNvSpPr txBox="1">
            <a:spLocks/>
          </p:cNvSpPr>
          <p:nvPr/>
        </p:nvSpPr>
        <p:spPr>
          <a:xfrm>
            <a:off x="5411367" y="6329614"/>
            <a:ext cx="1782931"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Diagnostic Criteria for Diabetes</a:t>
            </a:r>
          </a:p>
        </p:txBody>
      </p:sp>
      <p:pic>
        <p:nvPicPr>
          <p:cNvPr id="5" name="Picture 4">
            <a:extLst>
              <a:ext uri="{FF2B5EF4-FFF2-40B4-BE49-F238E27FC236}">
                <a16:creationId xmlns:a16="http://schemas.microsoft.com/office/drawing/2014/main" id="{238008EA-F794-4381-880B-7CCDDB7CA85D}"/>
              </a:ext>
            </a:extLst>
          </p:cNvPr>
          <p:cNvPicPr>
            <a:picLocks noChangeAspect="1"/>
          </p:cNvPicPr>
          <p:nvPr/>
        </p:nvPicPr>
        <p:blipFill>
          <a:blip r:embed="rId3"/>
          <a:stretch>
            <a:fillRect/>
          </a:stretch>
        </p:blipFill>
        <p:spPr>
          <a:xfrm>
            <a:off x="6526898" y="1574550"/>
            <a:ext cx="1881404" cy="2622404"/>
          </a:xfrm>
          <a:prstGeom prst="rect">
            <a:avLst/>
          </a:prstGeom>
        </p:spPr>
      </p:pic>
    </p:spTree>
    <p:extLst>
      <p:ext uri="{BB962C8B-B14F-4D97-AF65-F5344CB8AC3E}">
        <p14:creationId xmlns:p14="http://schemas.microsoft.com/office/powerpoint/2010/main" val="336738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953571" y="3989176"/>
            <a:ext cx="197745" cy="197745"/>
          </a:xfrm>
          <a:custGeom>
            <a:avLst/>
            <a:gdLst/>
            <a:ahLst/>
            <a:cxnLst/>
            <a:rect l="l" t="t" r="r" b="b"/>
            <a:pathLst>
              <a:path w="395490" h="395490">
                <a:moveTo>
                  <a:pt x="0" y="0"/>
                </a:moveTo>
                <a:lnTo>
                  <a:pt x="395490" y="0"/>
                </a:lnTo>
                <a:lnTo>
                  <a:pt x="395490" y="395490"/>
                </a:lnTo>
                <a:lnTo>
                  <a:pt x="0" y="39549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900"/>
          </a:p>
        </p:txBody>
      </p:sp>
      <p:sp>
        <p:nvSpPr>
          <p:cNvPr id="4" name="Freeform 4"/>
          <p:cNvSpPr/>
          <p:nvPr/>
        </p:nvSpPr>
        <p:spPr>
          <a:xfrm>
            <a:off x="4474147" y="4043666"/>
            <a:ext cx="197745" cy="197745"/>
          </a:xfrm>
          <a:custGeom>
            <a:avLst/>
            <a:gdLst/>
            <a:ahLst/>
            <a:cxnLst/>
            <a:rect l="l" t="t" r="r" b="b"/>
            <a:pathLst>
              <a:path w="395490" h="395490">
                <a:moveTo>
                  <a:pt x="0" y="0"/>
                </a:moveTo>
                <a:lnTo>
                  <a:pt x="395491" y="0"/>
                </a:lnTo>
                <a:lnTo>
                  <a:pt x="395491" y="395490"/>
                </a:lnTo>
                <a:lnTo>
                  <a:pt x="0" y="39549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900"/>
          </a:p>
        </p:txBody>
      </p:sp>
      <p:sp>
        <p:nvSpPr>
          <p:cNvPr id="5" name="Freeform 5"/>
          <p:cNvSpPr/>
          <p:nvPr/>
        </p:nvSpPr>
        <p:spPr>
          <a:xfrm>
            <a:off x="3559754" y="3890304"/>
            <a:ext cx="197745" cy="197745"/>
          </a:xfrm>
          <a:custGeom>
            <a:avLst/>
            <a:gdLst/>
            <a:ahLst/>
            <a:cxnLst/>
            <a:rect l="l" t="t" r="r" b="b"/>
            <a:pathLst>
              <a:path w="395490" h="395490">
                <a:moveTo>
                  <a:pt x="0" y="0"/>
                </a:moveTo>
                <a:lnTo>
                  <a:pt x="395491" y="0"/>
                </a:lnTo>
                <a:lnTo>
                  <a:pt x="395491" y="395490"/>
                </a:lnTo>
                <a:lnTo>
                  <a:pt x="0" y="39549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900"/>
          </a:p>
        </p:txBody>
      </p:sp>
      <p:sp>
        <p:nvSpPr>
          <p:cNvPr id="7" name="Freeform 7"/>
          <p:cNvSpPr/>
          <p:nvPr/>
        </p:nvSpPr>
        <p:spPr>
          <a:xfrm>
            <a:off x="4994723" y="3989176"/>
            <a:ext cx="197745" cy="197745"/>
          </a:xfrm>
          <a:custGeom>
            <a:avLst/>
            <a:gdLst/>
            <a:ahLst/>
            <a:cxnLst/>
            <a:rect l="l" t="t" r="r" b="b"/>
            <a:pathLst>
              <a:path w="395490" h="395490">
                <a:moveTo>
                  <a:pt x="0" y="0"/>
                </a:moveTo>
                <a:lnTo>
                  <a:pt x="395490" y="0"/>
                </a:lnTo>
                <a:lnTo>
                  <a:pt x="395490" y="395490"/>
                </a:lnTo>
                <a:lnTo>
                  <a:pt x="0" y="39549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900"/>
          </a:p>
        </p:txBody>
      </p:sp>
      <p:sp>
        <p:nvSpPr>
          <p:cNvPr id="16" name="Freeform 16"/>
          <p:cNvSpPr/>
          <p:nvPr/>
        </p:nvSpPr>
        <p:spPr>
          <a:xfrm>
            <a:off x="3577473" y="3688152"/>
            <a:ext cx="187916" cy="187916"/>
          </a:xfrm>
          <a:custGeom>
            <a:avLst/>
            <a:gdLst/>
            <a:ahLst/>
            <a:cxnLst/>
            <a:rect l="l" t="t" r="r" b="b"/>
            <a:pathLst>
              <a:path w="375832" h="375832">
                <a:moveTo>
                  <a:pt x="0" y="0"/>
                </a:moveTo>
                <a:lnTo>
                  <a:pt x="375833" y="0"/>
                </a:lnTo>
                <a:lnTo>
                  <a:pt x="375833" y="375832"/>
                </a:lnTo>
                <a:lnTo>
                  <a:pt x="0" y="37583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900"/>
          </a:p>
        </p:txBody>
      </p:sp>
      <p:sp>
        <p:nvSpPr>
          <p:cNvPr id="17" name="TextBox 17"/>
          <p:cNvSpPr txBox="1"/>
          <p:nvPr/>
        </p:nvSpPr>
        <p:spPr>
          <a:xfrm>
            <a:off x="514350" y="1377418"/>
            <a:ext cx="8115300" cy="359073"/>
          </a:xfrm>
          <a:prstGeom prst="rect">
            <a:avLst/>
          </a:prstGeom>
        </p:spPr>
        <p:txBody>
          <a:bodyPr lIns="0" tIns="0" rIns="0" bIns="0" rtlCol="0" anchor="t">
            <a:spAutoFit/>
          </a:bodyPr>
          <a:lstStyle/>
          <a:p>
            <a:pPr>
              <a:lnSpc>
                <a:spcPts val="2750"/>
              </a:lnSpc>
            </a:pPr>
            <a:endParaRPr lang="en-US" sz="2500" b="1" dirty="0">
              <a:solidFill>
                <a:srgbClr val="8CA9AD"/>
              </a:solidFill>
              <a:latin typeface="Avenir Bold"/>
              <a:ea typeface="Avenir Bold"/>
              <a:cs typeface="Avenir Bold"/>
              <a:sym typeface="Avenir Bold"/>
            </a:endParaRPr>
          </a:p>
        </p:txBody>
      </p:sp>
      <p:sp>
        <p:nvSpPr>
          <p:cNvPr id="18" name="Freeform 18"/>
          <p:cNvSpPr/>
          <p:nvPr/>
        </p:nvSpPr>
        <p:spPr>
          <a:xfrm>
            <a:off x="3963400" y="3492724"/>
            <a:ext cx="187916" cy="187916"/>
          </a:xfrm>
          <a:custGeom>
            <a:avLst/>
            <a:gdLst/>
            <a:ahLst/>
            <a:cxnLst/>
            <a:rect l="l" t="t" r="r" b="b"/>
            <a:pathLst>
              <a:path w="375832" h="375832">
                <a:moveTo>
                  <a:pt x="0" y="0"/>
                </a:moveTo>
                <a:lnTo>
                  <a:pt x="375832" y="0"/>
                </a:lnTo>
                <a:lnTo>
                  <a:pt x="375832" y="375832"/>
                </a:lnTo>
                <a:lnTo>
                  <a:pt x="0" y="37583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900"/>
          </a:p>
        </p:txBody>
      </p:sp>
      <p:sp>
        <p:nvSpPr>
          <p:cNvPr id="19" name="Freeform 19"/>
          <p:cNvSpPr/>
          <p:nvPr/>
        </p:nvSpPr>
        <p:spPr>
          <a:xfrm>
            <a:off x="4483976" y="3621510"/>
            <a:ext cx="187916" cy="187916"/>
          </a:xfrm>
          <a:custGeom>
            <a:avLst/>
            <a:gdLst/>
            <a:ahLst/>
            <a:cxnLst/>
            <a:rect l="l" t="t" r="r" b="b"/>
            <a:pathLst>
              <a:path w="375832" h="375832">
                <a:moveTo>
                  <a:pt x="0" y="0"/>
                </a:moveTo>
                <a:lnTo>
                  <a:pt x="375833" y="0"/>
                </a:lnTo>
                <a:lnTo>
                  <a:pt x="375833" y="375832"/>
                </a:lnTo>
                <a:lnTo>
                  <a:pt x="0" y="37583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900"/>
          </a:p>
        </p:txBody>
      </p:sp>
      <p:sp>
        <p:nvSpPr>
          <p:cNvPr id="20" name="Freeform 20"/>
          <p:cNvSpPr/>
          <p:nvPr/>
        </p:nvSpPr>
        <p:spPr>
          <a:xfrm>
            <a:off x="5023156" y="3653090"/>
            <a:ext cx="187916" cy="187916"/>
          </a:xfrm>
          <a:custGeom>
            <a:avLst/>
            <a:gdLst/>
            <a:ahLst/>
            <a:cxnLst/>
            <a:rect l="l" t="t" r="r" b="b"/>
            <a:pathLst>
              <a:path w="375832" h="375832">
                <a:moveTo>
                  <a:pt x="0" y="0"/>
                </a:moveTo>
                <a:lnTo>
                  <a:pt x="375833" y="0"/>
                </a:lnTo>
                <a:lnTo>
                  <a:pt x="375833" y="375833"/>
                </a:lnTo>
                <a:lnTo>
                  <a:pt x="0" y="3758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900"/>
          </a:p>
        </p:txBody>
      </p:sp>
      <p:sp>
        <p:nvSpPr>
          <p:cNvPr id="32" name="TextBox 32"/>
          <p:cNvSpPr txBox="1"/>
          <p:nvPr/>
        </p:nvSpPr>
        <p:spPr>
          <a:xfrm>
            <a:off x="838200" y="5608838"/>
            <a:ext cx="7239000" cy="272254"/>
          </a:xfrm>
          <a:prstGeom prst="rect">
            <a:avLst/>
          </a:prstGeom>
        </p:spPr>
        <p:txBody>
          <a:bodyPr wrap="square" lIns="0" tIns="0" rIns="0" bIns="0" rtlCol="0" anchor="t">
            <a:spAutoFit/>
          </a:bodyPr>
          <a:lstStyle/>
          <a:p>
            <a:pPr>
              <a:lnSpc>
                <a:spcPts val="1050"/>
              </a:lnSpc>
            </a:pPr>
            <a:r>
              <a:rPr lang="en-US" sz="750" dirty="0">
                <a:solidFill>
                  <a:srgbClr val="000000"/>
                </a:solidFill>
                <a:latin typeface="Canva Sans"/>
                <a:ea typeface="Canva Sans"/>
                <a:cs typeface="Canva Sans"/>
                <a:sym typeface="Canva Sans"/>
              </a:rPr>
              <a:t>* A longitudinal study comprising 32,476 commercially insured Americans aged 0-64 years who developed T1D between 2001 and 2015.</a:t>
            </a:r>
          </a:p>
          <a:p>
            <a:pPr>
              <a:lnSpc>
                <a:spcPts val="1050"/>
              </a:lnSpc>
            </a:pPr>
            <a:r>
              <a:rPr lang="en-US" sz="750" dirty="0">
                <a:solidFill>
                  <a:srgbClr val="000000"/>
                </a:solidFill>
                <a:latin typeface="Canva Sans"/>
                <a:ea typeface="Canva Sans"/>
                <a:cs typeface="Canva Sans"/>
                <a:sym typeface="Canva Sans"/>
              </a:rPr>
              <a:t>Rogers MAM, et al. BMC Med. 2017;15(1):199.</a:t>
            </a:r>
          </a:p>
        </p:txBody>
      </p:sp>
      <p:sp>
        <p:nvSpPr>
          <p:cNvPr id="33" name="Title 32">
            <a:extLst>
              <a:ext uri="{FF2B5EF4-FFF2-40B4-BE49-F238E27FC236}">
                <a16:creationId xmlns:a16="http://schemas.microsoft.com/office/drawing/2014/main" id="{3B870D8B-1F55-F615-8C31-1DA8CA2CC91E}"/>
              </a:ext>
            </a:extLst>
          </p:cNvPr>
          <p:cNvSpPr>
            <a:spLocks noGrp="1"/>
          </p:cNvSpPr>
          <p:nvPr>
            <p:ph type="title"/>
          </p:nvPr>
        </p:nvSpPr>
        <p:spPr/>
        <p:txBody>
          <a:bodyPr>
            <a:normAutofit fontScale="90000"/>
          </a:bodyPr>
          <a:lstStyle/>
          <a:p>
            <a:br>
              <a:rPr lang="en-US" sz="4000" b="1" dirty="0">
                <a:ea typeface="Calibri" panose="020F0502020204030204" pitchFamily="34" charset="0"/>
                <a:cs typeface="Calibri" panose="020F0502020204030204" pitchFamily="34" charset="0"/>
                <a:sym typeface="Avenir Bold"/>
              </a:rPr>
            </a:br>
            <a:br>
              <a:rPr lang="en-US" sz="4000" b="1" dirty="0">
                <a:ea typeface="Calibri" panose="020F0502020204030204" pitchFamily="34" charset="0"/>
                <a:cs typeface="Calibri" panose="020F0502020204030204" pitchFamily="34" charset="0"/>
                <a:sym typeface="Avenir Bold"/>
              </a:rPr>
            </a:br>
            <a:r>
              <a:rPr lang="en-US" sz="4000" b="1" dirty="0">
                <a:ea typeface="Calibri" panose="020F0502020204030204" pitchFamily="34" charset="0"/>
                <a:cs typeface="Calibri" panose="020F0502020204030204" pitchFamily="34" charset="0"/>
                <a:sym typeface="Avenir Bold"/>
              </a:rPr>
              <a:t>Clinical onset of T1D can occur at any age </a:t>
            </a:r>
            <a:endParaRPr lang="en-US" dirty="0">
              <a:ea typeface="Calibri" panose="020F0502020204030204" pitchFamily="34" charset="0"/>
              <a:cs typeface="Calibri" panose="020F0502020204030204" pitchFamily="34" charset="0"/>
            </a:endParaRPr>
          </a:p>
        </p:txBody>
      </p:sp>
      <p:pic>
        <p:nvPicPr>
          <p:cNvPr id="35" name="Picture 34">
            <a:extLst>
              <a:ext uri="{FF2B5EF4-FFF2-40B4-BE49-F238E27FC236}">
                <a16:creationId xmlns:a16="http://schemas.microsoft.com/office/drawing/2014/main" id="{57EAAC80-F697-3189-D413-BBD3B7CEBA6C}"/>
              </a:ext>
            </a:extLst>
          </p:cNvPr>
          <p:cNvPicPr>
            <a:picLocks noChangeAspect="1"/>
          </p:cNvPicPr>
          <p:nvPr/>
        </p:nvPicPr>
        <p:blipFill>
          <a:blip r:embed="rId5"/>
          <a:stretch>
            <a:fillRect/>
          </a:stretch>
        </p:blipFill>
        <p:spPr>
          <a:xfrm>
            <a:off x="1035622" y="1871942"/>
            <a:ext cx="6877050" cy="34294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F0A5F-6A72-EBCC-D471-FD82222B305A}"/>
              </a:ext>
            </a:extLst>
          </p:cNvPr>
          <p:cNvSpPr>
            <a:spLocks noGrp="1"/>
          </p:cNvSpPr>
          <p:nvPr>
            <p:ph type="title"/>
          </p:nvPr>
        </p:nvSpPr>
        <p:spPr/>
        <p:txBody>
          <a:bodyPr/>
          <a:lstStyle/>
          <a:p>
            <a:r>
              <a:rPr lang="en-US" dirty="0"/>
              <a:t>T1D is Often Misdiagnosed as T2D in Adults</a:t>
            </a:r>
          </a:p>
        </p:txBody>
      </p:sp>
      <p:sp>
        <p:nvSpPr>
          <p:cNvPr id="3" name="Content Placeholder 2">
            <a:extLst>
              <a:ext uri="{FF2B5EF4-FFF2-40B4-BE49-F238E27FC236}">
                <a16:creationId xmlns:a16="http://schemas.microsoft.com/office/drawing/2014/main" id="{B39CB517-BFBF-F1C6-7442-F79CCAC45F1C}"/>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D09F65AC-85C6-EC85-A278-97E9A26763BB}"/>
              </a:ext>
            </a:extLst>
          </p:cNvPr>
          <p:cNvPicPr>
            <a:picLocks noChangeAspect="1"/>
          </p:cNvPicPr>
          <p:nvPr/>
        </p:nvPicPr>
        <p:blipFill>
          <a:blip r:embed="rId2"/>
          <a:stretch>
            <a:fillRect/>
          </a:stretch>
        </p:blipFill>
        <p:spPr>
          <a:xfrm>
            <a:off x="20128" y="1219200"/>
            <a:ext cx="9144000" cy="5117650"/>
          </a:xfrm>
          <a:prstGeom prst="rect">
            <a:avLst/>
          </a:prstGeom>
        </p:spPr>
      </p:pic>
    </p:spTree>
    <p:extLst>
      <p:ext uri="{BB962C8B-B14F-4D97-AF65-F5344CB8AC3E}">
        <p14:creationId xmlns:p14="http://schemas.microsoft.com/office/powerpoint/2010/main" val="114447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11180" y="1860594"/>
            <a:ext cx="2848140" cy="3886507"/>
            <a:chOff x="0" y="0"/>
            <a:chExt cx="1500255" cy="2047214"/>
          </a:xfrm>
        </p:grpSpPr>
        <p:sp>
          <p:nvSpPr>
            <p:cNvPr id="4" name="Freeform 4"/>
            <p:cNvSpPr/>
            <p:nvPr/>
          </p:nvSpPr>
          <p:spPr>
            <a:xfrm>
              <a:off x="0" y="0"/>
              <a:ext cx="1500255" cy="2047214"/>
            </a:xfrm>
            <a:custGeom>
              <a:avLst/>
              <a:gdLst/>
              <a:ahLst/>
              <a:cxnLst/>
              <a:rect l="l" t="t" r="r" b="b"/>
              <a:pathLst>
                <a:path w="1500255" h="2047214">
                  <a:moveTo>
                    <a:pt x="69315" y="0"/>
                  </a:moveTo>
                  <a:lnTo>
                    <a:pt x="1430940" y="0"/>
                  </a:lnTo>
                  <a:cubicBezTo>
                    <a:pt x="1469221" y="0"/>
                    <a:pt x="1500255" y="31033"/>
                    <a:pt x="1500255" y="69315"/>
                  </a:cubicBezTo>
                  <a:lnTo>
                    <a:pt x="1500255" y="1977899"/>
                  </a:lnTo>
                  <a:cubicBezTo>
                    <a:pt x="1500255" y="2016180"/>
                    <a:pt x="1469221" y="2047214"/>
                    <a:pt x="1430940" y="2047214"/>
                  </a:cubicBezTo>
                  <a:lnTo>
                    <a:pt x="69315" y="2047214"/>
                  </a:lnTo>
                  <a:cubicBezTo>
                    <a:pt x="31033" y="2047214"/>
                    <a:pt x="0" y="2016180"/>
                    <a:pt x="0" y="1977899"/>
                  </a:cubicBezTo>
                  <a:lnTo>
                    <a:pt x="0" y="69315"/>
                  </a:lnTo>
                  <a:cubicBezTo>
                    <a:pt x="0" y="31033"/>
                    <a:pt x="31033" y="0"/>
                    <a:pt x="69315" y="0"/>
                  </a:cubicBezTo>
                  <a:close/>
                </a:path>
              </a:pathLst>
            </a:custGeom>
            <a:solidFill>
              <a:srgbClr val="000000">
                <a:alpha val="0"/>
              </a:srgbClr>
            </a:solidFill>
            <a:ln w="38100" cap="rnd">
              <a:solidFill>
                <a:srgbClr val="000000"/>
              </a:solidFill>
              <a:prstDash val="solid"/>
              <a:round/>
            </a:ln>
          </p:spPr>
          <p:txBody>
            <a:bodyPr/>
            <a:lstStyle/>
            <a:p>
              <a:endParaRPr lang="en-US" sz="900"/>
            </a:p>
          </p:txBody>
        </p:sp>
        <p:sp>
          <p:nvSpPr>
            <p:cNvPr id="5" name="TextBox 5"/>
            <p:cNvSpPr txBox="1"/>
            <p:nvPr/>
          </p:nvSpPr>
          <p:spPr>
            <a:xfrm>
              <a:off x="0" y="-57150"/>
              <a:ext cx="1500255" cy="2104364"/>
            </a:xfrm>
            <a:prstGeom prst="rect">
              <a:avLst/>
            </a:prstGeom>
          </p:spPr>
          <p:txBody>
            <a:bodyPr lIns="25400" tIns="25400" rIns="25400" bIns="25400" rtlCol="0" anchor="ctr"/>
            <a:lstStyle/>
            <a:p>
              <a:pPr algn="ctr">
                <a:lnSpc>
                  <a:spcPts val="2246"/>
                </a:lnSpc>
              </a:pPr>
              <a:endParaRPr sz="900"/>
            </a:p>
          </p:txBody>
        </p:sp>
      </p:grpSp>
      <p:grpSp>
        <p:nvGrpSpPr>
          <p:cNvPr id="6" name="Group 6"/>
          <p:cNvGrpSpPr/>
          <p:nvPr/>
        </p:nvGrpSpPr>
        <p:grpSpPr>
          <a:xfrm>
            <a:off x="3391570" y="1860594"/>
            <a:ext cx="2848140" cy="3886507"/>
            <a:chOff x="0" y="0"/>
            <a:chExt cx="1500255" cy="2047214"/>
          </a:xfrm>
        </p:grpSpPr>
        <p:sp>
          <p:nvSpPr>
            <p:cNvPr id="7" name="Freeform 7"/>
            <p:cNvSpPr/>
            <p:nvPr/>
          </p:nvSpPr>
          <p:spPr>
            <a:xfrm>
              <a:off x="0" y="0"/>
              <a:ext cx="1500255" cy="2047214"/>
            </a:xfrm>
            <a:custGeom>
              <a:avLst/>
              <a:gdLst/>
              <a:ahLst/>
              <a:cxnLst/>
              <a:rect l="l" t="t" r="r" b="b"/>
              <a:pathLst>
                <a:path w="1500255" h="2047214">
                  <a:moveTo>
                    <a:pt x="69315" y="0"/>
                  </a:moveTo>
                  <a:lnTo>
                    <a:pt x="1430940" y="0"/>
                  </a:lnTo>
                  <a:cubicBezTo>
                    <a:pt x="1469221" y="0"/>
                    <a:pt x="1500255" y="31033"/>
                    <a:pt x="1500255" y="69315"/>
                  </a:cubicBezTo>
                  <a:lnTo>
                    <a:pt x="1500255" y="1977899"/>
                  </a:lnTo>
                  <a:cubicBezTo>
                    <a:pt x="1500255" y="2016180"/>
                    <a:pt x="1469221" y="2047214"/>
                    <a:pt x="1430940" y="2047214"/>
                  </a:cubicBezTo>
                  <a:lnTo>
                    <a:pt x="69315" y="2047214"/>
                  </a:lnTo>
                  <a:cubicBezTo>
                    <a:pt x="31033" y="2047214"/>
                    <a:pt x="0" y="2016180"/>
                    <a:pt x="0" y="1977899"/>
                  </a:cubicBezTo>
                  <a:lnTo>
                    <a:pt x="0" y="69315"/>
                  </a:lnTo>
                  <a:cubicBezTo>
                    <a:pt x="0" y="31033"/>
                    <a:pt x="31033" y="0"/>
                    <a:pt x="69315" y="0"/>
                  </a:cubicBezTo>
                  <a:close/>
                </a:path>
              </a:pathLst>
            </a:custGeom>
            <a:solidFill>
              <a:srgbClr val="000000">
                <a:alpha val="0"/>
              </a:srgbClr>
            </a:solidFill>
            <a:ln w="38100" cap="rnd">
              <a:solidFill>
                <a:srgbClr val="000000"/>
              </a:solidFill>
              <a:prstDash val="solid"/>
              <a:round/>
            </a:ln>
          </p:spPr>
          <p:txBody>
            <a:bodyPr/>
            <a:lstStyle/>
            <a:p>
              <a:endParaRPr lang="en-US" sz="900"/>
            </a:p>
          </p:txBody>
        </p:sp>
        <p:sp>
          <p:nvSpPr>
            <p:cNvPr id="8" name="TextBox 8"/>
            <p:cNvSpPr txBox="1"/>
            <p:nvPr/>
          </p:nvSpPr>
          <p:spPr>
            <a:xfrm>
              <a:off x="0" y="-57150"/>
              <a:ext cx="1500255" cy="2104364"/>
            </a:xfrm>
            <a:prstGeom prst="rect">
              <a:avLst/>
            </a:prstGeom>
          </p:spPr>
          <p:txBody>
            <a:bodyPr lIns="25400" tIns="25400" rIns="25400" bIns="25400" rtlCol="0" anchor="ctr"/>
            <a:lstStyle/>
            <a:p>
              <a:pPr algn="ctr">
                <a:lnSpc>
                  <a:spcPts val="2246"/>
                </a:lnSpc>
              </a:pPr>
              <a:endParaRPr sz="900"/>
            </a:p>
          </p:txBody>
        </p:sp>
      </p:grpSp>
      <p:grpSp>
        <p:nvGrpSpPr>
          <p:cNvPr id="9" name="Group 9"/>
          <p:cNvGrpSpPr/>
          <p:nvPr/>
        </p:nvGrpSpPr>
        <p:grpSpPr>
          <a:xfrm>
            <a:off x="6239710" y="1860594"/>
            <a:ext cx="2848140" cy="3886507"/>
            <a:chOff x="0" y="0"/>
            <a:chExt cx="1500255" cy="2047214"/>
          </a:xfrm>
        </p:grpSpPr>
        <p:sp>
          <p:nvSpPr>
            <p:cNvPr id="10" name="Freeform 10"/>
            <p:cNvSpPr/>
            <p:nvPr/>
          </p:nvSpPr>
          <p:spPr>
            <a:xfrm>
              <a:off x="0" y="0"/>
              <a:ext cx="1500255" cy="2047214"/>
            </a:xfrm>
            <a:custGeom>
              <a:avLst/>
              <a:gdLst/>
              <a:ahLst/>
              <a:cxnLst/>
              <a:rect l="l" t="t" r="r" b="b"/>
              <a:pathLst>
                <a:path w="1500255" h="2047214">
                  <a:moveTo>
                    <a:pt x="69315" y="0"/>
                  </a:moveTo>
                  <a:lnTo>
                    <a:pt x="1430940" y="0"/>
                  </a:lnTo>
                  <a:cubicBezTo>
                    <a:pt x="1469221" y="0"/>
                    <a:pt x="1500255" y="31033"/>
                    <a:pt x="1500255" y="69315"/>
                  </a:cubicBezTo>
                  <a:lnTo>
                    <a:pt x="1500255" y="1977899"/>
                  </a:lnTo>
                  <a:cubicBezTo>
                    <a:pt x="1500255" y="2016180"/>
                    <a:pt x="1469221" y="2047214"/>
                    <a:pt x="1430940" y="2047214"/>
                  </a:cubicBezTo>
                  <a:lnTo>
                    <a:pt x="69315" y="2047214"/>
                  </a:lnTo>
                  <a:cubicBezTo>
                    <a:pt x="31033" y="2047214"/>
                    <a:pt x="0" y="2016180"/>
                    <a:pt x="0" y="1977899"/>
                  </a:cubicBezTo>
                  <a:lnTo>
                    <a:pt x="0" y="69315"/>
                  </a:lnTo>
                  <a:cubicBezTo>
                    <a:pt x="0" y="31033"/>
                    <a:pt x="31033" y="0"/>
                    <a:pt x="69315" y="0"/>
                  </a:cubicBezTo>
                  <a:close/>
                </a:path>
              </a:pathLst>
            </a:custGeom>
            <a:solidFill>
              <a:srgbClr val="000000">
                <a:alpha val="0"/>
              </a:srgbClr>
            </a:solidFill>
            <a:ln w="38100" cap="rnd">
              <a:solidFill>
                <a:srgbClr val="000000"/>
              </a:solidFill>
              <a:prstDash val="solid"/>
              <a:round/>
            </a:ln>
          </p:spPr>
          <p:txBody>
            <a:bodyPr/>
            <a:lstStyle/>
            <a:p>
              <a:endParaRPr lang="en-US" sz="900" dirty="0"/>
            </a:p>
          </p:txBody>
        </p:sp>
        <p:sp>
          <p:nvSpPr>
            <p:cNvPr id="11" name="TextBox 11"/>
            <p:cNvSpPr txBox="1"/>
            <p:nvPr/>
          </p:nvSpPr>
          <p:spPr>
            <a:xfrm>
              <a:off x="0" y="-57150"/>
              <a:ext cx="1500255" cy="2104364"/>
            </a:xfrm>
            <a:prstGeom prst="rect">
              <a:avLst/>
            </a:prstGeom>
          </p:spPr>
          <p:txBody>
            <a:bodyPr lIns="25400" tIns="25400" rIns="25400" bIns="25400" rtlCol="0" anchor="ctr"/>
            <a:lstStyle/>
            <a:p>
              <a:pPr algn="ctr">
                <a:lnSpc>
                  <a:spcPts val="2246"/>
                </a:lnSpc>
              </a:pPr>
              <a:endParaRPr sz="900"/>
            </a:p>
          </p:txBody>
        </p:sp>
      </p:grpSp>
      <p:grpSp>
        <p:nvGrpSpPr>
          <p:cNvPr id="12" name="Group 12"/>
          <p:cNvGrpSpPr/>
          <p:nvPr/>
        </p:nvGrpSpPr>
        <p:grpSpPr>
          <a:xfrm>
            <a:off x="3391570" y="1860594"/>
            <a:ext cx="2848140" cy="1239608"/>
            <a:chOff x="0" y="0"/>
            <a:chExt cx="1500255" cy="652962"/>
          </a:xfrm>
        </p:grpSpPr>
        <p:sp>
          <p:nvSpPr>
            <p:cNvPr id="13" name="Freeform 13"/>
            <p:cNvSpPr/>
            <p:nvPr/>
          </p:nvSpPr>
          <p:spPr>
            <a:xfrm>
              <a:off x="0" y="0"/>
              <a:ext cx="1500255" cy="652962"/>
            </a:xfrm>
            <a:custGeom>
              <a:avLst/>
              <a:gdLst/>
              <a:ahLst/>
              <a:cxnLst/>
              <a:rect l="l" t="t" r="r" b="b"/>
              <a:pathLst>
                <a:path w="1500255" h="652962">
                  <a:moveTo>
                    <a:pt x="69315" y="0"/>
                  </a:moveTo>
                  <a:lnTo>
                    <a:pt x="1430940" y="0"/>
                  </a:lnTo>
                  <a:cubicBezTo>
                    <a:pt x="1469221" y="0"/>
                    <a:pt x="1500255" y="31033"/>
                    <a:pt x="1500255" y="69315"/>
                  </a:cubicBezTo>
                  <a:lnTo>
                    <a:pt x="1500255" y="583647"/>
                  </a:lnTo>
                  <a:cubicBezTo>
                    <a:pt x="1500255" y="621929"/>
                    <a:pt x="1469221" y="652962"/>
                    <a:pt x="1430940" y="652962"/>
                  </a:cubicBezTo>
                  <a:lnTo>
                    <a:pt x="69315" y="652962"/>
                  </a:lnTo>
                  <a:cubicBezTo>
                    <a:pt x="31033" y="652962"/>
                    <a:pt x="0" y="621929"/>
                    <a:pt x="0" y="583647"/>
                  </a:cubicBezTo>
                  <a:lnTo>
                    <a:pt x="0" y="69315"/>
                  </a:lnTo>
                  <a:cubicBezTo>
                    <a:pt x="0" y="31033"/>
                    <a:pt x="31033" y="0"/>
                    <a:pt x="69315" y="0"/>
                  </a:cubicBezTo>
                  <a:close/>
                </a:path>
              </a:pathLst>
            </a:custGeom>
            <a:solidFill>
              <a:srgbClr val="8CA9AD"/>
            </a:solidFill>
            <a:ln w="38100" cap="rnd">
              <a:solidFill>
                <a:srgbClr val="000000"/>
              </a:solidFill>
              <a:prstDash val="solid"/>
              <a:round/>
            </a:ln>
          </p:spPr>
          <p:txBody>
            <a:bodyPr/>
            <a:lstStyle/>
            <a:p>
              <a:endParaRPr lang="en-US" sz="900" dirty="0"/>
            </a:p>
          </p:txBody>
        </p:sp>
        <p:sp>
          <p:nvSpPr>
            <p:cNvPr id="14" name="TextBox 14"/>
            <p:cNvSpPr txBox="1"/>
            <p:nvPr/>
          </p:nvSpPr>
          <p:spPr>
            <a:xfrm>
              <a:off x="0" y="-57150"/>
              <a:ext cx="1500255" cy="710112"/>
            </a:xfrm>
            <a:prstGeom prst="rect">
              <a:avLst/>
            </a:prstGeom>
          </p:spPr>
          <p:txBody>
            <a:bodyPr lIns="25400" tIns="25400" rIns="25400" bIns="25400" rtlCol="0" anchor="ctr"/>
            <a:lstStyle/>
            <a:p>
              <a:pPr algn="ctr">
                <a:lnSpc>
                  <a:spcPts val="2246"/>
                </a:lnSpc>
              </a:pPr>
              <a:r>
                <a:rPr lang="en-US" sz="20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Canva Sans"/>
                </a:rPr>
                <a:t>First-degree relatives of individuals with T1D</a:t>
              </a:r>
            </a:p>
          </p:txBody>
        </p:sp>
      </p:grpSp>
      <p:grpSp>
        <p:nvGrpSpPr>
          <p:cNvPr id="15" name="Group 15"/>
          <p:cNvGrpSpPr/>
          <p:nvPr/>
        </p:nvGrpSpPr>
        <p:grpSpPr>
          <a:xfrm>
            <a:off x="6239710" y="1860594"/>
            <a:ext cx="2848140" cy="1239608"/>
            <a:chOff x="0" y="0"/>
            <a:chExt cx="1500255" cy="652962"/>
          </a:xfrm>
        </p:grpSpPr>
        <p:sp>
          <p:nvSpPr>
            <p:cNvPr id="16" name="Freeform 16"/>
            <p:cNvSpPr/>
            <p:nvPr/>
          </p:nvSpPr>
          <p:spPr>
            <a:xfrm>
              <a:off x="0" y="0"/>
              <a:ext cx="1500255" cy="652962"/>
            </a:xfrm>
            <a:custGeom>
              <a:avLst/>
              <a:gdLst/>
              <a:ahLst/>
              <a:cxnLst/>
              <a:rect l="l" t="t" r="r" b="b"/>
              <a:pathLst>
                <a:path w="1500255" h="652962">
                  <a:moveTo>
                    <a:pt x="69315" y="0"/>
                  </a:moveTo>
                  <a:lnTo>
                    <a:pt x="1430940" y="0"/>
                  </a:lnTo>
                  <a:cubicBezTo>
                    <a:pt x="1469221" y="0"/>
                    <a:pt x="1500255" y="31033"/>
                    <a:pt x="1500255" y="69315"/>
                  </a:cubicBezTo>
                  <a:lnTo>
                    <a:pt x="1500255" y="583647"/>
                  </a:lnTo>
                  <a:cubicBezTo>
                    <a:pt x="1500255" y="621929"/>
                    <a:pt x="1469221" y="652962"/>
                    <a:pt x="1430940" y="652962"/>
                  </a:cubicBezTo>
                  <a:lnTo>
                    <a:pt x="69315" y="652962"/>
                  </a:lnTo>
                  <a:cubicBezTo>
                    <a:pt x="31033" y="652962"/>
                    <a:pt x="0" y="621929"/>
                    <a:pt x="0" y="583647"/>
                  </a:cubicBezTo>
                  <a:lnTo>
                    <a:pt x="0" y="69315"/>
                  </a:lnTo>
                  <a:cubicBezTo>
                    <a:pt x="0" y="31033"/>
                    <a:pt x="31033" y="0"/>
                    <a:pt x="69315" y="0"/>
                  </a:cubicBezTo>
                  <a:close/>
                </a:path>
              </a:pathLst>
            </a:custGeom>
            <a:solidFill>
              <a:srgbClr val="8CA9AD"/>
            </a:solidFill>
            <a:ln w="38100" cap="rnd">
              <a:solidFill>
                <a:srgbClr val="000000"/>
              </a:solidFill>
              <a:prstDash val="solid"/>
              <a:round/>
            </a:ln>
          </p:spPr>
          <p:txBody>
            <a:bodyPr/>
            <a:lstStyle/>
            <a:p>
              <a:endParaRPr lang="en-US" sz="900"/>
            </a:p>
          </p:txBody>
        </p:sp>
        <p:sp>
          <p:nvSpPr>
            <p:cNvPr id="17" name="TextBox 17"/>
            <p:cNvSpPr txBox="1"/>
            <p:nvPr/>
          </p:nvSpPr>
          <p:spPr>
            <a:xfrm>
              <a:off x="0" y="-57150"/>
              <a:ext cx="1500255" cy="710112"/>
            </a:xfrm>
            <a:prstGeom prst="rect">
              <a:avLst/>
            </a:prstGeom>
          </p:spPr>
          <p:txBody>
            <a:bodyPr lIns="25400" tIns="25400" rIns="25400" bIns="25400" rtlCol="0" anchor="ctr"/>
            <a:lstStyle/>
            <a:p>
              <a:pPr algn="ctr">
                <a:lnSpc>
                  <a:spcPts val="2246"/>
                </a:lnSpc>
              </a:pPr>
              <a:r>
                <a:rPr lang="en-US" b="1" dirty="0">
                  <a:solidFill>
                    <a:srgbClr val="FFFFFF"/>
                  </a:solidFill>
                  <a:latin typeface="Calibri" panose="020F0502020204030204" pitchFamily="34" charset="0"/>
                  <a:ea typeface="Calibri" panose="020F0502020204030204" pitchFamily="34" charset="0"/>
                  <a:cs typeface="Calibri" panose="020F0502020204030204" pitchFamily="34" charset="0"/>
                  <a:sym typeface="Canva Sans"/>
                </a:rPr>
                <a:t>Individuals with personal or family history of select autoimmune diseases</a:t>
              </a:r>
            </a:p>
          </p:txBody>
        </p:sp>
      </p:grpSp>
      <p:sp>
        <p:nvSpPr>
          <p:cNvPr id="18" name="Freeform 18"/>
          <p:cNvSpPr/>
          <p:nvPr/>
        </p:nvSpPr>
        <p:spPr>
          <a:xfrm>
            <a:off x="4364327" y="3183975"/>
            <a:ext cx="902627" cy="716460"/>
          </a:xfrm>
          <a:custGeom>
            <a:avLst/>
            <a:gdLst/>
            <a:ahLst/>
            <a:cxnLst/>
            <a:rect l="l" t="t" r="r" b="b"/>
            <a:pathLst>
              <a:path w="1805254" h="1432920">
                <a:moveTo>
                  <a:pt x="0" y="0"/>
                </a:moveTo>
                <a:lnTo>
                  <a:pt x="1805254" y="0"/>
                </a:lnTo>
                <a:lnTo>
                  <a:pt x="1805254" y="1432921"/>
                </a:lnTo>
                <a:lnTo>
                  <a:pt x="0" y="14329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900"/>
          </a:p>
        </p:txBody>
      </p:sp>
      <p:sp>
        <p:nvSpPr>
          <p:cNvPr id="19" name="Freeform 19"/>
          <p:cNvSpPr/>
          <p:nvPr/>
        </p:nvSpPr>
        <p:spPr>
          <a:xfrm>
            <a:off x="7940283" y="3878668"/>
            <a:ext cx="791451" cy="814879"/>
          </a:xfrm>
          <a:custGeom>
            <a:avLst/>
            <a:gdLst/>
            <a:ahLst/>
            <a:cxnLst/>
            <a:rect l="l" t="t" r="r" b="b"/>
            <a:pathLst>
              <a:path w="1582902" h="1629758">
                <a:moveTo>
                  <a:pt x="0" y="0"/>
                </a:moveTo>
                <a:lnTo>
                  <a:pt x="1582903" y="0"/>
                </a:lnTo>
                <a:lnTo>
                  <a:pt x="1582903" y="1629757"/>
                </a:lnTo>
                <a:lnTo>
                  <a:pt x="0" y="162975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20" name="Freeform 20"/>
          <p:cNvSpPr/>
          <p:nvPr/>
        </p:nvSpPr>
        <p:spPr>
          <a:xfrm>
            <a:off x="6673097" y="3902739"/>
            <a:ext cx="546580" cy="745461"/>
          </a:xfrm>
          <a:custGeom>
            <a:avLst/>
            <a:gdLst/>
            <a:ahLst/>
            <a:cxnLst/>
            <a:rect l="l" t="t" r="r" b="b"/>
            <a:pathLst>
              <a:path w="1093160" h="1490922">
                <a:moveTo>
                  <a:pt x="0" y="0"/>
                </a:moveTo>
                <a:lnTo>
                  <a:pt x="1093161" y="0"/>
                </a:lnTo>
                <a:lnTo>
                  <a:pt x="1093161" y="1490922"/>
                </a:lnTo>
                <a:lnTo>
                  <a:pt x="0" y="1490922"/>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sz="900"/>
          </a:p>
        </p:txBody>
      </p:sp>
      <p:sp>
        <p:nvSpPr>
          <p:cNvPr id="21" name="AutoShape 21"/>
          <p:cNvSpPr/>
          <p:nvPr/>
        </p:nvSpPr>
        <p:spPr>
          <a:xfrm>
            <a:off x="2959320" y="3183975"/>
            <a:ext cx="364693" cy="747669"/>
          </a:xfrm>
          <a:prstGeom prst="line">
            <a:avLst/>
          </a:prstGeom>
          <a:ln w="142875" cap="flat">
            <a:solidFill>
              <a:srgbClr val="000000"/>
            </a:solidFill>
            <a:prstDash val="solid"/>
            <a:headEnd type="none" w="sm" len="sm"/>
            <a:tailEnd type="none" w="sm" len="sm"/>
          </a:ln>
        </p:spPr>
        <p:txBody>
          <a:bodyPr/>
          <a:lstStyle/>
          <a:p>
            <a:endParaRPr lang="en-US" sz="900"/>
          </a:p>
        </p:txBody>
      </p:sp>
      <p:sp>
        <p:nvSpPr>
          <p:cNvPr id="22" name="AutoShape 22"/>
          <p:cNvSpPr/>
          <p:nvPr/>
        </p:nvSpPr>
        <p:spPr>
          <a:xfrm flipV="1">
            <a:off x="2959320" y="3803848"/>
            <a:ext cx="432250" cy="758845"/>
          </a:xfrm>
          <a:prstGeom prst="line">
            <a:avLst/>
          </a:prstGeom>
          <a:ln w="142875" cap="flat">
            <a:solidFill>
              <a:srgbClr val="000000"/>
            </a:solidFill>
            <a:prstDash val="solid"/>
            <a:headEnd type="none" w="sm" len="sm"/>
            <a:tailEnd type="none" w="sm" len="sm"/>
          </a:ln>
        </p:spPr>
        <p:txBody>
          <a:bodyPr/>
          <a:lstStyle/>
          <a:p>
            <a:endParaRPr lang="en-US" sz="900"/>
          </a:p>
        </p:txBody>
      </p:sp>
      <p:sp>
        <p:nvSpPr>
          <p:cNvPr id="23" name="Freeform 23"/>
          <p:cNvSpPr/>
          <p:nvPr/>
        </p:nvSpPr>
        <p:spPr>
          <a:xfrm>
            <a:off x="407003" y="2922706"/>
            <a:ext cx="2256494" cy="2657385"/>
          </a:xfrm>
          <a:custGeom>
            <a:avLst/>
            <a:gdLst/>
            <a:ahLst/>
            <a:cxnLst/>
            <a:rect l="l" t="t" r="r" b="b"/>
            <a:pathLst>
              <a:path w="4512987" h="5314769">
                <a:moveTo>
                  <a:pt x="0" y="0"/>
                </a:moveTo>
                <a:lnTo>
                  <a:pt x="4512987" y="0"/>
                </a:lnTo>
                <a:lnTo>
                  <a:pt x="4512987" y="5314769"/>
                </a:lnTo>
                <a:lnTo>
                  <a:pt x="0" y="5314769"/>
                </a:lnTo>
                <a:lnTo>
                  <a:pt x="0" y="0"/>
                </a:lnTo>
                <a:close/>
              </a:path>
            </a:pathLst>
          </a:custGeom>
          <a:blipFill>
            <a:blip r:embed="rId7"/>
            <a:stretch>
              <a:fillRect l="-2313" r="-2313"/>
            </a:stretch>
          </a:blipFill>
        </p:spPr>
        <p:txBody>
          <a:bodyPr/>
          <a:lstStyle/>
          <a:p>
            <a:endParaRPr lang="en-US" sz="900"/>
          </a:p>
        </p:txBody>
      </p:sp>
      <p:sp>
        <p:nvSpPr>
          <p:cNvPr id="24" name="TextBox 24"/>
          <p:cNvSpPr txBox="1"/>
          <p:nvPr/>
        </p:nvSpPr>
        <p:spPr>
          <a:xfrm>
            <a:off x="273560" y="1970078"/>
            <a:ext cx="2523380" cy="923330"/>
          </a:xfrm>
          <a:prstGeom prst="rect">
            <a:avLst/>
          </a:prstGeom>
        </p:spPr>
        <p:txBody>
          <a:bodyPr lIns="0" tIns="0" rIns="0" bIns="0" rtlCol="0" anchor="t">
            <a:spAutoFit/>
          </a:bodyPr>
          <a:lstStyle/>
          <a:p>
            <a:pPr algn="ctr">
              <a:lnSpc>
                <a:spcPts val="2380"/>
              </a:lnSpc>
            </a:pP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a:rPr>
              <a:t>Screening for T1D autoantibodies is recommended by</a:t>
            </a:r>
          </a:p>
        </p:txBody>
      </p:sp>
      <p:sp>
        <p:nvSpPr>
          <p:cNvPr id="25" name="TextBox 25"/>
          <p:cNvSpPr txBox="1"/>
          <p:nvPr/>
        </p:nvSpPr>
        <p:spPr>
          <a:xfrm>
            <a:off x="3569420" y="3950870"/>
            <a:ext cx="2492439" cy="1203791"/>
          </a:xfrm>
          <a:prstGeom prst="rect">
            <a:avLst/>
          </a:prstGeom>
        </p:spPr>
        <p:txBody>
          <a:bodyPr lIns="0" tIns="0" rIns="0" bIns="0" rtlCol="0" anchor="t">
            <a:spAutoFit/>
          </a:bodyPr>
          <a:lstStyle/>
          <a:p>
            <a:pPr algn="ctr">
              <a:lnSpc>
                <a:spcPts val="2380"/>
              </a:lnSpc>
            </a:pPr>
            <a:r>
              <a:rPr lang="en-US" sz="1700" b="1">
                <a:solidFill>
                  <a:srgbClr val="000000"/>
                </a:solidFill>
                <a:latin typeface="Canva Sans Bold"/>
                <a:ea typeface="Canva Sans Bold"/>
                <a:cs typeface="Canva Sans Bold"/>
                <a:sym typeface="Canva Sans Bold"/>
              </a:rPr>
              <a:t>~15x</a:t>
            </a:r>
            <a:r>
              <a:rPr lang="en-US" sz="1700">
                <a:solidFill>
                  <a:srgbClr val="000000"/>
                </a:solidFill>
                <a:latin typeface="Canva Sans"/>
                <a:ea typeface="Canva Sans"/>
                <a:cs typeface="Canva Sans"/>
                <a:sym typeface="Canva Sans"/>
              </a:rPr>
              <a:t> greater risk</a:t>
            </a:r>
          </a:p>
          <a:p>
            <a:pPr algn="ctr">
              <a:lnSpc>
                <a:spcPts val="2380"/>
              </a:lnSpc>
            </a:pPr>
            <a:endParaRPr lang="en-US" sz="1700">
              <a:solidFill>
                <a:srgbClr val="000000"/>
              </a:solidFill>
              <a:latin typeface="Canva Sans"/>
              <a:ea typeface="Canva Sans"/>
              <a:cs typeface="Canva Sans"/>
              <a:sym typeface="Canva Sans"/>
            </a:endParaRPr>
          </a:p>
          <a:p>
            <a:pPr algn="ctr">
              <a:lnSpc>
                <a:spcPts val="2380"/>
              </a:lnSpc>
            </a:pPr>
            <a:r>
              <a:rPr lang="en-US" sz="1700">
                <a:solidFill>
                  <a:srgbClr val="000000"/>
                </a:solidFill>
                <a:latin typeface="Canva Sans"/>
                <a:ea typeface="Canva Sans"/>
                <a:cs typeface="Canva Sans"/>
                <a:sym typeface="Canva Sans"/>
              </a:rPr>
              <a:t>of T1D versus the general population</a:t>
            </a:r>
          </a:p>
        </p:txBody>
      </p:sp>
      <p:sp>
        <p:nvSpPr>
          <p:cNvPr id="26" name="TextBox 26"/>
          <p:cNvSpPr txBox="1"/>
          <p:nvPr/>
        </p:nvSpPr>
        <p:spPr>
          <a:xfrm>
            <a:off x="6417560" y="3140034"/>
            <a:ext cx="2492439" cy="746166"/>
          </a:xfrm>
          <a:prstGeom prst="rect">
            <a:avLst/>
          </a:prstGeom>
        </p:spPr>
        <p:txBody>
          <a:bodyPr lIns="0" tIns="0" rIns="0" bIns="0" rtlCol="0" anchor="t">
            <a:spAutoFit/>
          </a:bodyPr>
          <a:lstStyle/>
          <a:p>
            <a:pPr algn="ctr">
              <a:lnSpc>
                <a:spcPts val="1960"/>
              </a:lnSpc>
            </a:pPr>
            <a:r>
              <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a:rPr>
              <a:t>2-3X greater risk of T1D in individuals with select autoimmune diseases</a:t>
            </a:r>
          </a:p>
        </p:txBody>
      </p:sp>
      <p:sp>
        <p:nvSpPr>
          <p:cNvPr id="27" name="TextBox 27"/>
          <p:cNvSpPr txBox="1"/>
          <p:nvPr/>
        </p:nvSpPr>
        <p:spPr>
          <a:xfrm>
            <a:off x="6239710" y="4745573"/>
            <a:ext cx="1615983" cy="566245"/>
          </a:xfrm>
          <a:prstGeom prst="rect">
            <a:avLst/>
          </a:prstGeom>
        </p:spPr>
        <p:txBody>
          <a:bodyPr lIns="0" tIns="0" rIns="0" bIns="0" rtlCol="0" anchor="t">
            <a:spAutoFit/>
          </a:bodyPr>
          <a:lstStyle/>
          <a:p>
            <a:pPr algn="ctr">
              <a:lnSpc>
                <a:spcPts val="1540"/>
              </a:lnSpc>
            </a:pPr>
            <a:r>
              <a:rPr lang="en-US" sz="11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Thyroid disorders</a:t>
            </a:r>
          </a:p>
          <a:p>
            <a:pPr marL="237493" lvl="1" indent="-118747">
              <a:lnSpc>
                <a:spcPts val="1540"/>
              </a:lnSpc>
              <a:buFont typeface="Arial"/>
              <a:buChar char="•"/>
            </a:pPr>
            <a:r>
              <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a:rPr>
              <a:t>Hashimoto’s thyroiditis</a:t>
            </a:r>
          </a:p>
          <a:p>
            <a:pPr marL="237493" lvl="1" indent="-118747">
              <a:lnSpc>
                <a:spcPts val="1540"/>
              </a:lnSpc>
              <a:buFont typeface="Arial"/>
              <a:buChar char="•"/>
            </a:pPr>
            <a:r>
              <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a:rPr>
              <a:t>Graves’ disease</a:t>
            </a:r>
          </a:p>
        </p:txBody>
      </p:sp>
      <p:sp>
        <p:nvSpPr>
          <p:cNvPr id="28" name="TextBox 28"/>
          <p:cNvSpPr txBox="1"/>
          <p:nvPr/>
        </p:nvSpPr>
        <p:spPr>
          <a:xfrm>
            <a:off x="7528018" y="4745573"/>
            <a:ext cx="1615983" cy="181525"/>
          </a:xfrm>
          <a:prstGeom prst="rect">
            <a:avLst/>
          </a:prstGeom>
        </p:spPr>
        <p:txBody>
          <a:bodyPr lIns="0" tIns="0" rIns="0" bIns="0" rtlCol="0" anchor="t">
            <a:spAutoFit/>
          </a:bodyPr>
          <a:lstStyle/>
          <a:p>
            <a:pPr algn="ctr">
              <a:lnSpc>
                <a:spcPts val="1540"/>
              </a:lnSpc>
            </a:pPr>
            <a:r>
              <a:rPr lang="en-US" sz="11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Celiac</a:t>
            </a:r>
            <a:r>
              <a:rPr lang="en-US" sz="1100" b="1" dirty="0">
                <a:solidFill>
                  <a:srgbClr val="000000"/>
                </a:solidFill>
                <a:latin typeface="Canva Sans Bold"/>
                <a:ea typeface="Canva Sans Bold"/>
                <a:cs typeface="Canva Sans Bold"/>
                <a:sym typeface="Canva Sans Bold"/>
              </a:rPr>
              <a:t> </a:t>
            </a:r>
            <a:r>
              <a:rPr lang="en-US" sz="11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disease</a:t>
            </a:r>
          </a:p>
        </p:txBody>
      </p:sp>
      <p:sp>
        <p:nvSpPr>
          <p:cNvPr id="29" name="Title 28">
            <a:extLst>
              <a:ext uri="{FF2B5EF4-FFF2-40B4-BE49-F238E27FC236}">
                <a16:creationId xmlns:a16="http://schemas.microsoft.com/office/drawing/2014/main" id="{05C95226-2FAE-91A9-2F0B-63C8FB4F8704}"/>
              </a:ext>
            </a:extLst>
          </p:cNvPr>
          <p:cNvSpPr>
            <a:spLocks noGrp="1"/>
          </p:cNvSpPr>
          <p:nvPr>
            <p:ph type="title"/>
          </p:nvPr>
        </p:nvSpPr>
        <p:spPr/>
        <p:txBody>
          <a:bodyPr>
            <a:normAutofit/>
          </a:bodyPr>
          <a:lstStyle/>
          <a:p>
            <a:r>
              <a:rPr lang="en-US" sz="3600" b="1" dirty="0">
                <a:ea typeface="Calibri" panose="020F0502020204030204" pitchFamily="34" charset="0"/>
                <a:cs typeface="Calibri" panose="020F0502020204030204" pitchFamily="34" charset="0"/>
                <a:sym typeface="Avenir Bold"/>
              </a:rPr>
              <a:t>Screen people at increased risk of T1D</a:t>
            </a:r>
            <a:endParaRPr lang="en-US" sz="3600" dirty="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57301D4-73AD-3480-F2EE-A82AD4295E51}"/>
              </a:ext>
            </a:extLst>
          </p:cNvPr>
          <p:cNvSpPr txBox="1"/>
          <p:nvPr/>
        </p:nvSpPr>
        <p:spPr>
          <a:xfrm>
            <a:off x="407003" y="5943600"/>
            <a:ext cx="8324731" cy="646331"/>
          </a:xfrm>
          <a:prstGeom prst="rect">
            <a:avLst/>
          </a:prstGeom>
          <a:noFill/>
        </p:spPr>
        <p:txBody>
          <a:bodyPr wrap="square" rtlCol="0">
            <a:spAutoFit/>
          </a:bodyPr>
          <a:lstStyle/>
          <a:p>
            <a:r>
              <a:rPr lang="en-US" dirty="0"/>
              <a:t>Also screen those with phenotypic risk factors that overlap with T1D (ex. Younger age at diagnosis, intentional weight loss, ketoacidosis, short to insulin treatment)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89125" y="2075201"/>
            <a:ext cx="3765751" cy="2707598"/>
            <a:chOff x="0" y="0"/>
            <a:chExt cx="10042001" cy="7220262"/>
          </a:xfrm>
        </p:grpSpPr>
        <p:grpSp>
          <p:nvGrpSpPr>
            <p:cNvPr id="3" name="Group 3"/>
            <p:cNvGrpSpPr/>
            <p:nvPr/>
          </p:nvGrpSpPr>
          <p:grpSpPr>
            <a:xfrm>
              <a:off x="0" y="0"/>
              <a:ext cx="10042001" cy="7220262"/>
              <a:chOff x="0" y="0"/>
              <a:chExt cx="1999802" cy="1437870"/>
            </a:xfrm>
          </p:grpSpPr>
          <p:sp>
            <p:nvSpPr>
              <p:cNvPr id="4" name="Freeform 4"/>
              <p:cNvSpPr/>
              <p:nvPr/>
            </p:nvSpPr>
            <p:spPr>
              <a:xfrm>
                <a:off x="0" y="0"/>
                <a:ext cx="1999802" cy="1437870"/>
              </a:xfrm>
              <a:custGeom>
                <a:avLst/>
                <a:gdLst/>
                <a:ahLst/>
                <a:cxnLst/>
                <a:rect l="l" t="t" r="r" b="b"/>
                <a:pathLst>
                  <a:path w="1999802" h="1437870">
                    <a:moveTo>
                      <a:pt x="45234" y="0"/>
                    </a:moveTo>
                    <a:lnTo>
                      <a:pt x="1954568" y="0"/>
                    </a:lnTo>
                    <a:cubicBezTo>
                      <a:pt x="1979550" y="0"/>
                      <a:pt x="1999802" y="20252"/>
                      <a:pt x="1999802" y="45234"/>
                    </a:cubicBezTo>
                    <a:lnTo>
                      <a:pt x="1999802" y="1392637"/>
                    </a:lnTo>
                    <a:cubicBezTo>
                      <a:pt x="1999802" y="1417618"/>
                      <a:pt x="1979550" y="1437870"/>
                      <a:pt x="1954568" y="1437870"/>
                    </a:cubicBezTo>
                    <a:lnTo>
                      <a:pt x="45234" y="1437870"/>
                    </a:lnTo>
                    <a:cubicBezTo>
                      <a:pt x="20252" y="1437870"/>
                      <a:pt x="0" y="1417618"/>
                      <a:pt x="0" y="1392637"/>
                    </a:cubicBezTo>
                    <a:lnTo>
                      <a:pt x="0" y="45234"/>
                    </a:lnTo>
                    <a:cubicBezTo>
                      <a:pt x="0" y="20252"/>
                      <a:pt x="20252" y="0"/>
                      <a:pt x="45234" y="0"/>
                    </a:cubicBezTo>
                    <a:close/>
                  </a:path>
                </a:pathLst>
              </a:custGeom>
              <a:solidFill>
                <a:srgbClr val="FFFFFF"/>
              </a:solidFill>
              <a:ln w="38100" cap="rnd">
                <a:solidFill>
                  <a:srgbClr val="000000"/>
                </a:solidFill>
                <a:prstDash val="solid"/>
                <a:round/>
              </a:ln>
            </p:spPr>
            <p:txBody>
              <a:bodyPr/>
              <a:lstStyle/>
              <a:p>
                <a:endParaRPr lang="en-US" sz="900"/>
              </a:p>
            </p:txBody>
          </p:sp>
          <p:sp>
            <p:nvSpPr>
              <p:cNvPr id="5" name="TextBox 5"/>
              <p:cNvSpPr txBox="1"/>
              <p:nvPr/>
            </p:nvSpPr>
            <p:spPr>
              <a:xfrm>
                <a:off x="0" y="-38100"/>
                <a:ext cx="1999802" cy="1475970"/>
              </a:xfrm>
              <a:prstGeom prst="rect">
                <a:avLst/>
              </a:prstGeom>
            </p:spPr>
            <p:txBody>
              <a:bodyPr lIns="29200" tIns="29200" rIns="29200" bIns="29200" rtlCol="0" anchor="ctr"/>
              <a:lstStyle/>
              <a:p>
                <a:pPr algn="ctr">
                  <a:lnSpc>
                    <a:spcPts val="1680"/>
                  </a:lnSpc>
                </a:pPr>
                <a:endParaRPr sz="900"/>
              </a:p>
            </p:txBody>
          </p:sp>
        </p:grpSp>
        <p:sp>
          <p:nvSpPr>
            <p:cNvPr id="6" name="AutoShape 6"/>
            <p:cNvSpPr/>
            <p:nvPr/>
          </p:nvSpPr>
          <p:spPr>
            <a:xfrm>
              <a:off x="355620" y="5478153"/>
              <a:ext cx="8586210" cy="0"/>
            </a:xfrm>
            <a:prstGeom prst="line">
              <a:avLst/>
            </a:prstGeom>
            <a:ln w="54790" cap="flat">
              <a:solidFill>
                <a:srgbClr val="000000"/>
              </a:solidFill>
              <a:prstDash val="solid"/>
              <a:headEnd type="none" w="sm" len="sm"/>
              <a:tailEnd type="none" w="sm" len="sm"/>
            </a:ln>
          </p:spPr>
          <p:txBody>
            <a:bodyPr/>
            <a:lstStyle/>
            <a:p>
              <a:endParaRPr lang="en-US" sz="900"/>
            </a:p>
          </p:txBody>
        </p:sp>
        <p:grpSp>
          <p:nvGrpSpPr>
            <p:cNvPr id="7" name="Group 7"/>
            <p:cNvGrpSpPr/>
            <p:nvPr/>
          </p:nvGrpSpPr>
          <p:grpSpPr>
            <a:xfrm>
              <a:off x="784954" y="3610131"/>
              <a:ext cx="2971800" cy="1879643"/>
              <a:chOff x="0" y="0"/>
              <a:chExt cx="591816" cy="374319"/>
            </a:xfrm>
          </p:grpSpPr>
          <p:sp>
            <p:nvSpPr>
              <p:cNvPr id="8" name="Freeform 8"/>
              <p:cNvSpPr/>
              <p:nvPr/>
            </p:nvSpPr>
            <p:spPr>
              <a:xfrm>
                <a:off x="0" y="0"/>
                <a:ext cx="591816" cy="374319"/>
              </a:xfrm>
              <a:custGeom>
                <a:avLst/>
                <a:gdLst/>
                <a:ahLst/>
                <a:cxnLst/>
                <a:rect l="l" t="t" r="r" b="b"/>
                <a:pathLst>
                  <a:path w="591816" h="374319">
                    <a:moveTo>
                      <a:pt x="152849" y="0"/>
                    </a:moveTo>
                    <a:lnTo>
                      <a:pt x="438966" y="0"/>
                    </a:lnTo>
                    <a:cubicBezTo>
                      <a:pt x="479504" y="0"/>
                      <a:pt x="518382" y="16104"/>
                      <a:pt x="547047" y="44769"/>
                    </a:cubicBezTo>
                    <a:cubicBezTo>
                      <a:pt x="575712" y="73433"/>
                      <a:pt x="591816" y="112311"/>
                      <a:pt x="591816" y="152849"/>
                    </a:cubicBezTo>
                    <a:lnTo>
                      <a:pt x="591816" y="221470"/>
                    </a:lnTo>
                    <a:cubicBezTo>
                      <a:pt x="591816" y="262008"/>
                      <a:pt x="575712" y="300886"/>
                      <a:pt x="547047" y="329551"/>
                    </a:cubicBezTo>
                    <a:cubicBezTo>
                      <a:pt x="518382" y="358215"/>
                      <a:pt x="479504" y="374319"/>
                      <a:pt x="438966" y="374319"/>
                    </a:cubicBezTo>
                    <a:lnTo>
                      <a:pt x="152849" y="374319"/>
                    </a:lnTo>
                    <a:cubicBezTo>
                      <a:pt x="112311" y="374319"/>
                      <a:pt x="73433" y="358215"/>
                      <a:pt x="44769" y="329551"/>
                    </a:cubicBezTo>
                    <a:cubicBezTo>
                      <a:pt x="16104" y="300886"/>
                      <a:pt x="0" y="262008"/>
                      <a:pt x="0" y="221470"/>
                    </a:cubicBezTo>
                    <a:lnTo>
                      <a:pt x="0" y="152849"/>
                    </a:lnTo>
                    <a:cubicBezTo>
                      <a:pt x="0" y="112311"/>
                      <a:pt x="16104" y="73433"/>
                      <a:pt x="44769" y="44769"/>
                    </a:cubicBezTo>
                    <a:cubicBezTo>
                      <a:pt x="73433" y="16104"/>
                      <a:pt x="112311" y="0"/>
                      <a:pt x="152849" y="0"/>
                    </a:cubicBezTo>
                    <a:close/>
                  </a:path>
                </a:pathLst>
              </a:custGeom>
              <a:solidFill>
                <a:srgbClr val="004AAD"/>
              </a:solidFill>
            </p:spPr>
            <p:txBody>
              <a:bodyPr/>
              <a:lstStyle/>
              <a:p>
                <a:endParaRPr lang="en-US" sz="900"/>
              </a:p>
            </p:txBody>
          </p:sp>
          <p:sp>
            <p:nvSpPr>
              <p:cNvPr id="9" name="TextBox 9"/>
              <p:cNvSpPr txBox="1"/>
              <p:nvPr/>
            </p:nvSpPr>
            <p:spPr>
              <a:xfrm>
                <a:off x="0" y="-38100"/>
                <a:ext cx="591816" cy="412419"/>
              </a:xfrm>
              <a:prstGeom prst="rect">
                <a:avLst/>
              </a:prstGeom>
            </p:spPr>
            <p:txBody>
              <a:bodyPr lIns="29200" tIns="29200" rIns="29200" bIns="29200" rtlCol="0" anchor="ctr"/>
              <a:lstStyle/>
              <a:p>
                <a:pPr algn="ctr">
                  <a:lnSpc>
                    <a:spcPts val="1680"/>
                  </a:lnSpc>
                </a:pPr>
                <a:endParaRPr sz="900"/>
              </a:p>
            </p:txBody>
          </p:sp>
        </p:grpSp>
        <p:sp>
          <p:nvSpPr>
            <p:cNvPr id="10" name="TextBox 10"/>
            <p:cNvSpPr txBox="1"/>
            <p:nvPr/>
          </p:nvSpPr>
          <p:spPr>
            <a:xfrm>
              <a:off x="784955" y="330683"/>
              <a:ext cx="8472092" cy="1367896"/>
            </a:xfrm>
            <a:prstGeom prst="rect">
              <a:avLst/>
            </a:prstGeom>
          </p:spPr>
          <p:txBody>
            <a:bodyPr lIns="0" tIns="0" rIns="0" bIns="0" rtlCol="0" anchor="t">
              <a:spAutoFit/>
            </a:bodyPr>
            <a:lstStyle/>
            <a:p>
              <a:pPr algn="ctr">
                <a:lnSpc>
                  <a:spcPts val="2014"/>
                </a:lnSpc>
              </a:pP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Decreased frequency of insulin treatment at diagnosis</a:t>
              </a:r>
            </a:p>
          </p:txBody>
        </p:sp>
        <p:sp>
          <p:nvSpPr>
            <p:cNvPr id="11" name="TextBox 11"/>
            <p:cNvSpPr txBox="1"/>
            <p:nvPr/>
          </p:nvSpPr>
          <p:spPr>
            <a:xfrm>
              <a:off x="355621" y="5699838"/>
              <a:ext cx="3830469" cy="1367896"/>
            </a:xfrm>
            <a:prstGeom prst="rect">
              <a:avLst/>
            </a:prstGeom>
          </p:spPr>
          <p:txBody>
            <a:bodyPr lIns="0" tIns="0" rIns="0" bIns="0" rtlCol="0" anchor="t">
              <a:spAutoFit/>
            </a:bodyPr>
            <a:lstStyle/>
            <a:p>
              <a:pPr algn="ctr">
                <a:lnSpc>
                  <a:spcPts val="2014"/>
                </a:lnSpc>
              </a:pPr>
              <a:r>
                <a:rPr lang="en-US"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Screened and diagnosed</a:t>
              </a:r>
            </a:p>
          </p:txBody>
        </p:sp>
        <p:sp>
          <p:nvSpPr>
            <p:cNvPr id="12" name="TextBox 12"/>
            <p:cNvSpPr txBox="1"/>
            <p:nvPr/>
          </p:nvSpPr>
          <p:spPr>
            <a:xfrm>
              <a:off x="4950570" y="5766654"/>
              <a:ext cx="3830469" cy="693523"/>
            </a:xfrm>
            <a:prstGeom prst="rect">
              <a:avLst/>
            </a:prstGeom>
          </p:spPr>
          <p:txBody>
            <a:bodyPr lIns="0" tIns="0" rIns="0" bIns="0" rtlCol="0" anchor="t">
              <a:spAutoFit/>
            </a:bodyPr>
            <a:lstStyle/>
            <a:p>
              <a:pPr algn="ctr">
                <a:lnSpc>
                  <a:spcPts val="2014"/>
                </a:lnSpc>
              </a:pPr>
              <a:r>
                <a:rPr lang="en-US"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Not screened</a:t>
              </a:r>
            </a:p>
          </p:txBody>
        </p:sp>
        <p:grpSp>
          <p:nvGrpSpPr>
            <p:cNvPr id="13" name="Group 13"/>
            <p:cNvGrpSpPr/>
            <p:nvPr/>
          </p:nvGrpSpPr>
          <p:grpSpPr>
            <a:xfrm>
              <a:off x="5379906" y="2330313"/>
              <a:ext cx="2971800" cy="3147840"/>
              <a:chOff x="0" y="0"/>
              <a:chExt cx="591816" cy="626873"/>
            </a:xfrm>
          </p:grpSpPr>
          <p:sp>
            <p:nvSpPr>
              <p:cNvPr id="14" name="Freeform 14"/>
              <p:cNvSpPr/>
              <p:nvPr/>
            </p:nvSpPr>
            <p:spPr>
              <a:xfrm>
                <a:off x="0" y="0"/>
                <a:ext cx="591816" cy="626873"/>
              </a:xfrm>
              <a:custGeom>
                <a:avLst/>
                <a:gdLst/>
                <a:ahLst/>
                <a:cxnLst/>
                <a:rect l="l" t="t" r="r" b="b"/>
                <a:pathLst>
                  <a:path w="591816" h="626873">
                    <a:moveTo>
                      <a:pt x="152849" y="0"/>
                    </a:moveTo>
                    <a:lnTo>
                      <a:pt x="438966" y="0"/>
                    </a:lnTo>
                    <a:cubicBezTo>
                      <a:pt x="479504" y="0"/>
                      <a:pt x="518382" y="16104"/>
                      <a:pt x="547047" y="44769"/>
                    </a:cubicBezTo>
                    <a:cubicBezTo>
                      <a:pt x="575712" y="73433"/>
                      <a:pt x="591816" y="112311"/>
                      <a:pt x="591816" y="152849"/>
                    </a:cubicBezTo>
                    <a:lnTo>
                      <a:pt x="591816" y="474023"/>
                    </a:lnTo>
                    <a:cubicBezTo>
                      <a:pt x="591816" y="514562"/>
                      <a:pt x="575712" y="553439"/>
                      <a:pt x="547047" y="582104"/>
                    </a:cubicBezTo>
                    <a:cubicBezTo>
                      <a:pt x="518382" y="610769"/>
                      <a:pt x="479504" y="626873"/>
                      <a:pt x="438966" y="626873"/>
                    </a:cubicBezTo>
                    <a:lnTo>
                      <a:pt x="152849" y="626873"/>
                    </a:lnTo>
                    <a:cubicBezTo>
                      <a:pt x="112311" y="626873"/>
                      <a:pt x="73433" y="610769"/>
                      <a:pt x="44769" y="582104"/>
                    </a:cubicBezTo>
                    <a:cubicBezTo>
                      <a:pt x="16104" y="553439"/>
                      <a:pt x="0" y="514562"/>
                      <a:pt x="0" y="474023"/>
                    </a:cubicBezTo>
                    <a:lnTo>
                      <a:pt x="0" y="152849"/>
                    </a:lnTo>
                    <a:cubicBezTo>
                      <a:pt x="0" y="112311"/>
                      <a:pt x="16104" y="73433"/>
                      <a:pt x="44769" y="44769"/>
                    </a:cubicBezTo>
                    <a:cubicBezTo>
                      <a:pt x="73433" y="16104"/>
                      <a:pt x="112311" y="0"/>
                      <a:pt x="152849" y="0"/>
                    </a:cubicBezTo>
                    <a:close/>
                  </a:path>
                </a:pathLst>
              </a:custGeom>
              <a:solidFill>
                <a:srgbClr val="333652"/>
              </a:solidFill>
            </p:spPr>
            <p:txBody>
              <a:bodyPr/>
              <a:lstStyle/>
              <a:p>
                <a:endParaRPr lang="en-US" sz="900"/>
              </a:p>
            </p:txBody>
          </p:sp>
          <p:sp>
            <p:nvSpPr>
              <p:cNvPr id="15" name="TextBox 15"/>
              <p:cNvSpPr txBox="1"/>
              <p:nvPr/>
            </p:nvSpPr>
            <p:spPr>
              <a:xfrm>
                <a:off x="0" y="-38100"/>
                <a:ext cx="591816" cy="664973"/>
              </a:xfrm>
              <a:prstGeom prst="rect">
                <a:avLst/>
              </a:prstGeom>
            </p:spPr>
            <p:txBody>
              <a:bodyPr lIns="29200" tIns="29200" rIns="29200" bIns="29200" rtlCol="0" anchor="ctr"/>
              <a:lstStyle/>
              <a:p>
                <a:pPr algn="ctr">
                  <a:lnSpc>
                    <a:spcPts val="1680"/>
                  </a:lnSpc>
                </a:pPr>
                <a:endParaRPr sz="900"/>
              </a:p>
            </p:txBody>
          </p:sp>
        </p:grpSp>
        <p:sp>
          <p:nvSpPr>
            <p:cNvPr id="16" name="TextBox 16"/>
            <p:cNvSpPr txBox="1"/>
            <p:nvPr/>
          </p:nvSpPr>
          <p:spPr>
            <a:xfrm>
              <a:off x="1391794" y="2864051"/>
              <a:ext cx="1758120" cy="746872"/>
            </a:xfrm>
            <a:prstGeom prst="rect">
              <a:avLst/>
            </a:prstGeom>
          </p:spPr>
          <p:txBody>
            <a:bodyPr lIns="0" tIns="0" rIns="0" bIns="0" rtlCol="0" anchor="t">
              <a:spAutoFit/>
            </a:bodyPr>
            <a:lstStyle/>
            <a:p>
              <a:pPr algn="ctr">
                <a:lnSpc>
                  <a:spcPts val="2361"/>
                </a:lnSpc>
              </a:pPr>
              <a:r>
                <a:rPr lang="en-US" sz="1686">
                  <a:solidFill>
                    <a:srgbClr val="000000"/>
                  </a:solidFill>
                  <a:latin typeface="Canva Sans"/>
                  <a:ea typeface="Canva Sans"/>
                  <a:cs typeface="Canva Sans"/>
                  <a:sym typeface="Canva Sans"/>
                </a:rPr>
                <a:t>72.3%</a:t>
              </a:r>
            </a:p>
          </p:txBody>
        </p:sp>
        <p:sp>
          <p:nvSpPr>
            <p:cNvPr id="17" name="TextBox 17"/>
            <p:cNvSpPr txBox="1"/>
            <p:nvPr/>
          </p:nvSpPr>
          <p:spPr>
            <a:xfrm>
              <a:off x="6028490" y="1584232"/>
              <a:ext cx="1674632" cy="746872"/>
            </a:xfrm>
            <a:prstGeom prst="rect">
              <a:avLst/>
            </a:prstGeom>
          </p:spPr>
          <p:txBody>
            <a:bodyPr lIns="0" tIns="0" rIns="0" bIns="0" rtlCol="0" anchor="t">
              <a:spAutoFit/>
            </a:bodyPr>
            <a:lstStyle/>
            <a:p>
              <a:pPr algn="ctr">
                <a:lnSpc>
                  <a:spcPts val="2361"/>
                </a:lnSpc>
              </a:pPr>
              <a:r>
                <a:rPr lang="en-US" sz="1686">
                  <a:solidFill>
                    <a:srgbClr val="000000"/>
                  </a:solidFill>
                  <a:latin typeface="Canva Sans"/>
                  <a:ea typeface="Canva Sans"/>
                  <a:cs typeface="Canva Sans"/>
                  <a:sym typeface="Canva Sans"/>
                </a:rPr>
                <a:t>98.1%</a:t>
              </a:r>
            </a:p>
          </p:txBody>
        </p:sp>
      </p:grpSp>
      <p:grpSp>
        <p:nvGrpSpPr>
          <p:cNvPr id="18" name="Group 18"/>
          <p:cNvGrpSpPr/>
          <p:nvPr/>
        </p:nvGrpSpPr>
        <p:grpSpPr>
          <a:xfrm>
            <a:off x="126223" y="2286000"/>
            <a:ext cx="2350248" cy="2070842"/>
            <a:chOff x="0" y="-794879"/>
            <a:chExt cx="6267328" cy="5522247"/>
          </a:xfrm>
        </p:grpSpPr>
        <p:grpSp>
          <p:nvGrpSpPr>
            <p:cNvPr id="19" name="Group 19"/>
            <p:cNvGrpSpPr/>
            <p:nvPr/>
          </p:nvGrpSpPr>
          <p:grpSpPr>
            <a:xfrm>
              <a:off x="0" y="-794879"/>
              <a:ext cx="6267328" cy="5522247"/>
              <a:chOff x="0" y="-253633"/>
              <a:chExt cx="1999802" cy="1762059"/>
            </a:xfrm>
          </p:grpSpPr>
          <p:sp>
            <p:nvSpPr>
              <p:cNvPr id="20" name="Freeform 20"/>
              <p:cNvSpPr/>
              <p:nvPr/>
            </p:nvSpPr>
            <p:spPr>
              <a:xfrm>
                <a:off x="0" y="-253633"/>
                <a:ext cx="1999802" cy="1762059"/>
              </a:xfrm>
              <a:custGeom>
                <a:avLst/>
                <a:gdLst/>
                <a:ahLst/>
                <a:cxnLst/>
                <a:rect l="l" t="t" r="r" b="b"/>
                <a:pathLst>
                  <a:path w="1999802" h="1437870">
                    <a:moveTo>
                      <a:pt x="52000" y="0"/>
                    </a:moveTo>
                    <a:lnTo>
                      <a:pt x="1947802" y="0"/>
                    </a:lnTo>
                    <a:cubicBezTo>
                      <a:pt x="1976521" y="0"/>
                      <a:pt x="1999802" y="23281"/>
                      <a:pt x="1999802" y="52000"/>
                    </a:cubicBezTo>
                    <a:lnTo>
                      <a:pt x="1999802" y="1385870"/>
                    </a:lnTo>
                    <a:cubicBezTo>
                      <a:pt x="1999802" y="1414589"/>
                      <a:pt x="1976521" y="1437870"/>
                      <a:pt x="1947802" y="1437870"/>
                    </a:cubicBezTo>
                    <a:lnTo>
                      <a:pt x="52000" y="1437870"/>
                    </a:lnTo>
                    <a:cubicBezTo>
                      <a:pt x="23281" y="1437870"/>
                      <a:pt x="0" y="1414589"/>
                      <a:pt x="0" y="1385870"/>
                    </a:cubicBezTo>
                    <a:lnTo>
                      <a:pt x="0" y="52000"/>
                    </a:lnTo>
                    <a:cubicBezTo>
                      <a:pt x="0" y="23281"/>
                      <a:pt x="23281" y="0"/>
                      <a:pt x="52000" y="0"/>
                    </a:cubicBezTo>
                    <a:close/>
                  </a:path>
                </a:pathLst>
              </a:custGeom>
              <a:solidFill>
                <a:srgbClr val="FFFFFF"/>
              </a:solidFill>
              <a:ln w="38100" cap="rnd">
                <a:solidFill>
                  <a:srgbClr val="000000"/>
                </a:solidFill>
                <a:prstDash val="solid"/>
                <a:round/>
              </a:ln>
            </p:spPr>
            <p:txBody>
              <a:bodyPr/>
              <a:lstStyle/>
              <a:p>
                <a:endParaRPr lang="en-US" sz="900" dirty="0"/>
              </a:p>
            </p:txBody>
          </p:sp>
          <p:sp>
            <p:nvSpPr>
              <p:cNvPr id="21" name="TextBox 21"/>
              <p:cNvSpPr txBox="1"/>
              <p:nvPr/>
            </p:nvSpPr>
            <p:spPr>
              <a:xfrm>
                <a:off x="0" y="-38100"/>
                <a:ext cx="1999802" cy="1475970"/>
              </a:xfrm>
              <a:prstGeom prst="rect">
                <a:avLst/>
              </a:prstGeom>
            </p:spPr>
            <p:txBody>
              <a:bodyPr lIns="25400" tIns="25400" rIns="25400" bIns="25400" rtlCol="0" anchor="ctr"/>
              <a:lstStyle/>
              <a:p>
                <a:pPr algn="ctr">
                  <a:lnSpc>
                    <a:spcPts val="1680"/>
                  </a:lnSpc>
                </a:pPr>
                <a:endParaRPr sz="900"/>
              </a:p>
            </p:txBody>
          </p:sp>
        </p:grpSp>
        <p:sp>
          <p:nvSpPr>
            <p:cNvPr id="22" name="AutoShape 22"/>
            <p:cNvSpPr/>
            <p:nvPr/>
          </p:nvSpPr>
          <p:spPr>
            <a:xfrm>
              <a:off x="454288" y="3123770"/>
              <a:ext cx="5358752" cy="0"/>
            </a:xfrm>
            <a:prstGeom prst="line">
              <a:avLst/>
            </a:prstGeom>
            <a:ln w="31448" cap="flat">
              <a:solidFill>
                <a:srgbClr val="000000"/>
              </a:solidFill>
              <a:prstDash val="solid"/>
              <a:headEnd type="none" w="sm" len="sm"/>
              <a:tailEnd type="none" w="sm" len="sm"/>
            </a:ln>
          </p:spPr>
          <p:txBody>
            <a:bodyPr/>
            <a:lstStyle/>
            <a:p>
              <a:endParaRPr lang="en-US" sz="900"/>
            </a:p>
          </p:txBody>
        </p:sp>
        <p:grpSp>
          <p:nvGrpSpPr>
            <p:cNvPr id="23" name="Group 23"/>
            <p:cNvGrpSpPr/>
            <p:nvPr/>
          </p:nvGrpSpPr>
          <p:grpSpPr>
            <a:xfrm>
              <a:off x="722241" y="1957916"/>
              <a:ext cx="1854735" cy="1173107"/>
              <a:chOff x="0" y="0"/>
              <a:chExt cx="591816" cy="374319"/>
            </a:xfrm>
          </p:grpSpPr>
          <p:sp>
            <p:nvSpPr>
              <p:cNvPr id="24" name="Freeform 24"/>
              <p:cNvSpPr/>
              <p:nvPr/>
            </p:nvSpPr>
            <p:spPr>
              <a:xfrm>
                <a:off x="0" y="0"/>
                <a:ext cx="591816" cy="374319"/>
              </a:xfrm>
              <a:custGeom>
                <a:avLst/>
                <a:gdLst/>
                <a:ahLst/>
                <a:cxnLst/>
                <a:rect l="l" t="t" r="r" b="b"/>
                <a:pathLst>
                  <a:path w="591816" h="374319">
                    <a:moveTo>
                      <a:pt x="175714" y="0"/>
                    </a:moveTo>
                    <a:lnTo>
                      <a:pt x="416102" y="0"/>
                    </a:lnTo>
                    <a:cubicBezTo>
                      <a:pt x="513146" y="0"/>
                      <a:pt x="591816" y="78670"/>
                      <a:pt x="591816" y="175714"/>
                    </a:cubicBezTo>
                    <a:lnTo>
                      <a:pt x="591816" y="198605"/>
                    </a:lnTo>
                    <a:cubicBezTo>
                      <a:pt x="591816" y="295649"/>
                      <a:pt x="513146" y="374319"/>
                      <a:pt x="416102" y="374319"/>
                    </a:cubicBezTo>
                    <a:lnTo>
                      <a:pt x="175714" y="374319"/>
                    </a:lnTo>
                    <a:cubicBezTo>
                      <a:pt x="78670" y="374319"/>
                      <a:pt x="0" y="295649"/>
                      <a:pt x="0" y="198605"/>
                    </a:cubicBezTo>
                    <a:lnTo>
                      <a:pt x="0" y="175714"/>
                    </a:lnTo>
                    <a:cubicBezTo>
                      <a:pt x="0" y="78670"/>
                      <a:pt x="78670" y="0"/>
                      <a:pt x="175714" y="0"/>
                    </a:cubicBezTo>
                    <a:close/>
                  </a:path>
                </a:pathLst>
              </a:custGeom>
              <a:solidFill>
                <a:srgbClr val="004AAD"/>
              </a:solidFill>
            </p:spPr>
            <p:txBody>
              <a:bodyPr/>
              <a:lstStyle/>
              <a:p>
                <a:endParaRPr lang="en-US" sz="900"/>
              </a:p>
            </p:txBody>
          </p:sp>
          <p:sp>
            <p:nvSpPr>
              <p:cNvPr id="25" name="TextBox 25"/>
              <p:cNvSpPr txBox="1"/>
              <p:nvPr/>
            </p:nvSpPr>
            <p:spPr>
              <a:xfrm>
                <a:off x="0" y="-38100"/>
                <a:ext cx="591816" cy="412419"/>
              </a:xfrm>
              <a:prstGeom prst="rect">
                <a:avLst/>
              </a:prstGeom>
            </p:spPr>
            <p:txBody>
              <a:bodyPr lIns="25400" tIns="25400" rIns="25400" bIns="25400" rtlCol="0" anchor="ctr"/>
              <a:lstStyle/>
              <a:p>
                <a:pPr algn="ctr">
                  <a:lnSpc>
                    <a:spcPts val="1680"/>
                  </a:lnSpc>
                </a:pPr>
                <a:endParaRPr sz="900"/>
              </a:p>
            </p:txBody>
          </p:sp>
        </p:grpSp>
        <p:sp>
          <p:nvSpPr>
            <p:cNvPr id="26" name="TextBox 26"/>
            <p:cNvSpPr txBox="1"/>
            <p:nvPr/>
          </p:nvSpPr>
          <p:spPr>
            <a:xfrm>
              <a:off x="965709" y="-345967"/>
              <a:ext cx="4000405" cy="565283"/>
            </a:xfrm>
            <a:prstGeom prst="rect">
              <a:avLst/>
            </a:prstGeom>
          </p:spPr>
          <p:txBody>
            <a:bodyPr wrap="square" lIns="0" tIns="0" rIns="0" bIns="0" rtlCol="0" anchor="t">
              <a:spAutoFit/>
            </a:bodyPr>
            <a:lstStyle/>
            <a:p>
              <a:pPr algn="ctr">
                <a:lnSpc>
                  <a:spcPts val="1473"/>
                </a:lnSpc>
              </a:pP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Lower HbA1C</a:t>
              </a:r>
            </a:p>
          </p:txBody>
        </p:sp>
        <p:sp>
          <p:nvSpPr>
            <p:cNvPr id="27" name="TextBox 27"/>
            <p:cNvSpPr txBox="1"/>
            <p:nvPr/>
          </p:nvSpPr>
          <p:spPr>
            <a:xfrm>
              <a:off x="274456" y="3388754"/>
              <a:ext cx="2679376" cy="922304"/>
            </a:xfrm>
            <a:prstGeom prst="rect">
              <a:avLst/>
            </a:prstGeom>
          </p:spPr>
          <p:txBody>
            <a:bodyPr wrap="square" lIns="0" tIns="0" rIns="0" bIns="0" rtlCol="0" anchor="t">
              <a:spAutoFit/>
            </a:bodyPr>
            <a:lstStyle/>
            <a:p>
              <a:pPr algn="ctr">
                <a:lnSpc>
                  <a:spcPts val="1257"/>
                </a:lnSpc>
              </a:pPr>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Screened &amp; diagnosed</a:t>
              </a:r>
            </a:p>
          </p:txBody>
        </p:sp>
        <p:sp>
          <p:nvSpPr>
            <p:cNvPr id="28" name="TextBox 28"/>
            <p:cNvSpPr txBox="1"/>
            <p:nvPr/>
          </p:nvSpPr>
          <p:spPr>
            <a:xfrm>
              <a:off x="3295637" y="3462490"/>
              <a:ext cx="2390640" cy="940430"/>
            </a:xfrm>
            <a:prstGeom prst="rect">
              <a:avLst/>
            </a:prstGeom>
          </p:spPr>
          <p:txBody>
            <a:bodyPr lIns="0" tIns="0" rIns="0" bIns="0" rtlCol="0" anchor="t">
              <a:spAutoFit/>
            </a:bodyPr>
            <a:lstStyle/>
            <a:p>
              <a:pPr algn="ctr">
                <a:lnSpc>
                  <a:spcPts val="1257"/>
                </a:lnSpc>
              </a:pPr>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Not screened</a:t>
              </a:r>
            </a:p>
          </p:txBody>
        </p:sp>
        <p:grpSp>
          <p:nvGrpSpPr>
            <p:cNvPr id="29" name="Group 29"/>
            <p:cNvGrpSpPr/>
            <p:nvPr/>
          </p:nvGrpSpPr>
          <p:grpSpPr>
            <a:xfrm>
              <a:off x="3590003" y="1159167"/>
              <a:ext cx="1854735" cy="1964603"/>
              <a:chOff x="0" y="0"/>
              <a:chExt cx="591816" cy="626873"/>
            </a:xfrm>
          </p:grpSpPr>
          <p:sp>
            <p:nvSpPr>
              <p:cNvPr id="30" name="Freeform 30"/>
              <p:cNvSpPr/>
              <p:nvPr/>
            </p:nvSpPr>
            <p:spPr>
              <a:xfrm>
                <a:off x="0" y="0"/>
                <a:ext cx="591816" cy="626873"/>
              </a:xfrm>
              <a:custGeom>
                <a:avLst/>
                <a:gdLst/>
                <a:ahLst/>
                <a:cxnLst/>
                <a:rect l="l" t="t" r="r" b="b"/>
                <a:pathLst>
                  <a:path w="591816" h="626873">
                    <a:moveTo>
                      <a:pt x="175714" y="0"/>
                    </a:moveTo>
                    <a:lnTo>
                      <a:pt x="416102" y="0"/>
                    </a:lnTo>
                    <a:cubicBezTo>
                      <a:pt x="513146" y="0"/>
                      <a:pt x="591816" y="78670"/>
                      <a:pt x="591816" y="175714"/>
                    </a:cubicBezTo>
                    <a:lnTo>
                      <a:pt x="591816" y="451159"/>
                    </a:lnTo>
                    <a:cubicBezTo>
                      <a:pt x="591816" y="548203"/>
                      <a:pt x="513146" y="626873"/>
                      <a:pt x="416102" y="626873"/>
                    </a:cubicBezTo>
                    <a:lnTo>
                      <a:pt x="175714" y="626873"/>
                    </a:lnTo>
                    <a:cubicBezTo>
                      <a:pt x="78670" y="626873"/>
                      <a:pt x="0" y="548203"/>
                      <a:pt x="0" y="451159"/>
                    </a:cubicBezTo>
                    <a:lnTo>
                      <a:pt x="0" y="175714"/>
                    </a:lnTo>
                    <a:cubicBezTo>
                      <a:pt x="0" y="78670"/>
                      <a:pt x="78670" y="0"/>
                      <a:pt x="175714" y="0"/>
                    </a:cubicBezTo>
                    <a:close/>
                  </a:path>
                </a:pathLst>
              </a:custGeom>
              <a:solidFill>
                <a:srgbClr val="333652"/>
              </a:solidFill>
            </p:spPr>
            <p:txBody>
              <a:bodyPr/>
              <a:lstStyle/>
              <a:p>
                <a:endParaRPr lang="en-US" sz="900"/>
              </a:p>
            </p:txBody>
          </p:sp>
          <p:sp>
            <p:nvSpPr>
              <p:cNvPr id="31" name="TextBox 31"/>
              <p:cNvSpPr txBox="1"/>
              <p:nvPr/>
            </p:nvSpPr>
            <p:spPr>
              <a:xfrm>
                <a:off x="0" y="-38100"/>
                <a:ext cx="591816" cy="664973"/>
              </a:xfrm>
              <a:prstGeom prst="rect">
                <a:avLst/>
              </a:prstGeom>
            </p:spPr>
            <p:txBody>
              <a:bodyPr lIns="25400" tIns="25400" rIns="25400" bIns="25400" rtlCol="0" anchor="ctr"/>
              <a:lstStyle/>
              <a:p>
                <a:pPr algn="ctr">
                  <a:lnSpc>
                    <a:spcPts val="1680"/>
                  </a:lnSpc>
                </a:pPr>
                <a:endParaRPr sz="900"/>
              </a:p>
            </p:txBody>
          </p:sp>
        </p:grpSp>
        <p:sp>
          <p:nvSpPr>
            <p:cNvPr id="32" name="TextBox 32"/>
            <p:cNvSpPr txBox="1"/>
            <p:nvPr/>
          </p:nvSpPr>
          <p:spPr>
            <a:xfrm>
              <a:off x="1098688" y="1293547"/>
              <a:ext cx="1376317" cy="565283"/>
            </a:xfrm>
            <a:prstGeom prst="rect">
              <a:avLst/>
            </a:prstGeom>
          </p:spPr>
          <p:txBody>
            <a:bodyPr wrap="square" lIns="0" tIns="0" rIns="0" bIns="0" rtlCol="0" anchor="t">
              <a:spAutoFit/>
            </a:bodyPr>
            <a:lstStyle/>
            <a:p>
              <a:pPr algn="ctr">
                <a:lnSpc>
                  <a:spcPts val="1473"/>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a:rPr>
                <a:t>6.8%</a:t>
              </a:r>
            </a:p>
          </p:txBody>
        </p:sp>
        <p:sp>
          <p:nvSpPr>
            <p:cNvPr id="33" name="TextBox 33"/>
            <p:cNvSpPr txBox="1"/>
            <p:nvPr/>
          </p:nvSpPr>
          <p:spPr>
            <a:xfrm>
              <a:off x="3581536" y="694095"/>
              <a:ext cx="1805568" cy="565283"/>
            </a:xfrm>
            <a:prstGeom prst="rect">
              <a:avLst/>
            </a:prstGeom>
          </p:spPr>
          <p:txBody>
            <a:bodyPr wrap="square" lIns="0" tIns="0" rIns="0" bIns="0" rtlCol="0" anchor="t">
              <a:spAutoFit/>
            </a:bodyPr>
            <a:lstStyle/>
            <a:p>
              <a:pPr algn="ctr">
                <a:lnSpc>
                  <a:spcPts val="1473"/>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a:rPr>
                <a:t>10.5%</a:t>
              </a:r>
            </a:p>
          </p:txBody>
        </p:sp>
      </p:grpSp>
      <p:sp>
        <p:nvSpPr>
          <p:cNvPr id="35" name="Title 34">
            <a:extLst>
              <a:ext uri="{FF2B5EF4-FFF2-40B4-BE49-F238E27FC236}">
                <a16:creationId xmlns:a16="http://schemas.microsoft.com/office/drawing/2014/main" id="{81C3F5C7-CEDD-D321-EB26-349C7E169CF9}"/>
              </a:ext>
            </a:extLst>
          </p:cNvPr>
          <p:cNvSpPr>
            <a:spLocks noGrp="1"/>
          </p:cNvSpPr>
          <p:nvPr>
            <p:ph type="title"/>
          </p:nvPr>
        </p:nvSpPr>
        <p:spPr/>
        <p:txBody>
          <a:bodyPr>
            <a:normAutofit fontScale="90000"/>
          </a:bodyPr>
          <a:lstStyle/>
          <a:p>
            <a:r>
              <a:rPr lang="en-US" sz="3600" b="1" dirty="0">
                <a:ea typeface="Calibri" panose="020F0502020204030204" pitchFamily="34" charset="0"/>
                <a:cs typeface="Calibri" panose="020F0502020204030204" pitchFamily="34" charset="0"/>
                <a:sym typeface="Avenir Bold"/>
              </a:rPr>
              <a:t>Benefits of early detection of pre-symptomatic T1D</a:t>
            </a:r>
            <a:endParaRPr lang="en-US" dirty="0">
              <a:ea typeface="Calibri" panose="020F0502020204030204" pitchFamily="34" charset="0"/>
              <a:cs typeface="Calibri" panose="020F0502020204030204" pitchFamily="34" charset="0"/>
            </a:endParaRPr>
          </a:p>
        </p:txBody>
      </p:sp>
      <p:grpSp>
        <p:nvGrpSpPr>
          <p:cNvPr id="34" name="Group 18">
            <a:extLst>
              <a:ext uri="{FF2B5EF4-FFF2-40B4-BE49-F238E27FC236}">
                <a16:creationId xmlns:a16="http://schemas.microsoft.com/office/drawing/2014/main" id="{4F160E7B-53B9-1F29-0898-A2AFBFE77B26}"/>
              </a:ext>
            </a:extLst>
          </p:cNvPr>
          <p:cNvGrpSpPr/>
          <p:nvPr/>
        </p:nvGrpSpPr>
        <p:grpSpPr>
          <a:xfrm>
            <a:off x="6717552" y="2272558"/>
            <a:ext cx="2350248" cy="2070842"/>
            <a:chOff x="0" y="-794879"/>
            <a:chExt cx="6267328" cy="5522247"/>
          </a:xfrm>
        </p:grpSpPr>
        <p:grpSp>
          <p:nvGrpSpPr>
            <p:cNvPr id="36" name="Group 19">
              <a:extLst>
                <a:ext uri="{FF2B5EF4-FFF2-40B4-BE49-F238E27FC236}">
                  <a16:creationId xmlns:a16="http://schemas.microsoft.com/office/drawing/2014/main" id="{26EB77F8-BD1F-747C-C124-2C0235E6609F}"/>
                </a:ext>
              </a:extLst>
            </p:cNvPr>
            <p:cNvGrpSpPr/>
            <p:nvPr/>
          </p:nvGrpSpPr>
          <p:grpSpPr>
            <a:xfrm>
              <a:off x="0" y="-794879"/>
              <a:ext cx="6267328" cy="5522247"/>
              <a:chOff x="0" y="-253633"/>
              <a:chExt cx="1999802" cy="1762059"/>
            </a:xfrm>
          </p:grpSpPr>
          <p:sp>
            <p:nvSpPr>
              <p:cNvPr id="49" name="Freeform 20">
                <a:extLst>
                  <a:ext uri="{FF2B5EF4-FFF2-40B4-BE49-F238E27FC236}">
                    <a16:creationId xmlns:a16="http://schemas.microsoft.com/office/drawing/2014/main" id="{F5B4B8FA-3109-90E6-D794-E4D2DCD8C474}"/>
                  </a:ext>
                </a:extLst>
              </p:cNvPr>
              <p:cNvSpPr/>
              <p:nvPr/>
            </p:nvSpPr>
            <p:spPr>
              <a:xfrm>
                <a:off x="0" y="-253633"/>
                <a:ext cx="1999802" cy="1762059"/>
              </a:xfrm>
              <a:custGeom>
                <a:avLst/>
                <a:gdLst/>
                <a:ahLst/>
                <a:cxnLst/>
                <a:rect l="l" t="t" r="r" b="b"/>
                <a:pathLst>
                  <a:path w="1999802" h="1437870">
                    <a:moveTo>
                      <a:pt x="52000" y="0"/>
                    </a:moveTo>
                    <a:lnTo>
                      <a:pt x="1947802" y="0"/>
                    </a:lnTo>
                    <a:cubicBezTo>
                      <a:pt x="1976521" y="0"/>
                      <a:pt x="1999802" y="23281"/>
                      <a:pt x="1999802" y="52000"/>
                    </a:cubicBezTo>
                    <a:lnTo>
                      <a:pt x="1999802" y="1385870"/>
                    </a:lnTo>
                    <a:cubicBezTo>
                      <a:pt x="1999802" y="1414589"/>
                      <a:pt x="1976521" y="1437870"/>
                      <a:pt x="1947802" y="1437870"/>
                    </a:cubicBezTo>
                    <a:lnTo>
                      <a:pt x="52000" y="1437870"/>
                    </a:lnTo>
                    <a:cubicBezTo>
                      <a:pt x="23281" y="1437870"/>
                      <a:pt x="0" y="1414589"/>
                      <a:pt x="0" y="1385870"/>
                    </a:cubicBezTo>
                    <a:lnTo>
                      <a:pt x="0" y="52000"/>
                    </a:lnTo>
                    <a:cubicBezTo>
                      <a:pt x="0" y="23281"/>
                      <a:pt x="23281" y="0"/>
                      <a:pt x="52000" y="0"/>
                    </a:cubicBezTo>
                    <a:close/>
                  </a:path>
                </a:pathLst>
              </a:custGeom>
              <a:solidFill>
                <a:srgbClr val="FFFFFF"/>
              </a:solidFill>
              <a:ln w="38100" cap="rnd">
                <a:solidFill>
                  <a:srgbClr val="000000"/>
                </a:solidFill>
                <a:prstDash val="solid"/>
                <a:round/>
              </a:ln>
            </p:spPr>
            <p:txBody>
              <a:bodyPr/>
              <a:lstStyle/>
              <a:p>
                <a:endParaRPr lang="en-US" sz="900" dirty="0"/>
              </a:p>
            </p:txBody>
          </p:sp>
          <p:sp>
            <p:nvSpPr>
              <p:cNvPr id="50" name="TextBox 21">
                <a:extLst>
                  <a:ext uri="{FF2B5EF4-FFF2-40B4-BE49-F238E27FC236}">
                    <a16:creationId xmlns:a16="http://schemas.microsoft.com/office/drawing/2014/main" id="{BB63E6CA-1E52-923D-EB3E-C90AE93B0022}"/>
                  </a:ext>
                </a:extLst>
              </p:cNvPr>
              <p:cNvSpPr txBox="1"/>
              <p:nvPr/>
            </p:nvSpPr>
            <p:spPr>
              <a:xfrm>
                <a:off x="0" y="-38100"/>
                <a:ext cx="1999802" cy="1475970"/>
              </a:xfrm>
              <a:prstGeom prst="rect">
                <a:avLst/>
              </a:prstGeom>
            </p:spPr>
            <p:txBody>
              <a:bodyPr lIns="25400" tIns="25400" rIns="25400" bIns="25400" rtlCol="0" anchor="ctr"/>
              <a:lstStyle/>
              <a:p>
                <a:pPr algn="ctr">
                  <a:lnSpc>
                    <a:spcPts val="1680"/>
                  </a:lnSpc>
                </a:pPr>
                <a:endParaRPr sz="900"/>
              </a:p>
            </p:txBody>
          </p:sp>
        </p:grpSp>
        <p:sp>
          <p:nvSpPr>
            <p:cNvPr id="37" name="AutoShape 22">
              <a:extLst>
                <a:ext uri="{FF2B5EF4-FFF2-40B4-BE49-F238E27FC236}">
                  <a16:creationId xmlns:a16="http://schemas.microsoft.com/office/drawing/2014/main" id="{0F14E831-34B6-3576-02AA-B9D3A096AEDA}"/>
                </a:ext>
              </a:extLst>
            </p:cNvPr>
            <p:cNvSpPr/>
            <p:nvPr/>
          </p:nvSpPr>
          <p:spPr>
            <a:xfrm>
              <a:off x="454288" y="3123770"/>
              <a:ext cx="5358752" cy="0"/>
            </a:xfrm>
            <a:prstGeom prst="line">
              <a:avLst/>
            </a:prstGeom>
            <a:ln w="31448" cap="flat">
              <a:solidFill>
                <a:srgbClr val="000000"/>
              </a:solidFill>
              <a:prstDash val="solid"/>
              <a:headEnd type="none" w="sm" len="sm"/>
              <a:tailEnd type="none" w="sm" len="sm"/>
            </a:ln>
          </p:spPr>
          <p:txBody>
            <a:bodyPr/>
            <a:lstStyle/>
            <a:p>
              <a:endParaRPr lang="en-US" sz="900"/>
            </a:p>
          </p:txBody>
        </p:sp>
        <p:grpSp>
          <p:nvGrpSpPr>
            <p:cNvPr id="38" name="Group 23">
              <a:extLst>
                <a:ext uri="{FF2B5EF4-FFF2-40B4-BE49-F238E27FC236}">
                  <a16:creationId xmlns:a16="http://schemas.microsoft.com/office/drawing/2014/main" id="{85EAB2FE-5108-ABD2-E718-6571F6575FA5}"/>
                </a:ext>
              </a:extLst>
            </p:cNvPr>
            <p:cNvGrpSpPr/>
            <p:nvPr/>
          </p:nvGrpSpPr>
          <p:grpSpPr>
            <a:xfrm>
              <a:off x="722241" y="1957916"/>
              <a:ext cx="1854735" cy="1173107"/>
              <a:chOff x="0" y="0"/>
              <a:chExt cx="591816" cy="374319"/>
            </a:xfrm>
          </p:grpSpPr>
          <p:sp>
            <p:nvSpPr>
              <p:cNvPr id="47" name="Freeform 24">
                <a:extLst>
                  <a:ext uri="{FF2B5EF4-FFF2-40B4-BE49-F238E27FC236}">
                    <a16:creationId xmlns:a16="http://schemas.microsoft.com/office/drawing/2014/main" id="{32473DE0-AB56-AD73-C38F-AAC392D24782}"/>
                  </a:ext>
                </a:extLst>
              </p:cNvPr>
              <p:cNvSpPr/>
              <p:nvPr/>
            </p:nvSpPr>
            <p:spPr>
              <a:xfrm>
                <a:off x="0" y="0"/>
                <a:ext cx="591816" cy="374319"/>
              </a:xfrm>
              <a:custGeom>
                <a:avLst/>
                <a:gdLst/>
                <a:ahLst/>
                <a:cxnLst/>
                <a:rect l="l" t="t" r="r" b="b"/>
                <a:pathLst>
                  <a:path w="591816" h="374319">
                    <a:moveTo>
                      <a:pt x="175714" y="0"/>
                    </a:moveTo>
                    <a:lnTo>
                      <a:pt x="416102" y="0"/>
                    </a:lnTo>
                    <a:cubicBezTo>
                      <a:pt x="513146" y="0"/>
                      <a:pt x="591816" y="78670"/>
                      <a:pt x="591816" y="175714"/>
                    </a:cubicBezTo>
                    <a:lnTo>
                      <a:pt x="591816" y="198605"/>
                    </a:lnTo>
                    <a:cubicBezTo>
                      <a:pt x="591816" y="295649"/>
                      <a:pt x="513146" y="374319"/>
                      <a:pt x="416102" y="374319"/>
                    </a:cubicBezTo>
                    <a:lnTo>
                      <a:pt x="175714" y="374319"/>
                    </a:lnTo>
                    <a:cubicBezTo>
                      <a:pt x="78670" y="374319"/>
                      <a:pt x="0" y="295649"/>
                      <a:pt x="0" y="198605"/>
                    </a:cubicBezTo>
                    <a:lnTo>
                      <a:pt x="0" y="175714"/>
                    </a:lnTo>
                    <a:cubicBezTo>
                      <a:pt x="0" y="78670"/>
                      <a:pt x="78670" y="0"/>
                      <a:pt x="175714" y="0"/>
                    </a:cubicBezTo>
                    <a:close/>
                  </a:path>
                </a:pathLst>
              </a:custGeom>
              <a:solidFill>
                <a:srgbClr val="004AAD"/>
              </a:solidFill>
            </p:spPr>
            <p:txBody>
              <a:bodyPr/>
              <a:lstStyle/>
              <a:p>
                <a:endParaRPr lang="en-US" sz="900"/>
              </a:p>
            </p:txBody>
          </p:sp>
          <p:sp>
            <p:nvSpPr>
              <p:cNvPr id="48" name="TextBox 25">
                <a:extLst>
                  <a:ext uri="{FF2B5EF4-FFF2-40B4-BE49-F238E27FC236}">
                    <a16:creationId xmlns:a16="http://schemas.microsoft.com/office/drawing/2014/main" id="{890499BF-003E-C2D3-4E33-1CD0D9940A98}"/>
                  </a:ext>
                </a:extLst>
              </p:cNvPr>
              <p:cNvSpPr txBox="1"/>
              <p:nvPr/>
            </p:nvSpPr>
            <p:spPr>
              <a:xfrm>
                <a:off x="0" y="-38100"/>
                <a:ext cx="591816" cy="412419"/>
              </a:xfrm>
              <a:prstGeom prst="rect">
                <a:avLst/>
              </a:prstGeom>
            </p:spPr>
            <p:txBody>
              <a:bodyPr lIns="25400" tIns="25400" rIns="25400" bIns="25400" rtlCol="0" anchor="ctr"/>
              <a:lstStyle/>
              <a:p>
                <a:pPr algn="ctr">
                  <a:lnSpc>
                    <a:spcPts val="1680"/>
                  </a:lnSpc>
                </a:pPr>
                <a:endParaRPr sz="900"/>
              </a:p>
            </p:txBody>
          </p:sp>
        </p:grpSp>
        <p:sp>
          <p:nvSpPr>
            <p:cNvPr id="39" name="TextBox 26">
              <a:extLst>
                <a:ext uri="{FF2B5EF4-FFF2-40B4-BE49-F238E27FC236}">
                  <a16:creationId xmlns:a16="http://schemas.microsoft.com/office/drawing/2014/main" id="{979BF004-A907-9678-ACC5-5FC3A516FB6E}"/>
                </a:ext>
              </a:extLst>
            </p:cNvPr>
            <p:cNvSpPr txBox="1"/>
            <p:nvPr/>
          </p:nvSpPr>
          <p:spPr>
            <a:xfrm>
              <a:off x="412669" y="-263167"/>
              <a:ext cx="5411819" cy="565283"/>
            </a:xfrm>
            <a:prstGeom prst="rect">
              <a:avLst/>
            </a:prstGeom>
          </p:spPr>
          <p:txBody>
            <a:bodyPr wrap="square" lIns="0" tIns="0" rIns="0" bIns="0" rtlCol="0" anchor="t">
              <a:spAutoFit/>
            </a:bodyPr>
            <a:lstStyle/>
            <a:p>
              <a:pPr algn="ctr">
                <a:lnSpc>
                  <a:spcPts val="1473"/>
                </a:lnSpc>
              </a:pP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Lower rates of DKA</a:t>
              </a:r>
            </a:p>
          </p:txBody>
        </p:sp>
        <p:sp>
          <p:nvSpPr>
            <p:cNvPr id="40" name="TextBox 27">
              <a:extLst>
                <a:ext uri="{FF2B5EF4-FFF2-40B4-BE49-F238E27FC236}">
                  <a16:creationId xmlns:a16="http://schemas.microsoft.com/office/drawing/2014/main" id="{E6D7DF66-9B03-1172-69E8-B8E9D5BF1108}"/>
                </a:ext>
              </a:extLst>
            </p:cNvPr>
            <p:cNvSpPr txBox="1"/>
            <p:nvPr/>
          </p:nvSpPr>
          <p:spPr>
            <a:xfrm>
              <a:off x="274456" y="3388754"/>
              <a:ext cx="2679376" cy="922304"/>
            </a:xfrm>
            <a:prstGeom prst="rect">
              <a:avLst/>
            </a:prstGeom>
          </p:spPr>
          <p:txBody>
            <a:bodyPr wrap="square" lIns="0" tIns="0" rIns="0" bIns="0" rtlCol="0" anchor="t">
              <a:spAutoFit/>
            </a:bodyPr>
            <a:lstStyle/>
            <a:p>
              <a:pPr algn="ctr">
                <a:lnSpc>
                  <a:spcPts val="1257"/>
                </a:lnSpc>
              </a:pPr>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Screened &amp; diagnosed</a:t>
              </a:r>
            </a:p>
          </p:txBody>
        </p:sp>
        <p:sp>
          <p:nvSpPr>
            <p:cNvPr id="41" name="TextBox 28">
              <a:extLst>
                <a:ext uri="{FF2B5EF4-FFF2-40B4-BE49-F238E27FC236}">
                  <a16:creationId xmlns:a16="http://schemas.microsoft.com/office/drawing/2014/main" id="{CDBE265B-CDA6-FDE1-5B4B-5C66CD1ABE91}"/>
                </a:ext>
              </a:extLst>
            </p:cNvPr>
            <p:cNvSpPr txBox="1"/>
            <p:nvPr/>
          </p:nvSpPr>
          <p:spPr>
            <a:xfrm>
              <a:off x="3295637" y="3462490"/>
              <a:ext cx="2390640" cy="940430"/>
            </a:xfrm>
            <a:prstGeom prst="rect">
              <a:avLst/>
            </a:prstGeom>
          </p:spPr>
          <p:txBody>
            <a:bodyPr lIns="0" tIns="0" rIns="0" bIns="0" rtlCol="0" anchor="t">
              <a:spAutoFit/>
            </a:bodyPr>
            <a:lstStyle/>
            <a:p>
              <a:pPr algn="ctr">
                <a:lnSpc>
                  <a:spcPts val="1257"/>
                </a:lnSpc>
              </a:pPr>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Not screened</a:t>
              </a:r>
            </a:p>
          </p:txBody>
        </p:sp>
        <p:grpSp>
          <p:nvGrpSpPr>
            <p:cNvPr id="42" name="Group 29">
              <a:extLst>
                <a:ext uri="{FF2B5EF4-FFF2-40B4-BE49-F238E27FC236}">
                  <a16:creationId xmlns:a16="http://schemas.microsoft.com/office/drawing/2014/main" id="{8502A4CF-1AE1-BD2D-6544-246D80ED787B}"/>
                </a:ext>
              </a:extLst>
            </p:cNvPr>
            <p:cNvGrpSpPr/>
            <p:nvPr/>
          </p:nvGrpSpPr>
          <p:grpSpPr>
            <a:xfrm>
              <a:off x="3590003" y="1159167"/>
              <a:ext cx="1854735" cy="1964603"/>
              <a:chOff x="0" y="0"/>
              <a:chExt cx="591816" cy="626873"/>
            </a:xfrm>
          </p:grpSpPr>
          <p:sp>
            <p:nvSpPr>
              <p:cNvPr id="45" name="Freeform 30">
                <a:extLst>
                  <a:ext uri="{FF2B5EF4-FFF2-40B4-BE49-F238E27FC236}">
                    <a16:creationId xmlns:a16="http://schemas.microsoft.com/office/drawing/2014/main" id="{4AB64777-3788-D181-22E2-327ADB9D1BAA}"/>
                  </a:ext>
                </a:extLst>
              </p:cNvPr>
              <p:cNvSpPr/>
              <p:nvPr/>
            </p:nvSpPr>
            <p:spPr>
              <a:xfrm>
                <a:off x="0" y="0"/>
                <a:ext cx="591816" cy="626873"/>
              </a:xfrm>
              <a:custGeom>
                <a:avLst/>
                <a:gdLst/>
                <a:ahLst/>
                <a:cxnLst/>
                <a:rect l="l" t="t" r="r" b="b"/>
                <a:pathLst>
                  <a:path w="591816" h="626873">
                    <a:moveTo>
                      <a:pt x="175714" y="0"/>
                    </a:moveTo>
                    <a:lnTo>
                      <a:pt x="416102" y="0"/>
                    </a:lnTo>
                    <a:cubicBezTo>
                      <a:pt x="513146" y="0"/>
                      <a:pt x="591816" y="78670"/>
                      <a:pt x="591816" y="175714"/>
                    </a:cubicBezTo>
                    <a:lnTo>
                      <a:pt x="591816" y="451159"/>
                    </a:lnTo>
                    <a:cubicBezTo>
                      <a:pt x="591816" y="548203"/>
                      <a:pt x="513146" y="626873"/>
                      <a:pt x="416102" y="626873"/>
                    </a:cubicBezTo>
                    <a:lnTo>
                      <a:pt x="175714" y="626873"/>
                    </a:lnTo>
                    <a:cubicBezTo>
                      <a:pt x="78670" y="626873"/>
                      <a:pt x="0" y="548203"/>
                      <a:pt x="0" y="451159"/>
                    </a:cubicBezTo>
                    <a:lnTo>
                      <a:pt x="0" y="175714"/>
                    </a:lnTo>
                    <a:cubicBezTo>
                      <a:pt x="0" y="78670"/>
                      <a:pt x="78670" y="0"/>
                      <a:pt x="175714" y="0"/>
                    </a:cubicBezTo>
                    <a:close/>
                  </a:path>
                </a:pathLst>
              </a:custGeom>
              <a:solidFill>
                <a:srgbClr val="333652"/>
              </a:solidFill>
            </p:spPr>
            <p:txBody>
              <a:bodyPr/>
              <a:lstStyle/>
              <a:p>
                <a:endParaRPr lang="en-US" sz="900"/>
              </a:p>
            </p:txBody>
          </p:sp>
          <p:sp>
            <p:nvSpPr>
              <p:cNvPr id="46" name="TextBox 31">
                <a:extLst>
                  <a:ext uri="{FF2B5EF4-FFF2-40B4-BE49-F238E27FC236}">
                    <a16:creationId xmlns:a16="http://schemas.microsoft.com/office/drawing/2014/main" id="{0BF6C8D1-8105-AEE8-91BB-7772579EDADD}"/>
                  </a:ext>
                </a:extLst>
              </p:cNvPr>
              <p:cNvSpPr txBox="1"/>
              <p:nvPr/>
            </p:nvSpPr>
            <p:spPr>
              <a:xfrm>
                <a:off x="0" y="-38100"/>
                <a:ext cx="591816" cy="664973"/>
              </a:xfrm>
              <a:prstGeom prst="rect">
                <a:avLst/>
              </a:prstGeom>
            </p:spPr>
            <p:txBody>
              <a:bodyPr lIns="25400" tIns="25400" rIns="25400" bIns="25400" rtlCol="0" anchor="ctr"/>
              <a:lstStyle/>
              <a:p>
                <a:pPr algn="ctr">
                  <a:lnSpc>
                    <a:spcPts val="1680"/>
                  </a:lnSpc>
                </a:pPr>
                <a:endParaRPr sz="900"/>
              </a:p>
            </p:txBody>
          </p:sp>
        </p:grpSp>
        <p:sp>
          <p:nvSpPr>
            <p:cNvPr id="43" name="TextBox 32">
              <a:extLst>
                <a:ext uri="{FF2B5EF4-FFF2-40B4-BE49-F238E27FC236}">
                  <a16:creationId xmlns:a16="http://schemas.microsoft.com/office/drawing/2014/main" id="{F146E54D-0F00-85E8-0227-2F07148FF0EF}"/>
                </a:ext>
              </a:extLst>
            </p:cNvPr>
            <p:cNvSpPr txBox="1"/>
            <p:nvPr/>
          </p:nvSpPr>
          <p:spPr>
            <a:xfrm>
              <a:off x="1098688" y="1293547"/>
              <a:ext cx="1376317" cy="565283"/>
            </a:xfrm>
            <a:prstGeom prst="rect">
              <a:avLst/>
            </a:prstGeom>
          </p:spPr>
          <p:txBody>
            <a:bodyPr wrap="square" lIns="0" tIns="0" rIns="0" bIns="0" rtlCol="0" anchor="t">
              <a:spAutoFit/>
            </a:bodyPr>
            <a:lstStyle/>
            <a:p>
              <a:pPr algn="ctr">
                <a:lnSpc>
                  <a:spcPts val="1473"/>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a:rPr>
                <a:t>6%</a:t>
              </a:r>
            </a:p>
          </p:txBody>
        </p:sp>
        <p:sp>
          <p:nvSpPr>
            <p:cNvPr id="44" name="TextBox 33">
              <a:extLst>
                <a:ext uri="{FF2B5EF4-FFF2-40B4-BE49-F238E27FC236}">
                  <a16:creationId xmlns:a16="http://schemas.microsoft.com/office/drawing/2014/main" id="{0F2B4A8C-ED83-8FBE-25B5-C16BE0C34D0E}"/>
                </a:ext>
              </a:extLst>
            </p:cNvPr>
            <p:cNvSpPr txBox="1"/>
            <p:nvPr/>
          </p:nvSpPr>
          <p:spPr>
            <a:xfrm>
              <a:off x="3581536" y="694095"/>
              <a:ext cx="1805568" cy="565283"/>
            </a:xfrm>
            <a:prstGeom prst="rect">
              <a:avLst/>
            </a:prstGeom>
          </p:spPr>
          <p:txBody>
            <a:bodyPr wrap="square" lIns="0" tIns="0" rIns="0" bIns="0" rtlCol="0" anchor="t">
              <a:spAutoFit/>
            </a:bodyPr>
            <a:lstStyle/>
            <a:p>
              <a:pPr algn="ctr">
                <a:lnSpc>
                  <a:spcPts val="1473"/>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a:rPr>
                <a:t>62%</a:t>
              </a:r>
            </a:p>
          </p:txBody>
        </p:sp>
      </p:grpSp>
      <p:sp>
        <p:nvSpPr>
          <p:cNvPr id="51" name="TextBox 50">
            <a:extLst>
              <a:ext uri="{FF2B5EF4-FFF2-40B4-BE49-F238E27FC236}">
                <a16:creationId xmlns:a16="http://schemas.microsoft.com/office/drawing/2014/main" id="{475F128B-125C-CEEC-7F5C-0F45F83902E6}"/>
              </a:ext>
            </a:extLst>
          </p:cNvPr>
          <p:cNvSpPr txBox="1"/>
          <p:nvPr/>
        </p:nvSpPr>
        <p:spPr>
          <a:xfrm>
            <a:off x="538231" y="6098358"/>
            <a:ext cx="7543800" cy="461665"/>
          </a:xfrm>
          <a:prstGeom prst="rect">
            <a:avLst/>
          </a:prstGeom>
          <a:noFill/>
        </p:spPr>
        <p:txBody>
          <a:bodyPr wrap="square" rtlCol="0">
            <a:spAutoFit/>
          </a:bodyPr>
          <a:lstStyle/>
          <a:p>
            <a:r>
              <a:rPr lang="en-US" sz="1200" dirty="0"/>
              <a:t>Sims E. et al. Diabetes. 2022 Apr 1;71(4):610-623. </a:t>
            </a:r>
          </a:p>
          <a:p>
            <a:r>
              <a:rPr lang="en-US" sz="1200" dirty="0"/>
              <a:t>Hummel S, et al. </a:t>
            </a:r>
            <a:r>
              <a:rPr lang="en-US" sz="1200" dirty="0" err="1"/>
              <a:t>Diabetologia</a:t>
            </a:r>
            <a:r>
              <a:rPr lang="en-US" sz="1200" dirty="0"/>
              <a:t>. 2023 Sep;66(9):1633-1642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4350" y="1129391"/>
            <a:ext cx="8115300" cy="692497"/>
          </a:xfrm>
          <a:prstGeom prst="rect">
            <a:avLst/>
          </a:prstGeom>
        </p:spPr>
        <p:txBody>
          <a:bodyPr lIns="0" tIns="0" rIns="0" bIns="0" rtlCol="0" anchor="t">
            <a:spAutoFit/>
          </a:bodyPr>
          <a:lstStyle/>
          <a:p>
            <a:pPr>
              <a:lnSpc>
                <a:spcPts val="2695"/>
              </a:lnSpc>
            </a:pPr>
            <a:r>
              <a:rPr lang="en-US" sz="2450" b="1">
                <a:solidFill>
                  <a:srgbClr val="8CA9AD"/>
                </a:solidFill>
                <a:latin typeface="Avenir Bold"/>
                <a:ea typeface="Avenir Bold"/>
                <a:cs typeface="Avenir Bold"/>
                <a:sym typeface="Avenir Bold"/>
              </a:rPr>
              <a:t>Patients at increased risk should be screened for type 1 diabetes</a:t>
            </a:r>
          </a:p>
        </p:txBody>
      </p:sp>
      <p:grpSp>
        <p:nvGrpSpPr>
          <p:cNvPr id="3" name="Group 3"/>
          <p:cNvGrpSpPr/>
          <p:nvPr/>
        </p:nvGrpSpPr>
        <p:grpSpPr>
          <a:xfrm>
            <a:off x="111180" y="1860594"/>
            <a:ext cx="2848140" cy="3886507"/>
            <a:chOff x="0" y="0"/>
            <a:chExt cx="1500255" cy="2047214"/>
          </a:xfrm>
        </p:grpSpPr>
        <p:sp>
          <p:nvSpPr>
            <p:cNvPr id="4" name="Freeform 4"/>
            <p:cNvSpPr/>
            <p:nvPr/>
          </p:nvSpPr>
          <p:spPr>
            <a:xfrm>
              <a:off x="0" y="0"/>
              <a:ext cx="1500255" cy="2047214"/>
            </a:xfrm>
            <a:custGeom>
              <a:avLst/>
              <a:gdLst/>
              <a:ahLst/>
              <a:cxnLst/>
              <a:rect l="l" t="t" r="r" b="b"/>
              <a:pathLst>
                <a:path w="1500255" h="2047214">
                  <a:moveTo>
                    <a:pt x="69315" y="0"/>
                  </a:moveTo>
                  <a:lnTo>
                    <a:pt x="1430940" y="0"/>
                  </a:lnTo>
                  <a:cubicBezTo>
                    <a:pt x="1469221" y="0"/>
                    <a:pt x="1500255" y="31033"/>
                    <a:pt x="1500255" y="69315"/>
                  </a:cubicBezTo>
                  <a:lnTo>
                    <a:pt x="1500255" y="1977899"/>
                  </a:lnTo>
                  <a:cubicBezTo>
                    <a:pt x="1500255" y="2016180"/>
                    <a:pt x="1469221" y="2047214"/>
                    <a:pt x="1430940" y="2047214"/>
                  </a:cubicBezTo>
                  <a:lnTo>
                    <a:pt x="69315" y="2047214"/>
                  </a:lnTo>
                  <a:cubicBezTo>
                    <a:pt x="31033" y="2047214"/>
                    <a:pt x="0" y="2016180"/>
                    <a:pt x="0" y="1977899"/>
                  </a:cubicBezTo>
                  <a:lnTo>
                    <a:pt x="0" y="69315"/>
                  </a:lnTo>
                  <a:cubicBezTo>
                    <a:pt x="0" y="31033"/>
                    <a:pt x="31033" y="0"/>
                    <a:pt x="69315" y="0"/>
                  </a:cubicBezTo>
                  <a:close/>
                </a:path>
              </a:pathLst>
            </a:custGeom>
            <a:solidFill>
              <a:srgbClr val="000000">
                <a:alpha val="0"/>
              </a:srgbClr>
            </a:solidFill>
            <a:ln w="38100" cap="rnd">
              <a:solidFill>
                <a:srgbClr val="000000"/>
              </a:solidFill>
              <a:prstDash val="solid"/>
              <a:round/>
            </a:ln>
          </p:spPr>
          <p:txBody>
            <a:bodyPr/>
            <a:lstStyle/>
            <a:p>
              <a:endParaRPr lang="en-US" sz="900"/>
            </a:p>
          </p:txBody>
        </p:sp>
        <p:sp>
          <p:nvSpPr>
            <p:cNvPr id="5" name="TextBox 5"/>
            <p:cNvSpPr txBox="1"/>
            <p:nvPr/>
          </p:nvSpPr>
          <p:spPr>
            <a:xfrm>
              <a:off x="0" y="-57150"/>
              <a:ext cx="1500255" cy="2104364"/>
            </a:xfrm>
            <a:prstGeom prst="rect">
              <a:avLst/>
            </a:prstGeom>
          </p:spPr>
          <p:txBody>
            <a:bodyPr lIns="25400" tIns="25400" rIns="25400" bIns="25400" rtlCol="0" anchor="ctr"/>
            <a:lstStyle/>
            <a:p>
              <a:pPr algn="ctr">
                <a:lnSpc>
                  <a:spcPts val="2246"/>
                </a:lnSpc>
              </a:pPr>
              <a:endParaRPr sz="900"/>
            </a:p>
          </p:txBody>
        </p:sp>
      </p:grpSp>
      <p:grpSp>
        <p:nvGrpSpPr>
          <p:cNvPr id="6" name="Group 6"/>
          <p:cNvGrpSpPr/>
          <p:nvPr/>
        </p:nvGrpSpPr>
        <p:grpSpPr>
          <a:xfrm>
            <a:off x="3391570" y="1860594"/>
            <a:ext cx="2848140" cy="3886507"/>
            <a:chOff x="0" y="0"/>
            <a:chExt cx="1500255" cy="2047214"/>
          </a:xfrm>
        </p:grpSpPr>
        <p:sp>
          <p:nvSpPr>
            <p:cNvPr id="7" name="Freeform 7"/>
            <p:cNvSpPr/>
            <p:nvPr/>
          </p:nvSpPr>
          <p:spPr>
            <a:xfrm>
              <a:off x="0" y="0"/>
              <a:ext cx="1500255" cy="2047214"/>
            </a:xfrm>
            <a:custGeom>
              <a:avLst/>
              <a:gdLst/>
              <a:ahLst/>
              <a:cxnLst/>
              <a:rect l="l" t="t" r="r" b="b"/>
              <a:pathLst>
                <a:path w="1500255" h="2047214">
                  <a:moveTo>
                    <a:pt x="69315" y="0"/>
                  </a:moveTo>
                  <a:lnTo>
                    <a:pt x="1430940" y="0"/>
                  </a:lnTo>
                  <a:cubicBezTo>
                    <a:pt x="1469221" y="0"/>
                    <a:pt x="1500255" y="31033"/>
                    <a:pt x="1500255" y="69315"/>
                  </a:cubicBezTo>
                  <a:lnTo>
                    <a:pt x="1500255" y="1977899"/>
                  </a:lnTo>
                  <a:cubicBezTo>
                    <a:pt x="1500255" y="2016180"/>
                    <a:pt x="1469221" y="2047214"/>
                    <a:pt x="1430940" y="2047214"/>
                  </a:cubicBezTo>
                  <a:lnTo>
                    <a:pt x="69315" y="2047214"/>
                  </a:lnTo>
                  <a:cubicBezTo>
                    <a:pt x="31033" y="2047214"/>
                    <a:pt x="0" y="2016180"/>
                    <a:pt x="0" y="1977899"/>
                  </a:cubicBezTo>
                  <a:lnTo>
                    <a:pt x="0" y="69315"/>
                  </a:lnTo>
                  <a:cubicBezTo>
                    <a:pt x="0" y="31033"/>
                    <a:pt x="31033" y="0"/>
                    <a:pt x="69315" y="0"/>
                  </a:cubicBezTo>
                  <a:close/>
                </a:path>
              </a:pathLst>
            </a:custGeom>
            <a:solidFill>
              <a:srgbClr val="000000">
                <a:alpha val="0"/>
              </a:srgbClr>
            </a:solidFill>
            <a:ln w="38100" cap="rnd">
              <a:solidFill>
                <a:srgbClr val="000000"/>
              </a:solidFill>
              <a:prstDash val="solid"/>
              <a:round/>
            </a:ln>
          </p:spPr>
          <p:txBody>
            <a:bodyPr/>
            <a:lstStyle/>
            <a:p>
              <a:endParaRPr lang="en-US" sz="900"/>
            </a:p>
          </p:txBody>
        </p:sp>
        <p:sp>
          <p:nvSpPr>
            <p:cNvPr id="8" name="TextBox 8"/>
            <p:cNvSpPr txBox="1"/>
            <p:nvPr/>
          </p:nvSpPr>
          <p:spPr>
            <a:xfrm>
              <a:off x="0" y="-57150"/>
              <a:ext cx="1500255" cy="2104364"/>
            </a:xfrm>
            <a:prstGeom prst="rect">
              <a:avLst/>
            </a:prstGeom>
          </p:spPr>
          <p:txBody>
            <a:bodyPr lIns="25400" tIns="25400" rIns="25400" bIns="25400" rtlCol="0" anchor="ctr"/>
            <a:lstStyle/>
            <a:p>
              <a:pPr algn="ctr">
                <a:lnSpc>
                  <a:spcPts val="2246"/>
                </a:lnSpc>
              </a:pPr>
              <a:endParaRPr sz="900"/>
            </a:p>
          </p:txBody>
        </p:sp>
      </p:grpSp>
      <p:grpSp>
        <p:nvGrpSpPr>
          <p:cNvPr id="9" name="Group 9"/>
          <p:cNvGrpSpPr/>
          <p:nvPr/>
        </p:nvGrpSpPr>
        <p:grpSpPr>
          <a:xfrm>
            <a:off x="6239710" y="1860594"/>
            <a:ext cx="2848140" cy="3886507"/>
            <a:chOff x="0" y="0"/>
            <a:chExt cx="1500255" cy="2047214"/>
          </a:xfrm>
        </p:grpSpPr>
        <p:sp>
          <p:nvSpPr>
            <p:cNvPr id="10" name="Freeform 10"/>
            <p:cNvSpPr/>
            <p:nvPr/>
          </p:nvSpPr>
          <p:spPr>
            <a:xfrm>
              <a:off x="0" y="0"/>
              <a:ext cx="1500255" cy="2047214"/>
            </a:xfrm>
            <a:custGeom>
              <a:avLst/>
              <a:gdLst/>
              <a:ahLst/>
              <a:cxnLst/>
              <a:rect l="l" t="t" r="r" b="b"/>
              <a:pathLst>
                <a:path w="1500255" h="2047214">
                  <a:moveTo>
                    <a:pt x="69315" y="0"/>
                  </a:moveTo>
                  <a:lnTo>
                    <a:pt x="1430940" y="0"/>
                  </a:lnTo>
                  <a:cubicBezTo>
                    <a:pt x="1469221" y="0"/>
                    <a:pt x="1500255" y="31033"/>
                    <a:pt x="1500255" y="69315"/>
                  </a:cubicBezTo>
                  <a:lnTo>
                    <a:pt x="1500255" y="1977899"/>
                  </a:lnTo>
                  <a:cubicBezTo>
                    <a:pt x="1500255" y="2016180"/>
                    <a:pt x="1469221" y="2047214"/>
                    <a:pt x="1430940" y="2047214"/>
                  </a:cubicBezTo>
                  <a:lnTo>
                    <a:pt x="69315" y="2047214"/>
                  </a:lnTo>
                  <a:cubicBezTo>
                    <a:pt x="31033" y="2047214"/>
                    <a:pt x="0" y="2016180"/>
                    <a:pt x="0" y="1977899"/>
                  </a:cubicBezTo>
                  <a:lnTo>
                    <a:pt x="0" y="69315"/>
                  </a:lnTo>
                  <a:cubicBezTo>
                    <a:pt x="0" y="31033"/>
                    <a:pt x="31033" y="0"/>
                    <a:pt x="69315" y="0"/>
                  </a:cubicBezTo>
                  <a:close/>
                </a:path>
              </a:pathLst>
            </a:custGeom>
            <a:solidFill>
              <a:srgbClr val="000000">
                <a:alpha val="0"/>
              </a:srgbClr>
            </a:solidFill>
            <a:ln w="38100" cap="rnd">
              <a:solidFill>
                <a:srgbClr val="000000"/>
              </a:solidFill>
              <a:prstDash val="solid"/>
              <a:round/>
            </a:ln>
          </p:spPr>
          <p:txBody>
            <a:bodyPr/>
            <a:lstStyle/>
            <a:p>
              <a:endParaRPr lang="en-US" sz="900"/>
            </a:p>
          </p:txBody>
        </p:sp>
        <p:sp>
          <p:nvSpPr>
            <p:cNvPr id="11" name="TextBox 11"/>
            <p:cNvSpPr txBox="1"/>
            <p:nvPr/>
          </p:nvSpPr>
          <p:spPr>
            <a:xfrm>
              <a:off x="0" y="-57150"/>
              <a:ext cx="1500255" cy="2104364"/>
            </a:xfrm>
            <a:prstGeom prst="rect">
              <a:avLst/>
            </a:prstGeom>
          </p:spPr>
          <p:txBody>
            <a:bodyPr lIns="25400" tIns="25400" rIns="25400" bIns="25400" rtlCol="0" anchor="ctr"/>
            <a:lstStyle/>
            <a:p>
              <a:pPr algn="ctr">
                <a:lnSpc>
                  <a:spcPts val="2246"/>
                </a:lnSpc>
              </a:pPr>
              <a:endParaRPr sz="900"/>
            </a:p>
          </p:txBody>
        </p:sp>
      </p:grpSp>
      <p:grpSp>
        <p:nvGrpSpPr>
          <p:cNvPr id="12" name="Group 12"/>
          <p:cNvGrpSpPr/>
          <p:nvPr/>
        </p:nvGrpSpPr>
        <p:grpSpPr>
          <a:xfrm>
            <a:off x="3391570" y="1860594"/>
            <a:ext cx="2848140" cy="1239608"/>
            <a:chOff x="0" y="0"/>
            <a:chExt cx="1500255" cy="652962"/>
          </a:xfrm>
        </p:grpSpPr>
        <p:sp>
          <p:nvSpPr>
            <p:cNvPr id="13" name="Freeform 13"/>
            <p:cNvSpPr/>
            <p:nvPr/>
          </p:nvSpPr>
          <p:spPr>
            <a:xfrm>
              <a:off x="0" y="0"/>
              <a:ext cx="1500255" cy="652962"/>
            </a:xfrm>
            <a:custGeom>
              <a:avLst/>
              <a:gdLst/>
              <a:ahLst/>
              <a:cxnLst/>
              <a:rect l="l" t="t" r="r" b="b"/>
              <a:pathLst>
                <a:path w="1500255" h="652962">
                  <a:moveTo>
                    <a:pt x="69315" y="0"/>
                  </a:moveTo>
                  <a:lnTo>
                    <a:pt x="1430940" y="0"/>
                  </a:lnTo>
                  <a:cubicBezTo>
                    <a:pt x="1469221" y="0"/>
                    <a:pt x="1500255" y="31033"/>
                    <a:pt x="1500255" y="69315"/>
                  </a:cubicBezTo>
                  <a:lnTo>
                    <a:pt x="1500255" y="583647"/>
                  </a:lnTo>
                  <a:cubicBezTo>
                    <a:pt x="1500255" y="621929"/>
                    <a:pt x="1469221" y="652962"/>
                    <a:pt x="1430940" y="652962"/>
                  </a:cubicBezTo>
                  <a:lnTo>
                    <a:pt x="69315" y="652962"/>
                  </a:lnTo>
                  <a:cubicBezTo>
                    <a:pt x="31033" y="652962"/>
                    <a:pt x="0" y="621929"/>
                    <a:pt x="0" y="583647"/>
                  </a:cubicBezTo>
                  <a:lnTo>
                    <a:pt x="0" y="69315"/>
                  </a:lnTo>
                  <a:cubicBezTo>
                    <a:pt x="0" y="31033"/>
                    <a:pt x="31033" y="0"/>
                    <a:pt x="69315" y="0"/>
                  </a:cubicBezTo>
                  <a:close/>
                </a:path>
              </a:pathLst>
            </a:custGeom>
            <a:solidFill>
              <a:srgbClr val="8CA9AD"/>
            </a:solidFill>
            <a:ln w="38100" cap="rnd">
              <a:solidFill>
                <a:srgbClr val="000000"/>
              </a:solidFill>
              <a:prstDash val="solid"/>
              <a:round/>
            </a:ln>
          </p:spPr>
          <p:txBody>
            <a:bodyPr/>
            <a:lstStyle/>
            <a:p>
              <a:endParaRPr lang="en-US" sz="900"/>
            </a:p>
          </p:txBody>
        </p:sp>
        <p:sp>
          <p:nvSpPr>
            <p:cNvPr id="14" name="TextBox 14"/>
            <p:cNvSpPr txBox="1"/>
            <p:nvPr/>
          </p:nvSpPr>
          <p:spPr>
            <a:xfrm>
              <a:off x="0" y="-57150"/>
              <a:ext cx="1500255" cy="710112"/>
            </a:xfrm>
            <a:prstGeom prst="rect">
              <a:avLst/>
            </a:prstGeom>
          </p:spPr>
          <p:txBody>
            <a:bodyPr lIns="25400" tIns="25400" rIns="25400" bIns="25400" rtlCol="0" anchor="ctr"/>
            <a:lstStyle/>
            <a:p>
              <a:pPr algn="ctr">
                <a:lnSpc>
                  <a:spcPts val="2246"/>
                </a:lnSpc>
              </a:pPr>
              <a:r>
                <a:rPr lang="en-US" sz="1604">
                  <a:solidFill>
                    <a:srgbClr val="FFFFFF"/>
                  </a:solidFill>
                  <a:latin typeface="Canva Sans"/>
                  <a:ea typeface="Canva Sans"/>
                  <a:cs typeface="Canva Sans"/>
                  <a:sym typeface="Canva Sans"/>
                </a:rPr>
                <a:t>First-degree relatives of individuals with T1D</a:t>
              </a:r>
            </a:p>
          </p:txBody>
        </p:sp>
      </p:grpSp>
      <p:grpSp>
        <p:nvGrpSpPr>
          <p:cNvPr id="15" name="Group 15"/>
          <p:cNvGrpSpPr/>
          <p:nvPr/>
        </p:nvGrpSpPr>
        <p:grpSpPr>
          <a:xfrm>
            <a:off x="6239710" y="1860594"/>
            <a:ext cx="2848140" cy="1239608"/>
            <a:chOff x="0" y="0"/>
            <a:chExt cx="1500255" cy="652962"/>
          </a:xfrm>
        </p:grpSpPr>
        <p:sp>
          <p:nvSpPr>
            <p:cNvPr id="16" name="Freeform 16"/>
            <p:cNvSpPr/>
            <p:nvPr/>
          </p:nvSpPr>
          <p:spPr>
            <a:xfrm>
              <a:off x="0" y="0"/>
              <a:ext cx="1500255" cy="652962"/>
            </a:xfrm>
            <a:custGeom>
              <a:avLst/>
              <a:gdLst/>
              <a:ahLst/>
              <a:cxnLst/>
              <a:rect l="l" t="t" r="r" b="b"/>
              <a:pathLst>
                <a:path w="1500255" h="652962">
                  <a:moveTo>
                    <a:pt x="69315" y="0"/>
                  </a:moveTo>
                  <a:lnTo>
                    <a:pt x="1430940" y="0"/>
                  </a:lnTo>
                  <a:cubicBezTo>
                    <a:pt x="1469221" y="0"/>
                    <a:pt x="1500255" y="31033"/>
                    <a:pt x="1500255" y="69315"/>
                  </a:cubicBezTo>
                  <a:lnTo>
                    <a:pt x="1500255" y="583647"/>
                  </a:lnTo>
                  <a:cubicBezTo>
                    <a:pt x="1500255" y="621929"/>
                    <a:pt x="1469221" y="652962"/>
                    <a:pt x="1430940" y="652962"/>
                  </a:cubicBezTo>
                  <a:lnTo>
                    <a:pt x="69315" y="652962"/>
                  </a:lnTo>
                  <a:cubicBezTo>
                    <a:pt x="31033" y="652962"/>
                    <a:pt x="0" y="621929"/>
                    <a:pt x="0" y="583647"/>
                  </a:cubicBezTo>
                  <a:lnTo>
                    <a:pt x="0" y="69315"/>
                  </a:lnTo>
                  <a:cubicBezTo>
                    <a:pt x="0" y="31033"/>
                    <a:pt x="31033" y="0"/>
                    <a:pt x="69315" y="0"/>
                  </a:cubicBezTo>
                  <a:close/>
                </a:path>
              </a:pathLst>
            </a:custGeom>
            <a:solidFill>
              <a:srgbClr val="8CA9AD"/>
            </a:solidFill>
            <a:ln w="38100" cap="rnd">
              <a:solidFill>
                <a:srgbClr val="000000"/>
              </a:solidFill>
              <a:prstDash val="solid"/>
              <a:round/>
            </a:ln>
          </p:spPr>
          <p:txBody>
            <a:bodyPr/>
            <a:lstStyle/>
            <a:p>
              <a:endParaRPr lang="en-US" sz="900"/>
            </a:p>
          </p:txBody>
        </p:sp>
        <p:sp>
          <p:nvSpPr>
            <p:cNvPr id="17" name="TextBox 17"/>
            <p:cNvSpPr txBox="1"/>
            <p:nvPr/>
          </p:nvSpPr>
          <p:spPr>
            <a:xfrm>
              <a:off x="0" y="-57150"/>
              <a:ext cx="1500255" cy="710112"/>
            </a:xfrm>
            <a:prstGeom prst="rect">
              <a:avLst/>
            </a:prstGeom>
          </p:spPr>
          <p:txBody>
            <a:bodyPr lIns="25400" tIns="25400" rIns="25400" bIns="25400" rtlCol="0" anchor="ctr"/>
            <a:lstStyle/>
            <a:p>
              <a:pPr algn="ctr">
                <a:lnSpc>
                  <a:spcPts val="2246"/>
                </a:lnSpc>
              </a:pPr>
              <a:r>
                <a:rPr lang="en-US" sz="1604">
                  <a:solidFill>
                    <a:srgbClr val="FFFFFF"/>
                  </a:solidFill>
                  <a:latin typeface="Canva Sans"/>
                  <a:ea typeface="Canva Sans"/>
                  <a:cs typeface="Canva Sans"/>
                  <a:sym typeface="Canva Sans"/>
                </a:rPr>
                <a:t>Individuals with personal or family history of select autoimmune diseases</a:t>
              </a:r>
            </a:p>
          </p:txBody>
        </p:sp>
      </p:grpSp>
      <p:sp>
        <p:nvSpPr>
          <p:cNvPr id="18" name="Freeform 18"/>
          <p:cNvSpPr/>
          <p:nvPr/>
        </p:nvSpPr>
        <p:spPr>
          <a:xfrm>
            <a:off x="4364327" y="3183975"/>
            <a:ext cx="902627" cy="716460"/>
          </a:xfrm>
          <a:custGeom>
            <a:avLst/>
            <a:gdLst/>
            <a:ahLst/>
            <a:cxnLst/>
            <a:rect l="l" t="t" r="r" b="b"/>
            <a:pathLst>
              <a:path w="1805254" h="1432920">
                <a:moveTo>
                  <a:pt x="0" y="0"/>
                </a:moveTo>
                <a:lnTo>
                  <a:pt x="1805254" y="0"/>
                </a:lnTo>
                <a:lnTo>
                  <a:pt x="1805254" y="1432921"/>
                </a:lnTo>
                <a:lnTo>
                  <a:pt x="0" y="143292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900"/>
          </a:p>
        </p:txBody>
      </p:sp>
      <p:sp>
        <p:nvSpPr>
          <p:cNvPr id="19" name="Freeform 19"/>
          <p:cNvSpPr/>
          <p:nvPr/>
        </p:nvSpPr>
        <p:spPr>
          <a:xfrm>
            <a:off x="7940283" y="3878668"/>
            <a:ext cx="791451" cy="814879"/>
          </a:xfrm>
          <a:custGeom>
            <a:avLst/>
            <a:gdLst/>
            <a:ahLst/>
            <a:cxnLst/>
            <a:rect l="l" t="t" r="r" b="b"/>
            <a:pathLst>
              <a:path w="1582902" h="1629758">
                <a:moveTo>
                  <a:pt x="0" y="0"/>
                </a:moveTo>
                <a:lnTo>
                  <a:pt x="1582903" y="0"/>
                </a:lnTo>
                <a:lnTo>
                  <a:pt x="1582903" y="1629757"/>
                </a:lnTo>
                <a:lnTo>
                  <a:pt x="0" y="1629757"/>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900"/>
          </a:p>
        </p:txBody>
      </p:sp>
      <p:sp>
        <p:nvSpPr>
          <p:cNvPr id="20" name="Freeform 20"/>
          <p:cNvSpPr/>
          <p:nvPr/>
        </p:nvSpPr>
        <p:spPr>
          <a:xfrm>
            <a:off x="6673097" y="3878668"/>
            <a:ext cx="546580" cy="745461"/>
          </a:xfrm>
          <a:custGeom>
            <a:avLst/>
            <a:gdLst/>
            <a:ahLst/>
            <a:cxnLst/>
            <a:rect l="l" t="t" r="r" b="b"/>
            <a:pathLst>
              <a:path w="1093160" h="1490922">
                <a:moveTo>
                  <a:pt x="0" y="0"/>
                </a:moveTo>
                <a:lnTo>
                  <a:pt x="1093161" y="0"/>
                </a:lnTo>
                <a:lnTo>
                  <a:pt x="1093161" y="1490922"/>
                </a:lnTo>
                <a:lnTo>
                  <a:pt x="0" y="149092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21" name="AutoShape 21"/>
          <p:cNvSpPr/>
          <p:nvPr/>
        </p:nvSpPr>
        <p:spPr>
          <a:xfrm>
            <a:off x="2959320" y="3183975"/>
            <a:ext cx="364693" cy="747669"/>
          </a:xfrm>
          <a:prstGeom prst="line">
            <a:avLst/>
          </a:prstGeom>
          <a:ln w="142875" cap="flat">
            <a:solidFill>
              <a:srgbClr val="000000"/>
            </a:solidFill>
            <a:prstDash val="solid"/>
            <a:headEnd type="none" w="sm" len="sm"/>
            <a:tailEnd type="none" w="sm" len="sm"/>
          </a:ln>
        </p:spPr>
        <p:txBody>
          <a:bodyPr/>
          <a:lstStyle/>
          <a:p>
            <a:endParaRPr lang="en-US" sz="900"/>
          </a:p>
        </p:txBody>
      </p:sp>
      <p:sp>
        <p:nvSpPr>
          <p:cNvPr id="22" name="AutoShape 22"/>
          <p:cNvSpPr/>
          <p:nvPr/>
        </p:nvSpPr>
        <p:spPr>
          <a:xfrm flipV="1">
            <a:off x="2959320" y="3803848"/>
            <a:ext cx="432250" cy="758845"/>
          </a:xfrm>
          <a:prstGeom prst="line">
            <a:avLst/>
          </a:prstGeom>
          <a:ln w="142875" cap="flat">
            <a:solidFill>
              <a:srgbClr val="000000"/>
            </a:solidFill>
            <a:prstDash val="solid"/>
            <a:headEnd type="none" w="sm" len="sm"/>
            <a:tailEnd type="none" w="sm" len="sm"/>
          </a:ln>
        </p:spPr>
        <p:txBody>
          <a:bodyPr/>
          <a:lstStyle/>
          <a:p>
            <a:endParaRPr lang="en-US" sz="900"/>
          </a:p>
        </p:txBody>
      </p:sp>
      <p:sp>
        <p:nvSpPr>
          <p:cNvPr id="23" name="Freeform 23"/>
          <p:cNvSpPr/>
          <p:nvPr/>
        </p:nvSpPr>
        <p:spPr>
          <a:xfrm>
            <a:off x="407003" y="2922706"/>
            <a:ext cx="2256494" cy="2657385"/>
          </a:xfrm>
          <a:custGeom>
            <a:avLst/>
            <a:gdLst/>
            <a:ahLst/>
            <a:cxnLst/>
            <a:rect l="l" t="t" r="r" b="b"/>
            <a:pathLst>
              <a:path w="4512987" h="5314769">
                <a:moveTo>
                  <a:pt x="0" y="0"/>
                </a:moveTo>
                <a:lnTo>
                  <a:pt x="4512987" y="0"/>
                </a:lnTo>
                <a:lnTo>
                  <a:pt x="4512987" y="5314769"/>
                </a:lnTo>
                <a:lnTo>
                  <a:pt x="0" y="5314769"/>
                </a:lnTo>
                <a:lnTo>
                  <a:pt x="0" y="0"/>
                </a:lnTo>
                <a:close/>
              </a:path>
            </a:pathLst>
          </a:custGeom>
          <a:blipFill>
            <a:blip r:embed="rId6"/>
            <a:stretch>
              <a:fillRect l="-2313" r="-2313"/>
            </a:stretch>
          </a:blipFill>
        </p:spPr>
        <p:txBody>
          <a:bodyPr/>
          <a:lstStyle/>
          <a:p>
            <a:endParaRPr lang="en-US" sz="900"/>
          </a:p>
        </p:txBody>
      </p:sp>
      <p:sp>
        <p:nvSpPr>
          <p:cNvPr id="24" name="TextBox 24"/>
          <p:cNvSpPr txBox="1"/>
          <p:nvPr/>
        </p:nvSpPr>
        <p:spPr>
          <a:xfrm>
            <a:off x="273560" y="1970078"/>
            <a:ext cx="2523380" cy="896015"/>
          </a:xfrm>
          <a:prstGeom prst="rect">
            <a:avLst/>
          </a:prstGeom>
        </p:spPr>
        <p:txBody>
          <a:bodyPr lIns="0" tIns="0" rIns="0" bIns="0" rtlCol="0" anchor="t">
            <a:spAutoFit/>
          </a:bodyPr>
          <a:lstStyle/>
          <a:p>
            <a:pPr algn="ctr">
              <a:lnSpc>
                <a:spcPts val="2380"/>
              </a:lnSpc>
            </a:pPr>
            <a:r>
              <a:rPr lang="en-US" sz="1700">
                <a:solidFill>
                  <a:srgbClr val="000000"/>
                </a:solidFill>
                <a:latin typeface="Canva Sans"/>
                <a:ea typeface="Canva Sans"/>
                <a:cs typeface="Canva Sans"/>
                <a:sym typeface="Canva Sans"/>
              </a:rPr>
              <a:t>Screened for T1D autoantibodies is recommended by</a:t>
            </a:r>
          </a:p>
        </p:txBody>
      </p:sp>
      <p:sp>
        <p:nvSpPr>
          <p:cNvPr id="25" name="TextBox 25"/>
          <p:cNvSpPr txBox="1"/>
          <p:nvPr/>
        </p:nvSpPr>
        <p:spPr>
          <a:xfrm>
            <a:off x="3569420" y="3950870"/>
            <a:ext cx="2492439" cy="1203791"/>
          </a:xfrm>
          <a:prstGeom prst="rect">
            <a:avLst/>
          </a:prstGeom>
        </p:spPr>
        <p:txBody>
          <a:bodyPr lIns="0" tIns="0" rIns="0" bIns="0" rtlCol="0" anchor="t">
            <a:spAutoFit/>
          </a:bodyPr>
          <a:lstStyle/>
          <a:p>
            <a:pPr algn="ctr">
              <a:lnSpc>
                <a:spcPts val="2380"/>
              </a:lnSpc>
            </a:pPr>
            <a:r>
              <a:rPr lang="en-US" sz="1700" b="1">
                <a:solidFill>
                  <a:srgbClr val="000000"/>
                </a:solidFill>
                <a:latin typeface="Canva Sans Bold"/>
                <a:ea typeface="Canva Sans Bold"/>
                <a:cs typeface="Canva Sans Bold"/>
                <a:sym typeface="Canva Sans Bold"/>
              </a:rPr>
              <a:t>~15x</a:t>
            </a:r>
            <a:r>
              <a:rPr lang="en-US" sz="1700">
                <a:solidFill>
                  <a:srgbClr val="000000"/>
                </a:solidFill>
                <a:latin typeface="Canva Sans"/>
                <a:ea typeface="Canva Sans"/>
                <a:cs typeface="Canva Sans"/>
                <a:sym typeface="Canva Sans"/>
              </a:rPr>
              <a:t> greater risk</a:t>
            </a:r>
          </a:p>
          <a:p>
            <a:pPr algn="ctr">
              <a:lnSpc>
                <a:spcPts val="2380"/>
              </a:lnSpc>
            </a:pPr>
            <a:endParaRPr lang="en-US" sz="1700">
              <a:solidFill>
                <a:srgbClr val="000000"/>
              </a:solidFill>
              <a:latin typeface="Canva Sans"/>
              <a:ea typeface="Canva Sans"/>
              <a:cs typeface="Canva Sans"/>
              <a:sym typeface="Canva Sans"/>
            </a:endParaRPr>
          </a:p>
          <a:p>
            <a:pPr algn="ctr">
              <a:lnSpc>
                <a:spcPts val="2380"/>
              </a:lnSpc>
            </a:pPr>
            <a:r>
              <a:rPr lang="en-US" sz="1700">
                <a:solidFill>
                  <a:srgbClr val="000000"/>
                </a:solidFill>
                <a:latin typeface="Canva Sans"/>
                <a:ea typeface="Canva Sans"/>
                <a:cs typeface="Canva Sans"/>
                <a:sym typeface="Canva Sans"/>
              </a:rPr>
              <a:t>of T1D versus the general population</a:t>
            </a:r>
          </a:p>
        </p:txBody>
      </p:sp>
      <p:sp>
        <p:nvSpPr>
          <p:cNvPr id="26" name="TextBox 26"/>
          <p:cNvSpPr txBox="1"/>
          <p:nvPr/>
        </p:nvSpPr>
        <p:spPr>
          <a:xfrm>
            <a:off x="6417560" y="3071627"/>
            <a:ext cx="2492439" cy="746166"/>
          </a:xfrm>
          <a:prstGeom prst="rect">
            <a:avLst/>
          </a:prstGeom>
        </p:spPr>
        <p:txBody>
          <a:bodyPr lIns="0" tIns="0" rIns="0" bIns="0" rtlCol="0" anchor="t">
            <a:spAutoFit/>
          </a:bodyPr>
          <a:lstStyle/>
          <a:p>
            <a:pPr algn="ctr">
              <a:lnSpc>
                <a:spcPts val="1960"/>
              </a:lnSpc>
            </a:pPr>
            <a:r>
              <a:rPr lang="en-US" sz="1400">
                <a:solidFill>
                  <a:srgbClr val="000000"/>
                </a:solidFill>
                <a:latin typeface="Canva Sans"/>
                <a:ea typeface="Canva Sans"/>
                <a:cs typeface="Canva Sans"/>
                <a:sym typeface="Canva Sans"/>
              </a:rPr>
              <a:t>2-3X greater risk of T1D in individuals with select autoimmune diseases</a:t>
            </a:r>
          </a:p>
        </p:txBody>
      </p:sp>
      <p:sp>
        <p:nvSpPr>
          <p:cNvPr id="27" name="TextBox 27"/>
          <p:cNvSpPr txBox="1"/>
          <p:nvPr/>
        </p:nvSpPr>
        <p:spPr>
          <a:xfrm>
            <a:off x="6239710" y="4745573"/>
            <a:ext cx="1615983" cy="753476"/>
          </a:xfrm>
          <a:prstGeom prst="rect">
            <a:avLst/>
          </a:prstGeom>
        </p:spPr>
        <p:txBody>
          <a:bodyPr lIns="0" tIns="0" rIns="0" bIns="0" rtlCol="0" anchor="t">
            <a:spAutoFit/>
          </a:bodyPr>
          <a:lstStyle/>
          <a:p>
            <a:pPr algn="ctr">
              <a:lnSpc>
                <a:spcPts val="1540"/>
              </a:lnSpc>
            </a:pPr>
            <a:r>
              <a:rPr lang="en-US" sz="1100" b="1">
                <a:solidFill>
                  <a:srgbClr val="000000"/>
                </a:solidFill>
                <a:latin typeface="Canva Sans Bold"/>
                <a:ea typeface="Canva Sans Bold"/>
                <a:cs typeface="Canva Sans Bold"/>
                <a:sym typeface="Canva Sans Bold"/>
              </a:rPr>
              <a:t>Thyroid disorders</a:t>
            </a:r>
          </a:p>
          <a:p>
            <a:pPr marL="237493" lvl="1" indent="-118747">
              <a:lnSpc>
                <a:spcPts val="1540"/>
              </a:lnSpc>
              <a:buFont typeface="Arial"/>
              <a:buChar char="•"/>
            </a:pPr>
            <a:r>
              <a:rPr lang="en-US" sz="1100">
                <a:solidFill>
                  <a:srgbClr val="000000"/>
                </a:solidFill>
                <a:latin typeface="Canva Sans"/>
                <a:ea typeface="Canva Sans"/>
                <a:cs typeface="Canva Sans"/>
                <a:sym typeface="Canva Sans"/>
              </a:rPr>
              <a:t>Hashimoto’s thyroiditis</a:t>
            </a:r>
          </a:p>
          <a:p>
            <a:pPr marL="237493" lvl="1" indent="-118747">
              <a:lnSpc>
                <a:spcPts val="1540"/>
              </a:lnSpc>
              <a:buFont typeface="Arial"/>
              <a:buChar char="•"/>
            </a:pPr>
            <a:r>
              <a:rPr lang="en-US" sz="1100">
                <a:solidFill>
                  <a:srgbClr val="000000"/>
                </a:solidFill>
                <a:latin typeface="Canva Sans"/>
                <a:ea typeface="Canva Sans"/>
                <a:cs typeface="Canva Sans"/>
                <a:sym typeface="Canva Sans"/>
              </a:rPr>
              <a:t>Graves’ disease</a:t>
            </a:r>
          </a:p>
        </p:txBody>
      </p:sp>
      <p:sp>
        <p:nvSpPr>
          <p:cNvPr id="28" name="TextBox 28"/>
          <p:cNvSpPr txBox="1"/>
          <p:nvPr/>
        </p:nvSpPr>
        <p:spPr>
          <a:xfrm>
            <a:off x="7528018" y="4745573"/>
            <a:ext cx="1615983" cy="176395"/>
          </a:xfrm>
          <a:prstGeom prst="rect">
            <a:avLst/>
          </a:prstGeom>
        </p:spPr>
        <p:txBody>
          <a:bodyPr lIns="0" tIns="0" rIns="0" bIns="0" rtlCol="0" anchor="t">
            <a:spAutoFit/>
          </a:bodyPr>
          <a:lstStyle/>
          <a:p>
            <a:pPr algn="ctr">
              <a:lnSpc>
                <a:spcPts val="1540"/>
              </a:lnSpc>
            </a:pPr>
            <a:r>
              <a:rPr lang="en-US" sz="1100" b="1">
                <a:solidFill>
                  <a:srgbClr val="000000"/>
                </a:solidFill>
                <a:latin typeface="Canva Sans Bold"/>
                <a:ea typeface="Canva Sans Bold"/>
                <a:cs typeface="Canva Sans Bold"/>
                <a:sym typeface="Canva Sans Bold"/>
              </a:rPr>
              <a:t>Celiac disease</a:t>
            </a:r>
          </a:p>
        </p:txBody>
      </p:sp>
      <p:pic>
        <p:nvPicPr>
          <p:cNvPr id="29" name="Picture 28">
            <a:extLst>
              <a:ext uri="{FF2B5EF4-FFF2-40B4-BE49-F238E27FC236}">
                <a16:creationId xmlns:a16="http://schemas.microsoft.com/office/drawing/2014/main" id="{757C3BEC-DB43-D32F-7069-5006AF06D896}"/>
              </a:ext>
            </a:extLst>
          </p:cNvPr>
          <p:cNvPicPr>
            <a:picLocks noChangeAspect="1"/>
          </p:cNvPicPr>
          <p:nvPr/>
        </p:nvPicPr>
        <p:blipFill>
          <a:blip r:embed="rId7"/>
          <a:stretch>
            <a:fillRect/>
          </a:stretch>
        </p:blipFill>
        <p:spPr>
          <a:xfrm>
            <a:off x="0" y="626299"/>
            <a:ext cx="9144000" cy="5143500"/>
          </a:xfrm>
          <a:prstGeom prst="rect">
            <a:avLst/>
          </a:prstGeom>
        </p:spPr>
      </p:pic>
      <p:sp>
        <p:nvSpPr>
          <p:cNvPr id="32" name="Title 31">
            <a:extLst>
              <a:ext uri="{FF2B5EF4-FFF2-40B4-BE49-F238E27FC236}">
                <a16:creationId xmlns:a16="http://schemas.microsoft.com/office/drawing/2014/main" id="{B9BBCE67-58E4-9A9C-0B54-A882783D0E16}"/>
              </a:ext>
            </a:extLst>
          </p:cNvPr>
          <p:cNvSpPr>
            <a:spLocks noGrp="1"/>
          </p:cNvSpPr>
          <p:nvPr>
            <p:ph type="title"/>
          </p:nvPr>
        </p:nvSpPr>
        <p:spPr/>
        <p:txBody>
          <a:bodyPr>
            <a:normAutofit/>
          </a:bodyPr>
          <a:lstStyle/>
          <a:p>
            <a:r>
              <a:rPr lang="en-US" sz="4400" dirty="0"/>
              <a:t>Ordering Autoantibodies</a:t>
            </a:r>
          </a:p>
        </p:txBody>
      </p:sp>
      <p:sp>
        <p:nvSpPr>
          <p:cNvPr id="31" name="TextBox 30">
            <a:extLst>
              <a:ext uri="{FF2B5EF4-FFF2-40B4-BE49-F238E27FC236}">
                <a16:creationId xmlns:a16="http://schemas.microsoft.com/office/drawing/2014/main" id="{6236651E-E029-91D5-787D-EF845AA5ABF6}"/>
              </a:ext>
            </a:extLst>
          </p:cNvPr>
          <p:cNvSpPr txBox="1"/>
          <p:nvPr/>
        </p:nvSpPr>
        <p:spPr>
          <a:xfrm>
            <a:off x="407003" y="5750170"/>
            <a:ext cx="7746397" cy="1446550"/>
          </a:xfrm>
          <a:prstGeom prst="rect">
            <a:avLst/>
          </a:prstGeom>
          <a:noFill/>
        </p:spPr>
        <p:txBody>
          <a:bodyPr wrap="square" rtlCol="0">
            <a:spAutoFit/>
          </a:bodyPr>
          <a:lstStyle/>
          <a:p>
            <a:pPr lvl="0"/>
            <a:r>
              <a:rPr lang="es-ES" sz="1400" dirty="0" err="1"/>
              <a:t>Glutamic</a:t>
            </a:r>
            <a:r>
              <a:rPr lang="es-ES" sz="1400" dirty="0"/>
              <a:t> </a:t>
            </a:r>
            <a:r>
              <a:rPr lang="es-ES" sz="1400" dirty="0" err="1"/>
              <a:t>acid</a:t>
            </a:r>
            <a:r>
              <a:rPr lang="es-ES" sz="1400" dirty="0"/>
              <a:t> </a:t>
            </a:r>
            <a:r>
              <a:rPr lang="es-ES" sz="1400" dirty="0" err="1"/>
              <a:t>decarboxylase</a:t>
            </a:r>
            <a:r>
              <a:rPr lang="es-ES" sz="1400" dirty="0"/>
              <a:t> 65 </a:t>
            </a:r>
            <a:r>
              <a:rPr lang="es-ES" sz="1400" dirty="0" err="1"/>
              <a:t>autoantibody</a:t>
            </a:r>
            <a:r>
              <a:rPr lang="es-ES" sz="1400" dirty="0"/>
              <a:t> (GADA)</a:t>
            </a:r>
            <a:endParaRPr lang="en-US" sz="1400" dirty="0"/>
          </a:p>
          <a:p>
            <a:r>
              <a:rPr lang="en-US" sz="1400" dirty="0"/>
              <a:t>Insulin autoantibody (IAA)</a:t>
            </a:r>
          </a:p>
          <a:p>
            <a:pPr lvl="0"/>
            <a:r>
              <a:rPr lang="es-ES" sz="1400" dirty="0"/>
              <a:t>Insulinoma-</a:t>
            </a:r>
            <a:r>
              <a:rPr lang="es-ES" sz="1400" dirty="0" err="1"/>
              <a:t>associated</a:t>
            </a:r>
            <a:r>
              <a:rPr lang="es-ES" sz="1400" dirty="0"/>
              <a:t> </a:t>
            </a:r>
            <a:r>
              <a:rPr lang="es-ES" sz="1400" dirty="0" err="1"/>
              <a:t>antigen</a:t>
            </a:r>
            <a:r>
              <a:rPr lang="es-ES" sz="1400" dirty="0"/>
              <a:t> 2 </a:t>
            </a:r>
            <a:r>
              <a:rPr lang="es-ES" sz="1400" dirty="0" err="1"/>
              <a:t>autoantibody</a:t>
            </a:r>
            <a:r>
              <a:rPr lang="es-ES" sz="1400" dirty="0"/>
              <a:t> (IA-2A)</a:t>
            </a:r>
            <a:endParaRPr lang="en-US" sz="1400" dirty="0"/>
          </a:p>
          <a:p>
            <a:pPr lvl="0"/>
            <a:r>
              <a:rPr lang="es-ES" sz="1400" dirty="0"/>
              <a:t>Zinc </a:t>
            </a:r>
            <a:r>
              <a:rPr lang="es-ES" sz="1400" dirty="0" err="1"/>
              <a:t>transporter</a:t>
            </a:r>
            <a:r>
              <a:rPr lang="es-ES" sz="1400" dirty="0"/>
              <a:t> 8 </a:t>
            </a:r>
            <a:r>
              <a:rPr lang="es-ES" sz="1400" dirty="0" err="1"/>
              <a:t>autoantibody</a:t>
            </a:r>
            <a:r>
              <a:rPr lang="es-ES" sz="1400" dirty="0"/>
              <a:t> (ZnT8A)</a:t>
            </a:r>
            <a:endParaRPr lang="en-US" sz="1400" dirty="0"/>
          </a:p>
          <a:p>
            <a:pPr lvl="0"/>
            <a:r>
              <a:rPr lang="en-US" sz="1400" dirty="0"/>
              <a:t>Islet cell autoantibody (ICA)</a:t>
            </a: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062266F-5B70-7D1C-C2D8-0ECDF2453A3C}"/>
              </a:ext>
            </a:extLst>
          </p:cNvPr>
          <p:cNvGraphicFramePr>
            <a:graphicFrameLocks noGrp="1"/>
          </p:cNvGraphicFramePr>
          <p:nvPr>
            <p:extLst>
              <p:ext uri="{D42A27DB-BD31-4B8C-83A1-F6EECF244321}">
                <p14:modId xmlns:p14="http://schemas.microsoft.com/office/powerpoint/2010/main" val="368503879"/>
              </p:ext>
            </p:extLst>
          </p:nvPr>
        </p:nvGraphicFramePr>
        <p:xfrm>
          <a:off x="303124" y="1295400"/>
          <a:ext cx="8458199" cy="4841600"/>
        </p:xfrm>
        <a:graphic>
          <a:graphicData uri="http://schemas.openxmlformats.org/drawingml/2006/table">
            <a:tbl>
              <a:tblPr/>
              <a:tblGrid>
                <a:gridCol w="1551963">
                  <a:extLst>
                    <a:ext uri="{9D8B030D-6E8A-4147-A177-3AD203B41FA5}">
                      <a16:colId xmlns:a16="http://schemas.microsoft.com/office/drawing/2014/main" val="1718961071"/>
                    </a:ext>
                  </a:extLst>
                </a:gridCol>
                <a:gridCol w="2258037">
                  <a:extLst>
                    <a:ext uri="{9D8B030D-6E8A-4147-A177-3AD203B41FA5}">
                      <a16:colId xmlns:a16="http://schemas.microsoft.com/office/drawing/2014/main" val="2126884748"/>
                    </a:ext>
                  </a:extLst>
                </a:gridCol>
                <a:gridCol w="2630647">
                  <a:extLst>
                    <a:ext uri="{9D8B030D-6E8A-4147-A177-3AD203B41FA5}">
                      <a16:colId xmlns:a16="http://schemas.microsoft.com/office/drawing/2014/main" val="702364766"/>
                    </a:ext>
                  </a:extLst>
                </a:gridCol>
                <a:gridCol w="2017552">
                  <a:extLst>
                    <a:ext uri="{9D8B030D-6E8A-4147-A177-3AD203B41FA5}">
                      <a16:colId xmlns:a16="http://schemas.microsoft.com/office/drawing/2014/main" val="4142547164"/>
                    </a:ext>
                  </a:extLst>
                </a:gridCol>
              </a:tblGrid>
              <a:tr h="375094">
                <a:tc>
                  <a:txBody>
                    <a:bodyPr/>
                    <a:lstStyle/>
                    <a:p>
                      <a:pPr algn="l" fontAlgn="base"/>
                      <a:br>
                        <a:rPr lang="en-US" sz="1800" b="1" dirty="0">
                          <a:effectLst/>
                        </a:rPr>
                      </a:br>
                      <a:endParaRPr lang="en-US" sz="1800" b="1"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B1D45A"/>
                    </a:solidFill>
                  </a:tcPr>
                </a:tc>
                <a:tc>
                  <a:txBody>
                    <a:bodyPr/>
                    <a:lstStyle/>
                    <a:p>
                      <a:pPr algn="l" fontAlgn="base"/>
                      <a:r>
                        <a:rPr lang="en-US" sz="2000" b="1" dirty="0">
                          <a:effectLst/>
                        </a:rPr>
                        <a:t>Stage 1</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B1D45A"/>
                    </a:solidFill>
                  </a:tcPr>
                </a:tc>
                <a:tc>
                  <a:txBody>
                    <a:bodyPr/>
                    <a:lstStyle/>
                    <a:p>
                      <a:pPr algn="l" fontAlgn="base"/>
                      <a:r>
                        <a:rPr lang="en-US" sz="2000" b="1" dirty="0">
                          <a:effectLst/>
                        </a:rPr>
                        <a:t>Stage 2</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B1D45A"/>
                    </a:solidFill>
                  </a:tcPr>
                </a:tc>
                <a:tc>
                  <a:txBody>
                    <a:bodyPr/>
                    <a:lstStyle/>
                    <a:p>
                      <a:pPr algn="l"/>
                      <a:r>
                        <a:rPr lang="en-US" sz="2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effectLst/>
                        </a:rPr>
                        <a:t>Stage 3</a:t>
                      </a:r>
                    </a:p>
                    <a:p>
                      <a:pPr algn="l"/>
                      <a:endParaRPr lang="en-US" sz="2000" dirty="0"/>
                    </a:p>
                  </a:txBody>
                  <a:tcPr marL="72208" marR="72208" marT="36104" marB="36104">
                    <a:lnL w="9525" cap="flat" cmpd="sng" algn="ctr">
                      <a:solidFill>
                        <a:srgbClr val="1A1A1A"/>
                      </a:solidFill>
                      <a:prstDash val="solid"/>
                      <a:round/>
                      <a:headEnd type="none" w="med" len="med"/>
                      <a:tailEnd type="none" w="med" len="med"/>
                    </a:lnL>
                    <a:lnB w="9525" cap="flat" cmpd="sng" algn="ctr">
                      <a:solidFill>
                        <a:srgbClr val="1A1A1A"/>
                      </a:solidFill>
                      <a:prstDash val="solid"/>
                      <a:round/>
                      <a:headEnd type="none" w="med" len="med"/>
                      <a:tailEnd type="none" w="med" len="med"/>
                    </a:lnB>
                    <a:solidFill>
                      <a:srgbClr val="B1D45A"/>
                    </a:solidFill>
                  </a:tcPr>
                </a:tc>
                <a:extLst>
                  <a:ext uri="{0D108BD9-81ED-4DB2-BD59-A6C34878D82A}">
                    <a16:rowId xmlns:a16="http://schemas.microsoft.com/office/drawing/2014/main" val="2463480101"/>
                  </a:ext>
                </a:extLst>
              </a:tr>
              <a:tr h="214690">
                <a:tc rowSpan="3">
                  <a:txBody>
                    <a:bodyPr/>
                    <a:lstStyle/>
                    <a:p>
                      <a:pPr algn="l" fontAlgn="base"/>
                      <a:r>
                        <a:rPr lang="en-US" sz="1800" dirty="0">
                          <a:effectLst/>
                        </a:rPr>
                        <a:t>Characteristics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19390501"/>
                  </a:ext>
                </a:extLst>
              </a:tr>
              <a:tr h="287263">
                <a:tc vMerge="1">
                  <a:txBody>
                    <a:bodyPr/>
                    <a:lstStyle/>
                    <a:p>
                      <a:endParaRPr lang="en-US"/>
                    </a:p>
                  </a:txBody>
                  <a:tcPr/>
                </a:tc>
                <a:tc>
                  <a:txBody>
                    <a:bodyPr/>
                    <a:lstStyle/>
                    <a:p>
                      <a:pPr algn="l" fontAlgn="base"/>
                      <a:r>
                        <a:rPr lang="en-US" sz="1800" dirty="0">
                          <a:effectLst/>
                        </a:rPr>
                        <a:t>• Normoglycemia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t>
                      </a:r>
                      <a:r>
                        <a:rPr lang="en-US" sz="1800" dirty="0" err="1">
                          <a:effectLst/>
                        </a:rPr>
                        <a:t>Dysglycemia</a:t>
                      </a:r>
                      <a:r>
                        <a:rPr lang="en-US" sz="1800" dirty="0">
                          <a:effectLst/>
                        </a:rPr>
                        <a:t>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Overt hyperglycemia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737724514"/>
                  </a:ext>
                </a:extLst>
              </a:tr>
              <a:tr h="214690">
                <a:tc vMerge="1">
                  <a:txBody>
                    <a:bodyPr/>
                    <a:lstStyle/>
                    <a:p>
                      <a:endParaRPr lang="en-US"/>
                    </a:p>
                  </a:txBody>
                  <a:tcPr/>
                </a:tc>
                <a:tc>
                  <a:txBody>
                    <a:bodyPr/>
                    <a:lstStyle/>
                    <a:p>
                      <a:pPr algn="l" fontAlgn="base"/>
                      <a:r>
                        <a:rPr lang="en-US" sz="1800">
                          <a:effectLst/>
                        </a:rPr>
                        <a:t>• Presymptomatic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t>
                      </a:r>
                      <a:r>
                        <a:rPr lang="en-US" sz="1800" dirty="0" err="1">
                          <a:effectLst/>
                        </a:rPr>
                        <a:t>Presymptomatic</a:t>
                      </a:r>
                      <a:r>
                        <a:rPr lang="en-US" sz="1800" dirty="0">
                          <a:effectLst/>
                        </a:rPr>
                        <a:t>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643613940"/>
                  </a:ext>
                </a:extLst>
              </a:tr>
              <a:tr h="2037268">
                <a:tc>
                  <a:txBody>
                    <a:bodyPr/>
                    <a:lstStyle/>
                    <a:p>
                      <a:pPr algn="l" fontAlgn="base"/>
                      <a:r>
                        <a:rPr lang="en-US" sz="1800" dirty="0">
                          <a:effectLst/>
                        </a:rPr>
                        <a:t>Diagnostic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2 or more islet autoantibodies</a:t>
                      </a:r>
                    </a:p>
                    <a:p>
                      <a:pPr algn="l" fontAlgn="base"/>
                      <a:endParaRPr kumimoji="0" lang="en-US" sz="1800" b="0" i="0" kern="1200" dirty="0">
                        <a:solidFill>
                          <a:schemeClr val="tx1"/>
                        </a:solidFill>
                        <a:effectLst/>
                        <a:latin typeface="+mn-lt"/>
                        <a:ea typeface="+mn-ea"/>
                        <a:cs typeface="+mn-cs"/>
                      </a:endParaRPr>
                    </a:p>
                    <a:p>
                      <a:pPr algn="l" fontAlgn="base"/>
                      <a:r>
                        <a:rPr kumimoji="0" lang="en-US" sz="1800" b="0" i="0" kern="1200" dirty="0">
                          <a:solidFill>
                            <a:schemeClr val="tx1"/>
                          </a:solidFill>
                          <a:effectLst/>
                          <a:latin typeface="+mn-lt"/>
                          <a:ea typeface="+mn-ea"/>
                          <a:cs typeface="+mn-cs"/>
                        </a:rPr>
                        <a:t>Glucose levels are in normal range</a:t>
                      </a:r>
                    </a:p>
                    <a:p>
                      <a:pPr algn="l" fontAlgn="base"/>
                      <a:r>
                        <a:rPr kumimoji="0" lang="en-US" sz="1800" b="0" i="0" kern="1200" dirty="0">
                          <a:solidFill>
                            <a:schemeClr val="tx1"/>
                          </a:solidFill>
                          <a:effectLst/>
                          <a:latin typeface="+mn-lt"/>
                          <a:ea typeface="+mn-ea"/>
                          <a:cs typeface="+mn-cs"/>
                        </a:rPr>
                        <a:t>FBG&lt;100mg/dL</a:t>
                      </a:r>
                    </a:p>
                    <a:p>
                      <a:pPr algn="l" fontAlgn="base"/>
                      <a:r>
                        <a:rPr kumimoji="0" lang="en-US" sz="1800" b="0" i="0" kern="1200" dirty="0">
                          <a:solidFill>
                            <a:schemeClr val="tx1"/>
                          </a:solidFill>
                          <a:effectLst/>
                          <a:latin typeface="+mn-lt"/>
                          <a:ea typeface="+mn-ea"/>
                          <a:cs typeface="+mn-cs"/>
                        </a:rPr>
                        <a:t>A1C&lt;5.6%</a:t>
                      </a:r>
                    </a:p>
                    <a:p>
                      <a:pPr algn="l" fontAlgn="base"/>
                      <a:r>
                        <a:rPr kumimoji="0" lang="en-US" sz="1800" b="0" i="0" kern="1200" dirty="0">
                          <a:solidFill>
                            <a:schemeClr val="tx1"/>
                          </a:solidFill>
                          <a:effectLst/>
                          <a:latin typeface="+mn-lt"/>
                          <a:ea typeface="+mn-ea"/>
                          <a:cs typeface="+mn-cs"/>
                        </a:rPr>
                        <a:t>2-h PG &lt;140mg/dL</a:t>
                      </a:r>
                    </a:p>
                    <a:p>
                      <a:pPr marL="0" indent="0" algn="l" fontAlgn="base">
                        <a:buFont typeface="Arial" panose="020B0604020202020204" pitchFamily="34" charset="0"/>
                        <a:buNone/>
                      </a:pPr>
                      <a:endParaRPr lang="en-US" sz="1800"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2 or more islet autoantibodies</a:t>
                      </a:r>
                    </a:p>
                    <a:p>
                      <a:pPr algn="l" fontAlgn="base"/>
                      <a:br>
                        <a:rPr lang="en-US" sz="1800" dirty="0">
                          <a:effectLst/>
                        </a:rPr>
                      </a:br>
                      <a:r>
                        <a:rPr lang="en-US" sz="1800" dirty="0" err="1">
                          <a:effectLst/>
                        </a:rPr>
                        <a:t>Dysglycemia</a:t>
                      </a:r>
                      <a:r>
                        <a:rPr lang="en-US" sz="1800" dirty="0">
                          <a:effectLst/>
                        </a:rPr>
                        <a:t>: </a:t>
                      </a:r>
                    </a:p>
                    <a:p>
                      <a:pPr algn="l" fontAlgn="base"/>
                      <a:r>
                        <a:rPr lang="en-US" sz="1800" dirty="0">
                          <a:effectLst/>
                        </a:rPr>
                        <a:t>Elevated IFG and/or IGT</a:t>
                      </a:r>
                      <a:br>
                        <a:rPr lang="en-US" sz="1800" dirty="0">
                          <a:effectLst/>
                        </a:rPr>
                      </a:br>
                      <a:r>
                        <a:rPr lang="en-US" sz="1800" dirty="0">
                          <a:effectLst/>
                        </a:rPr>
                        <a:t>• FPG 100–125 mg/dL  </a:t>
                      </a:r>
                      <a:br>
                        <a:rPr lang="en-US" sz="1800" dirty="0">
                          <a:effectLst/>
                        </a:rPr>
                      </a:br>
                      <a:r>
                        <a:rPr lang="en-US" sz="1800" dirty="0">
                          <a:effectLst/>
                        </a:rPr>
                        <a:t>• 2-h PG 140–199 mg/dL  </a:t>
                      </a:r>
                      <a:br>
                        <a:rPr lang="en-US" sz="1800" dirty="0">
                          <a:effectLst/>
                        </a:rPr>
                      </a:br>
                      <a:r>
                        <a:rPr lang="en-US" sz="1800" dirty="0">
                          <a:effectLst/>
                        </a:rPr>
                        <a:t>• A1C 5.7–6.4% or ≥10% increase in A1C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Autoantibodies may disappear over time</a:t>
                      </a:r>
                    </a:p>
                    <a:p>
                      <a:pPr algn="l" fontAlgn="base"/>
                      <a:r>
                        <a:rPr lang="en-US" sz="1800" dirty="0">
                          <a:effectLst/>
                        </a:rPr>
                        <a:t>(5-10% may not express antibodies)</a:t>
                      </a:r>
                      <a:br>
                        <a:rPr lang="en-US" sz="1800" dirty="0">
                          <a:effectLst/>
                        </a:rPr>
                      </a:br>
                      <a:r>
                        <a:rPr lang="en-US" sz="1800" dirty="0">
                          <a:effectLst/>
                        </a:rPr>
                        <a:t>• Diabetes diagnosed by standard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912442706"/>
                  </a:ext>
                </a:extLst>
              </a:tr>
            </a:tbl>
          </a:graphicData>
        </a:graphic>
      </p:graphicFrame>
      <p:sp>
        <p:nvSpPr>
          <p:cNvPr id="10" name="Title 31">
            <a:extLst>
              <a:ext uri="{FF2B5EF4-FFF2-40B4-BE49-F238E27FC236}">
                <a16:creationId xmlns:a16="http://schemas.microsoft.com/office/drawing/2014/main" id="{851322ED-A1C7-E2A3-9D14-6FCD6F7D98CA}"/>
              </a:ext>
            </a:extLst>
          </p:cNvPr>
          <p:cNvSpPr>
            <a:spLocks noGrp="1"/>
          </p:cNvSpPr>
          <p:nvPr>
            <p:ph type="title"/>
          </p:nvPr>
        </p:nvSpPr>
        <p:spPr>
          <a:xfrm>
            <a:off x="303123" y="152400"/>
            <a:ext cx="8458199" cy="1143000"/>
          </a:xfrm>
          <a:solidFill>
            <a:srgbClr val="B1D45A"/>
          </a:solidFill>
        </p:spPr>
        <p:txBody>
          <a:bodyPr>
            <a:normAutofit/>
          </a:bodyPr>
          <a:lstStyle/>
          <a:p>
            <a:r>
              <a:rPr lang="en-US" sz="4400" dirty="0">
                <a:solidFill>
                  <a:schemeClr val="tx1"/>
                </a:solidFill>
              </a:rPr>
              <a:t>Stages of T1D</a:t>
            </a:r>
          </a:p>
        </p:txBody>
      </p:sp>
    </p:spTree>
    <p:extLst>
      <p:ext uri="{BB962C8B-B14F-4D97-AF65-F5344CB8AC3E}">
        <p14:creationId xmlns:p14="http://schemas.microsoft.com/office/powerpoint/2010/main" val="357499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C78D-0872-ACDA-3956-600C8AD90934}"/>
              </a:ext>
            </a:extLst>
          </p:cNvPr>
          <p:cNvSpPr>
            <a:spLocks noGrp="1"/>
          </p:cNvSpPr>
          <p:nvPr>
            <p:ph type="title"/>
          </p:nvPr>
        </p:nvSpPr>
        <p:spPr>
          <a:xfrm>
            <a:off x="457200" y="228600"/>
            <a:ext cx="8229600" cy="1219200"/>
          </a:xfrm>
          <a:solidFill>
            <a:srgbClr val="B1D45A"/>
          </a:solidFill>
        </p:spPr>
        <p:txBody>
          <a:bodyPr>
            <a:normAutofit fontScale="90000"/>
          </a:bodyPr>
          <a:lstStyle/>
          <a:p>
            <a:r>
              <a:rPr lang="en-US" dirty="0">
                <a:solidFill>
                  <a:schemeClr val="tx1"/>
                </a:solidFill>
              </a:rPr>
              <a:t>Pharmacologic Intervention to Delay Stage 3 T1D</a:t>
            </a:r>
          </a:p>
        </p:txBody>
      </p:sp>
      <p:sp>
        <p:nvSpPr>
          <p:cNvPr id="3" name="Content Placeholder 2">
            <a:extLst>
              <a:ext uri="{FF2B5EF4-FFF2-40B4-BE49-F238E27FC236}">
                <a16:creationId xmlns:a16="http://schemas.microsoft.com/office/drawing/2014/main" id="{1E8928EC-A402-3238-8E5B-6D0921B94819}"/>
              </a:ext>
            </a:extLst>
          </p:cNvPr>
          <p:cNvSpPr>
            <a:spLocks noGrp="1"/>
          </p:cNvSpPr>
          <p:nvPr>
            <p:ph sz="quarter" idx="1"/>
          </p:nvPr>
        </p:nvSpPr>
        <p:spPr>
          <a:xfrm>
            <a:off x="457200" y="1600200"/>
            <a:ext cx="4041648" cy="4556760"/>
          </a:xfrm>
        </p:spPr>
        <p:txBody>
          <a:bodyPr>
            <a:normAutofit fontScale="700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Teplizumab-</a:t>
            </a:r>
            <a:r>
              <a:rPr lang="en-US" b="0" i="0" dirty="0" err="1">
                <a:solidFill>
                  <a:srgbClr val="383636"/>
                </a:solidFill>
                <a:effectLst/>
                <a:ea typeface="Calibri" panose="020F0502020204030204" pitchFamily="34" charset="0"/>
                <a:cs typeface="Calibri" panose="020F0502020204030204" pitchFamily="34" charset="0"/>
              </a:rPr>
              <a:t>Tzield</a:t>
            </a:r>
            <a:r>
              <a:rPr lang="en-US" b="0" i="0" dirty="0">
                <a:solidFill>
                  <a:srgbClr val="383636"/>
                </a:solidFill>
                <a:effectLst/>
                <a:ea typeface="Calibri" panose="020F0502020204030204" pitchFamily="34" charset="0"/>
                <a:cs typeface="Calibri" panose="020F0502020204030204" pitchFamily="34" charset="0"/>
              </a:rPr>
              <a:t> (CD3-monoclonal antibody) </a:t>
            </a:r>
          </a:p>
          <a:p>
            <a:pPr>
              <a:lnSpc>
                <a:spcPct val="120000"/>
              </a:lnSpc>
            </a:pPr>
            <a:r>
              <a:rPr lang="en-US" dirty="0">
                <a:solidFill>
                  <a:srgbClr val="383636"/>
                </a:solidFill>
                <a:ea typeface="Calibri" panose="020F0502020204030204" pitchFamily="34" charset="0"/>
                <a:cs typeface="Calibri" panose="020F0502020204030204" pitchFamily="34" charset="0"/>
              </a:rPr>
              <a:t>14-day in</a:t>
            </a:r>
            <a:r>
              <a:rPr lang="en-US" b="0" i="0" dirty="0">
                <a:solidFill>
                  <a:srgbClr val="383636"/>
                </a:solidFill>
                <a:effectLst/>
                <a:ea typeface="Calibri" panose="020F0502020204030204" pitchFamily="34" charset="0"/>
                <a:cs typeface="Calibri" panose="020F0502020204030204" pitchFamily="34" charset="0"/>
              </a:rPr>
              <a:t>fusion can delay the onset of symptomatic T1D (stage 3) </a:t>
            </a:r>
          </a:p>
          <a:p>
            <a:pPr>
              <a:lnSpc>
                <a:spcPct val="120000"/>
              </a:lnSpc>
            </a:pPr>
            <a:r>
              <a:rPr lang="en-US" dirty="0">
                <a:solidFill>
                  <a:srgbClr val="383636"/>
                </a:solidFill>
                <a:ea typeface="Calibri" panose="020F0502020204030204" pitchFamily="34" charset="0"/>
                <a:cs typeface="Calibri" panose="020F0502020204030204" pitchFamily="34" charset="0"/>
              </a:rPr>
              <a:t>An </a:t>
            </a:r>
            <a:r>
              <a:rPr lang="en-US" b="0" i="0" dirty="0">
                <a:solidFill>
                  <a:srgbClr val="383636"/>
                </a:solidFill>
                <a:effectLst/>
                <a:ea typeface="Calibri" panose="020F0502020204030204" pitchFamily="34" charset="0"/>
                <a:cs typeface="Calibri" panose="020F0502020204030204" pitchFamily="34" charset="0"/>
              </a:rPr>
              <a:t>option for individuals aged ≥8 years with stage 2 T1D</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95888890-71F6-BCD1-588C-A3150F3DBB0F}"/>
              </a:ext>
            </a:extLst>
          </p:cNvPr>
          <p:cNvSpPr>
            <a:spLocks noGrp="1"/>
          </p:cNvSpPr>
          <p:nvPr>
            <p:ph sz="quarter" idx="2"/>
          </p:nvPr>
        </p:nvSpPr>
        <p:spPr>
          <a:xfrm>
            <a:off x="4632198" y="1597152"/>
            <a:ext cx="4130802" cy="4556760"/>
          </a:xfrm>
        </p:spPr>
        <p:txBody>
          <a:bodyPr>
            <a:normAutofit fontScale="70000" lnSpcReduction="20000"/>
          </a:bodyPr>
          <a:lstStyle/>
          <a:p>
            <a:pPr>
              <a:lnSpc>
                <a:spcPct val="110000"/>
              </a:lnSpc>
            </a:pPr>
            <a:r>
              <a:rPr lang="en-US" dirty="0"/>
              <a:t>In a single trial, 44 individuals received 14-day course of teplizumab vs 32 in placebo</a:t>
            </a:r>
          </a:p>
          <a:p>
            <a:pPr>
              <a:lnSpc>
                <a:spcPct val="110000"/>
              </a:lnSpc>
            </a:pPr>
            <a:r>
              <a:rPr lang="en-US" dirty="0"/>
              <a:t>The median time to delay stage 3 T1D was 2 years</a:t>
            </a:r>
          </a:p>
          <a:p>
            <a:pPr lvl="1">
              <a:lnSpc>
                <a:spcPct val="110000"/>
              </a:lnSpc>
            </a:pPr>
            <a:r>
              <a:rPr lang="en-US" dirty="0"/>
              <a:t>48.4 months in teplizumab group vs. 24.4 months placebo</a:t>
            </a:r>
          </a:p>
          <a:p>
            <a:pPr>
              <a:lnSpc>
                <a:spcPct val="110000"/>
              </a:lnSpc>
            </a:pPr>
            <a:r>
              <a:rPr lang="en-US" dirty="0"/>
              <a:t>Financial assistance available</a:t>
            </a:r>
          </a:p>
        </p:txBody>
      </p:sp>
      <p:sp>
        <p:nvSpPr>
          <p:cNvPr id="5" name="TextBox 4">
            <a:extLst>
              <a:ext uri="{FF2B5EF4-FFF2-40B4-BE49-F238E27FC236}">
                <a16:creationId xmlns:a16="http://schemas.microsoft.com/office/drawing/2014/main" id="{9419F2F7-242F-AD81-BF1E-26698C51C19D}"/>
              </a:ext>
            </a:extLst>
          </p:cNvPr>
          <p:cNvSpPr txBox="1"/>
          <p:nvPr/>
        </p:nvSpPr>
        <p:spPr>
          <a:xfrm>
            <a:off x="419548" y="6040854"/>
            <a:ext cx="5715000" cy="646331"/>
          </a:xfrm>
          <a:prstGeom prst="rect">
            <a:avLst/>
          </a:prstGeom>
          <a:noFill/>
        </p:spPr>
        <p:txBody>
          <a:bodyPr wrap="square" rtlCol="0">
            <a:spAutoFit/>
          </a:bodyPr>
          <a:lstStyle/>
          <a:p>
            <a:r>
              <a:rPr lang="en-US" sz="1200" dirty="0"/>
              <a:t>Herold KC, et al; Type 1 Diabetes </a:t>
            </a:r>
            <a:r>
              <a:rPr lang="en-US" sz="1200" dirty="0" err="1"/>
              <a:t>TrialNet</a:t>
            </a:r>
            <a:r>
              <a:rPr lang="en-US" sz="1200" dirty="0"/>
              <a:t> Study Group. An Anti-CD3 Antibody, Teplizumab, in Relatives at Risk for Type 1 Diabetes. N Engl J Med. 2019 Aug 15;381(7):603-613. </a:t>
            </a:r>
          </a:p>
        </p:txBody>
      </p:sp>
    </p:spTree>
    <p:extLst>
      <p:ext uri="{BB962C8B-B14F-4D97-AF65-F5344CB8AC3E}">
        <p14:creationId xmlns:p14="http://schemas.microsoft.com/office/powerpoint/2010/main" val="416072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71341" y="125577"/>
            <a:ext cx="8547100" cy="842002"/>
          </a:xfrm>
          <a:solidFill>
            <a:srgbClr val="B1D45A"/>
          </a:solidFill>
        </p:spPr>
        <p:txBody>
          <a:bodyPr>
            <a:normAutofit/>
          </a:bodyPr>
          <a:lstStyle/>
          <a:p>
            <a:r>
              <a:rPr lang="en-US" sz="4000" dirty="0">
                <a:solidFill>
                  <a:schemeClr val="tx1"/>
                </a:solidFill>
              </a:rPr>
              <a:t>Monitoring for T1D Progression</a:t>
            </a:r>
          </a:p>
        </p:txBody>
      </p:sp>
      <p:sp>
        <p:nvSpPr>
          <p:cNvPr id="74755" name="Rectangle 3"/>
          <p:cNvSpPr>
            <a:spLocks noGrp="1" noChangeArrowheads="1"/>
          </p:cNvSpPr>
          <p:nvPr>
            <p:ph sz="quarter" idx="1"/>
          </p:nvPr>
        </p:nvSpPr>
        <p:spPr>
          <a:xfrm>
            <a:off x="457200" y="1524000"/>
            <a:ext cx="6096000" cy="5257672"/>
          </a:xfrm>
        </p:spPr>
        <p:txBody>
          <a:bodyPr>
            <a:normAutofit/>
          </a:bodyPr>
          <a:lstStyle/>
          <a:p>
            <a:r>
              <a:rPr lang="en-US" sz="2800" dirty="0"/>
              <a:t>In people with presymptomatic T1D; Monitor for disease progression</a:t>
            </a:r>
          </a:p>
          <a:p>
            <a:pPr lvl="1"/>
            <a:r>
              <a:rPr lang="en-US" sz="2800" dirty="0"/>
              <a:t>A1C every 6 months</a:t>
            </a:r>
          </a:p>
          <a:p>
            <a:pPr lvl="1"/>
            <a:r>
              <a:rPr lang="en-US" sz="2800" dirty="0"/>
              <a:t>75- OGTT every year</a:t>
            </a:r>
          </a:p>
          <a:p>
            <a:pPr lvl="1"/>
            <a:r>
              <a:rPr lang="en-US" sz="2800" dirty="0"/>
              <a:t>Modify screening frequency based on number/type of antibodies, age and glycemic metrics.</a:t>
            </a:r>
          </a:p>
          <a:p>
            <a:pPr lvl="1"/>
            <a:r>
              <a:rPr lang="en-US" sz="2800" dirty="0"/>
              <a:t>May benefit from CGM to monitor progression</a:t>
            </a:r>
          </a:p>
          <a:p>
            <a:r>
              <a:rPr lang="en-US" sz="2800" dirty="0"/>
              <a:t>In kids, monitor every 3 months</a:t>
            </a:r>
          </a:p>
        </p:txBody>
      </p:sp>
      <p:pic>
        <p:nvPicPr>
          <p:cNvPr id="4" name="Picture 3">
            <a:extLst>
              <a:ext uri="{FF2B5EF4-FFF2-40B4-BE49-F238E27FC236}">
                <a16:creationId xmlns:a16="http://schemas.microsoft.com/office/drawing/2014/main" id="{AF762938-A84D-0F89-80BC-82B15CA31002}"/>
              </a:ext>
            </a:extLst>
          </p:cNvPr>
          <p:cNvPicPr>
            <a:picLocks noChangeAspect="1"/>
          </p:cNvPicPr>
          <p:nvPr/>
        </p:nvPicPr>
        <p:blipFill>
          <a:blip r:embed="rId5"/>
          <a:stretch>
            <a:fillRect/>
          </a:stretch>
        </p:blipFill>
        <p:spPr>
          <a:xfrm>
            <a:off x="6821160" y="2988833"/>
            <a:ext cx="2183140" cy="2744002"/>
          </a:xfrm>
          <a:prstGeom prst="rect">
            <a:avLst/>
          </a:prstGeom>
        </p:spPr>
      </p:pic>
      <p:sp>
        <p:nvSpPr>
          <p:cNvPr id="5" name="TextBox 4">
            <a:extLst>
              <a:ext uri="{FF2B5EF4-FFF2-40B4-BE49-F238E27FC236}">
                <a16:creationId xmlns:a16="http://schemas.microsoft.com/office/drawing/2014/main" id="{DA2C17ED-7B93-779F-E1CB-33F6BE2C4726}"/>
              </a:ext>
            </a:extLst>
          </p:cNvPr>
          <p:cNvSpPr txBox="1"/>
          <p:nvPr/>
        </p:nvSpPr>
        <p:spPr>
          <a:xfrm>
            <a:off x="7086600" y="5715802"/>
            <a:ext cx="1800465" cy="369332"/>
          </a:xfrm>
          <a:prstGeom prst="rect">
            <a:avLst/>
          </a:prstGeom>
          <a:noFill/>
        </p:spPr>
        <p:txBody>
          <a:bodyPr wrap="square" rtlCol="0">
            <a:spAutoFit/>
          </a:bodyPr>
          <a:lstStyle/>
          <a:p>
            <a:r>
              <a:rPr lang="en-US" dirty="0"/>
              <a:t>Trialnet.org</a:t>
            </a:r>
          </a:p>
        </p:txBody>
      </p:sp>
      <p:sp>
        <p:nvSpPr>
          <p:cNvPr id="3" name="TextBox 2">
            <a:extLst>
              <a:ext uri="{FF2B5EF4-FFF2-40B4-BE49-F238E27FC236}">
                <a16:creationId xmlns:a16="http://schemas.microsoft.com/office/drawing/2014/main" id="{6994A6F6-A82E-FFEE-85E7-927AFA647D5B}"/>
              </a:ext>
            </a:extLst>
          </p:cNvPr>
          <p:cNvSpPr txBox="1"/>
          <p:nvPr/>
        </p:nvSpPr>
        <p:spPr>
          <a:xfrm>
            <a:off x="381000" y="6368470"/>
            <a:ext cx="7137400" cy="369332"/>
          </a:xfrm>
          <a:prstGeom prst="rect">
            <a:avLst/>
          </a:prstGeom>
          <a:noFill/>
        </p:spPr>
        <p:txBody>
          <a:bodyPr wrap="square" rtlCol="0">
            <a:spAutoFit/>
          </a:bodyPr>
          <a:lstStyle/>
          <a:p>
            <a:r>
              <a:rPr lang="en-US" sz="1200" b="0" i="0" dirty="0">
                <a:solidFill>
                  <a:srgbClr val="212121"/>
                </a:solidFill>
                <a:effectLst/>
                <a:latin typeface="BlinkMacSystemFont"/>
              </a:rPr>
              <a:t>Phillip M, et al. Diabetes Care. 2024 Aug 1;47(8):1276-1298</a:t>
            </a:r>
            <a:r>
              <a:rPr lang="en-US" b="0" i="0" dirty="0">
                <a:solidFill>
                  <a:srgbClr val="212121"/>
                </a:solidFill>
                <a:effectLst/>
                <a:latin typeface="BlinkMacSystemFont"/>
              </a:rPr>
              <a:t>. </a:t>
            </a:r>
            <a:endParaRPr lang="en-US" dirty="0"/>
          </a:p>
        </p:txBody>
      </p:sp>
      <p:pic>
        <p:nvPicPr>
          <p:cNvPr id="7" name="Picture 6">
            <a:extLst>
              <a:ext uri="{FF2B5EF4-FFF2-40B4-BE49-F238E27FC236}">
                <a16:creationId xmlns:a16="http://schemas.microsoft.com/office/drawing/2014/main" id="{09D0F7A8-6081-3218-C17F-82D1B475E83A}"/>
              </a:ext>
            </a:extLst>
          </p:cNvPr>
          <p:cNvPicPr>
            <a:picLocks noChangeAspect="1"/>
          </p:cNvPicPr>
          <p:nvPr/>
        </p:nvPicPr>
        <p:blipFill>
          <a:blip r:embed="rId6"/>
          <a:stretch>
            <a:fillRect/>
          </a:stretch>
        </p:blipFill>
        <p:spPr>
          <a:xfrm>
            <a:off x="4694815" y="1066285"/>
            <a:ext cx="3716770" cy="438222"/>
          </a:xfrm>
          <a:prstGeom prst="rect">
            <a:avLst/>
          </a:prstGeom>
        </p:spPr>
      </p:pic>
    </p:spTree>
    <p:custDataLst>
      <p:tags r:id="rId1"/>
    </p:custDataLst>
    <p:extLst>
      <p:ext uri="{BB962C8B-B14F-4D97-AF65-F5344CB8AC3E}">
        <p14:creationId xmlns:p14="http://schemas.microsoft.com/office/powerpoint/2010/main" val="168792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8CD74-962E-4B4B-BC63-98D7F5C71B24}"/>
              </a:ext>
            </a:extLst>
          </p:cNvPr>
          <p:cNvSpPr>
            <a:spLocks noGrp="1"/>
          </p:cNvSpPr>
          <p:nvPr>
            <p:ph type="title"/>
          </p:nvPr>
        </p:nvSpPr>
        <p:spPr>
          <a:xfrm>
            <a:off x="457200" y="152400"/>
            <a:ext cx="8229600" cy="990600"/>
          </a:xfrm>
        </p:spPr>
        <p:txBody>
          <a:bodyPr anchor="b">
            <a:normAutofit/>
          </a:bodyPr>
          <a:lstStyle/>
          <a:p>
            <a:r>
              <a:rPr lang="en-US" sz="4400"/>
              <a:t>Who is attending this conference?</a:t>
            </a:r>
          </a:p>
        </p:txBody>
      </p:sp>
      <p:pic>
        <p:nvPicPr>
          <p:cNvPr id="12" name="Content Placeholder 11">
            <a:extLst>
              <a:ext uri="{FF2B5EF4-FFF2-40B4-BE49-F238E27FC236}">
                <a16:creationId xmlns:a16="http://schemas.microsoft.com/office/drawing/2014/main" id="{662F06E7-A667-EF6B-2810-64CFA8B77765}"/>
              </a:ext>
            </a:extLst>
          </p:cNvPr>
          <p:cNvPicPr>
            <a:picLocks noGrp="1" noChangeAspect="1"/>
          </p:cNvPicPr>
          <p:nvPr>
            <p:ph sz="quarter" idx="1"/>
          </p:nvPr>
        </p:nvPicPr>
        <p:blipFill>
          <a:blip r:embed="rId2"/>
          <a:stretch>
            <a:fillRect/>
          </a:stretch>
        </p:blipFill>
        <p:spPr>
          <a:xfrm>
            <a:off x="196270" y="2103271"/>
            <a:ext cx="8706152" cy="4461109"/>
          </a:xfrm>
        </p:spPr>
      </p:pic>
      <p:pic>
        <p:nvPicPr>
          <p:cNvPr id="8" name="Picture 7">
            <a:extLst>
              <a:ext uri="{FF2B5EF4-FFF2-40B4-BE49-F238E27FC236}">
                <a16:creationId xmlns:a16="http://schemas.microsoft.com/office/drawing/2014/main" id="{C340FA6C-FA62-90A7-C03E-CD07A64AF799}"/>
              </a:ext>
            </a:extLst>
          </p:cNvPr>
          <p:cNvPicPr>
            <a:picLocks noChangeAspect="1"/>
          </p:cNvPicPr>
          <p:nvPr/>
        </p:nvPicPr>
        <p:blipFill>
          <a:blip r:embed="rId3"/>
          <a:stretch>
            <a:fillRect/>
          </a:stretch>
        </p:blipFill>
        <p:spPr>
          <a:xfrm>
            <a:off x="326735" y="1937008"/>
            <a:ext cx="8445222" cy="2783546"/>
          </a:xfrm>
          <a:prstGeom prst="rect">
            <a:avLst/>
          </a:prstGeom>
        </p:spPr>
      </p:pic>
      <p:sp>
        <p:nvSpPr>
          <p:cNvPr id="5" name="TextBox 4">
            <a:extLst>
              <a:ext uri="{FF2B5EF4-FFF2-40B4-BE49-F238E27FC236}">
                <a16:creationId xmlns:a16="http://schemas.microsoft.com/office/drawing/2014/main" id="{9F9F9E1D-BB2D-1A8A-266E-7EB54091F772}"/>
              </a:ext>
            </a:extLst>
          </p:cNvPr>
          <p:cNvSpPr txBox="1"/>
          <p:nvPr/>
        </p:nvSpPr>
        <p:spPr>
          <a:xfrm>
            <a:off x="5257800" y="1676400"/>
            <a:ext cx="2793228" cy="1200329"/>
          </a:xfrm>
          <a:prstGeom prst="rect">
            <a:avLst/>
          </a:prstGeom>
          <a:noFill/>
        </p:spPr>
        <p:txBody>
          <a:bodyPr wrap="square" rtlCol="0">
            <a:spAutoFit/>
          </a:bodyPr>
          <a:lstStyle/>
          <a:p>
            <a:r>
              <a:rPr lang="en-US" u="sng" dirty="0">
                <a:solidFill>
                  <a:srgbClr val="0070C0"/>
                </a:solidFill>
              </a:rPr>
              <a:t>Other</a:t>
            </a:r>
            <a:br>
              <a:rPr lang="en-US" dirty="0">
                <a:solidFill>
                  <a:srgbClr val="0070C0"/>
                </a:solidFill>
              </a:rPr>
            </a:br>
            <a:r>
              <a:rPr lang="en-US" dirty="0">
                <a:solidFill>
                  <a:srgbClr val="0070C0"/>
                </a:solidFill>
              </a:rPr>
              <a:t>Credentialed School Nurse</a:t>
            </a:r>
          </a:p>
          <a:p>
            <a:r>
              <a:rPr lang="en-US" dirty="0">
                <a:solidFill>
                  <a:srgbClr val="0070C0"/>
                </a:solidFill>
              </a:rPr>
              <a:t>MSN, RN, DTR, CDCES</a:t>
            </a:r>
          </a:p>
          <a:p>
            <a:r>
              <a:rPr lang="en-US" dirty="0">
                <a:solidFill>
                  <a:srgbClr val="0070C0"/>
                </a:solidFill>
              </a:rPr>
              <a:t> </a:t>
            </a:r>
          </a:p>
        </p:txBody>
      </p:sp>
    </p:spTree>
    <p:extLst>
      <p:ext uri="{BB962C8B-B14F-4D97-AF65-F5344CB8AC3E}">
        <p14:creationId xmlns:p14="http://schemas.microsoft.com/office/powerpoint/2010/main" val="39708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DB49C-9C14-F24D-88D0-38C104144A1C}"/>
              </a:ext>
            </a:extLst>
          </p:cNvPr>
          <p:cNvSpPr>
            <a:spLocks noGrp="1"/>
          </p:cNvSpPr>
          <p:nvPr>
            <p:ph type="title"/>
          </p:nvPr>
        </p:nvSpPr>
        <p:spPr>
          <a:solidFill>
            <a:srgbClr val="B1D45A"/>
          </a:solidFill>
        </p:spPr>
        <p:txBody>
          <a:bodyPr/>
          <a:lstStyle/>
          <a:p>
            <a:r>
              <a:rPr lang="en-US" dirty="0">
                <a:solidFill>
                  <a:schemeClr val="tx1"/>
                </a:solidFill>
              </a:rPr>
              <a:t>Type 1 &amp; Lifestyle Prevention</a:t>
            </a:r>
          </a:p>
        </p:txBody>
      </p:sp>
      <p:sp>
        <p:nvSpPr>
          <p:cNvPr id="3" name="Content Placeholder 2">
            <a:extLst>
              <a:ext uri="{FF2B5EF4-FFF2-40B4-BE49-F238E27FC236}">
                <a16:creationId xmlns:a16="http://schemas.microsoft.com/office/drawing/2014/main" id="{DFA68250-F9BE-0D80-426C-FEF81EAFD249}"/>
              </a:ext>
            </a:extLst>
          </p:cNvPr>
          <p:cNvSpPr>
            <a:spLocks noGrp="1"/>
          </p:cNvSpPr>
          <p:nvPr>
            <p:ph sz="quarter" idx="1"/>
          </p:nvPr>
        </p:nvSpPr>
        <p:spPr>
          <a:xfrm>
            <a:off x="457200" y="1219200"/>
            <a:ext cx="4041648" cy="5334000"/>
          </a:xfrm>
        </p:spPr>
        <p:txBody>
          <a:bodyPr>
            <a:normAutofit fontScale="85000" lnSpcReduction="20000"/>
          </a:bodyPr>
          <a:lstStyle/>
          <a:p>
            <a:pPr>
              <a:lnSpc>
                <a:spcPct val="120000"/>
              </a:lnSpc>
            </a:pPr>
            <a:r>
              <a:rPr lang="en-US" dirty="0">
                <a:ea typeface="Calibri" panose="020F0502020204030204" pitchFamily="34" charset="0"/>
                <a:cs typeface="Calibri" panose="020F0502020204030204" pitchFamily="34" charset="0"/>
              </a:rPr>
              <a:t>Observational studies in those with antibodies, shed light on factors that </a:t>
            </a:r>
            <a:r>
              <a:rPr lang="en-US" b="1" i="1" dirty="0">
                <a:ea typeface="Calibri" panose="020F0502020204030204" pitchFamily="34" charset="0"/>
                <a:cs typeface="Calibri" panose="020F0502020204030204" pitchFamily="34" charset="0"/>
              </a:rPr>
              <a:t>increase</a:t>
            </a:r>
            <a:r>
              <a:rPr lang="en-US" dirty="0">
                <a:ea typeface="Calibri" panose="020F0502020204030204" pitchFamily="34" charset="0"/>
                <a:cs typeface="Calibri" panose="020F0502020204030204" pitchFamily="34" charset="0"/>
              </a:rPr>
              <a:t> </a:t>
            </a:r>
            <a:r>
              <a:rPr lang="el-GR" b="0" i="0" dirty="0">
                <a:solidFill>
                  <a:srgbClr val="383636"/>
                </a:solidFill>
                <a:effectLst/>
                <a:ea typeface="Calibri" panose="020F0502020204030204" pitchFamily="34" charset="0"/>
                <a:cs typeface="Calibri" panose="020F0502020204030204" pitchFamily="34" charset="0"/>
              </a:rPr>
              <a:t>β-</a:t>
            </a:r>
            <a:r>
              <a:rPr lang="en-US" b="0" i="0" dirty="0">
                <a:solidFill>
                  <a:srgbClr val="383636"/>
                </a:solidFill>
                <a:effectLst/>
                <a:ea typeface="Calibri" panose="020F0502020204030204" pitchFamily="34" charset="0"/>
                <a:cs typeface="Calibri" panose="020F0502020204030204" pitchFamily="34" charset="0"/>
              </a:rPr>
              <a:t>cell demand:</a:t>
            </a:r>
          </a:p>
          <a:p>
            <a:pPr lvl="1">
              <a:lnSpc>
                <a:spcPct val="120000"/>
              </a:lnSpc>
            </a:pPr>
            <a:r>
              <a:rPr lang="en-US" dirty="0">
                <a:solidFill>
                  <a:srgbClr val="383636"/>
                </a:solidFill>
                <a:ea typeface="Calibri" panose="020F0502020204030204" pitchFamily="34" charset="0"/>
                <a:cs typeface="Calibri" panose="020F0502020204030204" pitchFamily="34" charset="0"/>
              </a:rPr>
              <a:t>Less physical activity</a:t>
            </a:r>
          </a:p>
          <a:p>
            <a:pPr lvl="1">
              <a:lnSpc>
                <a:spcPct val="120000"/>
              </a:lnSpc>
            </a:pPr>
            <a:r>
              <a:rPr lang="en-US" dirty="0">
                <a:solidFill>
                  <a:srgbClr val="383636"/>
                </a:solidFill>
                <a:ea typeface="Calibri" panose="020F0502020204030204" pitchFamily="34" charset="0"/>
                <a:cs typeface="Calibri" panose="020F0502020204030204" pitchFamily="34" charset="0"/>
              </a:rPr>
              <a:t>Consuming higher glycemic index foods</a:t>
            </a:r>
          </a:p>
          <a:p>
            <a:pPr lvl="1">
              <a:lnSpc>
                <a:spcPct val="120000"/>
              </a:lnSpc>
            </a:pPr>
            <a:r>
              <a:rPr lang="en-US" dirty="0">
                <a:solidFill>
                  <a:srgbClr val="383636"/>
                </a:solidFill>
                <a:ea typeface="Calibri" panose="020F0502020204030204" pitchFamily="34" charset="0"/>
                <a:cs typeface="Calibri" panose="020F0502020204030204" pitchFamily="34" charset="0"/>
              </a:rPr>
              <a:t>Sugar intake</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33C2CD37-A3A1-54E7-AF60-7C51D8D07C75}"/>
              </a:ext>
            </a:extLst>
          </p:cNvPr>
          <p:cNvSpPr>
            <a:spLocks noGrp="1"/>
          </p:cNvSpPr>
          <p:nvPr>
            <p:ph sz="quarter" idx="2"/>
          </p:nvPr>
        </p:nvSpPr>
        <p:spPr/>
        <p:txBody>
          <a:bodyPr>
            <a:normAutofit fontScale="85000" lnSpcReduction="20000"/>
          </a:bodyPr>
          <a:lstStyle/>
          <a:p>
            <a:pPr>
              <a:lnSpc>
                <a:spcPct val="120000"/>
              </a:lnSpc>
            </a:pPr>
            <a:r>
              <a:rPr lang="en-US" dirty="0"/>
              <a:t>Factors that </a:t>
            </a:r>
            <a:r>
              <a:rPr lang="en-US" b="1" dirty="0"/>
              <a:t>reduced risk</a:t>
            </a:r>
            <a:r>
              <a:rPr lang="en-US" dirty="0"/>
              <a:t> of progression from TEDDY study:</a:t>
            </a:r>
          </a:p>
          <a:p>
            <a:pPr>
              <a:lnSpc>
                <a:spcPct val="120000"/>
              </a:lnSpc>
            </a:pPr>
            <a:r>
              <a:rPr lang="en-US" dirty="0"/>
              <a:t>Daily minutes spent doing vigorous physical exercise.</a:t>
            </a:r>
          </a:p>
          <a:p>
            <a:pPr>
              <a:lnSpc>
                <a:spcPct val="120000"/>
              </a:lnSpc>
            </a:pPr>
            <a:endParaRPr lang="en-US" dirty="0"/>
          </a:p>
          <a:p>
            <a:pPr>
              <a:lnSpc>
                <a:spcPct val="120000"/>
              </a:lnSpc>
            </a:pPr>
            <a:r>
              <a:rPr lang="en-US" dirty="0"/>
              <a:t>More info needed</a:t>
            </a:r>
          </a:p>
          <a:p>
            <a:endParaRPr lang="en-US" dirty="0"/>
          </a:p>
        </p:txBody>
      </p:sp>
      <p:pic>
        <p:nvPicPr>
          <p:cNvPr id="5" name="Picture 4">
            <a:extLst>
              <a:ext uri="{FF2B5EF4-FFF2-40B4-BE49-F238E27FC236}">
                <a16:creationId xmlns:a16="http://schemas.microsoft.com/office/drawing/2014/main" id="{63CA3777-C2E9-1A07-AB6E-6221EBBE5252}"/>
              </a:ext>
            </a:extLst>
          </p:cNvPr>
          <p:cNvPicPr>
            <a:picLocks noChangeAspect="1"/>
          </p:cNvPicPr>
          <p:nvPr/>
        </p:nvPicPr>
        <p:blipFill>
          <a:blip r:embed="rId3"/>
          <a:stretch>
            <a:fillRect/>
          </a:stretch>
        </p:blipFill>
        <p:spPr>
          <a:xfrm>
            <a:off x="4226407" y="5788842"/>
            <a:ext cx="4041648" cy="764358"/>
          </a:xfrm>
          <a:prstGeom prst="rect">
            <a:avLst/>
          </a:prstGeom>
        </p:spPr>
      </p:pic>
    </p:spTree>
    <p:extLst>
      <p:ext uri="{BB962C8B-B14F-4D97-AF65-F5344CB8AC3E}">
        <p14:creationId xmlns:p14="http://schemas.microsoft.com/office/powerpoint/2010/main" val="149708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C80A2-F976-9283-1379-961147E51CF9}"/>
              </a:ext>
            </a:extLst>
          </p:cNvPr>
          <p:cNvSpPr>
            <a:spLocks noGrp="1"/>
          </p:cNvSpPr>
          <p:nvPr>
            <p:ph type="title"/>
          </p:nvPr>
        </p:nvSpPr>
        <p:spPr>
          <a:xfrm>
            <a:off x="431260" y="192932"/>
            <a:ext cx="8229600" cy="990600"/>
          </a:xfrm>
          <a:solidFill>
            <a:srgbClr val="B1D45A"/>
          </a:solidFill>
        </p:spPr>
        <p:txBody>
          <a:bodyPr/>
          <a:lstStyle/>
          <a:p>
            <a:r>
              <a:rPr lang="en-US" dirty="0">
                <a:solidFill>
                  <a:schemeClr val="tx1"/>
                </a:solidFill>
              </a:rPr>
              <a:t>Quick Question 4</a:t>
            </a:r>
          </a:p>
        </p:txBody>
      </p:sp>
      <p:sp>
        <p:nvSpPr>
          <p:cNvPr id="3" name="Content Placeholder 2">
            <a:extLst>
              <a:ext uri="{FF2B5EF4-FFF2-40B4-BE49-F238E27FC236}">
                <a16:creationId xmlns:a16="http://schemas.microsoft.com/office/drawing/2014/main" id="{75CD0199-7217-1CBA-B85B-2747AE69C5BA}"/>
              </a:ext>
            </a:extLst>
          </p:cNvPr>
          <p:cNvSpPr>
            <a:spLocks noGrp="1"/>
          </p:cNvSpPr>
          <p:nvPr>
            <p:ph sz="quarter" idx="1"/>
          </p:nvPr>
        </p:nvSpPr>
        <p:spPr>
          <a:xfrm>
            <a:off x="457200" y="1219200"/>
            <a:ext cx="8229600" cy="5867400"/>
          </a:xfrm>
        </p:spPr>
        <p:txBody>
          <a:bodyPr>
            <a:normAutofit fontScale="62500" lnSpcReduction="20000"/>
          </a:bodyPr>
          <a:lstStyle/>
          <a:p>
            <a:pPr algn="l">
              <a:lnSpc>
                <a:spcPct val="120000"/>
              </a:lnSpc>
            </a:pPr>
            <a:r>
              <a:rPr lang="en-US" b="1" i="0" dirty="0">
                <a:solidFill>
                  <a:srgbClr val="000000"/>
                </a:solidFill>
                <a:effectLst/>
                <a:latin typeface="signika_negativeregular"/>
              </a:rPr>
              <a:t>Question: </a:t>
            </a:r>
            <a:r>
              <a:rPr lang="en-US" b="0" i="0" dirty="0">
                <a:solidFill>
                  <a:srgbClr val="000000"/>
                </a:solidFill>
                <a:effectLst/>
                <a:latin typeface="signika_negativeregular"/>
              </a:rPr>
              <a:t>LT is diagnosed with stage </a:t>
            </a:r>
            <a:r>
              <a:rPr lang="en-US" dirty="0">
                <a:solidFill>
                  <a:srgbClr val="000000"/>
                </a:solidFill>
                <a:latin typeface="signika_negativeregular"/>
              </a:rPr>
              <a:t>1</a:t>
            </a:r>
            <a:r>
              <a:rPr lang="en-US" b="0" i="0" dirty="0">
                <a:solidFill>
                  <a:srgbClr val="000000"/>
                </a:solidFill>
                <a:effectLst/>
                <a:latin typeface="signika_negativeregular"/>
              </a:rPr>
              <a:t>, type 1 diabetes.  He has 2 positive autoantibodies and his glucose is slightly elevated.  He asks you if he is a candidate for “that therapy” that can protect beta cells and slow progression of type 1 diabetes. </a:t>
            </a:r>
            <a:r>
              <a:rPr lang="en-US" b="1" i="0" dirty="0">
                <a:solidFill>
                  <a:srgbClr val="000000"/>
                </a:solidFill>
                <a:effectLst/>
                <a:latin typeface="signika_negativeregular"/>
              </a:rPr>
              <a:t>What is the most accurate response?</a:t>
            </a:r>
            <a:endParaRPr lang="en-US" b="0" i="0" dirty="0">
              <a:solidFill>
                <a:srgbClr val="000000"/>
              </a:solidFill>
              <a:effectLst/>
              <a:latin typeface="signika_negativeregular"/>
            </a:endParaRPr>
          </a:p>
          <a:p>
            <a:pPr marL="948685" lvl="1" indent="-742950">
              <a:lnSpc>
                <a:spcPct val="120000"/>
              </a:lnSpc>
              <a:buFont typeface="+mj-lt"/>
              <a:buAutoNum type="alphaLcPeriod"/>
            </a:pPr>
            <a:r>
              <a:rPr lang="en-US" sz="3800" b="0" i="0" dirty="0">
                <a:solidFill>
                  <a:srgbClr val="000000"/>
                </a:solidFill>
                <a:effectLst/>
                <a:latin typeface="signika_negativeregular"/>
              </a:rPr>
              <a:t>Unfortunately, you are not a candidate, since you already have 2 positive autoantibodies.</a:t>
            </a:r>
          </a:p>
          <a:p>
            <a:pPr marL="948685" lvl="1" indent="-742950">
              <a:lnSpc>
                <a:spcPct val="120000"/>
              </a:lnSpc>
              <a:buFont typeface="+mj-lt"/>
              <a:buAutoNum type="alphaLcPeriod"/>
            </a:pPr>
            <a:r>
              <a:rPr lang="en-US" sz="3800" b="0" i="0" dirty="0">
                <a:solidFill>
                  <a:srgbClr val="000000"/>
                </a:solidFill>
                <a:effectLst/>
                <a:latin typeface="signika_negativeregular"/>
              </a:rPr>
              <a:t>Let’s talk to your provider about the possibility of starting Teplizumab therapy.</a:t>
            </a:r>
          </a:p>
          <a:p>
            <a:pPr marL="948685" lvl="1" indent="-742950">
              <a:lnSpc>
                <a:spcPct val="120000"/>
              </a:lnSpc>
              <a:buFont typeface="+mj-lt"/>
              <a:buAutoNum type="alphaLcPeriod"/>
            </a:pPr>
            <a:r>
              <a:rPr lang="en-US" sz="3800" b="0" i="0" dirty="0">
                <a:solidFill>
                  <a:srgbClr val="000000"/>
                </a:solidFill>
                <a:effectLst/>
                <a:latin typeface="signika_negativeregular"/>
              </a:rPr>
              <a:t>With your blood sugar elevation, the best early intervention is insulin therapy.</a:t>
            </a:r>
          </a:p>
          <a:p>
            <a:pPr marL="948685" lvl="1" indent="-742950">
              <a:lnSpc>
                <a:spcPct val="120000"/>
              </a:lnSpc>
              <a:buFont typeface="+mj-lt"/>
              <a:buAutoNum type="alphaLcPeriod"/>
            </a:pPr>
            <a:r>
              <a:rPr lang="en-US" sz="3800" b="0" i="0" dirty="0">
                <a:solidFill>
                  <a:srgbClr val="000000"/>
                </a:solidFill>
                <a:effectLst/>
                <a:latin typeface="signika_negativeregular"/>
              </a:rPr>
              <a:t>Since you are in stage 1, the therapy is not indicated, but let’s talk about monitoring. </a:t>
            </a:r>
          </a:p>
          <a:p>
            <a:endParaRPr lang="en-US" dirty="0"/>
          </a:p>
        </p:txBody>
      </p:sp>
      <p:sp>
        <p:nvSpPr>
          <p:cNvPr id="4" name="Oval 3">
            <a:extLst>
              <a:ext uri="{FF2B5EF4-FFF2-40B4-BE49-F238E27FC236}">
                <a16:creationId xmlns:a16="http://schemas.microsoft.com/office/drawing/2014/main" id="{BEEF29E1-0052-6D18-BACD-24810DF56D38}"/>
              </a:ext>
            </a:extLst>
          </p:cNvPr>
          <p:cNvSpPr/>
          <p:nvPr/>
        </p:nvSpPr>
        <p:spPr>
          <a:xfrm>
            <a:off x="431260" y="5486400"/>
            <a:ext cx="8636540" cy="9906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187004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93" y="266700"/>
            <a:ext cx="8458200" cy="1143000"/>
          </a:xfrm>
          <a:solidFill>
            <a:srgbClr val="92D050"/>
          </a:solidFill>
        </p:spPr>
        <p:txBody>
          <a:bodyPr>
            <a:noAutofit/>
          </a:bodyPr>
          <a:lstStyle/>
          <a:p>
            <a:pPr lvl="1">
              <a:defRPr/>
            </a:pPr>
            <a:r>
              <a:rPr lang="en-US" sz="3200" b="1" dirty="0">
                <a:solidFill>
                  <a:schemeClr val="bg1"/>
                </a:solidFill>
              </a:rPr>
              <a:t>www.TrialNet.org</a:t>
            </a:r>
            <a:endParaRPr lang="en-US" sz="3200" dirty="0">
              <a:solidFill>
                <a:schemeClr val="bg1"/>
              </a:solidFill>
            </a:endParaRPr>
          </a:p>
        </p:txBody>
      </p:sp>
      <p:sp>
        <p:nvSpPr>
          <p:cNvPr id="3" name="Content Placeholder 2"/>
          <p:cNvSpPr>
            <a:spLocks noGrp="1"/>
          </p:cNvSpPr>
          <p:nvPr>
            <p:ph idx="1"/>
          </p:nvPr>
        </p:nvSpPr>
        <p:spPr>
          <a:xfrm>
            <a:off x="152400" y="1676400"/>
            <a:ext cx="8002588" cy="4267200"/>
          </a:xfrm>
        </p:spPr>
        <p:txBody>
          <a:bodyPr/>
          <a:lstStyle/>
          <a:p>
            <a:pPr>
              <a:defRPr/>
            </a:pPr>
            <a:r>
              <a:rPr lang="en-US" sz="2800" b="1" dirty="0"/>
              <a:t>How to get families linked to screening?</a:t>
            </a:r>
            <a:endParaRPr lang="en-US" b="1" dirty="0"/>
          </a:p>
          <a:p>
            <a:pPr>
              <a:defRPr/>
            </a:pPr>
            <a:endParaRPr lang="en-US" dirty="0"/>
          </a:p>
          <a:p>
            <a:pPr>
              <a:defRPr/>
            </a:pPr>
            <a:endParaRPr lang="en-US" dirty="0"/>
          </a:p>
        </p:txBody>
      </p:sp>
      <p:sp>
        <p:nvSpPr>
          <p:cNvPr id="6" name="TextBox 5">
            <a:extLst>
              <a:ext uri="{FF2B5EF4-FFF2-40B4-BE49-F238E27FC236}">
                <a16:creationId xmlns:a16="http://schemas.microsoft.com/office/drawing/2014/main" id="{FEBA3580-1FC6-5904-2302-3D8A276C2994}"/>
              </a:ext>
            </a:extLst>
          </p:cNvPr>
          <p:cNvSpPr txBox="1"/>
          <p:nvPr/>
        </p:nvSpPr>
        <p:spPr>
          <a:xfrm>
            <a:off x="1676400" y="2094272"/>
            <a:ext cx="838200" cy="533400"/>
          </a:xfrm>
          <a:prstGeom prst="rect">
            <a:avLst/>
          </a:prstGeom>
          <a:solidFill>
            <a:schemeClr val="bg1"/>
          </a:solidFill>
        </p:spPr>
        <p:txBody>
          <a:bodyPr wrap="square" rtlCol="0">
            <a:spAutoFit/>
          </a:bodyPr>
          <a:lstStyle/>
          <a:p>
            <a:endParaRPr lang="en-US" dirty="0"/>
          </a:p>
        </p:txBody>
      </p:sp>
      <p:pic>
        <p:nvPicPr>
          <p:cNvPr id="7" name="Picture 6">
            <a:extLst>
              <a:ext uri="{FF2B5EF4-FFF2-40B4-BE49-F238E27FC236}">
                <a16:creationId xmlns:a16="http://schemas.microsoft.com/office/drawing/2014/main" id="{A1B71823-F7AC-7B3A-3738-3670912C437F}"/>
              </a:ext>
            </a:extLst>
          </p:cNvPr>
          <p:cNvPicPr>
            <a:picLocks noChangeAspect="1"/>
          </p:cNvPicPr>
          <p:nvPr/>
        </p:nvPicPr>
        <p:blipFill>
          <a:blip r:embed="rId4"/>
          <a:stretch>
            <a:fillRect/>
          </a:stretch>
        </p:blipFill>
        <p:spPr>
          <a:xfrm>
            <a:off x="762794" y="2251508"/>
            <a:ext cx="6781800" cy="4335353"/>
          </a:xfrm>
          <a:prstGeom prst="rect">
            <a:avLst/>
          </a:prstGeom>
        </p:spPr>
      </p:pic>
    </p:spTree>
    <p:custDataLst>
      <p:tags r:id="rId1"/>
    </p:custDataLst>
    <p:extLst>
      <p:ext uri="{BB962C8B-B14F-4D97-AF65-F5344CB8AC3E}">
        <p14:creationId xmlns:p14="http://schemas.microsoft.com/office/powerpoint/2010/main" val="403978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3B70E-451F-CC8F-0448-679B9E004BC5}"/>
              </a:ext>
            </a:extLst>
          </p:cNvPr>
          <p:cNvSpPr>
            <a:spLocks noGrp="1"/>
          </p:cNvSpPr>
          <p:nvPr>
            <p:ph type="title"/>
          </p:nvPr>
        </p:nvSpPr>
        <p:spPr>
          <a:xfrm>
            <a:off x="457200" y="228600"/>
            <a:ext cx="8229600" cy="1143000"/>
          </a:xfrm>
        </p:spPr>
        <p:txBody>
          <a:bodyPr>
            <a:normAutofit fontScale="90000"/>
          </a:bodyPr>
          <a:lstStyle/>
          <a:p>
            <a:br>
              <a:rPr lang="en-US" dirty="0"/>
            </a:br>
            <a:r>
              <a:rPr lang="en-US" sz="4000" dirty="0"/>
              <a:t>Determine if Type 1 - Use AABBCC Approach</a:t>
            </a:r>
            <a:endParaRPr lang="en-US" dirty="0"/>
          </a:p>
        </p:txBody>
      </p:sp>
      <p:sp>
        <p:nvSpPr>
          <p:cNvPr id="3" name="Content Placeholder 2">
            <a:extLst>
              <a:ext uri="{FF2B5EF4-FFF2-40B4-BE49-F238E27FC236}">
                <a16:creationId xmlns:a16="http://schemas.microsoft.com/office/drawing/2014/main" id="{5DC393CA-808F-CCC9-B83F-890AEE964936}"/>
              </a:ext>
            </a:extLst>
          </p:cNvPr>
          <p:cNvSpPr>
            <a:spLocks noGrp="1"/>
          </p:cNvSpPr>
          <p:nvPr>
            <p:ph sz="quarter" idx="1"/>
          </p:nvPr>
        </p:nvSpPr>
        <p:spPr>
          <a:xfrm>
            <a:off x="523875" y="1461346"/>
            <a:ext cx="4041648" cy="5244253"/>
          </a:xfrm>
        </p:spPr>
        <p:txBody>
          <a:bodyPr>
            <a:normAutofit fontScale="85000" lnSpcReduction="20000"/>
          </a:bodyPr>
          <a:lstStyle/>
          <a:p>
            <a:r>
              <a:rPr lang="en-US" sz="3800" b="1" dirty="0"/>
              <a:t>A</a:t>
            </a:r>
            <a:r>
              <a:rPr lang="en-US" sz="3800" dirty="0"/>
              <a:t>ge </a:t>
            </a:r>
          </a:p>
          <a:p>
            <a:pPr lvl="1"/>
            <a:r>
              <a:rPr lang="en-US" sz="2800" dirty="0"/>
              <a:t>e.g., for individuals &lt;35 years old, consider type 1 diabetes </a:t>
            </a:r>
          </a:p>
          <a:p>
            <a:r>
              <a:rPr lang="en-US" sz="3800" b="1" dirty="0"/>
              <a:t>A</a:t>
            </a:r>
            <a:r>
              <a:rPr lang="en-US" sz="3800" dirty="0"/>
              <a:t>utoimmunity </a:t>
            </a:r>
          </a:p>
          <a:p>
            <a:pPr lvl="1"/>
            <a:r>
              <a:rPr lang="en-US" sz="2800" dirty="0"/>
              <a:t>e.g., personal or family history of autoimmune disease or polyglandular autoimmune syndromes </a:t>
            </a:r>
          </a:p>
          <a:p>
            <a:r>
              <a:rPr lang="en-US" sz="3800" b="1" dirty="0"/>
              <a:t>B</a:t>
            </a:r>
            <a:r>
              <a:rPr lang="en-US" sz="3800" dirty="0"/>
              <a:t>ody habitus </a:t>
            </a:r>
          </a:p>
          <a:p>
            <a:pPr lvl="1"/>
            <a:r>
              <a:rPr lang="en-US" sz="2800" dirty="0"/>
              <a:t>e.g., BMI &lt;25 kg/m2</a:t>
            </a:r>
          </a:p>
          <a:p>
            <a:r>
              <a:rPr lang="en-US" sz="3800" b="1" dirty="0"/>
              <a:t>B</a:t>
            </a:r>
            <a:r>
              <a:rPr lang="en-US" sz="3800" dirty="0"/>
              <a:t>ackground</a:t>
            </a:r>
          </a:p>
          <a:p>
            <a:pPr lvl="1"/>
            <a:r>
              <a:rPr lang="en-US" sz="2800" dirty="0"/>
              <a:t>e.g., family history of type 1 diabetes</a:t>
            </a:r>
            <a:endParaRPr lang="en-US" dirty="0"/>
          </a:p>
        </p:txBody>
      </p:sp>
      <p:sp>
        <p:nvSpPr>
          <p:cNvPr id="4" name="Content Placeholder 3">
            <a:extLst>
              <a:ext uri="{FF2B5EF4-FFF2-40B4-BE49-F238E27FC236}">
                <a16:creationId xmlns:a16="http://schemas.microsoft.com/office/drawing/2014/main" id="{B6FA4F65-9E93-40A2-E4CD-DBF7692AFAE3}"/>
              </a:ext>
            </a:extLst>
          </p:cNvPr>
          <p:cNvSpPr>
            <a:spLocks noGrp="1"/>
          </p:cNvSpPr>
          <p:nvPr>
            <p:ph sz="quarter" idx="2"/>
          </p:nvPr>
        </p:nvSpPr>
        <p:spPr>
          <a:xfrm>
            <a:off x="4800600" y="1449155"/>
            <a:ext cx="4041648" cy="4937760"/>
          </a:xfrm>
        </p:spPr>
        <p:txBody>
          <a:bodyPr>
            <a:normAutofit fontScale="85000" lnSpcReduction="20000"/>
          </a:bodyPr>
          <a:lstStyle/>
          <a:p>
            <a:pPr>
              <a:lnSpc>
                <a:spcPct val="120000"/>
              </a:lnSpc>
            </a:pPr>
            <a:r>
              <a:rPr lang="en-US" sz="2400" b="1" dirty="0"/>
              <a:t>C</a:t>
            </a:r>
            <a:r>
              <a:rPr lang="en-US" sz="2400" dirty="0"/>
              <a:t>ontrol </a:t>
            </a:r>
          </a:p>
          <a:p>
            <a:pPr lvl="1">
              <a:lnSpc>
                <a:spcPct val="120000"/>
              </a:lnSpc>
            </a:pPr>
            <a:r>
              <a:rPr lang="en-US" sz="2400" dirty="0"/>
              <a:t>e.g., level of glucose control on noninsulin therapies</a:t>
            </a:r>
          </a:p>
          <a:p>
            <a:pPr>
              <a:lnSpc>
                <a:spcPct val="120000"/>
              </a:lnSpc>
            </a:pPr>
            <a:r>
              <a:rPr lang="en-US" sz="2400" b="1" dirty="0"/>
              <a:t>C</a:t>
            </a:r>
            <a:r>
              <a:rPr lang="en-US" sz="2400" dirty="0"/>
              <a:t>omorbidities</a:t>
            </a:r>
          </a:p>
          <a:p>
            <a:pPr lvl="1">
              <a:lnSpc>
                <a:spcPct val="120000"/>
              </a:lnSpc>
            </a:pPr>
            <a:r>
              <a:rPr lang="en-US" sz="2400" dirty="0"/>
              <a:t>e.g., treatment with immune checkpoint inhibitors for cancer can cause acute autoimmune type 1 diabetes or presence of other autoimmune conditions</a:t>
            </a:r>
          </a:p>
        </p:txBody>
      </p:sp>
      <p:pic>
        <p:nvPicPr>
          <p:cNvPr id="7" name="Picture 6" descr="Woman and child sailing on boat">
            <a:extLst>
              <a:ext uri="{FF2B5EF4-FFF2-40B4-BE49-F238E27FC236}">
                <a16:creationId xmlns:a16="http://schemas.microsoft.com/office/drawing/2014/main" id="{76CEC7A9-BE99-CDD3-9C69-EECC60C328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4707298"/>
            <a:ext cx="2519426" cy="1679617"/>
          </a:xfrm>
          <a:prstGeom prst="rect">
            <a:avLst/>
          </a:prstGeom>
        </p:spPr>
      </p:pic>
    </p:spTree>
    <p:extLst>
      <p:ext uri="{BB962C8B-B14F-4D97-AF65-F5344CB8AC3E}">
        <p14:creationId xmlns:p14="http://schemas.microsoft.com/office/powerpoint/2010/main" val="429297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95300" y="230560"/>
            <a:ext cx="8153400" cy="859436"/>
          </a:xfrm>
        </p:spPr>
        <p:txBody>
          <a:bodyPr/>
          <a:lstStyle/>
          <a:p>
            <a:r>
              <a:rPr lang="en-US" dirty="0"/>
              <a:t>Type 1 Diabetes Features?</a:t>
            </a:r>
          </a:p>
        </p:txBody>
      </p:sp>
      <p:sp>
        <p:nvSpPr>
          <p:cNvPr id="1051651" name="Rectangle 3"/>
          <p:cNvSpPr>
            <a:spLocks noGrp="1" noChangeArrowheads="1"/>
          </p:cNvSpPr>
          <p:nvPr>
            <p:ph type="body" idx="1"/>
          </p:nvPr>
        </p:nvSpPr>
        <p:spPr>
          <a:xfrm>
            <a:off x="3920532" y="1143000"/>
            <a:ext cx="4800601" cy="5105400"/>
          </a:xfrm>
        </p:spPr>
        <p:txBody>
          <a:bodyPr>
            <a:normAutofit/>
          </a:bodyPr>
          <a:lstStyle/>
          <a:p>
            <a:pPr>
              <a:defRPr/>
            </a:pPr>
            <a:r>
              <a:rPr lang="en-US" sz="2400" dirty="0"/>
              <a:t>For JR, a 28 admitted to the ICU with a blood glucose of 476 mg/dl, pH of 7.1, anion gap of 15. Recently lost 13 pounds.</a:t>
            </a:r>
          </a:p>
        </p:txBody>
      </p:sp>
      <p:sp>
        <p:nvSpPr>
          <p:cNvPr id="4" name="TextBox 3">
            <a:extLst>
              <a:ext uri="{FF2B5EF4-FFF2-40B4-BE49-F238E27FC236}">
                <a16:creationId xmlns:a16="http://schemas.microsoft.com/office/drawing/2014/main" id="{DB49A926-36A1-9CF0-CEA2-0E1877BB1EAD}"/>
              </a:ext>
            </a:extLst>
          </p:cNvPr>
          <p:cNvSpPr txBox="1"/>
          <p:nvPr/>
        </p:nvSpPr>
        <p:spPr>
          <a:xfrm>
            <a:off x="4134060" y="3893309"/>
            <a:ext cx="4572000" cy="2308324"/>
          </a:xfrm>
          <a:prstGeom prst="rect">
            <a:avLst/>
          </a:prstGeom>
          <a:noFill/>
        </p:spPr>
        <p:txBody>
          <a:bodyPr wrap="square">
            <a:spAutoFit/>
          </a:bodyPr>
          <a:lstStyle/>
          <a:p>
            <a:pPr marL="342900" indent="-342900">
              <a:buFont typeface="Arial" panose="020B0604020202020204" pitchFamily="34" charset="0"/>
              <a:buChar char="•"/>
            </a:pPr>
            <a:r>
              <a:rPr lang="en-US" sz="2400" b="0" i="0" dirty="0">
                <a:effectLst/>
                <a:latin typeface="BlinkMacSystemFont"/>
              </a:rPr>
              <a:t>Younger than 35 years at diagnosis </a:t>
            </a:r>
          </a:p>
          <a:p>
            <a:pPr marL="342900" indent="-342900">
              <a:buFont typeface="Arial" panose="020B0604020202020204" pitchFamily="34" charset="0"/>
              <a:buChar char="•"/>
            </a:pPr>
            <a:r>
              <a:rPr lang="en-US" sz="2400" b="0" i="0" dirty="0">
                <a:effectLst/>
                <a:latin typeface="BlinkMacSystemFont"/>
              </a:rPr>
              <a:t>Lower BMI (&lt;25 kg/m</a:t>
            </a:r>
            <a:r>
              <a:rPr lang="en-US" sz="2400" b="0" i="0" baseline="30000" dirty="0">
                <a:effectLst/>
                <a:latin typeface="BlinkMacSystemFont"/>
              </a:rPr>
              <a:t>2</a:t>
            </a:r>
            <a:r>
              <a:rPr lang="en-US" sz="2400" b="0" i="0" dirty="0">
                <a:effectLst/>
                <a:latin typeface="BlinkMacSystemFont"/>
              </a:rPr>
              <a:t>)</a:t>
            </a:r>
          </a:p>
          <a:p>
            <a:pPr marL="342900" indent="-342900">
              <a:buFont typeface="Arial" panose="020B0604020202020204" pitchFamily="34" charset="0"/>
              <a:buChar char="•"/>
            </a:pPr>
            <a:r>
              <a:rPr lang="en-US" sz="2400" dirty="0">
                <a:latin typeface="BlinkMacSystemFont"/>
              </a:rPr>
              <a:t>U</a:t>
            </a:r>
            <a:r>
              <a:rPr lang="en-US" sz="2400" b="0" i="0" dirty="0">
                <a:effectLst/>
                <a:latin typeface="BlinkMacSystemFont"/>
              </a:rPr>
              <a:t>nintentional weight loss</a:t>
            </a:r>
          </a:p>
          <a:p>
            <a:pPr marL="342900" indent="-342900">
              <a:buFont typeface="Arial" panose="020B0604020202020204" pitchFamily="34" charset="0"/>
              <a:buChar char="•"/>
            </a:pPr>
            <a:r>
              <a:rPr lang="en-US" sz="2400" dirty="0">
                <a:latin typeface="BlinkMacSystemFont"/>
              </a:rPr>
              <a:t>K</a:t>
            </a:r>
            <a:r>
              <a:rPr lang="en-US" sz="2400" b="0" i="0" dirty="0">
                <a:effectLst/>
                <a:latin typeface="BlinkMacSystemFont"/>
              </a:rPr>
              <a:t>etoacidosis</a:t>
            </a:r>
          </a:p>
          <a:p>
            <a:pPr marL="342900" indent="-342900">
              <a:buFont typeface="Arial" panose="020B0604020202020204" pitchFamily="34" charset="0"/>
              <a:buChar char="•"/>
            </a:pPr>
            <a:r>
              <a:rPr lang="en-US" sz="2400" dirty="0">
                <a:latin typeface="BlinkMacSystemFont"/>
              </a:rPr>
              <a:t>G</a:t>
            </a:r>
            <a:r>
              <a:rPr lang="en-US" sz="2400" b="0" i="0" dirty="0">
                <a:effectLst/>
                <a:latin typeface="BlinkMacSystemFont"/>
              </a:rPr>
              <a:t>lucose 360 mg/dl or greater. </a:t>
            </a:r>
            <a:endParaRPr lang="en-US" dirty="0"/>
          </a:p>
        </p:txBody>
      </p:sp>
      <p:sp>
        <p:nvSpPr>
          <p:cNvPr id="6" name="TextBox 5">
            <a:extLst>
              <a:ext uri="{FF2B5EF4-FFF2-40B4-BE49-F238E27FC236}">
                <a16:creationId xmlns:a16="http://schemas.microsoft.com/office/drawing/2014/main" id="{781CDBEF-79AA-7F88-E541-05B774CF0ECA}"/>
              </a:ext>
            </a:extLst>
          </p:cNvPr>
          <p:cNvSpPr txBox="1"/>
          <p:nvPr/>
        </p:nvSpPr>
        <p:spPr>
          <a:xfrm>
            <a:off x="4089260" y="2892436"/>
            <a:ext cx="4572000" cy="954107"/>
          </a:xfrm>
          <a:prstGeom prst="rect">
            <a:avLst/>
          </a:prstGeom>
          <a:noFill/>
        </p:spPr>
        <p:txBody>
          <a:bodyPr wrap="square">
            <a:spAutoFit/>
          </a:bodyPr>
          <a:lstStyle/>
          <a:p>
            <a:r>
              <a:rPr lang="en-US" sz="2800" dirty="0"/>
              <a:t>Type 1 Most Discriminative Features</a:t>
            </a:r>
          </a:p>
        </p:txBody>
      </p:sp>
      <p:pic>
        <p:nvPicPr>
          <p:cNvPr id="5" name="Picture 4" descr="Young business woman on a call shocked">
            <a:extLst>
              <a:ext uri="{FF2B5EF4-FFF2-40B4-BE49-F238E27FC236}">
                <a16:creationId xmlns:a16="http://schemas.microsoft.com/office/drawing/2014/main" id="{5A885A91-AC08-72FF-7B12-C1BB9013C4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5424" y="969189"/>
            <a:ext cx="1451458" cy="4800600"/>
          </a:xfrm>
          <a:prstGeom prst="rect">
            <a:avLst/>
          </a:prstGeom>
        </p:spPr>
      </p:pic>
      <p:sp>
        <p:nvSpPr>
          <p:cNvPr id="9" name="TextBox 8">
            <a:extLst>
              <a:ext uri="{FF2B5EF4-FFF2-40B4-BE49-F238E27FC236}">
                <a16:creationId xmlns:a16="http://schemas.microsoft.com/office/drawing/2014/main" id="{4022AAAF-69D7-5937-643E-2E3370292DE9}"/>
              </a:ext>
            </a:extLst>
          </p:cNvPr>
          <p:cNvSpPr txBox="1"/>
          <p:nvPr/>
        </p:nvSpPr>
        <p:spPr>
          <a:xfrm>
            <a:off x="354123" y="5888811"/>
            <a:ext cx="4134060" cy="923330"/>
          </a:xfrm>
          <a:prstGeom prst="rect">
            <a:avLst/>
          </a:prstGeom>
          <a:noFill/>
        </p:spPr>
        <p:txBody>
          <a:bodyPr wrap="square">
            <a:spAutoFit/>
          </a:bodyPr>
          <a:lstStyle/>
          <a:p>
            <a:pPr algn="ctr"/>
            <a:r>
              <a:rPr lang="en-US" dirty="0">
                <a:solidFill>
                  <a:srgbClr val="0070C0"/>
                </a:solidFill>
                <a:latin typeface="Helvetica Neue" panose="02000503000000020004"/>
              </a:rPr>
              <a:t>M</a:t>
            </a:r>
            <a:r>
              <a:rPr lang="en-US" b="0" i="0" dirty="0">
                <a:solidFill>
                  <a:srgbClr val="0070C0"/>
                </a:solidFill>
                <a:effectLst/>
                <a:latin typeface="Helvetica Neue" panose="02000503000000020004"/>
              </a:rPr>
              <a:t>isdiagnosis is common and can occur in ∼40% of adults with new type 1 diabetes </a:t>
            </a:r>
            <a:endParaRPr lang="en-US" dirty="0">
              <a:solidFill>
                <a:srgbClr val="0070C0"/>
              </a:solidFill>
            </a:endParaRPr>
          </a:p>
        </p:txBody>
      </p:sp>
      <p:pic>
        <p:nvPicPr>
          <p:cNvPr id="3" name="Picture 2">
            <a:extLst>
              <a:ext uri="{FF2B5EF4-FFF2-40B4-BE49-F238E27FC236}">
                <a16:creationId xmlns:a16="http://schemas.microsoft.com/office/drawing/2014/main" id="{442CC96A-E59D-C597-A661-3356BECBDE12}"/>
              </a:ext>
            </a:extLst>
          </p:cNvPr>
          <p:cNvPicPr>
            <a:picLocks noChangeAspect="1"/>
          </p:cNvPicPr>
          <p:nvPr/>
        </p:nvPicPr>
        <p:blipFill>
          <a:blip r:embed="rId4"/>
          <a:stretch>
            <a:fillRect/>
          </a:stretch>
        </p:blipFill>
        <p:spPr>
          <a:xfrm>
            <a:off x="5415806" y="6201633"/>
            <a:ext cx="2638786" cy="590536"/>
          </a:xfrm>
          <a:prstGeom prst="rect">
            <a:avLst/>
          </a:prstGeom>
        </p:spPr>
      </p:pic>
    </p:spTree>
    <p:custDataLst>
      <p:tags r:id="rId1"/>
    </p:custDataLst>
    <p:extLst>
      <p:ext uri="{BB962C8B-B14F-4D97-AF65-F5344CB8AC3E}">
        <p14:creationId xmlns:p14="http://schemas.microsoft.com/office/powerpoint/2010/main" val="119178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04800"/>
            <a:ext cx="8343900" cy="1456850"/>
          </a:xfrm>
        </p:spPr>
        <p:txBody>
          <a:bodyPr>
            <a:normAutofit fontScale="90000"/>
          </a:bodyPr>
          <a:lstStyle/>
          <a:p>
            <a:r>
              <a:rPr lang="en-US" dirty="0"/>
              <a:t>Medalist Study – Harvard Joslin Diabetes Center	</a:t>
            </a:r>
          </a:p>
        </p:txBody>
      </p:sp>
      <p:sp>
        <p:nvSpPr>
          <p:cNvPr id="3" name="Content Placeholder 2"/>
          <p:cNvSpPr>
            <a:spLocks noGrp="1"/>
          </p:cNvSpPr>
          <p:nvPr>
            <p:ph sz="quarter" idx="1"/>
          </p:nvPr>
        </p:nvSpPr>
        <p:spPr>
          <a:xfrm>
            <a:off x="326424" y="1707356"/>
            <a:ext cx="7143750" cy="3417570"/>
          </a:xfrm>
        </p:spPr>
        <p:txBody>
          <a:bodyPr/>
          <a:lstStyle/>
          <a:p>
            <a:r>
              <a:rPr lang="en-US" dirty="0"/>
              <a:t>After 50 years with diabetes</a:t>
            </a:r>
          </a:p>
          <a:p>
            <a:pPr lvl="1"/>
            <a:r>
              <a:rPr lang="en-US" dirty="0"/>
              <a:t>Many still produced some insulin</a:t>
            </a:r>
          </a:p>
          <a:p>
            <a:pPr lvl="1"/>
            <a:r>
              <a:rPr lang="en-US" dirty="0"/>
              <a:t>Many had no eye disease</a:t>
            </a:r>
          </a:p>
          <a:p>
            <a:pPr lvl="1"/>
            <a:endParaRPr lang="en-US" dirty="0"/>
          </a:p>
          <a:p>
            <a:pPr lvl="1"/>
            <a:endParaRPr lang="en-US" dirty="0"/>
          </a:p>
        </p:txBody>
      </p:sp>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1934" y="3733800"/>
            <a:ext cx="2863892"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23D94A24-5154-4B22-8F1A-81CD514AFB0F}"/>
              </a:ext>
            </a:extLst>
          </p:cNvPr>
          <p:cNvPicPr>
            <a:picLocks noChangeAspect="1"/>
          </p:cNvPicPr>
          <p:nvPr/>
        </p:nvPicPr>
        <p:blipFill>
          <a:blip r:embed="rId5"/>
          <a:stretch>
            <a:fillRect/>
          </a:stretch>
        </p:blipFill>
        <p:spPr>
          <a:xfrm>
            <a:off x="651995" y="3733800"/>
            <a:ext cx="4893469" cy="2612258"/>
          </a:xfrm>
          <a:prstGeom prst="rect">
            <a:avLst/>
          </a:prstGeom>
        </p:spPr>
      </p:pic>
    </p:spTree>
    <p:custDataLst>
      <p:tags r:id="rId1"/>
    </p:custDataLst>
    <p:extLst>
      <p:ext uri="{BB962C8B-B14F-4D97-AF65-F5344CB8AC3E}">
        <p14:creationId xmlns:p14="http://schemas.microsoft.com/office/powerpoint/2010/main" val="1403738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kind of Diabetes?</a:t>
            </a:r>
          </a:p>
        </p:txBody>
      </p:sp>
      <p:sp>
        <p:nvSpPr>
          <p:cNvPr id="3" name="Content Placeholder 2"/>
          <p:cNvSpPr>
            <a:spLocks noGrp="1"/>
          </p:cNvSpPr>
          <p:nvPr>
            <p:ph idx="1"/>
          </p:nvPr>
        </p:nvSpPr>
        <p:spPr>
          <a:xfrm>
            <a:off x="334038" y="1219200"/>
            <a:ext cx="5867400" cy="5486400"/>
          </a:xfrm>
        </p:spPr>
        <p:txBody>
          <a:bodyPr>
            <a:normAutofit fontScale="92500"/>
          </a:bodyPr>
          <a:lstStyle/>
          <a:p>
            <a:pPr>
              <a:defRPr/>
            </a:pPr>
            <a:r>
              <a:rPr lang="en-US" dirty="0"/>
              <a:t>58 </a:t>
            </a:r>
            <a:r>
              <a:rPr lang="en-US" dirty="0" err="1"/>
              <a:t>yr</a:t>
            </a:r>
            <a:r>
              <a:rPr lang="en-US" dirty="0"/>
              <a:t> old, states she has had type 1 diabetes for 18 years. Quit smoking a year ago and gained about 20 lbs. BMI 25.</a:t>
            </a:r>
          </a:p>
          <a:p>
            <a:pPr>
              <a:defRPr/>
            </a:pPr>
            <a:r>
              <a:rPr lang="en-US" sz="3600" dirty="0"/>
              <a:t>Meds</a:t>
            </a:r>
          </a:p>
          <a:p>
            <a:pPr lvl="1">
              <a:defRPr/>
            </a:pPr>
            <a:r>
              <a:rPr lang="en-US" sz="2800" dirty="0"/>
              <a:t>Lispro 18-23 units before each meal</a:t>
            </a:r>
          </a:p>
          <a:p>
            <a:pPr lvl="1">
              <a:defRPr/>
            </a:pPr>
            <a:r>
              <a:rPr lang="en-US" sz="2800" dirty="0"/>
              <a:t>Glargine 28 units at bedtime      </a:t>
            </a:r>
          </a:p>
          <a:p>
            <a:pPr lvl="1">
              <a:defRPr/>
            </a:pPr>
            <a:r>
              <a:rPr lang="en-US" sz="2800" dirty="0"/>
              <a:t>Metformin 500mg TID</a:t>
            </a:r>
          </a:p>
          <a:p>
            <a:pPr>
              <a:defRPr/>
            </a:pPr>
            <a:r>
              <a:rPr lang="en-US" dirty="0"/>
              <a:t>What tests would you recommend?</a:t>
            </a:r>
          </a:p>
          <a:p>
            <a:pPr lvl="1">
              <a:defRPr/>
            </a:pPr>
            <a:endParaRPr lang="en-US" dirty="0"/>
          </a:p>
        </p:txBody>
      </p:sp>
      <p:pic>
        <p:nvPicPr>
          <p:cNvPr id="5" name="Picture 4">
            <a:extLst>
              <a:ext uri="{FF2B5EF4-FFF2-40B4-BE49-F238E27FC236}">
                <a16:creationId xmlns:a16="http://schemas.microsoft.com/office/drawing/2014/main" id="{C9560539-AA5E-4248-96F0-F29E629B0805}"/>
              </a:ext>
            </a:extLst>
          </p:cNvPr>
          <p:cNvPicPr>
            <a:picLocks noChangeAspect="1"/>
          </p:cNvPicPr>
          <p:nvPr/>
        </p:nvPicPr>
        <p:blipFill>
          <a:blip r:embed="rId4"/>
          <a:stretch>
            <a:fillRect/>
          </a:stretch>
        </p:blipFill>
        <p:spPr>
          <a:xfrm>
            <a:off x="6494128" y="1288470"/>
            <a:ext cx="2074432" cy="2064329"/>
          </a:xfrm>
          <a:prstGeom prst="rect">
            <a:avLst/>
          </a:prstGeom>
        </p:spPr>
      </p:pic>
      <p:sp>
        <p:nvSpPr>
          <p:cNvPr id="4" name="TextBox 3"/>
          <p:cNvSpPr txBox="1"/>
          <p:nvPr/>
        </p:nvSpPr>
        <p:spPr>
          <a:xfrm>
            <a:off x="6362700" y="3494956"/>
            <a:ext cx="2337288" cy="3293209"/>
          </a:xfrm>
          <a:prstGeom prst="rect">
            <a:avLst/>
          </a:prstGeom>
          <a:solidFill>
            <a:srgbClr val="CCECFF"/>
          </a:solidFill>
        </p:spPr>
        <p:txBody>
          <a:bodyPr wrap="square">
            <a:spAutoFit/>
          </a:bodyPr>
          <a:lstStyle/>
          <a:p>
            <a:pPr algn="ctr" eaLnBrk="0" hangingPunct="0">
              <a:defRPr/>
            </a:pPr>
            <a:r>
              <a:rPr lang="en-US" sz="3200" b="1" dirty="0">
                <a:solidFill>
                  <a:srgbClr val="7030A0"/>
                </a:solidFill>
                <a:latin typeface="Arial" charset="0"/>
              </a:rPr>
              <a:t>25% of </a:t>
            </a:r>
            <a:r>
              <a:rPr lang="en-US" sz="3200" b="1" dirty="0" err="1">
                <a:solidFill>
                  <a:srgbClr val="7030A0"/>
                </a:solidFill>
                <a:latin typeface="Arial" charset="0"/>
              </a:rPr>
              <a:t>ind’s</a:t>
            </a:r>
            <a:r>
              <a:rPr lang="en-US" sz="3200" b="1" dirty="0">
                <a:solidFill>
                  <a:srgbClr val="7030A0"/>
                </a:solidFill>
                <a:latin typeface="Arial" charset="0"/>
              </a:rPr>
              <a:t> with Type 1 also have type 2 diabetes.  </a:t>
            </a:r>
          </a:p>
          <a:p>
            <a:pPr algn="ctr" eaLnBrk="0" hangingPunct="0">
              <a:defRPr/>
            </a:pPr>
            <a:r>
              <a:rPr lang="en-US" sz="1600" b="1" dirty="0">
                <a:solidFill>
                  <a:srgbClr val="7030A0"/>
                </a:solidFill>
                <a:latin typeface="Arial" charset="0"/>
              </a:rPr>
              <a:t>ADA Post Grad, 2010</a:t>
            </a:r>
          </a:p>
        </p:txBody>
      </p:sp>
    </p:spTree>
    <p:custDataLst>
      <p:tags r:id="rId1"/>
    </p:custDataLst>
    <p:extLst>
      <p:ext uri="{BB962C8B-B14F-4D97-AF65-F5344CB8AC3E}">
        <p14:creationId xmlns:p14="http://schemas.microsoft.com/office/powerpoint/2010/main" val="376635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100E-0890-A52B-7A55-289D8161CEDA}"/>
              </a:ext>
            </a:extLst>
          </p:cNvPr>
          <p:cNvSpPr>
            <a:spLocks noGrp="1"/>
          </p:cNvSpPr>
          <p:nvPr>
            <p:ph type="title"/>
          </p:nvPr>
        </p:nvSpPr>
        <p:spPr>
          <a:xfrm>
            <a:off x="457200" y="228600"/>
            <a:ext cx="8229600" cy="914400"/>
          </a:xfrm>
        </p:spPr>
        <p:txBody>
          <a:bodyPr anchor="b">
            <a:normAutofit/>
          </a:bodyPr>
          <a:lstStyle/>
          <a:p>
            <a:r>
              <a:rPr lang="en-US" dirty="0"/>
              <a:t>Type 1 &amp; Type 2 - Double Diabetes?</a:t>
            </a:r>
          </a:p>
        </p:txBody>
      </p:sp>
      <p:sp>
        <p:nvSpPr>
          <p:cNvPr id="3" name="Content Placeholder 2">
            <a:extLst>
              <a:ext uri="{FF2B5EF4-FFF2-40B4-BE49-F238E27FC236}">
                <a16:creationId xmlns:a16="http://schemas.microsoft.com/office/drawing/2014/main" id="{EEC002EE-4C1F-A42F-3E42-FCEC9F8ABDE5}"/>
              </a:ext>
            </a:extLst>
          </p:cNvPr>
          <p:cNvSpPr>
            <a:spLocks noGrp="1"/>
          </p:cNvSpPr>
          <p:nvPr>
            <p:ph sz="quarter" idx="1"/>
          </p:nvPr>
        </p:nvSpPr>
        <p:spPr>
          <a:xfrm>
            <a:off x="479986" y="1295400"/>
            <a:ext cx="5082614" cy="5410200"/>
          </a:xfrm>
        </p:spPr>
        <p:txBody>
          <a:bodyPr>
            <a:normAutofit fontScale="92500" lnSpcReduction="10000"/>
          </a:bodyPr>
          <a:lstStyle/>
          <a:p>
            <a:pPr>
              <a:lnSpc>
                <a:spcPct val="110000"/>
              </a:lnSpc>
            </a:pPr>
            <a:r>
              <a:rPr lang="en-US" sz="2800" dirty="0"/>
              <a:t>M</a:t>
            </a:r>
            <a:r>
              <a:rPr lang="en-US" sz="2800" b="0" i="0" dirty="0">
                <a:effectLst/>
              </a:rPr>
              <a:t>ay be appropriate to recognize a </a:t>
            </a:r>
            <a:r>
              <a:rPr lang="en-US" sz="2800" dirty="0"/>
              <a:t>person with </a:t>
            </a:r>
            <a:r>
              <a:rPr lang="en-US" sz="2800" b="0" i="0" dirty="0">
                <a:effectLst/>
              </a:rPr>
              <a:t>type 1 diabetes </a:t>
            </a:r>
            <a:r>
              <a:rPr lang="en-US" sz="2800" b="0" i="1" dirty="0">
                <a:effectLst/>
              </a:rPr>
              <a:t>and </a:t>
            </a:r>
            <a:r>
              <a:rPr lang="en-US" sz="2800" b="0" i="0" dirty="0">
                <a:effectLst/>
              </a:rPr>
              <a:t>features classically associated with type 2 diabetes (e.g., insulin resistance, obesity, and other metabolic abnormalities.</a:t>
            </a:r>
          </a:p>
          <a:p>
            <a:pPr>
              <a:lnSpc>
                <a:spcPct val="110000"/>
              </a:lnSpc>
            </a:pPr>
            <a:r>
              <a:rPr lang="en-US" sz="2800" dirty="0"/>
              <a:t>Can help</a:t>
            </a:r>
            <a:r>
              <a:rPr lang="en-US" sz="2800" b="0" i="0" dirty="0">
                <a:effectLst/>
              </a:rPr>
              <a:t> facilitate access to appropriate treatment:</a:t>
            </a:r>
          </a:p>
          <a:p>
            <a:pPr lvl="1">
              <a:lnSpc>
                <a:spcPct val="110000"/>
              </a:lnSpc>
            </a:pPr>
            <a:r>
              <a:rPr lang="en-US" sz="2800" b="0" i="0" dirty="0">
                <a:effectLst/>
              </a:rPr>
              <a:t> (e.g., GLP-1 RA or SGLT-2 inhibitor therapies for potential weight and other cardiometabolic benefits) and monitoring systems.</a:t>
            </a:r>
            <a:endParaRPr lang="en-US" sz="2800" dirty="0"/>
          </a:p>
        </p:txBody>
      </p:sp>
      <p:pic>
        <p:nvPicPr>
          <p:cNvPr id="5" name="Picture 4" descr="Person with colorful hair">
            <a:extLst>
              <a:ext uri="{FF2B5EF4-FFF2-40B4-BE49-F238E27FC236}">
                <a16:creationId xmlns:a16="http://schemas.microsoft.com/office/drawing/2014/main" id="{577F747F-02A1-BDAE-03BA-1D3A6372FC56}"/>
              </a:ext>
            </a:extLst>
          </p:cNvPr>
          <p:cNvPicPr>
            <a:picLocks noChangeAspect="1"/>
          </p:cNvPicPr>
          <p:nvPr/>
        </p:nvPicPr>
        <p:blipFill>
          <a:blip r:embed="rId2" cstate="print">
            <a:extLst>
              <a:ext uri="{28A0092B-C50C-407E-A947-70E740481C1C}">
                <a14:useLocalDpi xmlns:a14="http://schemas.microsoft.com/office/drawing/2010/main" val="0"/>
              </a:ext>
            </a:extLst>
          </a:blip>
          <a:srcRect l="31933" r="13430" b="-3"/>
          <a:stretch/>
        </p:blipFill>
        <p:spPr>
          <a:xfrm>
            <a:off x="5867400" y="1216152"/>
            <a:ext cx="2806446" cy="3428690"/>
          </a:xfrm>
          <a:prstGeom prst="rect">
            <a:avLst/>
          </a:prstGeom>
          <a:noFill/>
        </p:spPr>
      </p:pic>
      <p:pic>
        <p:nvPicPr>
          <p:cNvPr id="6" name="Picture 5">
            <a:extLst>
              <a:ext uri="{FF2B5EF4-FFF2-40B4-BE49-F238E27FC236}">
                <a16:creationId xmlns:a16="http://schemas.microsoft.com/office/drawing/2014/main" id="{EE6CF132-E98C-F689-A9A6-2FF3DE68A5E4}"/>
              </a:ext>
            </a:extLst>
          </p:cNvPr>
          <p:cNvPicPr>
            <a:picLocks noChangeAspect="1"/>
          </p:cNvPicPr>
          <p:nvPr/>
        </p:nvPicPr>
        <p:blipFill>
          <a:blip r:embed="rId3"/>
          <a:stretch>
            <a:fillRect/>
          </a:stretch>
        </p:blipFill>
        <p:spPr>
          <a:xfrm>
            <a:off x="5947410" y="4738464"/>
            <a:ext cx="2743200" cy="613902"/>
          </a:xfrm>
          <a:prstGeom prst="rect">
            <a:avLst/>
          </a:prstGeom>
        </p:spPr>
      </p:pic>
    </p:spTree>
    <p:extLst>
      <p:ext uri="{BB962C8B-B14F-4D97-AF65-F5344CB8AC3E}">
        <p14:creationId xmlns:p14="http://schemas.microsoft.com/office/powerpoint/2010/main" val="337910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type of Diabetes?</a:t>
            </a:r>
          </a:p>
        </p:txBody>
      </p:sp>
      <p:sp>
        <p:nvSpPr>
          <p:cNvPr id="3" name="Content Placeholder 2"/>
          <p:cNvSpPr>
            <a:spLocks noGrp="1"/>
          </p:cNvSpPr>
          <p:nvPr>
            <p:ph idx="1"/>
          </p:nvPr>
        </p:nvSpPr>
        <p:spPr>
          <a:xfrm>
            <a:off x="533400" y="1447008"/>
            <a:ext cx="4649787" cy="4497387"/>
          </a:xfrm>
        </p:spPr>
        <p:txBody>
          <a:bodyPr>
            <a:normAutofit fontScale="92500"/>
          </a:bodyPr>
          <a:lstStyle/>
          <a:p>
            <a:r>
              <a:rPr lang="en-US" dirty="0"/>
              <a:t>72 Years old</a:t>
            </a:r>
          </a:p>
          <a:p>
            <a:r>
              <a:rPr lang="en-US" dirty="0"/>
              <a:t>A1c 3 months prior 6.2% </a:t>
            </a:r>
          </a:p>
          <a:p>
            <a:r>
              <a:rPr lang="en-US" dirty="0"/>
              <a:t>A1c now 13.9%</a:t>
            </a:r>
          </a:p>
          <a:p>
            <a:r>
              <a:rPr lang="en-US" dirty="0"/>
              <a:t>BMI 24.5</a:t>
            </a:r>
          </a:p>
          <a:p>
            <a:r>
              <a:rPr lang="en-US" dirty="0"/>
              <a:t>Lost about 10 pounds over last month</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511536" y="1803664"/>
            <a:ext cx="3456511" cy="2592384"/>
          </a:xfrm>
          <a:prstGeom prst="rect">
            <a:avLst/>
          </a:prstGeom>
        </p:spPr>
      </p:pic>
    </p:spTree>
    <p:custDataLst>
      <p:tags r:id="rId1"/>
    </p:custDataLst>
    <p:extLst>
      <p:ext uri="{BB962C8B-B14F-4D97-AF65-F5344CB8AC3E}">
        <p14:creationId xmlns:p14="http://schemas.microsoft.com/office/powerpoint/2010/main" val="425152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descr="C:\Users\Beverly\AppData\Local\Microsoft\Windows\Temporary Internet Files\Content.IE5\52TDUJIH\MPj0438632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8941" y="1086086"/>
            <a:ext cx="1874839"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1026"/>
          <p:cNvSpPr>
            <a:spLocks noGrp="1" noChangeArrowheads="1"/>
          </p:cNvSpPr>
          <p:nvPr>
            <p:ph type="title"/>
          </p:nvPr>
        </p:nvSpPr>
        <p:spPr>
          <a:xfrm>
            <a:off x="304800" y="228600"/>
            <a:ext cx="8305800" cy="1191575"/>
          </a:xfrm>
        </p:spPr>
        <p:txBody>
          <a:bodyPr>
            <a:normAutofit fontScale="90000"/>
          </a:bodyPr>
          <a:lstStyle/>
          <a:p>
            <a:pPr eaLnBrk="1" hangingPunct="1"/>
            <a:r>
              <a:rPr lang="en-US" sz="4000" dirty="0"/>
              <a:t>Latent </a:t>
            </a:r>
            <a:r>
              <a:rPr lang="en-US" sz="4000" dirty="0" err="1"/>
              <a:t>AutoImmunity</a:t>
            </a:r>
            <a:r>
              <a:rPr lang="en-US" sz="4000" dirty="0"/>
              <a:t> Diabetes in Adults (LADA)</a:t>
            </a:r>
          </a:p>
        </p:txBody>
      </p:sp>
      <p:sp>
        <p:nvSpPr>
          <p:cNvPr id="52227" name="Rectangle 1027"/>
          <p:cNvSpPr>
            <a:spLocks noGrp="1" noChangeArrowheads="1"/>
          </p:cNvSpPr>
          <p:nvPr>
            <p:ph idx="1"/>
          </p:nvPr>
        </p:nvSpPr>
        <p:spPr>
          <a:xfrm>
            <a:off x="457200" y="1600200"/>
            <a:ext cx="6705601" cy="4724399"/>
          </a:xfrm>
        </p:spPr>
        <p:txBody>
          <a:bodyPr>
            <a:normAutofit fontScale="85000" lnSpcReduction="10000"/>
          </a:bodyPr>
          <a:lstStyle/>
          <a:p>
            <a:pPr eaLnBrk="1" hangingPunct="1"/>
            <a:r>
              <a:rPr lang="en-US" dirty="0"/>
              <a:t>Antibody positive to 1-2 of below</a:t>
            </a:r>
          </a:p>
          <a:p>
            <a:pPr lvl="1" eaLnBrk="1" hangingPunct="1"/>
            <a:r>
              <a:rPr lang="en-US" sz="2800" dirty="0"/>
              <a:t>GAD-65 autoantibodies</a:t>
            </a:r>
          </a:p>
          <a:p>
            <a:pPr lvl="1" eaLnBrk="1" hangingPunct="1"/>
            <a:r>
              <a:rPr lang="en-US" sz="2800" dirty="0"/>
              <a:t>Insulin Autoantibodies </a:t>
            </a:r>
          </a:p>
          <a:p>
            <a:pPr lvl="1" eaLnBrk="1" hangingPunct="1"/>
            <a:r>
              <a:rPr lang="en-US" sz="2800" dirty="0"/>
              <a:t>Islet Cell antigen-2</a:t>
            </a:r>
          </a:p>
          <a:p>
            <a:pPr lvl="1" eaLnBrk="1" hangingPunct="1"/>
            <a:r>
              <a:rPr lang="en-US" sz="2800" dirty="0"/>
              <a:t>ZnT8</a:t>
            </a:r>
          </a:p>
          <a:p>
            <a:pPr eaLnBrk="1" hangingPunct="1"/>
            <a:r>
              <a:rPr lang="en-US" dirty="0"/>
              <a:t>Adult Age at onset</a:t>
            </a:r>
          </a:p>
          <a:p>
            <a:pPr eaLnBrk="1" hangingPunct="1"/>
            <a:r>
              <a:rPr lang="en-US" dirty="0"/>
              <a:t>Usually benefit from insulin w/in first 6 months of diagnosis</a:t>
            </a:r>
          </a:p>
          <a:p>
            <a:pPr eaLnBrk="1" hangingPunct="1"/>
            <a:r>
              <a:rPr lang="en-US" dirty="0"/>
              <a:t>Early insulin therapy may preserve beta cell function</a:t>
            </a:r>
          </a:p>
        </p:txBody>
      </p:sp>
      <p:sp>
        <p:nvSpPr>
          <p:cNvPr id="52228" name="Rectangle 1028"/>
          <p:cNvSpPr>
            <a:spLocks noChangeArrowheads="1"/>
          </p:cNvSpPr>
          <p:nvPr/>
        </p:nvSpPr>
        <p:spPr bwMode="auto">
          <a:xfrm>
            <a:off x="4114800" y="6096000"/>
            <a:ext cx="502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dirty="0"/>
              <a:t>Diabetes Care</a:t>
            </a:r>
            <a:r>
              <a:rPr lang="en-US" dirty="0"/>
              <a:t> 26:536-538, 2003</a:t>
            </a:r>
            <a:br>
              <a:rPr lang="en-US" dirty="0"/>
            </a:br>
            <a:r>
              <a:rPr lang="en-US" dirty="0"/>
              <a:t>Jerry P. Palmer, MD and </a:t>
            </a:r>
            <a:r>
              <a:rPr lang="en-US" dirty="0" err="1"/>
              <a:t>Irl</a:t>
            </a:r>
            <a:r>
              <a:rPr lang="en-US" dirty="0"/>
              <a:t> B. Hirsch, MD  </a:t>
            </a:r>
          </a:p>
        </p:txBody>
      </p:sp>
      <p:pic>
        <p:nvPicPr>
          <p:cNvPr id="3" name="Picture 2">
            <a:extLst>
              <a:ext uri="{FF2B5EF4-FFF2-40B4-BE49-F238E27FC236}">
                <a16:creationId xmlns:a16="http://schemas.microsoft.com/office/drawing/2014/main" id="{4D41A66E-3549-A8C9-B291-2310936E40A4}"/>
              </a:ext>
            </a:extLst>
          </p:cNvPr>
          <p:cNvPicPr>
            <a:picLocks noChangeAspect="1"/>
          </p:cNvPicPr>
          <p:nvPr/>
        </p:nvPicPr>
        <p:blipFill>
          <a:blip r:embed="rId5"/>
          <a:stretch>
            <a:fillRect/>
          </a:stretch>
        </p:blipFill>
        <p:spPr>
          <a:xfrm>
            <a:off x="762000" y="6170534"/>
            <a:ext cx="1752600" cy="668179"/>
          </a:xfrm>
          <a:prstGeom prst="rect">
            <a:avLst/>
          </a:prstGeom>
        </p:spPr>
      </p:pic>
    </p:spTree>
    <p:custDataLst>
      <p:tags r:id="rId1"/>
    </p:custDataLst>
    <p:extLst>
      <p:ext uri="{BB962C8B-B14F-4D97-AF65-F5344CB8AC3E}">
        <p14:creationId xmlns:p14="http://schemas.microsoft.com/office/powerpoint/2010/main" val="184710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56A69-EEE9-49F6-BD1E-0073A18DFE0D}"/>
              </a:ext>
            </a:extLst>
          </p:cNvPr>
          <p:cNvSpPr>
            <a:spLocks noGrp="1"/>
          </p:cNvSpPr>
          <p:nvPr>
            <p:ph type="title"/>
          </p:nvPr>
        </p:nvSpPr>
        <p:spPr/>
        <p:txBody>
          <a:bodyPr/>
          <a:lstStyle/>
          <a:p>
            <a:r>
              <a:rPr lang="en-US" dirty="0"/>
              <a:t>What is your job setting?</a:t>
            </a:r>
          </a:p>
        </p:txBody>
      </p:sp>
      <p:pic>
        <p:nvPicPr>
          <p:cNvPr id="4" name="Picture 3">
            <a:extLst>
              <a:ext uri="{FF2B5EF4-FFF2-40B4-BE49-F238E27FC236}">
                <a16:creationId xmlns:a16="http://schemas.microsoft.com/office/drawing/2014/main" id="{9B843556-AF02-4E0A-AB76-46FDC1EEDD9B}"/>
              </a:ext>
            </a:extLst>
          </p:cNvPr>
          <p:cNvPicPr>
            <a:picLocks noChangeAspect="1"/>
          </p:cNvPicPr>
          <p:nvPr/>
        </p:nvPicPr>
        <p:blipFill>
          <a:blip r:embed="rId2"/>
          <a:stretch>
            <a:fillRect/>
          </a:stretch>
        </p:blipFill>
        <p:spPr>
          <a:xfrm>
            <a:off x="457200" y="1152495"/>
            <a:ext cx="8229600" cy="5705505"/>
          </a:xfrm>
          <a:prstGeom prst="rect">
            <a:avLst/>
          </a:prstGeom>
        </p:spPr>
      </p:pic>
      <p:pic>
        <p:nvPicPr>
          <p:cNvPr id="5" name="Picture 4">
            <a:extLst>
              <a:ext uri="{FF2B5EF4-FFF2-40B4-BE49-F238E27FC236}">
                <a16:creationId xmlns:a16="http://schemas.microsoft.com/office/drawing/2014/main" id="{CBAA5ECC-3F55-631E-2745-93EAC6644A16}"/>
              </a:ext>
            </a:extLst>
          </p:cNvPr>
          <p:cNvPicPr>
            <a:picLocks noChangeAspect="1"/>
          </p:cNvPicPr>
          <p:nvPr/>
        </p:nvPicPr>
        <p:blipFill>
          <a:blip r:embed="rId3"/>
          <a:stretch>
            <a:fillRect/>
          </a:stretch>
        </p:blipFill>
        <p:spPr>
          <a:xfrm>
            <a:off x="178237" y="1143000"/>
            <a:ext cx="8965763" cy="5562600"/>
          </a:xfrm>
          <a:prstGeom prst="rect">
            <a:avLst/>
          </a:prstGeom>
        </p:spPr>
      </p:pic>
      <p:sp>
        <p:nvSpPr>
          <p:cNvPr id="6" name="TextBox 5">
            <a:extLst>
              <a:ext uri="{FF2B5EF4-FFF2-40B4-BE49-F238E27FC236}">
                <a16:creationId xmlns:a16="http://schemas.microsoft.com/office/drawing/2014/main" id="{B8021810-8C9F-98BD-D528-45C79B73137E}"/>
              </a:ext>
            </a:extLst>
          </p:cNvPr>
          <p:cNvSpPr txBox="1"/>
          <p:nvPr/>
        </p:nvSpPr>
        <p:spPr>
          <a:xfrm>
            <a:off x="7522497" y="1240512"/>
            <a:ext cx="1574363" cy="4247317"/>
          </a:xfrm>
          <a:prstGeom prst="rect">
            <a:avLst/>
          </a:prstGeom>
          <a:noFill/>
        </p:spPr>
        <p:txBody>
          <a:bodyPr wrap="square" rtlCol="0">
            <a:spAutoFit/>
          </a:bodyPr>
          <a:lstStyle/>
          <a:p>
            <a:r>
              <a:rPr lang="en-US" b="1" u="sng" dirty="0">
                <a:latin typeface="Calibri" panose="020F0502020204030204" pitchFamily="34" charset="0"/>
                <a:cs typeface="Calibri" panose="020F0502020204030204" pitchFamily="34" charset="0"/>
              </a:rPr>
              <a:t>Other</a:t>
            </a:r>
          </a:p>
          <a:p>
            <a:pPr marL="285750" indent="-285750">
              <a:buFontTx/>
              <a:buChar char="-"/>
            </a:pPr>
            <a:r>
              <a:rPr lang="en-US" dirty="0">
                <a:solidFill>
                  <a:srgbClr val="333333"/>
                </a:solidFill>
                <a:latin typeface="Calibri" panose="020F0502020204030204" pitchFamily="34" charset="0"/>
                <a:cs typeface="Calibri" panose="020F0502020204030204" pitchFamily="34" charset="0"/>
              </a:rPr>
              <a:t>Long term care</a:t>
            </a:r>
          </a:p>
          <a:p>
            <a:pPr marL="285750" indent="-285750">
              <a:buFontTx/>
              <a:buChar char="-"/>
            </a:pPr>
            <a:r>
              <a:rPr lang="en-US" b="0" i="0" dirty="0">
                <a:solidFill>
                  <a:srgbClr val="333333"/>
                </a:solidFill>
                <a:effectLst/>
                <a:latin typeface="Calibri" panose="020F0502020204030204" pitchFamily="34" charset="0"/>
                <a:cs typeface="Calibri" panose="020F0502020204030204" pitchFamily="34" charset="0"/>
              </a:rPr>
              <a:t>Urban Indian Org</a:t>
            </a:r>
          </a:p>
          <a:p>
            <a:pPr marL="285750" indent="-285750">
              <a:buFontTx/>
              <a:buChar char="-"/>
            </a:pPr>
            <a:r>
              <a:rPr lang="en-US" dirty="0">
                <a:solidFill>
                  <a:srgbClr val="333333"/>
                </a:solidFill>
                <a:latin typeface="Calibri" panose="020F0502020204030204" pitchFamily="34" charset="0"/>
                <a:cs typeface="Calibri" panose="020F0502020204030204" pitchFamily="34" charset="0"/>
              </a:rPr>
              <a:t>Operating Room</a:t>
            </a:r>
          </a:p>
          <a:p>
            <a:pPr marL="285750" indent="-285750">
              <a:buFontTx/>
              <a:buChar char="-"/>
            </a:pPr>
            <a:r>
              <a:rPr lang="en-US" b="0" i="0" dirty="0">
                <a:solidFill>
                  <a:srgbClr val="333333"/>
                </a:solidFill>
                <a:effectLst/>
                <a:latin typeface="Calibri" panose="020F0502020204030204" pitchFamily="34" charset="0"/>
                <a:cs typeface="Calibri" panose="020F0502020204030204" pitchFamily="34" charset="0"/>
              </a:rPr>
              <a:t>California School District Classrooms</a:t>
            </a:r>
          </a:p>
          <a:p>
            <a:pPr marL="285750" indent="-285750">
              <a:buFontTx/>
              <a:buChar char="-"/>
            </a:pPr>
            <a:r>
              <a:rPr lang="en-US" b="0" i="0" dirty="0">
                <a:solidFill>
                  <a:srgbClr val="333333"/>
                </a:solidFill>
                <a:effectLst/>
                <a:latin typeface="Calibri" panose="020F0502020204030204" pitchFamily="34" charset="0"/>
                <a:cs typeface="Calibri" panose="020F0502020204030204" pitchFamily="34" charset="0"/>
              </a:rPr>
              <a:t>Med School (DO)</a:t>
            </a:r>
          </a:p>
          <a:p>
            <a:r>
              <a:rPr lang="en-US" dirty="0">
                <a:solidFill>
                  <a:srgbClr val="333333"/>
                </a:solidFill>
                <a:latin typeface="Calibri" panose="020F0502020204030204" pitchFamily="34" charset="0"/>
                <a:cs typeface="Calibri" panose="020F0502020204030204" pitchFamily="34" charset="0"/>
              </a:rPr>
              <a:t>-  Education</a:t>
            </a:r>
            <a:endParaRPr lang="en-US" dirty="0">
              <a:latin typeface="Calibri" panose="020F0502020204030204" pitchFamily="34" charset="0"/>
              <a:cs typeface="Calibri" panose="020F0502020204030204" pitchFamily="34" charset="0"/>
            </a:endParaRPr>
          </a:p>
          <a:p>
            <a:endParaRPr lang="en-US" dirty="0"/>
          </a:p>
        </p:txBody>
      </p:sp>
      <p:pic>
        <p:nvPicPr>
          <p:cNvPr id="9" name="Picture 8">
            <a:extLst>
              <a:ext uri="{FF2B5EF4-FFF2-40B4-BE49-F238E27FC236}">
                <a16:creationId xmlns:a16="http://schemas.microsoft.com/office/drawing/2014/main" id="{89017A6B-A774-D80E-2EB8-6C458B5755F7}"/>
              </a:ext>
            </a:extLst>
          </p:cNvPr>
          <p:cNvPicPr>
            <a:picLocks noChangeAspect="1"/>
          </p:cNvPicPr>
          <p:nvPr/>
        </p:nvPicPr>
        <p:blipFill>
          <a:blip r:embed="rId4"/>
          <a:stretch>
            <a:fillRect/>
          </a:stretch>
        </p:blipFill>
        <p:spPr>
          <a:xfrm>
            <a:off x="178237" y="1143000"/>
            <a:ext cx="7369662" cy="4198922"/>
          </a:xfrm>
          <a:prstGeom prst="rect">
            <a:avLst/>
          </a:prstGeom>
        </p:spPr>
      </p:pic>
      <p:pic>
        <p:nvPicPr>
          <p:cNvPr id="7" name="Picture 6">
            <a:extLst>
              <a:ext uri="{FF2B5EF4-FFF2-40B4-BE49-F238E27FC236}">
                <a16:creationId xmlns:a16="http://schemas.microsoft.com/office/drawing/2014/main" id="{91E69E80-B76A-0957-05F8-C9FBA914E4C1}"/>
              </a:ext>
            </a:extLst>
          </p:cNvPr>
          <p:cNvPicPr>
            <a:picLocks noChangeAspect="1"/>
          </p:cNvPicPr>
          <p:nvPr/>
        </p:nvPicPr>
        <p:blipFill>
          <a:blip r:embed="rId5"/>
          <a:stretch>
            <a:fillRect/>
          </a:stretch>
        </p:blipFill>
        <p:spPr>
          <a:xfrm>
            <a:off x="0" y="1240512"/>
            <a:ext cx="7547897" cy="3848227"/>
          </a:xfrm>
          <a:prstGeom prst="rect">
            <a:avLst/>
          </a:prstGeom>
        </p:spPr>
      </p:pic>
    </p:spTree>
    <p:extLst>
      <p:ext uri="{BB962C8B-B14F-4D97-AF65-F5344CB8AC3E}">
        <p14:creationId xmlns:p14="http://schemas.microsoft.com/office/powerpoint/2010/main" val="406287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fontScale="90000"/>
          </a:bodyPr>
          <a:lstStyle/>
          <a:p>
            <a:pPr eaLnBrk="1" hangingPunct="1"/>
            <a:r>
              <a:rPr lang="en-US" sz="4000"/>
              <a:t>LADA Clinical Features Compared to Type 2</a:t>
            </a:r>
          </a:p>
        </p:txBody>
      </p:sp>
      <p:sp>
        <p:nvSpPr>
          <p:cNvPr id="53251" name="Rectangle 3"/>
          <p:cNvSpPr>
            <a:spLocks noGrp="1" noChangeArrowheads="1"/>
          </p:cNvSpPr>
          <p:nvPr>
            <p:ph idx="1"/>
          </p:nvPr>
        </p:nvSpPr>
        <p:spPr>
          <a:xfrm>
            <a:off x="457201" y="1447802"/>
            <a:ext cx="8485188" cy="4613275"/>
          </a:xfrm>
        </p:spPr>
        <p:txBody>
          <a:bodyPr>
            <a:normAutofit/>
          </a:bodyPr>
          <a:lstStyle/>
          <a:p>
            <a:pPr eaLnBrk="1" hangingPunct="1">
              <a:buFont typeface="Wingdings" pitchFamily="2" charset="2"/>
              <a:buNone/>
            </a:pPr>
            <a:r>
              <a:rPr lang="en-US" u="sng" dirty="0"/>
              <a:t>Feature			       LADA	Type 2</a:t>
            </a:r>
          </a:p>
          <a:p>
            <a:pPr eaLnBrk="1" hangingPunct="1"/>
            <a:r>
              <a:rPr lang="en-US" dirty="0"/>
              <a:t>Age &lt;50			  63%	  19%</a:t>
            </a:r>
          </a:p>
          <a:p>
            <a:pPr eaLnBrk="1" hangingPunct="1"/>
            <a:r>
              <a:rPr lang="en-US" dirty="0"/>
              <a:t>Acute hyperglycemia	  66		  24</a:t>
            </a:r>
          </a:p>
          <a:p>
            <a:pPr eaLnBrk="1" hangingPunct="1"/>
            <a:r>
              <a:rPr lang="en-US" dirty="0"/>
              <a:t>BMI &lt; 25 			  33		  13</a:t>
            </a:r>
          </a:p>
          <a:p>
            <a:pPr eaLnBrk="1" hangingPunct="1"/>
            <a:r>
              <a:rPr lang="en-US" dirty="0" err="1"/>
              <a:t>Hx</a:t>
            </a:r>
            <a:r>
              <a:rPr lang="en-US" dirty="0"/>
              <a:t> of autoimmune dx  27		  12</a:t>
            </a:r>
          </a:p>
          <a:p>
            <a:pPr eaLnBrk="1" hangingPunct="1"/>
            <a:r>
              <a:rPr lang="en-US" dirty="0"/>
              <a:t>Family </a:t>
            </a:r>
            <a:r>
              <a:rPr lang="en-US" dirty="0" err="1"/>
              <a:t>hx</a:t>
            </a:r>
            <a:r>
              <a:rPr lang="en-US" dirty="0"/>
              <a:t> autoimmune 46      	   35</a:t>
            </a:r>
          </a:p>
        </p:txBody>
      </p:sp>
      <p:sp>
        <p:nvSpPr>
          <p:cNvPr id="53252" name="Rectangle 4"/>
          <p:cNvSpPr>
            <a:spLocks noChangeArrowheads="1"/>
          </p:cNvSpPr>
          <p:nvPr/>
        </p:nvSpPr>
        <p:spPr bwMode="auto">
          <a:xfrm>
            <a:off x="3810000" y="5850218"/>
            <a:ext cx="502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dirty="0"/>
              <a:t>Practical Diabetology March 08, Unger</a:t>
            </a:r>
            <a:r>
              <a:rPr lang="en-US" dirty="0"/>
              <a:t> MD  </a:t>
            </a:r>
          </a:p>
        </p:txBody>
      </p:sp>
      <p:pic>
        <p:nvPicPr>
          <p:cNvPr id="3" name="Picture 2">
            <a:extLst>
              <a:ext uri="{FF2B5EF4-FFF2-40B4-BE49-F238E27FC236}">
                <a16:creationId xmlns:a16="http://schemas.microsoft.com/office/drawing/2014/main" id="{CC244D31-4E62-6E53-4293-7470F571EB88}"/>
              </a:ext>
            </a:extLst>
          </p:cNvPr>
          <p:cNvPicPr>
            <a:picLocks noChangeAspect="1"/>
          </p:cNvPicPr>
          <p:nvPr/>
        </p:nvPicPr>
        <p:blipFill>
          <a:blip r:embed="rId4"/>
          <a:stretch>
            <a:fillRect/>
          </a:stretch>
        </p:blipFill>
        <p:spPr>
          <a:xfrm>
            <a:off x="438665" y="5580458"/>
            <a:ext cx="3048425" cy="1162212"/>
          </a:xfrm>
          <a:prstGeom prst="rect">
            <a:avLst/>
          </a:prstGeom>
        </p:spPr>
      </p:pic>
    </p:spTree>
    <p:custDataLst>
      <p:tags r:id="rId1"/>
    </p:custDataLst>
    <p:extLst>
      <p:ext uri="{BB962C8B-B14F-4D97-AF65-F5344CB8AC3E}">
        <p14:creationId xmlns:p14="http://schemas.microsoft.com/office/powerpoint/2010/main" val="348002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91CD8-E2E6-93AD-6AA6-373D7A692E8E}"/>
              </a:ext>
            </a:extLst>
          </p:cNvPr>
          <p:cNvSpPr>
            <a:spLocks noGrp="1"/>
          </p:cNvSpPr>
          <p:nvPr>
            <p:ph type="title"/>
          </p:nvPr>
        </p:nvSpPr>
        <p:spPr>
          <a:xfrm>
            <a:off x="457200" y="228600"/>
            <a:ext cx="8229600" cy="914400"/>
          </a:xfrm>
        </p:spPr>
        <p:txBody>
          <a:bodyPr anchor="b">
            <a:normAutofit/>
          </a:bodyPr>
          <a:lstStyle/>
          <a:p>
            <a:pPr>
              <a:lnSpc>
                <a:spcPct val="90000"/>
              </a:lnSpc>
            </a:pPr>
            <a:r>
              <a:rPr lang="en-US" sz="2800"/>
              <a:t>What about Latent Autoimmunity Diabetes in Adults (LADA) </a:t>
            </a:r>
          </a:p>
        </p:txBody>
      </p:sp>
      <p:sp>
        <p:nvSpPr>
          <p:cNvPr id="3" name="Content Placeholder 2">
            <a:extLst>
              <a:ext uri="{FF2B5EF4-FFF2-40B4-BE49-F238E27FC236}">
                <a16:creationId xmlns:a16="http://schemas.microsoft.com/office/drawing/2014/main" id="{8CC4BBC5-B80F-DB9F-6F36-D8A82100169A}"/>
              </a:ext>
            </a:extLst>
          </p:cNvPr>
          <p:cNvSpPr>
            <a:spLocks noGrp="1"/>
          </p:cNvSpPr>
          <p:nvPr>
            <p:ph sz="quarter" idx="1"/>
          </p:nvPr>
        </p:nvSpPr>
        <p:spPr>
          <a:xfrm>
            <a:off x="457200" y="1219200"/>
            <a:ext cx="5334000" cy="4937760"/>
          </a:xfrm>
        </p:spPr>
        <p:txBody>
          <a:bodyPr>
            <a:normAutofit fontScale="92500" lnSpcReduction="20000"/>
          </a:bodyPr>
          <a:lstStyle/>
          <a:p>
            <a:pPr>
              <a:lnSpc>
                <a:spcPct val="110000"/>
              </a:lnSpc>
            </a:pPr>
            <a:r>
              <a:rPr lang="en-US" sz="2800" dirty="0"/>
              <a:t>S</a:t>
            </a:r>
            <a:r>
              <a:rPr lang="en-US" sz="2800" b="0" i="0" dirty="0">
                <a:effectLst/>
              </a:rPr>
              <a:t>lowly progressive autoimmune diabetes with an adult onset should be termed:</a:t>
            </a:r>
          </a:p>
          <a:p>
            <a:pPr lvl="1">
              <a:lnSpc>
                <a:spcPct val="110000"/>
              </a:lnSpc>
            </a:pPr>
            <a:r>
              <a:rPr lang="en-US" sz="2800" dirty="0"/>
              <a:t>LADA</a:t>
            </a:r>
            <a:r>
              <a:rPr lang="en-US" sz="2800" b="0" i="0" dirty="0">
                <a:effectLst/>
              </a:rPr>
              <a:t> or type 1 diabetes. </a:t>
            </a:r>
            <a:endParaRPr lang="en-US" sz="2800" dirty="0"/>
          </a:p>
          <a:p>
            <a:pPr lvl="1">
              <a:lnSpc>
                <a:spcPct val="110000"/>
              </a:lnSpc>
            </a:pPr>
            <a:r>
              <a:rPr lang="en-US" sz="2800" b="0" i="0" dirty="0">
                <a:effectLst/>
              </a:rPr>
              <a:t>Slow autoimmune β-cell destruction can lead to a long duration of marginal insulin secretory capacity. </a:t>
            </a:r>
          </a:p>
          <a:p>
            <a:pPr lvl="1">
              <a:lnSpc>
                <a:spcPct val="110000"/>
              </a:lnSpc>
            </a:pPr>
            <a:r>
              <a:rPr lang="en-US" sz="2800" b="0" i="0" dirty="0">
                <a:effectLst/>
              </a:rPr>
              <a:t>For this classification, all forms of diabetes mediated by autoimmune β-cell destruction independent of age of onset are included under the rubric of type 1 diabetes. </a:t>
            </a:r>
            <a:endParaRPr lang="en-US" sz="2800" dirty="0"/>
          </a:p>
        </p:txBody>
      </p:sp>
      <p:pic>
        <p:nvPicPr>
          <p:cNvPr id="5" name="Picture 4" descr="Stressed healthcare worker">
            <a:extLst>
              <a:ext uri="{FF2B5EF4-FFF2-40B4-BE49-F238E27FC236}">
                <a16:creationId xmlns:a16="http://schemas.microsoft.com/office/drawing/2014/main" id="{BF73B091-C9B1-B2F7-9779-1EC6D3FFC96F}"/>
              </a:ext>
            </a:extLst>
          </p:cNvPr>
          <p:cNvPicPr>
            <a:picLocks noChangeAspect="1"/>
          </p:cNvPicPr>
          <p:nvPr/>
        </p:nvPicPr>
        <p:blipFill>
          <a:blip r:embed="rId2" cstate="print">
            <a:extLst>
              <a:ext uri="{28A0092B-C50C-407E-A947-70E740481C1C}">
                <a14:useLocalDpi xmlns:a14="http://schemas.microsoft.com/office/drawing/2010/main" val="0"/>
              </a:ext>
            </a:extLst>
          </a:blip>
          <a:srcRect l="40058" r="5304" b="-3"/>
          <a:stretch/>
        </p:blipFill>
        <p:spPr>
          <a:xfrm>
            <a:off x="6014895" y="1295400"/>
            <a:ext cx="2666989" cy="3258312"/>
          </a:xfrm>
          <a:prstGeom prst="rect">
            <a:avLst/>
          </a:prstGeom>
          <a:noFill/>
        </p:spPr>
      </p:pic>
      <p:pic>
        <p:nvPicPr>
          <p:cNvPr id="7" name="Picture 6">
            <a:extLst>
              <a:ext uri="{FF2B5EF4-FFF2-40B4-BE49-F238E27FC236}">
                <a16:creationId xmlns:a16="http://schemas.microsoft.com/office/drawing/2014/main" id="{82A3D4EE-91B9-6B5F-3F6B-169AE3722A4B}"/>
              </a:ext>
            </a:extLst>
          </p:cNvPr>
          <p:cNvPicPr>
            <a:picLocks noChangeAspect="1"/>
          </p:cNvPicPr>
          <p:nvPr/>
        </p:nvPicPr>
        <p:blipFill>
          <a:blip r:embed="rId3"/>
          <a:stretch>
            <a:fillRect/>
          </a:stretch>
        </p:blipFill>
        <p:spPr>
          <a:xfrm>
            <a:off x="5947410" y="4738464"/>
            <a:ext cx="2743200" cy="613902"/>
          </a:xfrm>
          <a:prstGeom prst="rect">
            <a:avLst/>
          </a:prstGeom>
        </p:spPr>
      </p:pic>
    </p:spTree>
    <p:extLst>
      <p:ext uri="{BB962C8B-B14F-4D97-AF65-F5344CB8AC3E}">
        <p14:creationId xmlns:p14="http://schemas.microsoft.com/office/powerpoint/2010/main" val="31815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4224868" y="301627"/>
            <a:ext cx="4470023" cy="2749551"/>
          </a:xfrm>
          <a:prstGeom prst="rect">
            <a:avLst/>
          </a:prstGeom>
          <a:noFill/>
          <a:ln w="12700" cap="sq">
            <a:noFill/>
            <a:miter lim="800000"/>
            <a:headEnd type="none" w="sm" len="sm"/>
            <a:tailEnd type="none" w="sm" len="sm"/>
          </a:ln>
          <a:effectLst/>
        </p:spPr>
        <p:txBody>
          <a:bodyPr anchor="ctr"/>
          <a:lstStyle/>
          <a:p>
            <a:pPr algn="ctr">
              <a:defRPr/>
            </a:pPr>
            <a:r>
              <a:rPr lang="en-US" sz="3911" dirty="0">
                <a:solidFill>
                  <a:srgbClr val="7030A0"/>
                </a:solidFill>
                <a:effectLst>
                  <a:outerShdw blurRad="38100" dist="38100" dir="2700000" algn="tl">
                    <a:srgbClr val="000000"/>
                  </a:outerShdw>
                </a:effectLst>
                <a:latin typeface="Gill Sans MT"/>
              </a:rPr>
              <a:t>Patti Labelle</a:t>
            </a:r>
          </a:p>
          <a:p>
            <a:pPr algn="ctr">
              <a:defRPr/>
            </a:pPr>
            <a:r>
              <a:rPr lang="en-US" sz="3911" dirty="0">
                <a:solidFill>
                  <a:prstClr val="black"/>
                </a:solidFill>
                <a:latin typeface="Calibri" panose="020F0502020204030204" pitchFamily="34" charset="0"/>
              </a:rPr>
              <a:t>"</a:t>
            </a:r>
            <a:r>
              <a:rPr lang="en-US" sz="3911" dirty="0" err="1">
                <a:solidFill>
                  <a:prstClr val="black"/>
                </a:solidFill>
                <a:latin typeface="Calibri" panose="020F0502020204030204" pitchFamily="34" charset="0"/>
              </a:rPr>
              <a:t>divabetic</a:t>
            </a:r>
            <a:r>
              <a:rPr lang="en-US" sz="3911" dirty="0">
                <a:solidFill>
                  <a:prstClr val="black"/>
                </a:solidFill>
                <a:latin typeface="Calibri" panose="020F0502020204030204" pitchFamily="34" charset="0"/>
              </a:rPr>
              <a:t>”</a:t>
            </a:r>
          </a:p>
          <a:p>
            <a:pPr algn="ctr">
              <a:defRPr/>
            </a:pPr>
            <a:r>
              <a:rPr lang="en-US" sz="3911" dirty="0">
                <a:solidFill>
                  <a:prstClr val="black"/>
                </a:solidFill>
                <a:effectLst>
                  <a:outerShdw blurRad="38100" dist="38100" dir="2700000" algn="tl">
                    <a:srgbClr val="000000"/>
                  </a:outerShdw>
                </a:effectLst>
                <a:latin typeface="Calibri" panose="020F0502020204030204" pitchFamily="34" charset="0"/>
              </a:rPr>
              <a:t>“I have diabetes, it doesn’t have me”</a:t>
            </a:r>
            <a:endParaRPr lang="en-US" sz="3911" dirty="0">
              <a:solidFill>
                <a:srgbClr val="B292CA"/>
              </a:solidFill>
              <a:effectLst>
                <a:outerShdw blurRad="38100" dist="38100" dir="2700000" algn="tl">
                  <a:srgbClr val="000000"/>
                </a:outerShdw>
              </a:effectLst>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304800" y="301627"/>
            <a:ext cx="3189235" cy="4826000"/>
          </a:xfrm>
          <a:prstGeom prst="rect">
            <a:avLst/>
          </a:prstGeom>
        </p:spPr>
      </p:pic>
      <p:pic>
        <p:nvPicPr>
          <p:cNvPr id="4" name="Picture 3"/>
          <p:cNvPicPr>
            <a:picLocks noChangeAspect="1"/>
          </p:cNvPicPr>
          <p:nvPr/>
        </p:nvPicPr>
        <p:blipFill>
          <a:blip r:embed="rId5"/>
          <a:stretch>
            <a:fillRect/>
          </a:stretch>
        </p:blipFill>
        <p:spPr>
          <a:xfrm>
            <a:off x="3352800" y="3124200"/>
            <a:ext cx="5646890" cy="3219451"/>
          </a:xfrm>
          <a:prstGeom prst="rect">
            <a:avLst/>
          </a:prstGeom>
        </p:spPr>
      </p:pic>
    </p:spTree>
    <p:custDataLst>
      <p:tags r:id="rId1"/>
    </p:custDataLst>
    <p:extLst>
      <p:ext uri="{BB962C8B-B14F-4D97-AF65-F5344CB8AC3E}">
        <p14:creationId xmlns:p14="http://schemas.microsoft.com/office/powerpoint/2010/main" val="172565055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vert="horz" lIns="90477" tIns="44445" rIns="90477" bIns="44445" anchor="b" anchorCtr="0">
            <a:normAutofit/>
          </a:bodyPr>
          <a:lstStyle/>
          <a:p>
            <a:pPr eaLnBrk="1" hangingPunct="1"/>
            <a:r>
              <a:rPr lang="en-US"/>
              <a:t>Signs of Diabetes</a:t>
            </a:r>
            <a:endParaRPr lang="en-US" sz="4000">
              <a:sym typeface="Monotype Sorts" pitchFamily="2" charset="2"/>
            </a:endParaRPr>
          </a:p>
        </p:txBody>
      </p:sp>
      <p:sp>
        <p:nvSpPr>
          <p:cNvPr id="40963" name="Rectangle 3"/>
          <p:cNvSpPr>
            <a:spLocks noGrp="1" noChangeArrowheads="1"/>
          </p:cNvSpPr>
          <p:nvPr>
            <p:ph sz="half" idx="1"/>
          </p:nvPr>
        </p:nvSpPr>
        <p:spPr>
          <a:xfrm>
            <a:off x="436685" y="1371601"/>
            <a:ext cx="3429000" cy="4497387"/>
          </a:xfrm>
        </p:spPr>
        <p:txBody>
          <a:bodyPr vert="horz" lIns="90477" tIns="44445" rIns="90477" bIns="44445">
            <a:normAutofit fontScale="77500" lnSpcReduction="20000"/>
          </a:bodyPr>
          <a:lstStyle/>
          <a:p>
            <a:pPr eaLnBrk="1" hangingPunct="1">
              <a:lnSpc>
                <a:spcPct val="120000"/>
              </a:lnSpc>
            </a:pPr>
            <a:r>
              <a:rPr lang="en-US" dirty="0"/>
              <a:t>Polyuria</a:t>
            </a:r>
          </a:p>
          <a:p>
            <a:pPr eaLnBrk="1" hangingPunct="1">
              <a:lnSpc>
                <a:spcPct val="120000"/>
              </a:lnSpc>
            </a:pPr>
            <a:r>
              <a:rPr lang="en-US" dirty="0"/>
              <a:t>Polydipsia	</a:t>
            </a:r>
          </a:p>
          <a:p>
            <a:pPr eaLnBrk="1" hangingPunct="1">
              <a:lnSpc>
                <a:spcPct val="120000"/>
              </a:lnSpc>
            </a:pPr>
            <a:r>
              <a:rPr lang="en-US" dirty="0" err="1"/>
              <a:t>Polyphasia</a:t>
            </a:r>
            <a:endParaRPr lang="en-US" dirty="0"/>
          </a:p>
          <a:p>
            <a:pPr eaLnBrk="1" hangingPunct="1">
              <a:lnSpc>
                <a:spcPct val="120000"/>
              </a:lnSpc>
            </a:pPr>
            <a:r>
              <a:rPr lang="en-US" dirty="0"/>
              <a:t>Weight loss</a:t>
            </a:r>
          </a:p>
          <a:p>
            <a:pPr eaLnBrk="1" hangingPunct="1">
              <a:lnSpc>
                <a:spcPct val="120000"/>
              </a:lnSpc>
            </a:pPr>
            <a:r>
              <a:rPr lang="en-US" dirty="0"/>
              <a:t>Fatigue</a:t>
            </a:r>
          </a:p>
          <a:p>
            <a:pPr eaLnBrk="1" hangingPunct="1">
              <a:lnSpc>
                <a:spcPct val="120000"/>
              </a:lnSpc>
            </a:pPr>
            <a:r>
              <a:rPr lang="en-US" dirty="0"/>
              <a:t>Skin and other infections</a:t>
            </a:r>
          </a:p>
          <a:p>
            <a:pPr eaLnBrk="1" hangingPunct="1">
              <a:lnSpc>
                <a:spcPct val="120000"/>
              </a:lnSpc>
            </a:pPr>
            <a:r>
              <a:rPr lang="en-US" dirty="0"/>
              <a:t>Blurry vision</a:t>
            </a:r>
          </a:p>
        </p:txBody>
      </p:sp>
      <p:sp>
        <p:nvSpPr>
          <p:cNvPr id="1238020" name="Rectangle 4"/>
          <p:cNvSpPr>
            <a:spLocks noGrp="1" noChangeArrowheads="1"/>
          </p:cNvSpPr>
          <p:nvPr>
            <p:ph sz="half" idx="2"/>
          </p:nvPr>
        </p:nvSpPr>
        <p:spPr>
          <a:xfrm>
            <a:off x="3962400" y="1371601"/>
            <a:ext cx="4495800" cy="4497387"/>
          </a:xfrm>
        </p:spPr>
        <p:txBody>
          <a:bodyPr vert="horz" lIns="90477" tIns="44445" rIns="90477" bIns="44445">
            <a:normAutofit fontScale="77500" lnSpcReduction="20000"/>
          </a:bodyPr>
          <a:lstStyle/>
          <a:p>
            <a:pPr eaLnBrk="1" hangingPunct="1">
              <a:lnSpc>
                <a:spcPct val="120000"/>
              </a:lnSpc>
              <a:buFont typeface="Wingdings" pitchFamily="2" charset="2"/>
              <a:buBlip>
                <a:blip r:embed="rId4"/>
              </a:buBlip>
            </a:pPr>
            <a:r>
              <a:rPr lang="en-US" dirty="0"/>
              <a:t>Glycosuria, H</a:t>
            </a:r>
            <a:r>
              <a:rPr lang="en-US" baseline="-25000" dirty="0"/>
              <a:t>2</a:t>
            </a:r>
            <a:r>
              <a:rPr lang="en-US" dirty="0"/>
              <a:t>O losses</a:t>
            </a:r>
          </a:p>
          <a:p>
            <a:pPr eaLnBrk="1" hangingPunct="1">
              <a:lnSpc>
                <a:spcPct val="120000"/>
              </a:lnSpc>
              <a:buFont typeface="Wingdings" pitchFamily="2" charset="2"/>
              <a:buBlip>
                <a:blip r:embed="rId4"/>
              </a:buBlip>
            </a:pPr>
            <a:r>
              <a:rPr lang="en-US" dirty="0"/>
              <a:t>Dehydration</a:t>
            </a:r>
          </a:p>
          <a:p>
            <a:pPr eaLnBrk="1" hangingPunct="1">
              <a:lnSpc>
                <a:spcPct val="120000"/>
              </a:lnSpc>
              <a:buFont typeface="Wingdings" pitchFamily="2" charset="2"/>
              <a:buBlip>
                <a:blip r:embed="rId4"/>
              </a:buBlip>
            </a:pPr>
            <a:r>
              <a:rPr lang="en-US" dirty="0"/>
              <a:t>Fuel Depletion</a:t>
            </a:r>
          </a:p>
          <a:p>
            <a:pPr eaLnBrk="1" hangingPunct="1">
              <a:lnSpc>
                <a:spcPct val="120000"/>
              </a:lnSpc>
              <a:buFont typeface="Wingdings" pitchFamily="2" charset="2"/>
              <a:buBlip>
                <a:blip r:embed="rId4"/>
              </a:buBlip>
            </a:pPr>
            <a:r>
              <a:rPr lang="en-US" dirty="0"/>
              <a:t>Loss of body tissue, H</a:t>
            </a:r>
            <a:r>
              <a:rPr lang="en-US" baseline="-25000" dirty="0"/>
              <a:t>2</a:t>
            </a:r>
            <a:r>
              <a:rPr lang="en-US" dirty="0"/>
              <a:t>O</a:t>
            </a:r>
          </a:p>
          <a:p>
            <a:pPr eaLnBrk="1" hangingPunct="1">
              <a:lnSpc>
                <a:spcPct val="120000"/>
              </a:lnSpc>
              <a:buFont typeface="Wingdings" pitchFamily="2" charset="2"/>
              <a:buBlip>
                <a:blip r:embed="rId4"/>
              </a:buBlip>
            </a:pPr>
            <a:r>
              <a:rPr lang="en-US" dirty="0"/>
              <a:t>Poor energy utilization</a:t>
            </a:r>
          </a:p>
          <a:p>
            <a:pPr eaLnBrk="1" hangingPunct="1">
              <a:lnSpc>
                <a:spcPct val="120000"/>
              </a:lnSpc>
              <a:buFont typeface="Wingdings" pitchFamily="2" charset="2"/>
              <a:buBlip>
                <a:blip r:embed="rId4"/>
              </a:buBlip>
            </a:pPr>
            <a:r>
              <a:rPr lang="en-US" dirty="0"/>
              <a:t>Hyperglycemia increases incidence of infection</a:t>
            </a:r>
          </a:p>
          <a:p>
            <a:pPr eaLnBrk="1" hangingPunct="1">
              <a:lnSpc>
                <a:spcPct val="120000"/>
              </a:lnSpc>
              <a:buFont typeface="Wingdings" pitchFamily="2" charset="2"/>
              <a:buBlip>
                <a:blip r:embed="rId4"/>
              </a:buBlip>
            </a:pPr>
            <a:r>
              <a:rPr lang="en-US" dirty="0"/>
              <a:t>Osmotic changes</a:t>
            </a:r>
          </a:p>
          <a:p>
            <a:pPr eaLnBrk="1" hangingPunct="1">
              <a:buFont typeface="Wingdings" pitchFamily="2" charset="2"/>
              <a:buNone/>
            </a:pPr>
            <a:endParaRPr lang="en-US" dirty="0"/>
          </a:p>
          <a:p>
            <a:pPr eaLnBrk="1" hangingPunct="1"/>
            <a:endParaRPr lang="en-US" sz="2400" dirty="0"/>
          </a:p>
        </p:txBody>
      </p:sp>
    </p:spTree>
    <p:custDataLst>
      <p:tags r:id="rId1"/>
    </p:custDataLst>
    <p:extLst>
      <p:ext uri="{BB962C8B-B14F-4D97-AF65-F5344CB8AC3E}">
        <p14:creationId xmlns:p14="http://schemas.microsoft.com/office/powerpoint/2010/main" val="120508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0388" name="Picture 4" descr="visceral fa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200" y="114300"/>
            <a:ext cx="4719639"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7459" name="Object 3"/>
          <p:cNvGraphicFramePr>
            <a:graphicFrameLocks noChangeAspect="1"/>
          </p:cNvGraphicFramePr>
          <p:nvPr/>
        </p:nvGraphicFramePr>
        <p:xfrm>
          <a:off x="6206293" y="6246"/>
          <a:ext cx="2916471" cy="2255841"/>
        </p:xfrm>
        <a:graphic>
          <a:graphicData uri="http://schemas.openxmlformats.org/presentationml/2006/ole">
            <mc:AlternateContent xmlns:mc="http://schemas.openxmlformats.org/markup-compatibility/2006">
              <mc:Choice xmlns:v="urn:schemas-microsoft-com:vml" Requires="v">
                <p:oleObj name="Clip" r:id="rId5" imgW="3840813" imgH="2972058" progId="">
                  <p:embed/>
                </p:oleObj>
              </mc:Choice>
              <mc:Fallback>
                <p:oleObj name="Clip" r:id="rId5" imgW="3840813" imgH="2972058" progId="">
                  <p:embed/>
                  <p:pic>
                    <p:nvPicPr>
                      <p:cNvPr id="147459"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6293" y="6246"/>
                        <a:ext cx="2916471" cy="2255841"/>
                      </a:xfrm>
                      <a:prstGeom prst="rect">
                        <a:avLst/>
                      </a:prstGeom>
                      <a:noFill/>
                      <a:ln>
                        <a:noFill/>
                      </a:ln>
                    </p:spPr>
                  </p:pic>
                </p:oleObj>
              </mc:Fallback>
            </mc:AlternateContent>
          </a:graphicData>
        </a:graphic>
      </p:graphicFrame>
      <p:graphicFrame>
        <p:nvGraphicFramePr>
          <p:cNvPr id="147458" name="Object 2"/>
          <p:cNvGraphicFramePr>
            <a:graphicFrameLocks noChangeAspect="1"/>
          </p:cNvGraphicFramePr>
          <p:nvPr/>
        </p:nvGraphicFramePr>
        <p:xfrm>
          <a:off x="0" y="4602142"/>
          <a:ext cx="2916471" cy="2255858"/>
        </p:xfrm>
        <a:graphic>
          <a:graphicData uri="http://schemas.openxmlformats.org/presentationml/2006/ole">
            <mc:AlternateContent xmlns:mc="http://schemas.openxmlformats.org/markup-compatibility/2006">
              <mc:Choice xmlns:v="urn:schemas-microsoft-com:vml" Requires="v">
                <p:oleObj name="Clip" r:id="rId7" imgW="3840813" imgH="2972058" progId="">
                  <p:embed/>
                </p:oleObj>
              </mc:Choice>
              <mc:Fallback>
                <p:oleObj name="Clip" r:id="rId7" imgW="3840813" imgH="2972058" progId="">
                  <p:embed/>
                  <p:pic>
                    <p:nvPicPr>
                      <p:cNvPr id="147458"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602142"/>
                        <a:ext cx="2916471" cy="2255858"/>
                      </a:xfrm>
                      <a:prstGeom prst="rect">
                        <a:avLst/>
                      </a:prstGeom>
                      <a:noFill/>
                      <a:ln>
                        <a:noFill/>
                      </a:ln>
                    </p:spPr>
                  </p:pic>
                </p:oleObj>
              </mc:Fallback>
            </mc:AlternateContent>
          </a:graphicData>
        </a:graphic>
      </p:graphicFrame>
    </p:spTree>
    <p:custDataLst>
      <p:tags r:id="rId1"/>
    </p:custDataLst>
    <p:extLst>
      <p:ext uri="{BB962C8B-B14F-4D97-AF65-F5344CB8AC3E}">
        <p14:creationId xmlns:p14="http://schemas.microsoft.com/office/powerpoint/2010/main" val="38784417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CE592-28B4-1C5A-A67B-A1F97A9E2D2A}"/>
            </a:ext>
          </a:extLst>
        </p:cNvPr>
        <p:cNvGrpSpPr/>
        <p:nvPr/>
      </p:nvGrpSpPr>
      <p:grpSpPr>
        <a:xfrm>
          <a:off x="0" y="0"/>
          <a:ext cx="0" cy="0"/>
          <a:chOff x="0" y="0"/>
          <a:chExt cx="0" cy="0"/>
        </a:xfrm>
      </p:grpSpPr>
      <p:sp>
        <p:nvSpPr>
          <p:cNvPr id="54274" name="Rectangle 2">
            <a:extLst>
              <a:ext uri="{FF2B5EF4-FFF2-40B4-BE49-F238E27FC236}">
                <a16:creationId xmlns:a16="http://schemas.microsoft.com/office/drawing/2014/main" id="{894C65D4-EDB7-AFB0-B86D-44D5592918D8}"/>
              </a:ext>
            </a:extLst>
          </p:cNvPr>
          <p:cNvSpPr>
            <a:spLocks noGrp="1" noChangeArrowheads="1"/>
          </p:cNvSpPr>
          <p:nvPr>
            <p:ph type="title"/>
          </p:nvPr>
        </p:nvSpPr>
        <p:spPr/>
        <p:txBody>
          <a:bodyPr/>
          <a:lstStyle/>
          <a:p>
            <a:pPr eaLnBrk="1" hangingPunct="1"/>
            <a:r>
              <a:rPr lang="en-US"/>
              <a:t>What is Type 2 Diabetes?</a:t>
            </a:r>
          </a:p>
        </p:txBody>
      </p:sp>
      <p:sp>
        <p:nvSpPr>
          <p:cNvPr id="54275" name="Rectangle 3">
            <a:extLst>
              <a:ext uri="{FF2B5EF4-FFF2-40B4-BE49-F238E27FC236}">
                <a16:creationId xmlns:a16="http://schemas.microsoft.com/office/drawing/2014/main" id="{786E7D44-1E02-0747-50E2-CEEEA5E13FC8}"/>
              </a:ext>
            </a:extLst>
          </p:cNvPr>
          <p:cNvSpPr>
            <a:spLocks noGrp="1" noChangeArrowheads="1"/>
          </p:cNvSpPr>
          <p:nvPr>
            <p:ph idx="1"/>
          </p:nvPr>
        </p:nvSpPr>
        <p:spPr>
          <a:xfrm>
            <a:off x="533400" y="1187245"/>
            <a:ext cx="5791200" cy="5486400"/>
          </a:xfrm>
        </p:spPr>
        <p:txBody>
          <a:bodyPr>
            <a:normAutofit fontScale="92500" lnSpcReduction="10000"/>
          </a:bodyPr>
          <a:lstStyle/>
          <a:p>
            <a:r>
              <a:rPr lang="en-US" dirty="0"/>
              <a:t>Type 2 diabetes is associated with insulin secretory defects related to </a:t>
            </a:r>
          </a:p>
          <a:p>
            <a:pPr lvl="1"/>
            <a:r>
              <a:rPr lang="en-US" sz="3000" dirty="0"/>
              <a:t>genetic predisposition, </a:t>
            </a:r>
          </a:p>
          <a:p>
            <a:pPr lvl="1"/>
            <a:r>
              <a:rPr lang="en-US" sz="3000" dirty="0"/>
              <a:t>epigenetic changes (how genes are expressed)</a:t>
            </a:r>
          </a:p>
          <a:p>
            <a:pPr lvl="1"/>
            <a:r>
              <a:rPr lang="en-US" sz="3000" dirty="0"/>
              <a:t>inflammation, and </a:t>
            </a:r>
          </a:p>
          <a:p>
            <a:pPr lvl="1"/>
            <a:r>
              <a:rPr lang="en-US" sz="3000" dirty="0"/>
              <a:t>metabolic stress. </a:t>
            </a:r>
          </a:p>
          <a:p>
            <a:pPr marL="274320" lvl="1" indent="0">
              <a:buNone/>
            </a:pPr>
            <a:endParaRPr lang="en-US" dirty="0"/>
          </a:p>
          <a:p>
            <a:r>
              <a:rPr lang="en-US" sz="2600" dirty="0"/>
              <a:t>Future classification schemes for diabetes will likely focus on the pathophysiology of the underlying β-cell dysfunction.</a:t>
            </a:r>
          </a:p>
        </p:txBody>
      </p:sp>
      <p:pic>
        <p:nvPicPr>
          <p:cNvPr id="5" name="Picture 4">
            <a:extLst>
              <a:ext uri="{FF2B5EF4-FFF2-40B4-BE49-F238E27FC236}">
                <a16:creationId xmlns:a16="http://schemas.microsoft.com/office/drawing/2014/main" id="{58C31BD6-EEA5-2441-1AB8-B3EC943A4598}"/>
              </a:ext>
            </a:extLst>
          </p:cNvPr>
          <p:cNvPicPr>
            <a:picLocks noChangeAspect="1"/>
          </p:cNvPicPr>
          <p:nvPr/>
        </p:nvPicPr>
        <p:blipFill>
          <a:blip r:embed="rId4"/>
          <a:stretch>
            <a:fillRect/>
          </a:stretch>
        </p:blipFill>
        <p:spPr>
          <a:xfrm>
            <a:off x="6614576" y="3917067"/>
            <a:ext cx="2429729" cy="502534"/>
          </a:xfrm>
          <a:prstGeom prst="rect">
            <a:avLst/>
          </a:prstGeom>
        </p:spPr>
      </p:pic>
      <p:pic>
        <p:nvPicPr>
          <p:cNvPr id="7" name="Picture 6" descr="Smiling tattooed man with bun">
            <a:extLst>
              <a:ext uri="{FF2B5EF4-FFF2-40B4-BE49-F238E27FC236}">
                <a16:creationId xmlns:a16="http://schemas.microsoft.com/office/drawing/2014/main" id="{0919E2F1-3EA4-C972-70E5-1DCE239C06C0}"/>
              </a:ext>
            </a:extLst>
          </p:cNvPr>
          <p:cNvPicPr>
            <a:picLocks noChangeAspect="1"/>
          </p:cNvPicPr>
          <p:nvPr/>
        </p:nvPicPr>
        <p:blipFill>
          <a:blip r:embed="rId5" cstate="print">
            <a:extLst>
              <a:ext uri="{28A0092B-C50C-407E-A947-70E740481C1C}">
                <a14:useLocalDpi xmlns:a14="http://schemas.microsoft.com/office/drawing/2010/main" val="0"/>
              </a:ext>
            </a:extLst>
          </a:blip>
          <a:srcRect l="23333" r="10834"/>
          <a:stretch>
            <a:fillRect/>
          </a:stretch>
        </p:blipFill>
        <p:spPr>
          <a:xfrm>
            <a:off x="6248400" y="1295400"/>
            <a:ext cx="2541412" cy="2573582"/>
          </a:xfrm>
          <a:prstGeom prst="rect">
            <a:avLst/>
          </a:prstGeom>
        </p:spPr>
      </p:pic>
      <p:pic>
        <p:nvPicPr>
          <p:cNvPr id="3" name="Graphic 2" descr="Brainstorm outline">
            <a:extLst>
              <a:ext uri="{FF2B5EF4-FFF2-40B4-BE49-F238E27FC236}">
                <a16:creationId xmlns:a16="http://schemas.microsoft.com/office/drawing/2014/main" id="{0080E1AE-6059-D77F-AB6D-39EA2001FC5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019800" y="3881272"/>
            <a:ext cx="609600" cy="609600"/>
          </a:xfrm>
          <a:prstGeom prst="rect">
            <a:avLst/>
          </a:prstGeom>
        </p:spPr>
      </p:pic>
    </p:spTree>
    <p:custDataLst>
      <p:tags r:id="rId1"/>
    </p:custDataLst>
    <p:extLst>
      <p:ext uri="{BB962C8B-B14F-4D97-AF65-F5344CB8AC3E}">
        <p14:creationId xmlns:p14="http://schemas.microsoft.com/office/powerpoint/2010/main" val="57654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a:t>Life Study – Mrs. Jones</a:t>
            </a:r>
          </a:p>
        </p:txBody>
      </p:sp>
      <p:sp>
        <p:nvSpPr>
          <p:cNvPr id="1762307" name="Rectangle 3"/>
          <p:cNvSpPr>
            <a:spLocks noGrp="1" noChangeArrowheads="1"/>
          </p:cNvSpPr>
          <p:nvPr>
            <p:ph sz="quarter" idx="1"/>
          </p:nvPr>
        </p:nvSpPr>
        <p:spPr>
          <a:xfrm>
            <a:off x="457200" y="1143000"/>
            <a:ext cx="8229600" cy="5257800"/>
          </a:xfrm>
        </p:spPr>
        <p:txBody>
          <a:bodyPr>
            <a:normAutofit/>
          </a:bodyPr>
          <a:lstStyle/>
          <a:p>
            <a:pPr eaLnBrk="1" hangingPunct="1">
              <a:buFont typeface="Wingdings" pitchFamily="2" charset="2"/>
              <a:buNone/>
              <a:defRPr/>
            </a:pPr>
            <a:r>
              <a:rPr lang="en-US" dirty="0"/>
              <a:t>MJ is 62 years old, with a BMI of 36 and complains of feeling tired and urinating several times a night.  Has a urinary tract infection.  Her A1c is 8.3%, glucose 237.  </a:t>
            </a:r>
          </a:p>
          <a:p>
            <a:pPr eaLnBrk="1" hangingPunct="1">
              <a:buFont typeface="Wingdings" pitchFamily="2" charset="2"/>
              <a:buNone/>
              <a:defRPr/>
            </a:pPr>
            <a:r>
              <a:rPr lang="en-US" dirty="0"/>
              <a:t>MJ is hypertensive with a history of gestational diabetes. No </a:t>
            </a:r>
            <a:r>
              <a:rPr lang="en-US" dirty="0" err="1"/>
              <a:t>ketones</a:t>
            </a:r>
            <a:r>
              <a:rPr lang="en-US" dirty="0"/>
              <a:t> in urine.</a:t>
            </a:r>
          </a:p>
          <a:p>
            <a:pPr eaLnBrk="1" hangingPunct="1">
              <a:defRPr/>
            </a:pPr>
            <a:r>
              <a:rPr lang="en-US" dirty="0"/>
              <a:t>What are risk factors and signs of diabetes?</a:t>
            </a:r>
          </a:p>
          <a:p>
            <a:pPr eaLnBrk="1" hangingPunct="1">
              <a:defRPr/>
            </a:pPr>
            <a:r>
              <a:rPr lang="en-US" dirty="0"/>
              <a:t>You find a few moments to </a:t>
            </a:r>
            <a:br>
              <a:rPr lang="en-US" dirty="0"/>
            </a:br>
            <a:r>
              <a:rPr lang="en-US" dirty="0"/>
              <a:t>teach and MJ asks you </a:t>
            </a:r>
            <a:br>
              <a:rPr lang="en-US" dirty="0"/>
            </a:br>
            <a:r>
              <a:rPr lang="en-US" dirty="0"/>
              <a:t>some questions.</a:t>
            </a:r>
          </a:p>
          <a:p>
            <a:pPr eaLnBrk="1" hangingPunct="1">
              <a:lnSpc>
                <a:spcPct val="80000"/>
              </a:lnSpc>
              <a:defRPr/>
            </a:pPr>
            <a:endParaRPr lang="en-US" sz="2800" dirty="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793577"/>
            <a:ext cx="2971800" cy="1946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5243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8604" y="159034"/>
            <a:ext cx="8585841" cy="764387"/>
          </a:xfrm>
        </p:spPr>
        <p:txBody>
          <a:bodyPr vert="horz" lIns="90488" tIns="44451" rIns="90488" bIns="44451" anchor="b" anchorCtr="0">
            <a:normAutofit/>
          </a:bodyPr>
          <a:lstStyle/>
          <a:p>
            <a:pPr eaLnBrk="1" hangingPunct="1"/>
            <a:r>
              <a:rPr lang="en-US" sz="3600" dirty="0"/>
              <a:t>The Noxious Nine – Pathophysiology T2D</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256056" y="1247270"/>
            <a:ext cx="1424568" cy="1401731"/>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543800" y="1371600"/>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44440" y="3235324"/>
            <a:ext cx="1447800" cy="1085851"/>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3400" y="5642766"/>
            <a:ext cx="1579563" cy="92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1" y="4741865"/>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4" y="4502154"/>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3"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6" y="4337054"/>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2" y="4343403"/>
            <a:ext cx="71439"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3"/>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37327" y="4235244"/>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6" y="4497391"/>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6" y="4181475"/>
            <a:ext cx="374651"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532563"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7668" y="4675984"/>
            <a:ext cx="1797051"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694945"/>
            <a:ext cx="19780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dirty="0">
                <a:latin typeface="Helvetica" pitchFamily="34" charset="0"/>
              </a:rPr>
              <a:t>Increased glucagon </a:t>
            </a:r>
            <a:r>
              <a:rPr lang="el-GR" sz="1600" b="1" dirty="0">
                <a:latin typeface="Helvetica" pitchFamily="34" charset="0"/>
              </a:rPr>
              <a:t>α</a:t>
            </a:r>
            <a:r>
              <a:rPr lang="en-US" sz="1600" b="1" dirty="0">
                <a:latin typeface="Helvetica" pitchFamily="34" charset="0"/>
              </a:rPr>
              <a:t>-cell secretion </a:t>
            </a:r>
          </a:p>
        </p:txBody>
      </p:sp>
      <p:pic>
        <p:nvPicPr>
          <p:cNvPr id="53454" name="Picture 205"/>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34036" y="1994964"/>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52800" y="947705"/>
            <a:ext cx="1620839" cy="80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3" y="2514601"/>
            <a:ext cx="1039813" cy="2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endParaRPr lang="en-US" sz="1200" b="1">
              <a:latin typeface="Helvetica" pitchFamily="34" charset="0"/>
            </a:endParaRPr>
          </a:p>
        </p:txBody>
      </p:sp>
      <p:sp>
        <p:nvSpPr>
          <p:cNvPr id="1290458" name="Rectangle 218"/>
          <p:cNvSpPr>
            <a:spLocks noChangeArrowheads="1"/>
          </p:cNvSpPr>
          <p:nvPr/>
        </p:nvSpPr>
        <p:spPr bwMode="auto">
          <a:xfrm>
            <a:off x="3145154" y="1752600"/>
            <a:ext cx="2396491"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Insulin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p:txBody>
      </p:sp>
      <p:sp>
        <p:nvSpPr>
          <p:cNvPr id="53458" name="AutoShape 219"/>
          <p:cNvSpPr>
            <a:spLocks noChangeArrowheads="1"/>
          </p:cNvSpPr>
          <p:nvPr/>
        </p:nvSpPr>
        <p:spPr bwMode="auto">
          <a:xfrm rot="13440184">
            <a:off x="4463249" y="1601399"/>
            <a:ext cx="403909" cy="206725"/>
          </a:xfrm>
          <a:prstGeom prst="rightArrow">
            <a:avLst>
              <a:gd name="adj1" fmla="val 50000"/>
              <a:gd name="adj2" fmla="val 96119"/>
            </a:avLst>
          </a:prstGeom>
          <a:solidFill>
            <a:schemeClr val="tx1"/>
          </a:solidFill>
          <a:ln w="12700">
            <a:solidFill>
              <a:schemeClr val="tx1"/>
            </a:solidFill>
            <a:miter lim="800000"/>
            <a:headEnd/>
            <a:tailEnd/>
          </a:ln>
        </p:spPr>
        <p:txBody>
          <a:bodyPr wrap="none" anchor="ctr"/>
          <a:lstStyle/>
          <a:p>
            <a:endParaRPr lang="en-US" dirty="0"/>
          </a:p>
        </p:txBody>
      </p:sp>
      <p:sp>
        <p:nvSpPr>
          <p:cNvPr id="1290460" name="Rectangle 220"/>
          <p:cNvSpPr>
            <a:spLocks noChangeArrowheads="1"/>
          </p:cNvSpPr>
          <p:nvPr/>
        </p:nvSpPr>
        <p:spPr bwMode="auto">
          <a:xfrm>
            <a:off x="609600" y="5357815"/>
            <a:ext cx="1447800" cy="107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dirty="0">
                <a:latin typeface="Helvetica" pitchFamily="34" charset="0"/>
              </a:rPr>
              <a:t>Increased hepatic glucose</a:t>
            </a:r>
          </a:p>
          <a:p>
            <a:r>
              <a:rPr lang="en-US" sz="1600" b="1" dirty="0">
                <a:latin typeface="Helvetica" pitchFamily="34" charset="0"/>
              </a:rPr>
              <a:t>production</a:t>
            </a:r>
          </a:p>
        </p:txBody>
      </p:sp>
      <p:sp>
        <p:nvSpPr>
          <p:cNvPr id="53460" name="AutoShape 221"/>
          <p:cNvSpPr>
            <a:spLocks noChangeArrowheads="1"/>
          </p:cNvSpPr>
          <p:nvPr/>
        </p:nvSpPr>
        <p:spPr bwMode="auto">
          <a:xfrm>
            <a:off x="1685925" y="5465767"/>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6968220" y="4371381"/>
            <a:ext cx="1570892"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p>
            <a:r>
              <a:rPr lang="en-US" sz="1600" b="1" dirty="0">
                <a:latin typeface="Helvetica" pitchFamily="34" charset="0"/>
              </a:rPr>
              <a:t>Increased lipolysis</a:t>
            </a:r>
          </a:p>
        </p:txBody>
      </p:sp>
      <p:sp>
        <p:nvSpPr>
          <p:cNvPr id="53463" name="AutoShape 228"/>
          <p:cNvSpPr>
            <a:spLocks noChangeArrowheads="1"/>
          </p:cNvSpPr>
          <p:nvPr/>
        </p:nvSpPr>
        <p:spPr bwMode="auto">
          <a:xfrm rot="1160736" flipH="1">
            <a:off x="5943600" y="594360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290829" y="6116753"/>
            <a:ext cx="2209800"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dirty="0">
                <a:latin typeface="Helvetica" pitchFamily="34" charset="0"/>
              </a:rPr>
              <a:t>Decreased muscle glucose uptake</a:t>
            </a:r>
          </a:p>
        </p:txBody>
      </p:sp>
      <p:sp>
        <p:nvSpPr>
          <p:cNvPr id="53465" name="Freeform 231"/>
          <p:cNvSpPr>
            <a:spLocks/>
          </p:cNvSpPr>
          <p:nvPr/>
        </p:nvSpPr>
        <p:spPr bwMode="auto">
          <a:xfrm>
            <a:off x="4945066" y="3259141"/>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2" y="4068763"/>
            <a:ext cx="971551"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3" y="4114802"/>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3"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5" y="4891090"/>
            <a:ext cx="57151" cy="768351"/>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42" y="4443414"/>
            <a:ext cx="200025" cy="450851"/>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8"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9" y="5021265"/>
            <a:ext cx="171451"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3" y="4459289"/>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8" y="5534027"/>
            <a:ext cx="403225" cy="82551"/>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3" y="5418142"/>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4" y="4829178"/>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8"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4" y="3560764"/>
            <a:ext cx="112713" cy="881063"/>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2"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9" y="5305429"/>
            <a:ext cx="411163"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38961"/>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0465" y="4445410"/>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49465" y="48549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2414" y="46390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296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4314" y="39485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166" y="423030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1469" y="34168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76256" y="44820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1793" y="39804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1469" y="42661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1349" y="4950363"/>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275" y="43439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225" y="415978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77856" y="53964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666" y="5285992"/>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28581" y="47043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392825" y="51313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413" y="54361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714119" y="1127938"/>
            <a:ext cx="1333881"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p>
            <a:r>
              <a:rPr lang="en-GB" sz="1600" b="1" dirty="0" err="1">
                <a:latin typeface="Helvetica" pitchFamily="34" charset="0"/>
                <a:sym typeface="Symbol" pitchFamily="18" charset="2"/>
              </a:rPr>
              <a:t>Neurotrans</a:t>
            </a:r>
            <a:r>
              <a:rPr lang="en-GB" sz="1600" b="1" dirty="0">
                <a:latin typeface="Helvetica" pitchFamily="34" charset="0"/>
                <a:sym typeface="Symbol" pitchFamily="18" charset="2"/>
              </a:rPr>
              <a:t>-mission dysfunction</a:t>
            </a:r>
            <a:endParaRPr lang="en-US" sz="1600" b="1" dirty="0">
              <a:latin typeface="Helvetica" pitchFamily="34" charset="0"/>
            </a:endParaRPr>
          </a:p>
        </p:txBody>
      </p:sp>
      <p:sp>
        <p:nvSpPr>
          <p:cNvPr id="53503" name="AutoShape 282"/>
          <p:cNvSpPr>
            <a:spLocks noChangeArrowheads="1"/>
          </p:cNvSpPr>
          <p:nvPr/>
        </p:nvSpPr>
        <p:spPr bwMode="auto">
          <a:xfrm rot="70396" flipH="1">
            <a:off x="1830377" y="334724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7269158" y="2886128"/>
            <a:ext cx="18748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nchorCtr="1">
            <a:spAutoFit/>
          </a:bodyPr>
          <a:lstStyle/>
          <a:p>
            <a:pPr algn="ctr"/>
            <a:r>
              <a:rPr lang="en-US" sz="1600" b="1" dirty="0">
                <a:latin typeface="Helvetica" pitchFamily="34" charset="0"/>
              </a:rPr>
              <a:t>Increased renal glucose reabsorption</a:t>
            </a:r>
          </a:p>
        </p:txBody>
      </p:sp>
      <p:sp>
        <p:nvSpPr>
          <p:cNvPr id="1290524" name="Rectangle 284"/>
          <p:cNvSpPr>
            <a:spLocks noChangeArrowheads="1"/>
          </p:cNvSpPr>
          <p:nvPr/>
        </p:nvSpPr>
        <p:spPr bwMode="auto">
          <a:xfrm>
            <a:off x="5194866" y="3023735"/>
            <a:ext cx="1585371"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Decreased </a:t>
            </a:r>
            <a:br>
              <a:rPr lang="en-US" sz="1600" b="1" dirty="0">
                <a:latin typeface="Helvetica" pitchFamily="34" charset="0"/>
              </a:rPr>
            </a:br>
            <a:r>
              <a:rPr lang="en-US" sz="1600" b="1" dirty="0">
                <a:latin typeface="Helvetica" pitchFamily="34" charset="0"/>
              </a:rPr>
              <a:t>incretin effect</a:t>
            </a:r>
            <a:br>
              <a:rPr lang="en-US" sz="1600" b="1" dirty="0">
                <a:latin typeface="Helvetica" pitchFamily="34" charset="0"/>
              </a:rPr>
            </a:br>
            <a:r>
              <a:rPr lang="en-GB" sz="1600" b="1" dirty="0">
                <a:latin typeface="Helvetica" pitchFamily="34" charset="0"/>
                <a:sym typeface="Symbol" pitchFamily="18" charset="2"/>
              </a:rPr>
              <a:t>Gut hormones</a:t>
            </a:r>
            <a:endParaRPr lang="en-US" sz="1600" b="1" dirty="0">
              <a:latin typeface="Helvetica" pitchFamily="34" charset="0"/>
            </a:endParaRPr>
          </a:p>
        </p:txBody>
      </p:sp>
      <p:sp>
        <p:nvSpPr>
          <p:cNvPr id="53506" name="AutoShape 285"/>
          <p:cNvSpPr>
            <a:spLocks noChangeArrowheads="1"/>
          </p:cNvSpPr>
          <p:nvPr/>
        </p:nvSpPr>
        <p:spPr bwMode="auto">
          <a:xfrm rot="12520457">
            <a:off x="8667949" y="2557299"/>
            <a:ext cx="412990" cy="200077"/>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804867" y="5072641"/>
            <a:ext cx="844551"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11330193">
            <a:off x="1762753" y="1919219"/>
            <a:ext cx="691487" cy="185615"/>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dirty="0"/>
          </a:p>
        </p:txBody>
      </p:sp>
      <p:pic>
        <p:nvPicPr>
          <p:cNvPr id="5" name="Picture 4">
            <a:extLst>
              <a:ext uri="{FF2B5EF4-FFF2-40B4-BE49-F238E27FC236}">
                <a16:creationId xmlns:a16="http://schemas.microsoft.com/office/drawing/2014/main" id="{4E9749CF-F8D1-07F7-747A-8CCFFCB9921E}"/>
              </a:ext>
            </a:extLst>
          </p:cNvPr>
          <p:cNvPicPr>
            <a:picLocks noChangeAspect="1"/>
          </p:cNvPicPr>
          <p:nvPr/>
        </p:nvPicPr>
        <p:blipFill>
          <a:blip r:embed="rId12"/>
          <a:stretch>
            <a:fillRect/>
          </a:stretch>
        </p:blipFill>
        <p:spPr>
          <a:xfrm>
            <a:off x="7330856" y="1225442"/>
            <a:ext cx="1301271" cy="1658100"/>
          </a:xfrm>
          <a:prstGeom prst="rect">
            <a:avLst/>
          </a:prstGeom>
        </p:spPr>
      </p:pic>
      <p:sp>
        <p:nvSpPr>
          <p:cNvPr id="6" name="Rectangle 222">
            <a:extLst>
              <a:ext uri="{FF2B5EF4-FFF2-40B4-BE49-F238E27FC236}">
                <a16:creationId xmlns:a16="http://schemas.microsoft.com/office/drawing/2014/main" id="{69F3C829-476E-E6E2-85F6-C76D3E0B0759}"/>
              </a:ext>
            </a:extLst>
          </p:cNvPr>
          <p:cNvSpPr>
            <a:spLocks noChangeArrowheads="1"/>
          </p:cNvSpPr>
          <p:nvPr/>
        </p:nvSpPr>
        <p:spPr bwMode="auto">
          <a:xfrm>
            <a:off x="5922963" y="974499"/>
            <a:ext cx="2116198" cy="366769"/>
          </a:xfrm>
          <a:prstGeom prst="rect">
            <a:avLst/>
          </a:prstGeom>
          <a:solidFill>
            <a:schemeClr val="bg1"/>
          </a:solidFill>
          <a:ln>
            <a:noFill/>
          </a:ln>
        </p:spPr>
        <p:txBody>
          <a:bodyPr wrap="square" lIns="90488" tIns="44451" rIns="90488" bIns="44451">
            <a:spAutoFit/>
          </a:bodyPr>
          <a:lstStyle/>
          <a:p>
            <a:r>
              <a:rPr lang="en-US" b="1" dirty="0">
                <a:solidFill>
                  <a:srgbClr val="0070C0"/>
                </a:solidFill>
                <a:latin typeface="Helvetica" pitchFamily="34" charset="0"/>
              </a:rPr>
              <a:t>Hypercortisolism</a:t>
            </a:r>
          </a:p>
        </p:txBody>
      </p:sp>
      <p:sp>
        <p:nvSpPr>
          <p:cNvPr id="7" name="AutoShape 219">
            <a:extLst>
              <a:ext uri="{FF2B5EF4-FFF2-40B4-BE49-F238E27FC236}">
                <a16:creationId xmlns:a16="http://schemas.microsoft.com/office/drawing/2014/main" id="{288EC15D-89CA-A3C5-4A20-F87E2DD13428}"/>
              </a:ext>
            </a:extLst>
          </p:cNvPr>
          <p:cNvSpPr>
            <a:spLocks noChangeArrowheads="1"/>
          </p:cNvSpPr>
          <p:nvPr/>
        </p:nvSpPr>
        <p:spPr bwMode="auto">
          <a:xfrm>
            <a:off x="6699251" y="1281864"/>
            <a:ext cx="524561" cy="270544"/>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dirty="0"/>
          </a:p>
        </p:txBody>
      </p:sp>
      <p:sp>
        <p:nvSpPr>
          <p:cNvPr id="2" name="TextBox 1">
            <a:extLst>
              <a:ext uri="{FF2B5EF4-FFF2-40B4-BE49-F238E27FC236}">
                <a16:creationId xmlns:a16="http://schemas.microsoft.com/office/drawing/2014/main" id="{80ED1BC3-3DAC-0877-ADB5-06C4BAC6E41F}"/>
              </a:ext>
            </a:extLst>
          </p:cNvPr>
          <p:cNvSpPr txBox="1"/>
          <p:nvPr/>
        </p:nvSpPr>
        <p:spPr>
          <a:xfrm>
            <a:off x="685800" y="6488668"/>
            <a:ext cx="4800600" cy="369332"/>
          </a:xfrm>
          <a:prstGeom prst="rect">
            <a:avLst/>
          </a:prstGeom>
          <a:noFill/>
        </p:spPr>
        <p:txBody>
          <a:bodyPr wrap="square" rtlCol="0">
            <a:spAutoFit/>
          </a:bodyPr>
          <a:lstStyle/>
          <a:p>
            <a:r>
              <a:rPr lang="en-US" dirty="0"/>
              <a:t>DeFronzo, </a:t>
            </a:r>
            <a:r>
              <a:rPr lang="en-US" dirty="0" err="1"/>
              <a:t>Auchus</a:t>
            </a:r>
            <a:r>
              <a:rPr lang="en-US" dirty="0"/>
              <a:t>-Hypercortisolism June 2025 </a:t>
            </a:r>
          </a:p>
        </p:txBody>
      </p:sp>
    </p:spTree>
    <p:custDataLst>
      <p:tags r:id="rId1"/>
    </p:custDataLst>
    <p:extLst>
      <p:ext uri="{BB962C8B-B14F-4D97-AF65-F5344CB8AC3E}">
        <p14:creationId xmlns:p14="http://schemas.microsoft.com/office/powerpoint/2010/main" val="933897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2"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2000" fill="hold"/>
                                        <p:tgtEl>
                                          <p:spTgt spid="6"/>
                                        </p:tgtEl>
                                        <p:attrNameLst>
                                          <p:attrName>ppt_x</p:attrName>
                                        </p:attrNameLst>
                                      </p:cBhvr>
                                      <p:tavLst>
                                        <p:tav tm="0">
                                          <p:val>
                                            <p:strVal val="0-#ppt_w/2"/>
                                          </p:val>
                                        </p:tav>
                                        <p:tav tm="100000">
                                          <p:val>
                                            <p:strVal val="#ppt_x"/>
                                          </p:val>
                                        </p:tav>
                                      </p:tavLst>
                                    </p:anim>
                                    <p:anim calcmode="lin" valueType="num">
                                      <p:cBhvr additive="base">
                                        <p:cTn id="56"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7"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4D6E5-51D0-ABED-0593-24F57B544148}"/>
              </a:ext>
            </a:extLst>
          </p:cNvPr>
          <p:cNvSpPr>
            <a:spLocks noGrp="1"/>
          </p:cNvSpPr>
          <p:nvPr>
            <p:ph type="title"/>
          </p:nvPr>
        </p:nvSpPr>
        <p:spPr>
          <a:xfrm>
            <a:off x="457200" y="228600"/>
            <a:ext cx="8229600" cy="914400"/>
          </a:xfrm>
        </p:spPr>
        <p:txBody>
          <a:bodyPr anchor="b">
            <a:normAutofit/>
          </a:bodyPr>
          <a:lstStyle/>
          <a:p>
            <a:r>
              <a:rPr lang="en-US" dirty="0"/>
              <a:t>Hypercortisolism in Type 2</a:t>
            </a:r>
          </a:p>
        </p:txBody>
      </p:sp>
      <p:sp>
        <p:nvSpPr>
          <p:cNvPr id="4" name="Content Placeholder 3">
            <a:extLst>
              <a:ext uri="{FF2B5EF4-FFF2-40B4-BE49-F238E27FC236}">
                <a16:creationId xmlns:a16="http://schemas.microsoft.com/office/drawing/2014/main" id="{B773A2B6-5385-EE7F-9CA1-45B94B307A77}"/>
              </a:ext>
            </a:extLst>
          </p:cNvPr>
          <p:cNvSpPr>
            <a:spLocks noGrp="1"/>
          </p:cNvSpPr>
          <p:nvPr>
            <p:ph sz="quarter" idx="1"/>
          </p:nvPr>
        </p:nvSpPr>
        <p:spPr>
          <a:xfrm>
            <a:off x="4800600" y="1371600"/>
            <a:ext cx="3886200" cy="4937760"/>
          </a:xfrm>
        </p:spPr>
        <p:txBody>
          <a:bodyPr>
            <a:normAutofit/>
          </a:bodyPr>
          <a:lstStyle/>
          <a:p>
            <a:pPr>
              <a:lnSpc>
                <a:spcPct val="90000"/>
              </a:lnSpc>
            </a:pPr>
            <a:r>
              <a:rPr lang="en-US" sz="2800" dirty="0"/>
              <a:t>Can lead to “Difficult to Control Type 2 Diabetes”</a:t>
            </a:r>
          </a:p>
          <a:p>
            <a:pPr>
              <a:lnSpc>
                <a:spcPct val="90000"/>
              </a:lnSpc>
            </a:pPr>
            <a:r>
              <a:rPr lang="en-US" sz="2800" dirty="0"/>
              <a:t>CATALYST study revealed  about 24% of people with elevated BG despite meds, may be due to hypercortisolism.</a:t>
            </a:r>
          </a:p>
          <a:p>
            <a:pPr>
              <a:lnSpc>
                <a:spcPct val="90000"/>
              </a:lnSpc>
            </a:pPr>
            <a:r>
              <a:rPr lang="en-US" sz="2800" dirty="0"/>
              <a:t>Treatment with mifepristone decreased weight and BG. </a:t>
            </a:r>
          </a:p>
        </p:txBody>
      </p:sp>
      <p:graphicFrame>
        <p:nvGraphicFramePr>
          <p:cNvPr id="6" name="Content Placeholder 2">
            <a:extLst>
              <a:ext uri="{FF2B5EF4-FFF2-40B4-BE49-F238E27FC236}">
                <a16:creationId xmlns:a16="http://schemas.microsoft.com/office/drawing/2014/main" id="{DB10949A-6F15-F95B-C81A-79D770551703}"/>
              </a:ext>
            </a:extLst>
          </p:cNvPr>
          <p:cNvGraphicFramePr>
            <a:graphicFrameLocks noGrp="1"/>
          </p:cNvGraphicFramePr>
          <p:nvPr>
            <p:ph sz="quarter" idx="2"/>
            <p:extLst>
              <p:ext uri="{D42A27DB-BD31-4B8C-83A1-F6EECF244321}">
                <p14:modId xmlns:p14="http://schemas.microsoft.com/office/powerpoint/2010/main" val="1405765237"/>
              </p:ext>
            </p:extLst>
          </p:nvPr>
        </p:nvGraphicFramePr>
        <p:xfrm>
          <a:off x="530352" y="960120"/>
          <a:ext cx="4041648" cy="4937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B85C3DCE-21FB-451C-5888-3DD838B86AAA}"/>
              </a:ext>
            </a:extLst>
          </p:cNvPr>
          <p:cNvPicPr>
            <a:picLocks noChangeAspect="1"/>
          </p:cNvPicPr>
          <p:nvPr/>
        </p:nvPicPr>
        <p:blipFill>
          <a:blip r:embed="rId8"/>
          <a:stretch>
            <a:fillRect/>
          </a:stretch>
        </p:blipFill>
        <p:spPr>
          <a:xfrm>
            <a:off x="7620000" y="1828800"/>
            <a:ext cx="831371" cy="1059346"/>
          </a:xfrm>
          <a:prstGeom prst="rect">
            <a:avLst/>
          </a:prstGeom>
        </p:spPr>
      </p:pic>
      <p:sp>
        <p:nvSpPr>
          <p:cNvPr id="7" name="TextBox 6">
            <a:extLst>
              <a:ext uri="{FF2B5EF4-FFF2-40B4-BE49-F238E27FC236}">
                <a16:creationId xmlns:a16="http://schemas.microsoft.com/office/drawing/2014/main" id="{8F05E84B-1C5F-7520-C0FA-D68F5D5E7C32}"/>
              </a:ext>
            </a:extLst>
          </p:cNvPr>
          <p:cNvSpPr txBox="1"/>
          <p:nvPr/>
        </p:nvSpPr>
        <p:spPr>
          <a:xfrm>
            <a:off x="304800" y="6309360"/>
            <a:ext cx="4800600" cy="369332"/>
          </a:xfrm>
          <a:prstGeom prst="rect">
            <a:avLst/>
          </a:prstGeom>
          <a:noFill/>
        </p:spPr>
        <p:txBody>
          <a:bodyPr wrap="square" rtlCol="0">
            <a:spAutoFit/>
          </a:bodyPr>
          <a:lstStyle/>
          <a:p>
            <a:r>
              <a:rPr lang="en-US" dirty="0"/>
              <a:t>DeFronzo, </a:t>
            </a:r>
            <a:r>
              <a:rPr lang="en-US" dirty="0" err="1"/>
              <a:t>Auchus</a:t>
            </a:r>
            <a:r>
              <a:rPr lang="en-US" dirty="0"/>
              <a:t>-Hypercortisolism June 2025 </a:t>
            </a:r>
          </a:p>
        </p:txBody>
      </p:sp>
      <p:sp>
        <p:nvSpPr>
          <p:cNvPr id="9" name="TextBox 8">
            <a:extLst>
              <a:ext uri="{FF2B5EF4-FFF2-40B4-BE49-F238E27FC236}">
                <a16:creationId xmlns:a16="http://schemas.microsoft.com/office/drawing/2014/main" id="{49952227-33BD-CDD8-F148-947A086A6B57}"/>
              </a:ext>
            </a:extLst>
          </p:cNvPr>
          <p:cNvSpPr txBox="1"/>
          <p:nvPr/>
        </p:nvSpPr>
        <p:spPr>
          <a:xfrm>
            <a:off x="5029200" y="6285468"/>
            <a:ext cx="3429000" cy="369332"/>
          </a:xfrm>
          <a:prstGeom prst="rect">
            <a:avLst/>
          </a:prstGeom>
          <a:noFill/>
        </p:spPr>
        <p:txBody>
          <a:bodyPr wrap="square">
            <a:spAutoFit/>
          </a:bodyPr>
          <a:lstStyle/>
          <a:p>
            <a:r>
              <a:rPr lang="en-US" dirty="0">
                <a:hlinkClick r:id="rId9"/>
              </a:rPr>
              <a:t>pmc.ncbi.nlm.nih.gov+3HCP </a:t>
            </a:r>
            <a:endParaRPr lang="en-US" dirty="0"/>
          </a:p>
        </p:txBody>
      </p:sp>
    </p:spTree>
    <p:extLst>
      <p:ext uri="{BB962C8B-B14F-4D97-AF65-F5344CB8AC3E}">
        <p14:creationId xmlns:p14="http://schemas.microsoft.com/office/powerpoint/2010/main" val="310000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326399" y="326063"/>
            <a:ext cx="8389369" cy="910983"/>
          </a:xfrm>
        </p:spPr>
        <p:txBody>
          <a:bodyPr vert="horz" lIns="92075" tIns="46039" rIns="92075" bIns="46039" anchor="b" anchorCtr="0">
            <a:normAutofit/>
          </a:bodyPr>
          <a:lstStyle/>
          <a:p>
            <a:pPr eaLnBrk="1" hangingPunct="1">
              <a:defRPr/>
            </a:pPr>
            <a:r>
              <a:rPr lang="en-US" sz="4000" dirty="0"/>
              <a:t>Comparison of Type 1,Type 2, LADA</a:t>
            </a:r>
          </a:p>
        </p:txBody>
      </p:sp>
      <p:grpSp>
        <p:nvGrpSpPr>
          <p:cNvPr id="81923" name="Group 1027"/>
          <p:cNvGrpSpPr>
            <a:grpSpLocks/>
          </p:cNvGrpSpPr>
          <p:nvPr/>
        </p:nvGrpSpPr>
        <p:grpSpPr bwMode="auto">
          <a:xfrm>
            <a:off x="533400" y="1524001"/>
            <a:ext cx="8413399" cy="3918205"/>
            <a:chOff x="693" y="1188"/>
            <a:chExt cx="6166"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5E3886"/>
                </a:solidFill>
                <a:uLnTx/>
                <a:uFillTx/>
                <a:latin typeface="Calibri" panose="020F0502020204030204"/>
                <a:ea typeface="+mn-ea"/>
                <a:cs typeface="+mn-cs"/>
              </a:endParaRPr>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5E3886"/>
                </a:solidFill>
                <a:uLnTx/>
                <a:uFillTx/>
                <a:latin typeface="Calibri" panose="020F0502020204030204"/>
                <a:ea typeface="+mn-ea"/>
                <a:cs typeface="+mn-cs"/>
              </a:endParaRPr>
            </a:p>
          </p:txBody>
        </p:sp>
        <p:sp>
          <p:nvSpPr>
            <p:cNvPr id="1654790" name="Rectangle 1030"/>
            <p:cNvSpPr>
              <a:spLocks noChangeArrowheads="1"/>
            </p:cNvSpPr>
            <p:nvPr/>
          </p:nvSpPr>
          <p:spPr bwMode="auto">
            <a:xfrm>
              <a:off x="3603" y="1200"/>
              <a:ext cx="611"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sng" strike="noStrike" kern="1200" cap="none" spc="0" normalizeH="0" baseline="0" noProof="0" dirty="0">
                  <a:ln>
                    <a:noFill/>
                  </a:ln>
                  <a:solidFill>
                    <a:srgbClr val="5E3886"/>
                  </a:solidFill>
                  <a:uLnTx/>
                  <a:uFillTx/>
                  <a:latin typeface="Calibri" panose="020F0502020204030204"/>
                  <a:ea typeface="+mn-ea"/>
                  <a:cs typeface="+mn-cs"/>
                </a:rPr>
                <a:t>Type 1</a:t>
              </a:r>
            </a:p>
          </p:txBody>
        </p:sp>
        <p:sp>
          <p:nvSpPr>
            <p:cNvPr id="1654791" name="Rectangle 1031"/>
            <p:cNvSpPr>
              <a:spLocks noChangeArrowheads="1"/>
            </p:cNvSpPr>
            <p:nvPr/>
          </p:nvSpPr>
          <p:spPr bwMode="auto">
            <a:xfrm>
              <a:off x="4561" y="1200"/>
              <a:ext cx="1368"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sng" strike="noStrike" kern="1200" cap="none" spc="0" normalizeH="0" baseline="0" noProof="0" dirty="0">
                  <a:ln>
                    <a:noFill/>
                  </a:ln>
                  <a:solidFill>
                    <a:srgbClr val="5E3886"/>
                  </a:solidFill>
                  <a:uLnTx/>
                  <a:uFillTx/>
                  <a:latin typeface="Calibri" panose="020F0502020204030204"/>
                  <a:ea typeface="+mn-ea"/>
                  <a:cs typeface="+mn-cs"/>
                </a:rPr>
                <a:t>Type 2</a:t>
              </a: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     </a:t>
              </a:r>
              <a:r>
                <a:rPr kumimoji="0" lang="da-DK" sz="2400" b="1" i="0" u="sng" strike="noStrike" kern="1200" cap="none" spc="0" normalizeH="0" baseline="0" noProof="0" dirty="0">
                  <a:ln>
                    <a:noFill/>
                  </a:ln>
                  <a:solidFill>
                    <a:srgbClr val="5E3886"/>
                  </a:solidFill>
                  <a:uLnTx/>
                  <a:uFillTx/>
                  <a:latin typeface="Calibri" panose="020F0502020204030204"/>
                  <a:ea typeface="+mn-ea"/>
                  <a:cs typeface="+mn-cs"/>
                </a:rPr>
                <a:t>LADA</a:t>
              </a:r>
            </a:p>
          </p:txBody>
        </p:sp>
        <p:sp>
          <p:nvSpPr>
            <p:cNvPr id="1654792" name="Rectangle 1032"/>
            <p:cNvSpPr>
              <a:spLocks noChangeArrowheads="1"/>
            </p:cNvSpPr>
            <p:nvPr/>
          </p:nvSpPr>
          <p:spPr bwMode="auto">
            <a:xfrm>
              <a:off x="718" y="1491"/>
              <a:ext cx="1671" cy="233"/>
            </a:xfrm>
            <a:prstGeom prst="rect">
              <a:avLst/>
            </a:prstGeom>
            <a:noFill/>
            <a:ln w="9525">
              <a:noFill/>
              <a:miter lim="800000"/>
              <a:headEnd/>
              <a:tailEnd/>
            </a:ln>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Excess weight</a:t>
              </a:r>
            </a:p>
          </p:txBody>
        </p:sp>
        <p:sp>
          <p:nvSpPr>
            <p:cNvPr id="1654793" name="Rectangle 1033"/>
            <p:cNvSpPr>
              <a:spLocks noChangeArrowheads="1"/>
            </p:cNvSpPr>
            <p:nvPr/>
          </p:nvSpPr>
          <p:spPr bwMode="auto">
            <a:xfrm>
              <a:off x="3874" y="1473"/>
              <a:ext cx="204"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 x </a:t>
              </a:r>
            </a:p>
          </p:txBody>
        </p:sp>
        <p:sp>
          <p:nvSpPr>
            <p:cNvPr id="1654794" name="Rectangle 1034"/>
            <p:cNvSpPr>
              <a:spLocks noChangeArrowheads="1"/>
            </p:cNvSpPr>
            <p:nvPr/>
          </p:nvSpPr>
          <p:spPr bwMode="auto">
            <a:xfrm>
              <a:off x="4829" y="1473"/>
              <a:ext cx="2030"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xxx	  x		</a:t>
              </a:r>
            </a:p>
          </p:txBody>
        </p:sp>
        <p:sp>
          <p:nvSpPr>
            <p:cNvPr id="1654795" name="Rectangle 1035"/>
            <p:cNvSpPr>
              <a:spLocks noChangeArrowheads="1"/>
            </p:cNvSpPr>
            <p:nvPr/>
          </p:nvSpPr>
          <p:spPr bwMode="auto">
            <a:xfrm>
              <a:off x="738" y="1746"/>
              <a:ext cx="1829"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Insulin dependence</a:t>
              </a:r>
            </a:p>
          </p:txBody>
        </p:sp>
        <p:sp>
          <p:nvSpPr>
            <p:cNvPr id="1654796" name="Rectangle 1036"/>
            <p:cNvSpPr>
              <a:spLocks noChangeArrowheads="1"/>
            </p:cNvSpPr>
            <p:nvPr/>
          </p:nvSpPr>
          <p:spPr bwMode="auto">
            <a:xfrm>
              <a:off x="3841" y="1781"/>
              <a:ext cx="385" cy="233"/>
            </a:xfrm>
            <a:prstGeom prst="rect">
              <a:avLst/>
            </a:prstGeom>
            <a:noFill/>
            <a:ln w="9525">
              <a:noFill/>
              <a:miter lim="800000"/>
              <a:headEnd/>
              <a:tailEnd/>
            </a:ln>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xxx </a:t>
              </a:r>
            </a:p>
          </p:txBody>
        </p:sp>
        <p:sp>
          <p:nvSpPr>
            <p:cNvPr id="1654797" name="Rectangle 1037"/>
            <p:cNvSpPr>
              <a:spLocks noChangeArrowheads="1"/>
            </p:cNvSpPr>
            <p:nvPr/>
          </p:nvSpPr>
          <p:spPr bwMode="auto">
            <a:xfrm>
              <a:off x="4752" y="1746"/>
              <a:ext cx="1439" cy="233"/>
            </a:xfrm>
            <a:prstGeom prst="rect">
              <a:avLst/>
            </a:prstGeom>
            <a:noFill/>
            <a:ln w="9525">
              <a:noFill/>
              <a:miter lim="800000"/>
              <a:headEnd/>
              <a:tailEnd/>
            </a:ln>
          </p:spPr>
          <p:txBody>
            <a:bodyPr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30%	   6mos</a:t>
              </a:r>
            </a:p>
          </p:txBody>
        </p:sp>
        <p:sp>
          <p:nvSpPr>
            <p:cNvPr id="1654798" name="Rectangle 1038"/>
            <p:cNvSpPr>
              <a:spLocks noChangeArrowheads="1"/>
            </p:cNvSpPr>
            <p:nvPr/>
          </p:nvSpPr>
          <p:spPr bwMode="auto">
            <a:xfrm>
              <a:off x="738" y="2019"/>
              <a:ext cx="2142"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Respond to oral agents</a:t>
              </a:r>
            </a:p>
          </p:txBody>
        </p:sp>
        <p:sp>
          <p:nvSpPr>
            <p:cNvPr id="1654799" name="Rectangle 1039"/>
            <p:cNvSpPr>
              <a:spLocks noChangeArrowheads="1"/>
            </p:cNvSpPr>
            <p:nvPr/>
          </p:nvSpPr>
          <p:spPr bwMode="auto">
            <a:xfrm>
              <a:off x="3874" y="1994"/>
              <a:ext cx="202" cy="233"/>
            </a:xfrm>
            <a:prstGeom prst="rect">
              <a:avLst/>
            </a:prstGeom>
            <a:noFill/>
            <a:ln w="9525">
              <a:noFill/>
              <a:miter lim="800000"/>
              <a:headEnd/>
              <a:tailEnd/>
            </a:ln>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0</a:t>
              </a:r>
            </a:p>
          </p:txBody>
        </p:sp>
        <p:sp>
          <p:nvSpPr>
            <p:cNvPr id="1654800" name="Rectangle 1040"/>
            <p:cNvSpPr>
              <a:spLocks noChangeArrowheads="1"/>
            </p:cNvSpPr>
            <p:nvPr/>
          </p:nvSpPr>
          <p:spPr bwMode="auto">
            <a:xfrm>
              <a:off x="4752" y="2002"/>
              <a:ext cx="1527" cy="233"/>
            </a:xfrm>
            <a:prstGeom prst="rect">
              <a:avLst/>
            </a:prstGeom>
            <a:noFill/>
            <a:ln w="9525">
              <a:noFill/>
              <a:miter lim="800000"/>
              <a:headEnd/>
              <a:tailEnd/>
            </a:ln>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  xxx	     x </a:t>
              </a:r>
            </a:p>
          </p:txBody>
        </p:sp>
        <p:sp>
          <p:nvSpPr>
            <p:cNvPr id="1654801" name="Rectangle 1041"/>
            <p:cNvSpPr>
              <a:spLocks noChangeArrowheads="1"/>
            </p:cNvSpPr>
            <p:nvPr/>
          </p:nvSpPr>
          <p:spPr bwMode="auto">
            <a:xfrm>
              <a:off x="738" y="2291"/>
              <a:ext cx="665"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Ketosis</a:t>
              </a:r>
            </a:p>
          </p:txBody>
        </p:sp>
        <p:sp>
          <p:nvSpPr>
            <p:cNvPr id="1654802" name="Rectangle 1042"/>
            <p:cNvSpPr>
              <a:spLocks noChangeArrowheads="1"/>
            </p:cNvSpPr>
            <p:nvPr/>
          </p:nvSpPr>
          <p:spPr bwMode="auto">
            <a:xfrm>
              <a:off x="3821" y="2316"/>
              <a:ext cx="310"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xxx</a:t>
              </a:r>
            </a:p>
          </p:txBody>
        </p:sp>
        <p:sp>
          <p:nvSpPr>
            <p:cNvPr id="1654803" name="Rectangle 1043"/>
            <p:cNvSpPr>
              <a:spLocks noChangeArrowheads="1"/>
            </p:cNvSpPr>
            <p:nvPr/>
          </p:nvSpPr>
          <p:spPr bwMode="auto">
            <a:xfrm>
              <a:off x="4889" y="2291"/>
              <a:ext cx="984"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 x	   x </a:t>
              </a:r>
            </a:p>
          </p:txBody>
        </p:sp>
        <p:sp>
          <p:nvSpPr>
            <p:cNvPr id="1654804" name="Rectangle 1044"/>
            <p:cNvSpPr>
              <a:spLocks noChangeArrowheads="1"/>
            </p:cNvSpPr>
            <p:nvPr/>
          </p:nvSpPr>
          <p:spPr bwMode="auto">
            <a:xfrm>
              <a:off x="738" y="2564"/>
              <a:ext cx="1777"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Antibodies present</a:t>
              </a:r>
            </a:p>
          </p:txBody>
        </p:sp>
        <p:sp>
          <p:nvSpPr>
            <p:cNvPr id="1654805" name="Rectangle 1045"/>
            <p:cNvSpPr>
              <a:spLocks noChangeArrowheads="1"/>
            </p:cNvSpPr>
            <p:nvPr/>
          </p:nvSpPr>
          <p:spPr bwMode="auto">
            <a:xfrm>
              <a:off x="3841" y="2546"/>
              <a:ext cx="411"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xxx  </a:t>
              </a:r>
            </a:p>
          </p:txBody>
        </p:sp>
        <p:sp>
          <p:nvSpPr>
            <p:cNvPr id="1654806" name="Rectangle 1046"/>
            <p:cNvSpPr>
              <a:spLocks noChangeArrowheads="1"/>
            </p:cNvSpPr>
            <p:nvPr/>
          </p:nvSpPr>
          <p:spPr bwMode="auto">
            <a:xfrm>
              <a:off x="4829" y="2564"/>
              <a:ext cx="1032"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 0	   xx</a:t>
              </a:r>
            </a:p>
          </p:txBody>
        </p:sp>
        <p:sp>
          <p:nvSpPr>
            <p:cNvPr id="1654807" name="Rectangle 1047"/>
            <p:cNvSpPr>
              <a:spLocks noChangeArrowheads="1"/>
            </p:cNvSpPr>
            <p:nvPr/>
          </p:nvSpPr>
          <p:spPr bwMode="auto">
            <a:xfrm>
              <a:off x="738" y="2837"/>
              <a:ext cx="1870"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Typical Age of onset</a:t>
              </a:r>
            </a:p>
          </p:txBody>
        </p:sp>
        <p:sp>
          <p:nvSpPr>
            <p:cNvPr id="1654808" name="Rectangle 1048"/>
            <p:cNvSpPr>
              <a:spLocks noChangeArrowheads="1"/>
            </p:cNvSpPr>
            <p:nvPr/>
          </p:nvSpPr>
          <p:spPr bwMode="auto">
            <a:xfrm>
              <a:off x="3774" y="2837"/>
              <a:ext cx="566"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 teens</a:t>
              </a:r>
            </a:p>
          </p:txBody>
        </p:sp>
        <p:sp>
          <p:nvSpPr>
            <p:cNvPr id="1654809" name="Rectangle 1049"/>
            <p:cNvSpPr>
              <a:spLocks noChangeArrowheads="1"/>
            </p:cNvSpPr>
            <p:nvPr/>
          </p:nvSpPr>
          <p:spPr bwMode="auto">
            <a:xfrm>
              <a:off x="4829" y="2837"/>
              <a:ext cx="1316"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adult	   adult</a:t>
              </a:r>
            </a:p>
          </p:txBody>
        </p:sp>
        <p:sp>
          <p:nvSpPr>
            <p:cNvPr id="1654810" name="Rectangle 1050"/>
            <p:cNvSpPr>
              <a:spLocks noChangeArrowheads="1"/>
            </p:cNvSpPr>
            <p:nvPr/>
          </p:nvSpPr>
          <p:spPr bwMode="auto">
            <a:xfrm>
              <a:off x="1303" y="3127"/>
              <a:ext cx="51"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a:ln>
                    <a:noFill/>
                  </a:ln>
                  <a:solidFill>
                    <a:srgbClr val="5E3886"/>
                  </a:solidFill>
                  <a:uLnTx/>
                  <a:uFillTx/>
                  <a:latin typeface="Calibri" panose="020F0502020204030204"/>
                  <a:ea typeface="+mn-ea"/>
                  <a:cs typeface="+mn-cs"/>
                </a:rPr>
                <a:t> </a:t>
              </a:r>
            </a:p>
          </p:txBody>
        </p:sp>
        <p:sp>
          <p:nvSpPr>
            <p:cNvPr id="1654811" name="Rectangle 1051"/>
            <p:cNvSpPr>
              <a:spLocks noChangeArrowheads="1"/>
            </p:cNvSpPr>
            <p:nvPr/>
          </p:nvSpPr>
          <p:spPr bwMode="auto">
            <a:xfrm>
              <a:off x="3993" y="3111"/>
              <a:ext cx="0"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dirty="0">
                <a:ln>
                  <a:noFill/>
                </a:ln>
                <a:solidFill>
                  <a:srgbClr val="5E3886"/>
                </a:solidFill>
                <a:uLnTx/>
                <a:uFillTx/>
                <a:latin typeface="Calibri" panose="020F0502020204030204"/>
                <a:ea typeface="+mn-ea"/>
                <a:cs typeface="+mn-cs"/>
              </a:endParaRPr>
            </a:p>
          </p:txBody>
        </p:sp>
        <p:sp>
          <p:nvSpPr>
            <p:cNvPr id="1654812" name="Rectangle 1052"/>
            <p:cNvSpPr>
              <a:spLocks noChangeArrowheads="1"/>
            </p:cNvSpPr>
            <p:nvPr/>
          </p:nvSpPr>
          <p:spPr bwMode="auto">
            <a:xfrm>
              <a:off x="4829" y="3111"/>
              <a:ext cx="877"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a:ln>
                    <a:noFill/>
                  </a:ln>
                  <a:solidFill>
                    <a:srgbClr val="5E3886"/>
                  </a:solidFill>
                  <a:uLnTx/>
                  <a:uFillTx/>
                  <a:latin typeface="Calibri" panose="020F0502020204030204"/>
                  <a:ea typeface="+mn-ea"/>
                  <a:cs typeface="+mn-cs"/>
                </a:rPr>
                <a:t> 	    </a:t>
              </a:r>
            </a:p>
          </p:txBody>
        </p:sp>
        <p:sp>
          <p:nvSpPr>
            <p:cNvPr id="1654813" name="Rectangle 1053"/>
            <p:cNvSpPr>
              <a:spLocks noChangeArrowheads="1"/>
            </p:cNvSpPr>
            <p:nvPr/>
          </p:nvSpPr>
          <p:spPr bwMode="auto">
            <a:xfrm>
              <a:off x="738" y="3382"/>
              <a:ext cx="51"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a:ln>
                    <a:noFill/>
                  </a:ln>
                  <a:solidFill>
                    <a:srgbClr val="5E3886"/>
                  </a:solidFill>
                  <a:uLnTx/>
                  <a:uFillTx/>
                  <a:latin typeface="Calibri" panose="020F0502020204030204"/>
                  <a:ea typeface="+mn-ea"/>
                  <a:cs typeface="+mn-cs"/>
                </a:rPr>
                <a:t> </a:t>
              </a:r>
            </a:p>
          </p:txBody>
        </p:sp>
        <p:sp>
          <p:nvSpPr>
            <p:cNvPr id="1654814" name="Rectangle 1054"/>
            <p:cNvSpPr>
              <a:spLocks noChangeArrowheads="1"/>
            </p:cNvSpPr>
            <p:nvPr/>
          </p:nvSpPr>
          <p:spPr bwMode="auto">
            <a:xfrm>
              <a:off x="3993" y="3382"/>
              <a:ext cx="51"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a:ln>
                    <a:noFill/>
                  </a:ln>
                  <a:solidFill>
                    <a:srgbClr val="5E3886"/>
                  </a:solidFill>
                  <a:uLnTx/>
                  <a:uFillTx/>
                  <a:latin typeface="Calibri" panose="020F0502020204030204"/>
                  <a:ea typeface="+mn-ea"/>
                  <a:cs typeface="+mn-cs"/>
                </a:rPr>
                <a:t> </a:t>
              </a:r>
            </a:p>
          </p:txBody>
        </p:sp>
        <p:sp>
          <p:nvSpPr>
            <p:cNvPr id="1654815" name="Rectangle 1055"/>
            <p:cNvSpPr>
              <a:spLocks noChangeArrowheads="1"/>
            </p:cNvSpPr>
            <p:nvPr/>
          </p:nvSpPr>
          <p:spPr bwMode="auto">
            <a:xfrm>
              <a:off x="4829" y="3382"/>
              <a:ext cx="727"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   	 </a:t>
              </a:r>
            </a:p>
          </p:txBody>
        </p:sp>
      </p:grpSp>
      <p:sp>
        <p:nvSpPr>
          <p:cNvPr id="1654816" name="Rectangle 1056"/>
          <p:cNvSpPr>
            <a:spLocks noChangeArrowheads="1"/>
          </p:cNvSpPr>
          <p:nvPr/>
        </p:nvSpPr>
        <p:spPr bwMode="auto">
          <a:xfrm>
            <a:off x="533400" y="5486402"/>
            <a:ext cx="253596" cy="461665"/>
          </a:xfrm>
          <a:prstGeom prst="rect">
            <a:avLst/>
          </a:prstGeom>
          <a:noFill/>
          <a:ln w="12700">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a:ln>
                  <a:noFill/>
                </a:ln>
                <a:solidFill>
                  <a:srgbClr val="5E3886"/>
                </a:solidFill>
                <a:effectLst>
                  <a:outerShdw blurRad="38100" dist="38100" dir="2700000" algn="tl">
                    <a:srgbClr val="000000"/>
                  </a:outerShdw>
                </a:effectLst>
                <a:uLnTx/>
                <a:uFillTx/>
                <a:latin typeface="Calibri" panose="020F0502020204030204"/>
                <a:ea typeface="+mn-ea"/>
                <a:cs typeface="+mn-cs"/>
              </a:rPr>
              <a:t> </a:t>
            </a:r>
          </a:p>
        </p:txBody>
      </p:sp>
      <p:sp>
        <p:nvSpPr>
          <p:cNvPr id="81925" name="Text Box 1057"/>
          <p:cNvSpPr txBox="1">
            <a:spLocks noChangeArrowheads="1"/>
          </p:cNvSpPr>
          <p:nvPr/>
        </p:nvSpPr>
        <p:spPr bwMode="auto">
          <a:xfrm>
            <a:off x="53340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400" b="0" i="0" u="none" strike="noStrike" kern="1200" cap="none" spc="0" normalizeH="0" baseline="0" noProof="0">
                <a:ln>
                  <a:noFill/>
                </a:ln>
                <a:solidFill>
                  <a:srgbClr val="5E3886"/>
                </a:solidFill>
                <a:effectLst/>
                <a:uLnTx/>
                <a:uFillTx/>
                <a:latin typeface="Arial" pitchFamily="34" charset="0"/>
                <a:ea typeface="+mn-ea"/>
                <a:cs typeface="Arial" pitchFamily="34" charset="0"/>
              </a:rPr>
              <a:t> </a:t>
            </a:r>
          </a:p>
        </p:txBody>
      </p:sp>
      <p:sp>
        <p:nvSpPr>
          <p:cNvPr id="81926" name="Text Box 1058"/>
          <p:cNvSpPr txBox="1">
            <a:spLocks noChangeArrowheads="1"/>
          </p:cNvSpPr>
          <p:nvPr/>
        </p:nvSpPr>
        <p:spPr bwMode="auto">
          <a:xfrm>
            <a:off x="64770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400" b="0" i="0" u="none" strike="noStrike" kern="1200" cap="none" spc="0" normalizeH="0" baseline="0" noProof="0">
                <a:ln>
                  <a:noFill/>
                </a:ln>
                <a:solidFill>
                  <a:srgbClr val="5E3886"/>
                </a:solidFill>
                <a:effectLst/>
                <a:uLnTx/>
                <a:uFillTx/>
                <a:latin typeface="Arial" pitchFamily="34" charset="0"/>
                <a:ea typeface="+mn-ea"/>
                <a:cs typeface="Arial" pitchFamily="34" charset="0"/>
              </a:rPr>
              <a:t> </a:t>
            </a:r>
          </a:p>
        </p:txBody>
      </p:sp>
      <p:sp>
        <p:nvSpPr>
          <p:cNvPr id="81927" name="Text Box 1059"/>
          <p:cNvSpPr txBox="1">
            <a:spLocks noChangeArrowheads="1"/>
          </p:cNvSpPr>
          <p:nvPr/>
        </p:nvSpPr>
        <p:spPr bwMode="auto">
          <a:xfrm>
            <a:off x="75438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400" b="0" i="0" u="none" strike="noStrike" kern="1200" cap="none" spc="0" normalizeH="0" baseline="0" noProof="0">
                <a:ln>
                  <a:noFill/>
                </a:ln>
                <a:solidFill>
                  <a:srgbClr val="5E3886"/>
                </a:solidFill>
                <a:effectLst/>
                <a:uLnTx/>
                <a:uFillTx/>
                <a:latin typeface="Arial" pitchFamily="34" charset="0"/>
                <a:ea typeface="+mn-ea"/>
                <a:cs typeface="Arial" pitchFamily="34" charset="0"/>
              </a:rPr>
              <a:t> </a:t>
            </a:r>
          </a:p>
        </p:txBody>
      </p:sp>
      <p:sp>
        <p:nvSpPr>
          <p:cNvPr id="36" name="Rectangle 1047"/>
          <p:cNvSpPr>
            <a:spLocks noChangeArrowheads="1"/>
          </p:cNvSpPr>
          <p:nvPr/>
        </p:nvSpPr>
        <p:spPr bwMode="auto">
          <a:xfrm>
            <a:off x="613842" y="4636460"/>
            <a:ext cx="2908300" cy="369332"/>
          </a:xfrm>
          <a:prstGeom prst="rect">
            <a:avLst/>
          </a:prstGeom>
          <a:noFill/>
          <a:ln w="9525">
            <a:noFill/>
            <a:miter lim="800000"/>
            <a:headEnd/>
            <a:tailEnd/>
          </a:ln>
        </p:spPr>
        <p:txBody>
          <a:bodyPr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Insulin Resistance</a:t>
            </a:r>
          </a:p>
        </p:txBody>
      </p:sp>
      <p:sp>
        <p:nvSpPr>
          <p:cNvPr id="37" name="Rectangle 1048"/>
          <p:cNvSpPr>
            <a:spLocks noChangeArrowheads="1"/>
          </p:cNvSpPr>
          <p:nvPr/>
        </p:nvSpPr>
        <p:spPr bwMode="auto">
          <a:xfrm>
            <a:off x="6057100" y="4706273"/>
            <a:ext cx="561051" cy="369332"/>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  xxx</a:t>
            </a:r>
          </a:p>
        </p:txBody>
      </p:sp>
      <p:sp>
        <p:nvSpPr>
          <p:cNvPr id="38" name="Rectangle 1048"/>
          <p:cNvSpPr>
            <a:spLocks noChangeArrowheads="1"/>
          </p:cNvSpPr>
          <p:nvPr/>
        </p:nvSpPr>
        <p:spPr bwMode="auto">
          <a:xfrm>
            <a:off x="5008119" y="4706829"/>
            <a:ext cx="155492" cy="369332"/>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0</a:t>
            </a:r>
          </a:p>
        </p:txBody>
      </p:sp>
      <p:sp>
        <p:nvSpPr>
          <p:cNvPr id="39" name="Rectangle 1048"/>
          <p:cNvSpPr>
            <a:spLocks noChangeArrowheads="1"/>
          </p:cNvSpPr>
          <p:nvPr/>
        </p:nvSpPr>
        <p:spPr bwMode="auto">
          <a:xfrm>
            <a:off x="7396173" y="4660920"/>
            <a:ext cx="533400" cy="369332"/>
          </a:xfrm>
          <a:prstGeom prst="rect">
            <a:avLst/>
          </a:prstGeom>
          <a:noFill/>
          <a:ln w="9525">
            <a:noFill/>
            <a:miter lim="800000"/>
            <a:headEnd/>
            <a:tailEnd/>
          </a:ln>
        </p:spPr>
        <p:txBody>
          <a:bodyPr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  x</a:t>
            </a:r>
          </a:p>
        </p:txBody>
      </p:sp>
    </p:spTree>
    <p:custDataLst>
      <p:tags r:id="rId1"/>
    </p:custDataLst>
    <p:extLst>
      <p:ext uri="{BB962C8B-B14F-4D97-AF65-F5344CB8AC3E}">
        <p14:creationId xmlns:p14="http://schemas.microsoft.com/office/powerpoint/2010/main" val="316546431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054A-BC6F-42C9-869F-248C51F34162}"/>
              </a:ext>
            </a:extLst>
          </p:cNvPr>
          <p:cNvSpPr>
            <a:spLocks noGrp="1"/>
          </p:cNvSpPr>
          <p:nvPr>
            <p:ph type="title"/>
          </p:nvPr>
        </p:nvSpPr>
        <p:spPr>
          <a:xfrm>
            <a:off x="457200" y="152400"/>
            <a:ext cx="8229600" cy="875609"/>
          </a:xfrm>
        </p:spPr>
        <p:txBody>
          <a:bodyPr anchor="b">
            <a:normAutofit/>
          </a:bodyPr>
          <a:lstStyle/>
          <a:p>
            <a:r>
              <a:rPr lang="en-US" dirty="0"/>
              <a:t>Certifications?</a:t>
            </a:r>
          </a:p>
        </p:txBody>
      </p:sp>
      <p:pic>
        <p:nvPicPr>
          <p:cNvPr id="4" name="Picture 3">
            <a:extLst>
              <a:ext uri="{FF2B5EF4-FFF2-40B4-BE49-F238E27FC236}">
                <a16:creationId xmlns:a16="http://schemas.microsoft.com/office/drawing/2014/main" id="{BA6B9133-5E96-4C56-9F26-B2B7F67C2B1F}"/>
              </a:ext>
            </a:extLst>
          </p:cNvPr>
          <p:cNvPicPr>
            <a:picLocks noChangeAspect="1"/>
          </p:cNvPicPr>
          <p:nvPr/>
        </p:nvPicPr>
        <p:blipFill>
          <a:blip r:embed="rId2"/>
          <a:stretch>
            <a:fillRect/>
          </a:stretch>
        </p:blipFill>
        <p:spPr>
          <a:xfrm>
            <a:off x="621791" y="1219200"/>
            <a:ext cx="7900417" cy="4937760"/>
          </a:xfrm>
          <a:prstGeom prst="rect">
            <a:avLst/>
          </a:prstGeom>
          <a:noFill/>
        </p:spPr>
      </p:pic>
      <p:pic>
        <p:nvPicPr>
          <p:cNvPr id="5" name="Picture 4">
            <a:extLst>
              <a:ext uri="{FF2B5EF4-FFF2-40B4-BE49-F238E27FC236}">
                <a16:creationId xmlns:a16="http://schemas.microsoft.com/office/drawing/2014/main" id="{5C9A4E62-F259-61B6-FEE2-69C008A83F05}"/>
              </a:ext>
            </a:extLst>
          </p:cNvPr>
          <p:cNvPicPr>
            <a:picLocks noChangeAspect="1"/>
          </p:cNvPicPr>
          <p:nvPr/>
        </p:nvPicPr>
        <p:blipFill>
          <a:blip r:embed="rId3"/>
          <a:stretch>
            <a:fillRect/>
          </a:stretch>
        </p:blipFill>
        <p:spPr>
          <a:xfrm>
            <a:off x="179955" y="1238250"/>
            <a:ext cx="8784089" cy="4994910"/>
          </a:xfrm>
          <a:prstGeom prst="rect">
            <a:avLst/>
          </a:prstGeom>
        </p:spPr>
      </p:pic>
      <p:pic>
        <p:nvPicPr>
          <p:cNvPr id="6" name="Picture 5">
            <a:extLst>
              <a:ext uri="{FF2B5EF4-FFF2-40B4-BE49-F238E27FC236}">
                <a16:creationId xmlns:a16="http://schemas.microsoft.com/office/drawing/2014/main" id="{9AC2EA4F-5433-C410-0CB9-1480343AEC0C}"/>
              </a:ext>
            </a:extLst>
          </p:cNvPr>
          <p:cNvPicPr>
            <a:picLocks noChangeAspect="1"/>
          </p:cNvPicPr>
          <p:nvPr/>
        </p:nvPicPr>
        <p:blipFill>
          <a:blip r:embed="rId4"/>
          <a:stretch>
            <a:fillRect/>
          </a:stretch>
        </p:blipFill>
        <p:spPr>
          <a:xfrm>
            <a:off x="647604" y="1905000"/>
            <a:ext cx="8039196" cy="3200400"/>
          </a:xfrm>
          <a:prstGeom prst="rect">
            <a:avLst/>
          </a:prstGeom>
        </p:spPr>
      </p:pic>
      <p:pic>
        <p:nvPicPr>
          <p:cNvPr id="7" name="Picture 6">
            <a:extLst>
              <a:ext uri="{FF2B5EF4-FFF2-40B4-BE49-F238E27FC236}">
                <a16:creationId xmlns:a16="http://schemas.microsoft.com/office/drawing/2014/main" id="{A1CD25B3-5A73-9972-C84B-798218C07CE0}"/>
              </a:ext>
            </a:extLst>
          </p:cNvPr>
          <p:cNvPicPr>
            <a:picLocks noChangeAspect="1"/>
          </p:cNvPicPr>
          <p:nvPr/>
        </p:nvPicPr>
        <p:blipFill>
          <a:blip r:embed="rId5"/>
          <a:stretch>
            <a:fillRect/>
          </a:stretch>
        </p:blipFill>
        <p:spPr>
          <a:xfrm>
            <a:off x="179955" y="1793274"/>
            <a:ext cx="8784089" cy="3200400"/>
          </a:xfrm>
          <a:prstGeom prst="rect">
            <a:avLst/>
          </a:prstGeom>
        </p:spPr>
      </p:pic>
      <p:pic>
        <p:nvPicPr>
          <p:cNvPr id="8" name="Picture 7">
            <a:extLst>
              <a:ext uri="{FF2B5EF4-FFF2-40B4-BE49-F238E27FC236}">
                <a16:creationId xmlns:a16="http://schemas.microsoft.com/office/drawing/2014/main" id="{BAE06539-D326-0A3C-E9EA-C12EFB9328B0}"/>
              </a:ext>
            </a:extLst>
          </p:cNvPr>
          <p:cNvPicPr>
            <a:picLocks noChangeAspect="1"/>
          </p:cNvPicPr>
          <p:nvPr/>
        </p:nvPicPr>
        <p:blipFill>
          <a:blip r:embed="rId6"/>
          <a:stretch>
            <a:fillRect/>
          </a:stretch>
        </p:blipFill>
        <p:spPr>
          <a:xfrm>
            <a:off x="331070" y="1028009"/>
            <a:ext cx="8481858" cy="4401095"/>
          </a:xfrm>
          <a:prstGeom prst="rect">
            <a:avLst/>
          </a:prstGeom>
        </p:spPr>
      </p:pic>
    </p:spTree>
    <p:extLst>
      <p:ext uri="{BB962C8B-B14F-4D97-AF65-F5344CB8AC3E}">
        <p14:creationId xmlns:p14="http://schemas.microsoft.com/office/powerpoint/2010/main" val="284579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BA9DC-22D4-59F9-17AB-C0AC039E3F04}"/>
              </a:ext>
            </a:extLst>
          </p:cNvPr>
          <p:cNvSpPr>
            <a:spLocks noGrp="1"/>
          </p:cNvSpPr>
          <p:nvPr>
            <p:ph type="title"/>
          </p:nvPr>
        </p:nvSpPr>
        <p:spPr>
          <a:xfrm>
            <a:off x="457200" y="152400"/>
            <a:ext cx="8229600" cy="990600"/>
          </a:xfrm>
        </p:spPr>
        <p:txBody>
          <a:bodyPr anchor="b">
            <a:normAutofit/>
          </a:bodyPr>
          <a:lstStyle/>
          <a:p>
            <a:r>
              <a:rPr lang="en-US" dirty="0"/>
              <a:t>Break</a:t>
            </a:r>
          </a:p>
        </p:txBody>
      </p:sp>
      <p:pic>
        <p:nvPicPr>
          <p:cNvPr id="6" name="Online Image Placeholder 5" descr="Person in resort">
            <a:extLst>
              <a:ext uri="{FF2B5EF4-FFF2-40B4-BE49-F238E27FC236}">
                <a16:creationId xmlns:a16="http://schemas.microsoft.com/office/drawing/2014/main" id="{B4A40717-ED5B-6A1F-1A49-DADFAC54D11F}"/>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73303" y="1219200"/>
            <a:ext cx="7397393" cy="4937760"/>
          </a:xfrm>
          <a:noFill/>
        </p:spPr>
      </p:pic>
    </p:spTree>
    <p:extLst>
      <p:ext uri="{BB962C8B-B14F-4D97-AF65-F5344CB8AC3E}">
        <p14:creationId xmlns:p14="http://schemas.microsoft.com/office/powerpoint/2010/main" val="349103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descr="C:\Users\disaacs\AppData\Local\Microsoft\Windows\INetCache\IE\UUP2QLUF\1415725079_0ad42fcd00_z[1].jpg">
            <a:extLst>
              <a:ext uri="{FF2B5EF4-FFF2-40B4-BE49-F238E27FC236}">
                <a16:creationId xmlns:a16="http://schemas.microsoft.com/office/drawing/2014/main" id="{AD7DE525-9C44-4097-8596-4626C029D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5714"/>
            <a:ext cx="9144000" cy="618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Content Placeholder 2">
            <a:extLst>
              <a:ext uri="{FF2B5EF4-FFF2-40B4-BE49-F238E27FC236}">
                <a16:creationId xmlns:a16="http://schemas.microsoft.com/office/drawing/2014/main" id="{F6A1B009-A47B-426B-8D7F-D0EE50F08FEA}"/>
              </a:ext>
            </a:extLst>
          </p:cNvPr>
          <p:cNvSpPr>
            <a:spLocks noGrp="1"/>
          </p:cNvSpPr>
          <p:nvPr>
            <p:ph/>
          </p:nvPr>
        </p:nvSpPr>
        <p:spPr/>
        <p:txBody>
          <a:bodyPr/>
          <a:lstStyle/>
          <a:p>
            <a:pPr marL="0" indent="0" algn="ctr" eaLnBrk="1" hangingPunct="1">
              <a:buNone/>
            </a:pPr>
            <a:r>
              <a:rPr lang="en-US" altLang="en-US" sz="5225" b="1">
                <a:solidFill>
                  <a:schemeClr val="bg1"/>
                </a:solidFill>
              </a:rPr>
              <a:t>SGLT-2 Inhibitors</a:t>
            </a:r>
          </a:p>
        </p:txBody>
      </p:sp>
    </p:spTree>
    <p:extLst>
      <p:ext uri="{BB962C8B-B14F-4D97-AF65-F5344CB8AC3E}">
        <p14:creationId xmlns:p14="http://schemas.microsoft.com/office/powerpoint/2010/main" val="326613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C95ED82D-267D-4D1A-9326-AFBDE93ABD92}"/>
              </a:ext>
            </a:extLst>
          </p:cNvPr>
          <p:cNvSpPr>
            <a:spLocks noGrp="1" noChangeArrowheads="1"/>
          </p:cNvSpPr>
          <p:nvPr>
            <p:ph type="title"/>
          </p:nvPr>
        </p:nvSpPr>
        <p:spPr/>
        <p:txBody>
          <a:bodyPr>
            <a:normAutofit/>
          </a:bodyPr>
          <a:lstStyle/>
          <a:p>
            <a:pPr eaLnBrk="1" hangingPunct="1"/>
            <a:r>
              <a:rPr lang="en-US" altLang="en-US" sz="4800" dirty="0"/>
              <a:t>SGLT and the Kidney</a:t>
            </a:r>
          </a:p>
        </p:txBody>
      </p:sp>
      <p:sp>
        <p:nvSpPr>
          <p:cNvPr id="3" name="Content Placeholder 2">
            <a:extLst>
              <a:ext uri="{FF2B5EF4-FFF2-40B4-BE49-F238E27FC236}">
                <a16:creationId xmlns:a16="http://schemas.microsoft.com/office/drawing/2014/main" id="{9A7B7366-8661-1C44-633A-CB9260623E9E}"/>
              </a:ext>
            </a:extLst>
          </p:cNvPr>
          <p:cNvSpPr>
            <a:spLocks noGrp="1"/>
          </p:cNvSpPr>
          <p:nvPr>
            <p:ph sz="quarter" idx="1"/>
          </p:nvPr>
        </p:nvSpPr>
        <p:spPr/>
        <p:txBody>
          <a:bodyPr/>
          <a:lstStyle/>
          <a:p>
            <a:endParaRPr lang="en-US"/>
          </a:p>
        </p:txBody>
      </p:sp>
      <p:pic>
        <p:nvPicPr>
          <p:cNvPr id="84996" name="Picture 2" descr="SGLT2-1HIW">
            <a:extLst>
              <a:ext uri="{FF2B5EF4-FFF2-40B4-BE49-F238E27FC236}">
                <a16:creationId xmlns:a16="http://schemas.microsoft.com/office/drawing/2014/main" id="{A6BA993A-AA45-4E2E-9DB0-5DFF61278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30" y="1805848"/>
            <a:ext cx="8007078" cy="4084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614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B98E2-66BD-AB46-1739-A04ECF734ADA}"/>
              </a:ext>
            </a:extLst>
          </p:cNvPr>
          <p:cNvSpPr>
            <a:spLocks noGrp="1"/>
          </p:cNvSpPr>
          <p:nvPr>
            <p:ph type="title"/>
          </p:nvPr>
        </p:nvSpPr>
        <p:spPr/>
        <p:txBody>
          <a:bodyPr/>
          <a:lstStyle/>
          <a:p>
            <a:r>
              <a:rPr lang="en-US" dirty="0"/>
              <a:t>Additional SGLT2 Inhibitor Effects</a:t>
            </a:r>
          </a:p>
        </p:txBody>
      </p:sp>
      <p:sp>
        <p:nvSpPr>
          <p:cNvPr id="3" name="Content Placeholder 2">
            <a:extLst>
              <a:ext uri="{FF2B5EF4-FFF2-40B4-BE49-F238E27FC236}">
                <a16:creationId xmlns:a16="http://schemas.microsoft.com/office/drawing/2014/main" id="{D6106DB4-741D-AC80-5D2B-3D25239A270E}"/>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208DE7AA-D45E-701F-C6DE-D3C536CF401A}"/>
              </a:ext>
            </a:extLst>
          </p:cNvPr>
          <p:cNvPicPr>
            <a:picLocks noChangeAspect="1"/>
          </p:cNvPicPr>
          <p:nvPr/>
        </p:nvPicPr>
        <p:blipFill>
          <a:blip r:embed="rId3"/>
          <a:stretch>
            <a:fillRect/>
          </a:stretch>
        </p:blipFill>
        <p:spPr>
          <a:xfrm>
            <a:off x="-96482" y="1256414"/>
            <a:ext cx="9240482" cy="4953000"/>
          </a:xfrm>
          <a:prstGeom prst="rect">
            <a:avLst/>
          </a:prstGeom>
        </p:spPr>
      </p:pic>
      <p:sp>
        <p:nvSpPr>
          <p:cNvPr id="6" name="TextBox 5">
            <a:extLst>
              <a:ext uri="{FF2B5EF4-FFF2-40B4-BE49-F238E27FC236}">
                <a16:creationId xmlns:a16="http://schemas.microsoft.com/office/drawing/2014/main" id="{5D8E6706-E655-9D59-6D7A-62324322D6C8}"/>
              </a:ext>
            </a:extLst>
          </p:cNvPr>
          <p:cNvSpPr txBox="1"/>
          <p:nvPr/>
        </p:nvSpPr>
        <p:spPr>
          <a:xfrm>
            <a:off x="144381" y="6336268"/>
            <a:ext cx="7846005" cy="369332"/>
          </a:xfrm>
          <a:prstGeom prst="rect">
            <a:avLst/>
          </a:prstGeom>
          <a:noFill/>
        </p:spPr>
        <p:txBody>
          <a:bodyPr wrap="square" rtlCol="0">
            <a:spAutoFit/>
          </a:bodyPr>
          <a:lstStyle/>
          <a:p>
            <a:r>
              <a:rPr lang="en-US" b="0" i="0" dirty="0">
                <a:solidFill>
                  <a:srgbClr val="212121"/>
                </a:solidFill>
                <a:effectLst/>
                <a:latin typeface="BlinkMacSystemFont"/>
              </a:rPr>
              <a:t>Gaggini M, et al. Cells. 2025 Mar 6;14(5):387. </a:t>
            </a:r>
            <a:r>
              <a:rPr lang="en-US" b="0" i="0" dirty="0" err="1">
                <a:solidFill>
                  <a:srgbClr val="212121"/>
                </a:solidFill>
                <a:effectLst/>
                <a:latin typeface="BlinkMacSystemFont"/>
              </a:rPr>
              <a:t>doi</a:t>
            </a:r>
            <a:r>
              <a:rPr lang="en-US" b="0" i="0" dirty="0">
                <a:solidFill>
                  <a:srgbClr val="212121"/>
                </a:solidFill>
                <a:effectLst/>
                <a:latin typeface="BlinkMacSystemFont"/>
              </a:rPr>
              <a:t>: 10.3390/cells14050387. </a:t>
            </a:r>
            <a:endParaRPr lang="en-US" dirty="0"/>
          </a:p>
        </p:txBody>
      </p:sp>
    </p:spTree>
    <p:extLst>
      <p:ext uri="{BB962C8B-B14F-4D97-AF65-F5344CB8AC3E}">
        <p14:creationId xmlns:p14="http://schemas.microsoft.com/office/powerpoint/2010/main" val="159496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Poll Question 5</a:t>
            </a:r>
          </a:p>
        </p:txBody>
      </p:sp>
      <p:sp>
        <p:nvSpPr>
          <p:cNvPr id="3" name="Content Placeholder 2"/>
          <p:cNvSpPr>
            <a:spLocks noGrp="1"/>
          </p:cNvSpPr>
          <p:nvPr>
            <p:ph sz="quarter" idx="1"/>
          </p:nvPr>
        </p:nvSpPr>
        <p:spPr>
          <a:xfrm>
            <a:off x="457200" y="1219200"/>
            <a:ext cx="8229600" cy="5486400"/>
          </a:xfrm>
        </p:spPr>
        <p:txBody>
          <a:bodyPr>
            <a:normAutofit/>
          </a:bodyPr>
          <a:lstStyle/>
          <a:p>
            <a:pPr lvl="0"/>
            <a:r>
              <a:rPr lang="en-US" sz="3200" dirty="0"/>
              <a:t>FZ has type 2 diabetes and heart failure. He was recently diagnosed with an A1C of 7.1%. What is the best medication to start? </a:t>
            </a:r>
          </a:p>
          <a:p>
            <a:pPr marL="514350" lvl="0" indent="-514350">
              <a:buFont typeface="+mj-lt"/>
              <a:buAutoNum type="alphaLcPeriod"/>
            </a:pPr>
            <a:r>
              <a:rPr lang="en-US" sz="3200" dirty="0"/>
              <a:t>Pioglitazone</a:t>
            </a:r>
          </a:p>
          <a:p>
            <a:pPr marL="514350" lvl="0" indent="-514350">
              <a:buFont typeface="+mj-lt"/>
              <a:buAutoNum type="alphaLcPeriod"/>
            </a:pPr>
            <a:r>
              <a:rPr lang="en-US" sz="3200" dirty="0"/>
              <a:t>Tirzepatide</a:t>
            </a:r>
          </a:p>
          <a:p>
            <a:pPr marL="514350" lvl="0" indent="-514350">
              <a:buFont typeface="+mj-lt"/>
              <a:buAutoNum type="alphaLcPeriod"/>
            </a:pPr>
            <a:r>
              <a:rPr lang="en-US" sz="3200" dirty="0"/>
              <a:t>Metformin </a:t>
            </a:r>
          </a:p>
          <a:p>
            <a:pPr marL="514350" lvl="0" indent="-514350">
              <a:buFont typeface="+mj-lt"/>
              <a:buAutoNum type="alphaLcPeriod"/>
            </a:pPr>
            <a:r>
              <a:rPr lang="en-US" sz="3200" dirty="0"/>
              <a:t>Dapagliflozin</a:t>
            </a:r>
          </a:p>
          <a:p>
            <a:pPr marL="0" indent="0">
              <a:buNone/>
            </a:pPr>
            <a:r>
              <a:rPr lang="en-US" dirty="0"/>
              <a:t> </a:t>
            </a:r>
          </a:p>
          <a:p>
            <a:endParaRPr lang="en-US" dirty="0"/>
          </a:p>
        </p:txBody>
      </p:sp>
      <p:pic>
        <p:nvPicPr>
          <p:cNvPr id="4" name="Picture 3"/>
          <p:cNvPicPr>
            <a:picLocks noChangeAspect="1"/>
          </p:cNvPicPr>
          <p:nvPr/>
        </p:nvPicPr>
        <p:blipFill>
          <a:blip r:embed="rId4"/>
          <a:stretch>
            <a:fillRect/>
          </a:stretch>
        </p:blipFill>
        <p:spPr>
          <a:xfrm>
            <a:off x="5715000" y="3810000"/>
            <a:ext cx="1541792" cy="2283142"/>
          </a:xfrm>
          <a:prstGeom prst="rect">
            <a:avLst/>
          </a:prstGeom>
        </p:spPr>
      </p:pic>
      <p:sp>
        <p:nvSpPr>
          <p:cNvPr id="5" name="Oval 4">
            <a:extLst>
              <a:ext uri="{FF2B5EF4-FFF2-40B4-BE49-F238E27FC236}">
                <a16:creationId xmlns:a16="http://schemas.microsoft.com/office/drawing/2014/main" id="{B6432016-AB92-510C-E2BA-1E81FCA68A39}"/>
              </a:ext>
            </a:extLst>
          </p:cNvPr>
          <p:cNvSpPr/>
          <p:nvPr/>
        </p:nvSpPr>
        <p:spPr>
          <a:xfrm>
            <a:off x="22860" y="4419600"/>
            <a:ext cx="3810000" cy="762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414481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04800" y="228601"/>
            <a:ext cx="8534400" cy="819976"/>
          </a:xfrm>
        </p:spPr>
        <p:txBody>
          <a:bodyPr>
            <a:normAutofit fontScale="90000"/>
          </a:bodyPr>
          <a:lstStyle/>
          <a:p>
            <a:pPr eaLnBrk="1" hangingPunct="1">
              <a:defRPr/>
            </a:pPr>
            <a:br>
              <a:rPr lang="en-US" dirty="0">
                <a:solidFill>
                  <a:schemeClr val="accent1">
                    <a:lumMod val="20000"/>
                    <a:lumOff val="80000"/>
                  </a:schemeClr>
                </a:solidFill>
              </a:rPr>
            </a:br>
            <a:r>
              <a:rPr lang="en-US" dirty="0"/>
              <a:t>SGLT-2 Inhibitors- “</a:t>
            </a:r>
            <a:r>
              <a:rPr lang="en-US" dirty="0" err="1"/>
              <a:t>Flozins</a:t>
            </a:r>
            <a:r>
              <a:rPr lang="en-US" dirty="0"/>
              <a:t>” </a:t>
            </a:r>
          </a:p>
        </p:txBody>
      </p:sp>
      <p:sp>
        <p:nvSpPr>
          <p:cNvPr id="1520643" name="Rectangle 3"/>
          <p:cNvSpPr>
            <a:spLocks noGrp="1" noChangeArrowheads="1"/>
          </p:cNvSpPr>
          <p:nvPr>
            <p:ph type="body" idx="1"/>
          </p:nvPr>
        </p:nvSpPr>
        <p:spPr>
          <a:xfrm>
            <a:off x="275012" y="1048578"/>
            <a:ext cx="7649787" cy="4101624"/>
          </a:xfrm>
        </p:spPr>
        <p:txBody>
          <a:bodyPr>
            <a:normAutofit fontScale="77500" lnSpcReduction="20000"/>
          </a:bodyPr>
          <a:lstStyle/>
          <a:p>
            <a:pPr eaLnBrk="1" hangingPunct="1">
              <a:lnSpc>
                <a:spcPct val="120000"/>
              </a:lnSpc>
              <a:defRPr/>
            </a:pPr>
            <a:r>
              <a:rPr lang="en-US" sz="3400" b="1" dirty="0"/>
              <a:t>Action</a:t>
            </a:r>
            <a:r>
              <a:rPr lang="en-US" sz="3400" dirty="0"/>
              <a:t>: decreases renal reabsorption of glucose in the proximal tubule of kidneys (reset renal threshold)</a:t>
            </a:r>
          </a:p>
          <a:p>
            <a:pPr eaLnBrk="1" hangingPunct="1">
              <a:lnSpc>
                <a:spcPct val="120000"/>
              </a:lnSpc>
              <a:defRPr/>
            </a:pPr>
            <a:r>
              <a:rPr lang="en-US" sz="3400" b="1" dirty="0"/>
              <a:t>Preferred</a:t>
            </a:r>
            <a:r>
              <a:rPr lang="en-US" sz="3400" dirty="0"/>
              <a:t> diabetes treatment for people with heart and kidney failure. Decreases BG &amp; CV Risk</a:t>
            </a:r>
          </a:p>
          <a:p>
            <a:pPr eaLnBrk="1" hangingPunct="1">
              <a:lnSpc>
                <a:spcPct val="120000"/>
              </a:lnSpc>
              <a:defRPr/>
            </a:pPr>
            <a:r>
              <a:rPr lang="en-US" sz="3400" dirty="0"/>
              <a:t>AWP: ~$650 a month</a:t>
            </a:r>
          </a:p>
          <a:p>
            <a:pPr lvl="2">
              <a:lnSpc>
                <a:spcPct val="80000"/>
              </a:lnSpc>
              <a:defRPr/>
            </a:pPr>
            <a:endParaRPr lang="en-US"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0" indent="0">
              <a:lnSpc>
                <a:spcPct val="80000"/>
              </a:lnSpc>
              <a:buNone/>
              <a:defRPr/>
            </a:pPr>
            <a:r>
              <a:rPr lang="en-US" dirty="0">
                <a:solidFill>
                  <a:srgbClr val="FFFFFF"/>
                </a:solidFill>
              </a:rPr>
              <a:t>%	‘f</a:t>
            </a:r>
          </a:p>
        </p:txBody>
      </p:sp>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5824" y="1143000"/>
            <a:ext cx="2228851" cy="103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E703D81-A764-00F5-DAEA-A6A88704159D}"/>
              </a:ext>
            </a:extLst>
          </p:cNvPr>
          <p:cNvPicPr>
            <a:picLocks noChangeAspect="1"/>
          </p:cNvPicPr>
          <p:nvPr/>
        </p:nvPicPr>
        <p:blipFill>
          <a:blip r:embed="rId6"/>
          <a:stretch>
            <a:fillRect/>
          </a:stretch>
        </p:blipFill>
        <p:spPr>
          <a:xfrm>
            <a:off x="313501" y="3411590"/>
            <a:ext cx="8190997" cy="3213496"/>
          </a:xfrm>
          <a:prstGeom prst="rect">
            <a:avLst/>
          </a:prstGeom>
        </p:spPr>
      </p:pic>
    </p:spTree>
    <p:custDataLst>
      <p:tags r:id="rId1"/>
    </p:custDataLst>
    <p:extLst>
      <p:ext uri="{BB962C8B-B14F-4D97-AF65-F5344CB8AC3E}">
        <p14:creationId xmlns:p14="http://schemas.microsoft.com/office/powerpoint/2010/main" val="2642418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24077-D1F1-BA6F-8F2A-CBD0914C7D1B}"/>
              </a:ext>
            </a:extLst>
          </p:cNvPr>
          <p:cNvSpPr>
            <a:spLocks noGrp="1"/>
          </p:cNvSpPr>
          <p:nvPr>
            <p:ph type="title"/>
          </p:nvPr>
        </p:nvSpPr>
        <p:spPr/>
        <p:txBody>
          <a:bodyPr>
            <a:normAutofit/>
          </a:bodyPr>
          <a:lstStyle/>
          <a:p>
            <a:r>
              <a:rPr lang="en-US" altLang="en-US" dirty="0"/>
              <a:t>SGLT-2 Inhibitor Dosing and Renal Adjustments</a:t>
            </a:r>
            <a:endParaRPr lang="en-US" dirty="0"/>
          </a:p>
        </p:txBody>
      </p:sp>
      <p:sp>
        <p:nvSpPr>
          <p:cNvPr id="3" name="Content Placeholder 2">
            <a:extLst>
              <a:ext uri="{FF2B5EF4-FFF2-40B4-BE49-F238E27FC236}">
                <a16:creationId xmlns:a16="http://schemas.microsoft.com/office/drawing/2014/main" id="{5E11781F-0C5E-84CA-0EC0-8BD8463512E5}"/>
              </a:ext>
            </a:extLst>
          </p:cNvPr>
          <p:cNvSpPr>
            <a:spLocks noGrp="1"/>
          </p:cNvSpPr>
          <p:nvPr>
            <p:ph sz="quarter" idx="1"/>
          </p:nvPr>
        </p:nvSpPr>
        <p:spPr/>
        <p:txBody>
          <a:bodyPr/>
          <a:lstStyle/>
          <a:p>
            <a:endParaRPr lang="en-US" dirty="0"/>
          </a:p>
        </p:txBody>
      </p:sp>
      <p:sp>
        <p:nvSpPr>
          <p:cNvPr id="4" name="Text Placeholder 3">
            <a:extLst>
              <a:ext uri="{FF2B5EF4-FFF2-40B4-BE49-F238E27FC236}">
                <a16:creationId xmlns:a16="http://schemas.microsoft.com/office/drawing/2014/main" id="{6B117FF3-6F1A-A54C-26B3-EEB04C2E5150}"/>
              </a:ext>
            </a:extLst>
          </p:cNvPr>
          <p:cNvSpPr txBox="1">
            <a:spLocks/>
          </p:cNvSpPr>
          <p:nvPr/>
        </p:nvSpPr>
        <p:spPr>
          <a:xfrm>
            <a:off x="342899" y="5127110"/>
            <a:ext cx="1799034" cy="210741"/>
          </a:xfrm>
          <a:prstGeom prst="rect">
            <a:avLst/>
          </a:prstGeom>
        </p:spPr>
        <p:txBody>
          <a:bodyPr>
            <a:normAutofit/>
          </a:bodyPr>
          <a:lstStyle>
            <a:lvl1pPr marL="7938" indent="-7938" algn="l" defTabSz="914400" rtl="0" eaLnBrk="1" latinLnBrk="0" hangingPunct="1">
              <a:lnSpc>
                <a:spcPct val="90000"/>
              </a:lnSpc>
              <a:spcBef>
                <a:spcPts val="1000"/>
              </a:spcBef>
              <a:buFont typeface="Arial" panose="020B0604020202020204" pitchFamily="34" charset="0"/>
              <a:buNone/>
              <a:tabLst/>
              <a:defRPr sz="3200" b="1" kern="1200">
                <a:solidFill>
                  <a:srgbClr val="002B3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marR="0" lvl="0" indent="-7938"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Package inserts, dailymed.nlm.nih.gov</a:t>
            </a:r>
          </a:p>
        </p:txBody>
      </p:sp>
      <p:graphicFrame>
        <p:nvGraphicFramePr>
          <p:cNvPr id="7" name="Table 5">
            <a:extLst>
              <a:ext uri="{FF2B5EF4-FFF2-40B4-BE49-F238E27FC236}">
                <a16:creationId xmlns:a16="http://schemas.microsoft.com/office/drawing/2014/main" id="{256E9303-272B-B227-EFC4-84FB230B4C3C}"/>
              </a:ext>
            </a:extLst>
          </p:cNvPr>
          <p:cNvGraphicFramePr>
            <a:graphicFrameLocks noGrp="1"/>
          </p:cNvGraphicFramePr>
          <p:nvPr>
            <p:extLst>
              <p:ext uri="{D42A27DB-BD31-4B8C-83A1-F6EECF244321}">
                <p14:modId xmlns:p14="http://schemas.microsoft.com/office/powerpoint/2010/main" val="155454497"/>
              </p:ext>
            </p:extLst>
          </p:nvPr>
        </p:nvGraphicFramePr>
        <p:xfrm>
          <a:off x="342899" y="1988820"/>
          <a:ext cx="8551069" cy="3649980"/>
        </p:xfrm>
        <a:graphic>
          <a:graphicData uri="http://schemas.openxmlformats.org/drawingml/2006/table">
            <a:tbl>
              <a:tblPr/>
              <a:tblGrid>
                <a:gridCol w="2239567">
                  <a:extLst>
                    <a:ext uri="{9D8B030D-6E8A-4147-A177-3AD203B41FA5}">
                      <a16:colId xmlns:a16="http://schemas.microsoft.com/office/drawing/2014/main" val="20000"/>
                    </a:ext>
                  </a:extLst>
                </a:gridCol>
                <a:gridCol w="1489472">
                  <a:extLst>
                    <a:ext uri="{9D8B030D-6E8A-4147-A177-3AD203B41FA5}">
                      <a16:colId xmlns:a16="http://schemas.microsoft.com/office/drawing/2014/main" val="20001"/>
                    </a:ext>
                  </a:extLst>
                </a:gridCol>
                <a:gridCol w="4822030">
                  <a:extLst>
                    <a:ext uri="{9D8B030D-6E8A-4147-A177-3AD203B41FA5}">
                      <a16:colId xmlns:a16="http://schemas.microsoft.com/office/drawing/2014/main" val="20002"/>
                    </a:ext>
                  </a:extLst>
                </a:gridCol>
              </a:tblGrid>
              <a:tr h="36576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FFFFFF"/>
                          </a:solidFill>
                          <a:effectLst/>
                          <a:latin typeface="Arial" panose="020B0604020202020204" pitchFamily="34" charset="0"/>
                          <a:cs typeface="Arial" panose="020B0604020202020204" pitchFamily="34" charset="0"/>
                        </a:rPr>
                        <a:t>Drug</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F3690"/>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FFFFFF"/>
                          </a:solidFill>
                          <a:effectLst/>
                          <a:latin typeface="Arial" panose="020B0604020202020204" pitchFamily="34" charset="0"/>
                          <a:cs typeface="Arial" panose="020B0604020202020204" pitchFamily="34" charset="0"/>
                        </a:rPr>
                        <a:t>Dose</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F3690"/>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FFFFFF"/>
                          </a:solidFill>
                          <a:effectLst/>
                          <a:latin typeface="Arial" panose="020B0604020202020204" pitchFamily="34" charset="0"/>
                          <a:cs typeface="Arial" panose="020B0604020202020204" pitchFamily="34" charset="0"/>
                        </a:rPr>
                        <a:t>Renal Adjustment</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F3690"/>
                    </a:solidFill>
                  </a:tcPr>
                </a:tc>
                <a:extLst>
                  <a:ext uri="{0D108BD9-81ED-4DB2-BD59-A6C34878D82A}">
                    <a16:rowId xmlns:a16="http://schemas.microsoft.com/office/drawing/2014/main" val="10000"/>
                  </a:ext>
                </a:extLst>
              </a:tr>
              <a:tr h="41148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Ertugliflozin (</a:t>
                      </a:r>
                      <a:r>
                        <a:rPr kumimoji="0" lang="en-US" altLang="en-US" sz="1400" b="1" i="0" u="none" strike="noStrike" cap="none" normalizeH="0" baseline="0" err="1">
                          <a:ln>
                            <a:noFill/>
                          </a:ln>
                          <a:solidFill>
                            <a:srgbClr val="000000"/>
                          </a:solidFill>
                          <a:effectLst/>
                          <a:latin typeface="Arial" panose="020B0604020202020204" pitchFamily="34" charset="0"/>
                          <a:cs typeface="Arial" panose="020B0604020202020204" pitchFamily="34" charset="0"/>
                        </a:rPr>
                        <a:t>Steglatro</a:t>
                      </a: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5-15 mg daily </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Not recommended for eGFR &lt;45</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extLst>
                  <a:ext uri="{0D108BD9-81ED-4DB2-BD59-A6C34878D82A}">
                    <a16:rowId xmlns:a16="http://schemas.microsoft.com/office/drawing/2014/main" val="10001"/>
                  </a:ext>
                </a:extLst>
              </a:tr>
              <a:tr h="54864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Dapagliflozin (</a:t>
                      </a:r>
                      <a:r>
                        <a:rPr kumimoji="0" lang="en-US" altLang="en-US" sz="1400" b="1" i="0" u="none" strike="noStrike" cap="none" normalizeH="0" baseline="0" err="1">
                          <a:ln>
                            <a:noFill/>
                          </a:ln>
                          <a:solidFill>
                            <a:srgbClr val="000000"/>
                          </a:solidFill>
                          <a:effectLst/>
                          <a:latin typeface="Arial" panose="020B0604020202020204" pitchFamily="34" charset="0"/>
                          <a:cs typeface="Arial" panose="020B0604020202020204" pitchFamily="34" charset="0"/>
                        </a:rPr>
                        <a:t>Farxiga</a:t>
                      </a: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5-10 mg daily</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Not recommended to initiate with eGFR &lt;45 (glycemic control) or &lt;25 (other conditions): may continue for CV, CKD benefits</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val="10002"/>
                  </a:ext>
                </a:extLst>
              </a:tr>
              <a:tr h="75438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Empagliflozin (Jardiance)</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10-25 mg daily</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Not recommended to initiate for eGFR &lt;30 (glycemic control) , may continue for CV, CKD benefits</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extLst>
                  <a:ext uri="{0D108BD9-81ED-4DB2-BD59-A6C34878D82A}">
                    <a16:rowId xmlns:a16="http://schemas.microsoft.com/office/drawing/2014/main" val="10003"/>
                  </a:ext>
                </a:extLst>
              </a:tr>
              <a:tr h="75438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Canagliflozin (Invokana)</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100-300 mg daily</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eGFR 30 to &lt;60: 100 mg once daily</a:t>
                      </a:r>
                    </a:p>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eGFR &lt;30: avoid initiation, may continue 100mg daily for kidney benefits</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val="10004"/>
                  </a:ext>
                </a:extLst>
              </a:tr>
              <a:tr h="41148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Bexagliflozin</a:t>
                      </a:r>
                      <a:r>
                        <a:rPr kumimoji="0" lang="en-US"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14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Brenzavvy</a:t>
                      </a:r>
                      <a:r>
                        <a:rPr kumimoji="0" lang="en-US"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20 mg daily </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Not recommended for eGFR &lt;30</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extLst>
                  <a:ext uri="{0D108BD9-81ED-4DB2-BD59-A6C34878D82A}">
                    <a16:rowId xmlns:a16="http://schemas.microsoft.com/office/drawing/2014/main" val="10005"/>
                  </a:ext>
                </a:extLst>
              </a:tr>
            </a:tbl>
          </a:graphicData>
        </a:graphic>
      </p:graphicFrame>
      <p:sp>
        <p:nvSpPr>
          <p:cNvPr id="8" name="Text Placeholder 3">
            <a:extLst>
              <a:ext uri="{FF2B5EF4-FFF2-40B4-BE49-F238E27FC236}">
                <a16:creationId xmlns:a16="http://schemas.microsoft.com/office/drawing/2014/main" id="{6CE3E0BE-AD3D-6E7E-8AD9-01377EB11F13}"/>
              </a:ext>
            </a:extLst>
          </p:cNvPr>
          <p:cNvSpPr txBox="1">
            <a:spLocks noChangeArrowheads="1"/>
          </p:cNvSpPr>
          <p:nvPr/>
        </p:nvSpPr>
        <p:spPr bwMode="auto">
          <a:xfrm>
            <a:off x="77606" y="6538317"/>
            <a:ext cx="2692003" cy="319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938" indent="-7938">
              <a:spcBef>
                <a:spcPct val="20000"/>
              </a:spcBef>
              <a:buFont typeface="Arial" panose="020B0604020202020204" pitchFamily="34" charset="0"/>
              <a:buChar char="•"/>
              <a:defRPr sz="3200">
                <a:solidFill>
                  <a:schemeClr val="tx1"/>
                </a:solidFill>
                <a:latin typeface="Calibri" panose="020F0502020204030204" pitchFamily="34" charset="0"/>
              </a:defRPr>
            </a:lvl1pPr>
            <a:lvl2pPr marL="685800" indent="-228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938" marR="0" lvl="0" indent="-7938"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en-US" sz="825"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Package inserts, dailymed.nlm.nih.gov</a:t>
            </a:r>
          </a:p>
        </p:txBody>
      </p:sp>
    </p:spTree>
    <p:extLst>
      <p:ext uri="{BB962C8B-B14F-4D97-AF65-F5344CB8AC3E}">
        <p14:creationId xmlns:p14="http://schemas.microsoft.com/office/powerpoint/2010/main" val="62678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p:txBody>
          <a:bodyPr>
            <a:normAutofit/>
          </a:bodyPr>
          <a:lstStyle/>
          <a:p>
            <a:pPr eaLnBrk="1" hangingPunct="1"/>
            <a:r>
              <a:rPr lang="en-US" altLang="en-US" sz="4000" dirty="0"/>
              <a:t>SGLT-2 Inhibitor Indications</a:t>
            </a:r>
          </a:p>
        </p:txBody>
      </p:sp>
      <p:sp>
        <p:nvSpPr>
          <p:cNvPr id="3" name="Content Placeholder 2">
            <a:extLst>
              <a:ext uri="{FF2B5EF4-FFF2-40B4-BE49-F238E27FC236}">
                <a16:creationId xmlns:a16="http://schemas.microsoft.com/office/drawing/2014/main" id="{B6543F3E-D23D-6891-08DD-2B5B672E4A8E}"/>
              </a:ext>
            </a:extLst>
          </p:cNvPr>
          <p:cNvSpPr>
            <a:spLocks noGrp="1"/>
          </p:cNvSpPr>
          <p:nvPr>
            <p:ph sz="quarter" idx="1"/>
          </p:nvPr>
        </p:nvSpPr>
        <p:spPr/>
        <p:txBody>
          <a:bodyPr/>
          <a:lstStyle/>
          <a:p>
            <a:endParaRPr lang="en-US"/>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598124"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marL="0" marR="0" lvl="0" indent="0" algn="l" defTabSz="823692" rtl="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US" altLang="en-US" sz="1081"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extLst>
              <p:ext uri="{D42A27DB-BD31-4B8C-83A1-F6EECF244321}">
                <p14:modId xmlns:p14="http://schemas.microsoft.com/office/powerpoint/2010/main" val="7441208"/>
              </p:ext>
            </p:extLst>
          </p:nvPr>
        </p:nvGraphicFramePr>
        <p:xfrm>
          <a:off x="266700" y="1209261"/>
          <a:ext cx="8610599" cy="5626180"/>
        </p:xfrm>
        <a:graphic>
          <a:graphicData uri="http://schemas.openxmlformats.org/drawingml/2006/table">
            <a:tbl>
              <a:tblPr firstRow="1" bandRow="1">
                <a:tableStyleId>{5C22544A-7EE6-4342-B048-85BDC9FD1C3A}</a:tableStyleId>
              </a:tblPr>
              <a:tblGrid>
                <a:gridCol w="2222805">
                  <a:extLst>
                    <a:ext uri="{9D8B030D-6E8A-4147-A177-3AD203B41FA5}">
                      <a16:colId xmlns:a16="http://schemas.microsoft.com/office/drawing/2014/main" val="2292604403"/>
                    </a:ext>
                  </a:extLst>
                </a:gridCol>
                <a:gridCol w="1351405">
                  <a:extLst>
                    <a:ext uri="{9D8B030D-6E8A-4147-A177-3AD203B41FA5}">
                      <a16:colId xmlns:a16="http://schemas.microsoft.com/office/drawing/2014/main" val="3799880676"/>
                    </a:ext>
                  </a:extLst>
                </a:gridCol>
                <a:gridCol w="1543409">
                  <a:extLst>
                    <a:ext uri="{9D8B030D-6E8A-4147-A177-3AD203B41FA5}">
                      <a16:colId xmlns:a16="http://schemas.microsoft.com/office/drawing/2014/main" val="1741242859"/>
                    </a:ext>
                  </a:extLst>
                </a:gridCol>
                <a:gridCol w="1868337">
                  <a:extLst>
                    <a:ext uri="{9D8B030D-6E8A-4147-A177-3AD203B41FA5}">
                      <a16:colId xmlns:a16="http://schemas.microsoft.com/office/drawing/2014/main" val="2977410308"/>
                    </a:ext>
                  </a:extLst>
                </a:gridCol>
                <a:gridCol w="1624643">
                  <a:extLst>
                    <a:ext uri="{9D8B030D-6E8A-4147-A177-3AD203B41FA5}">
                      <a16:colId xmlns:a16="http://schemas.microsoft.com/office/drawing/2014/main" val="446227343"/>
                    </a:ext>
                  </a:extLst>
                </a:gridCol>
              </a:tblGrid>
              <a:tr h="821886">
                <a:tc>
                  <a:txBody>
                    <a:bodyPr/>
                    <a:lstStyle/>
                    <a:p>
                      <a:pPr algn="ctr"/>
                      <a:r>
                        <a:rPr lang="en-US" sz="2000" dirty="0"/>
                        <a:t>Drug</a:t>
                      </a:r>
                    </a:p>
                  </a:txBody>
                  <a:tcPr/>
                </a:tc>
                <a:tc>
                  <a:txBody>
                    <a:bodyPr/>
                    <a:lstStyle/>
                    <a:p>
                      <a:pPr algn="ctr"/>
                      <a:r>
                        <a:rPr lang="en-US" sz="2000" dirty="0"/>
                        <a:t>Lowers BG</a:t>
                      </a:r>
                    </a:p>
                  </a:txBody>
                  <a:tcPr/>
                </a:tc>
                <a:tc>
                  <a:txBody>
                    <a:bodyPr/>
                    <a:lstStyle/>
                    <a:p>
                      <a:pPr algn="ctr"/>
                      <a:r>
                        <a:rPr lang="en-US" sz="2000" dirty="0"/>
                        <a:t>Reduces CV Risk?</a:t>
                      </a:r>
                    </a:p>
                  </a:txBody>
                  <a:tcPr/>
                </a:tc>
                <a:tc>
                  <a:txBody>
                    <a:bodyPr/>
                    <a:lstStyle/>
                    <a:p>
                      <a:pPr algn="ctr"/>
                      <a:r>
                        <a:rPr lang="en-US" sz="2000" dirty="0"/>
                        <a:t>Heart Failure Indication? </a:t>
                      </a:r>
                    </a:p>
                  </a:txBody>
                  <a:tcPr/>
                </a:tc>
                <a:tc>
                  <a:txBody>
                    <a:bodyPr/>
                    <a:lstStyle/>
                    <a:p>
                      <a:pPr algn="ctr"/>
                      <a:r>
                        <a:rPr lang="en-US" sz="2000" dirty="0"/>
                        <a:t>Kidney Indication?  </a:t>
                      </a:r>
                    </a:p>
                  </a:txBody>
                  <a:tcPr/>
                </a:tc>
                <a:extLst>
                  <a:ext uri="{0D108BD9-81ED-4DB2-BD59-A6C34878D82A}">
                    <a16:rowId xmlns:a16="http://schemas.microsoft.com/office/drawing/2014/main" val="1793843125"/>
                  </a:ext>
                </a:extLst>
              </a:tr>
              <a:tr h="974287">
                <a:tc>
                  <a:txBody>
                    <a:bodyPr/>
                    <a:lstStyle/>
                    <a:p>
                      <a:pPr algn="ctr"/>
                      <a:r>
                        <a:rPr lang="en-US" sz="2000" b="1" dirty="0">
                          <a:latin typeface="Calibri" panose="020F0502020204030204" pitchFamily="34" charset="0"/>
                          <a:cs typeface="Calibri" panose="020F0502020204030204" pitchFamily="34" charset="0"/>
                        </a:rPr>
                        <a:t>Dapagliflozin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Farxiga</a:t>
                      </a:r>
                      <a:r>
                        <a:rPr lang="en-US" sz="2000" b="0" dirty="0">
                          <a:latin typeface="Calibri" panose="020F0502020204030204" pitchFamily="34" charset="0"/>
                          <a:cs typeface="Calibri" panose="020F0502020204030204" pitchFamily="34" charset="0"/>
                        </a:rPr>
                        <a:t>)</a:t>
                      </a:r>
                    </a:p>
                    <a:p>
                      <a:pPr algn="ctr"/>
                      <a:endParaRPr lang="en-US" sz="2000" dirty="0"/>
                    </a:p>
                  </a:txBody>
                  <a:tcPr/>
                </a:tc>
                <a:tc>
                  <a:txBody>
                    <a:bodyPr/>
                    <a:lstStyle/>
                    <a:p>
                      <a:pPr algn="ctr"/>
                      <a:r>
                        <a:rPr lang="en-US" sz="2000" dirty="0"/>
                        <a:t>Yes, for 10 </a:t>
                      </a:r>
                      <a:r>
                        <a:rPr lang="en-US" sz="2000" dirty="0" err="1"/>
                        <a:t>yrs</a:t>
                      </a:r>
                      <a:r>
                        <a:rPr lang="en-US" sz="2000" dirty="0"/>
                        <a:t> and older</a:t>
                      </a:r>
                    </a:p>
                  </a:txBody>
                  <a:tcPr/>
                </a:tc>
                <a:tc>
                  <a:txBody>
                    <a:bodyPr/>
                    <a:lstStyle/>
                    <a:p>
                      <a:pPr algn="ctr"/>
                      <a:r>
                        <a:rPr lang="en-US" sz="2000" dirty="0"/>
                        <a:t>Yes</a:t>
                      </a:r>
                    </a:p>
                  </a:txBody>
                  <a:tcPr/>
                </a:tc>
                <a:tc>
                  <a:txBody>
                    <a:bodyPr/>
                    <a:lstStyle/>
                    <a:p>
                      <a:pPr algn="ctr"/>
                      <a:r>
                        <a:rPr lang="en-US" sz="2000" dirty="0"/>
                        <a:t>Yes</a:t>
                      </a:r>
                    </a:p>
                    <a:p>
                      <a:pPr algn="ctr"/>
                      <a:r>
                        <a:rPr lang="en-US" sz="2000" dirty="0"/>
                        <a:t>+/- Diabetes</a:t>
                      </a:r>
                    </a:p>
                  </a:txBody>
                  <a:tcPr/>
                </a:tc>
                <a:tc>
                  <a:txBody>
                    <a:bodyPr/>
                    <a:lstStyle/>
                    <a:p>
                      <a:pPr algn="ctr"/>
                      <a:r>
                        <a:rPr lang="en-US" sz="2000" dirty="0"/>
                        <a:t>Yes</a:t>
                      </a:r>
                    </a:p>
                    <a:p>
                      <a:pPr algn="ctr"/>
                      <a:r>
                        <a:rPr lang="en-US" sz="2000" dirty="0"/>
                        <a:t>+/- Diabetes</a:t>
                      </a:r>
                    </a:p>
                  </a:txBody>
                  <a:tcPr/>
                </a:tc>
                <a:extLst>
                  <a:ext uri="{0D108BD9-81ED-4DB2-BD59-A6C34878D82A}">
                    <a16:rowId xmlns:a16="http://schemas.microsoft.com/office/drawing/2014/main" val="1616548762"/>
                  </a:ext>
                </a:extLst>
              </a:tr>
              <a:tr h="974287">
                <a:tc>
                  <a:txBody>
                    <a:bodyPr/>
                    <a:lstStyle/>
                    <a:p>
                      <a:pPr algn="ctr"/>
                      <a:r>
                        <a:rPr lang="en-US" sz="2000" b="1" dirty="0">
                          <a:latin typeface="Calibri" panose="020F0502020204030204" pitchFamily="34" charset="0"/>
                          <a:cs typeface="Calibri" panose="020F0502020204030204" pitchFamily="34" charset="0"/>
                        </a:rPr>
                        <a:t>Empagliflozin</a:t>
                      </a:r>
                    </a:p>
                    <a:p>
                      <a:pPr algn="ctr"/>
                      <a:r>
                        <a:rPr lang="en-US" sz="2000" b="0" dirty="0">
                          <a:latin typeface="Calibri" panose="020F0502020204030204" pitchFamily="34" charset="0"/>
                          <a:cs typeface="Calibri" panose="020F0502020204030204" pitchFamily="34" charset="0"/>
                        </a:rPr>
                        <a:t>(Jardiance)</a:t>
                      </a:r>
                    </a:p>
                    <a:p>
                      <a:pPr algn="ctr"/>
                      <a:endParaRPr lang="en-US" sz="2000" dirty="0"/>
                    </a:p>
                  </a:txBody>
                  <a:tcPr/>
                </a:tc>
                <a:tc>
                  <a:txBody>
                    <a:bodyPr/>
                    <a:lstStyle/>
                    <a:p>
                      <a:pPr algn="ctr"/>
                      <a:r>
                        <a:rPr lang="en-US" sz="2000" dirty="0"/>
                        <a:t>Yes for 10 </a:t>
                      </a:r>
                      <a:r>
                        <a:rPr lang="en-US" sz="2000" dirty="0" err="1"/>
                        <a:t>yrs</a:t>
                      </a:r>
                      <a:r>
                        <a:rPr lang="en-US" sz="2000" dirty="0"/>
                        <a:t> and older</a:t>
                      </a:r>
                    </a:p>
                  </a:txBody>
                  <a:tcPr/>
                </a:tc>
                <a:tc>
                  <a:txBody>
                    <a:bodyPr/>
                    <a:lstStyle/>
                    <a:p>
                      <a:pPr algn="ctr"/>
                      <a:r>
                        <a:rPr lang="en-US" sz="2000" dirty="0"/>
                        <a:t>Yes</a:t>
                      </a:r>
                    </a:p>
                  </a:txBody>
                  <a:tcPr/>
                </a:tc>
                <a:tc>
                  <a:txBody>
                    <a:bodyPr/>
                    <a:lstStyle/>
                    <a:p>
                      <a:pPr algn="ctr"/>
                      <a:r>
                        <a:rPr lang="en-US" sz="2000" dirty="0"/>
                        <a:t> Yes</a:t>
                      </a:r>
                    </a:p>
                    <a:p>
                      <a:pPr algn="ctr"/>
                      <a:r>
                        <a:rPr lang="en-US" sz="2000" dirty="0"/>
                        <a:t>+/- Diabetes</a:t>
                      </a:r>
                    </a:p>
                    <a:p>
                      <a:pPr algn="ctr"/>
                      <a:endParaRPr lang="en-US" sz="2000" dirty="0"/>
                    </a:p>
                  </a:txBody>
                  <a:tcPr/>
                </a:tc>
                <a:tc>
                  <a:txBody>
                    <a:bodyPr/>
                    <a:lstStyle/>
                    <a:p>
                      <a:pPr algn="ctr"/>
                      <a:r>
                        <a:rPr lang="en-US" sz="2000" dirty="0"/>
                        <a:t>Yes</a:t>
                      </a:r>
                    </a:p>
                    <a:p>
                      <a:pPr algn="ctr"/>
                      <a:r>
                        <a:rPr lang="en-US" sz="2000" dirty="0"/>
                        <a:t>+/- Diabetes</a:t>
                      </a:r>
                    </a:p>
                  </a:txBody>
                  <a:tcPr/>
                </a:tc>
                <a:extLst>
                  <a:ext uri="{0D108BD9-81ED-4DB2-BD59-A6C34878D82A}">
                    <a16:rowId xmlns:a16="http://schemas.microsoft.com/office/drawing/2014/main" val="2882318565"/>
                  </a:ext>
                </a:extLst>
              </a:tr>
              <a:tr h="893387">
                <a:tc>
                  <a:txBody>
                    <a:bodyPr/>
                    <a:lstStyle/>
                    <a:p>
                      <a:pPr algn="ctr"/>
                      <a:r>
                        <a:rPr lang="en-US" sz="2000" b="1" dirty="0">
                          <a:latin typeface="Calibri" panose="020F0502020204030204" pitchFamily="34" charset="0"/>
                          <a:cs typeface="Calibri" panose="020F0502020204030204" pitchFamily="34" charset="0"/>
                        </a:rPr>
                        <a:t>Canagliflozin</a:t>
                      </a:r>
                    </a:p>
                    <a:p>
                      <a:pPr algn="ctr"/>
                      <a:r>
                        <a:rPr lang="en-US" sz="2000" b="0" dirty="0">
                          <a:latin typeface="Calibri" panose="020F0502020204030204" pitchFamily="34" charset="0"/>
                          <a:cs typeface="Calibri" panose="020F0502020204030204" pitchFamily="34" charset="0"/>
                        </a:rPr>
                        <a:t>(Invokana)</a:t>
                      </a:r>
                    </a:p>
                  </a:txBody>
                  <a:tcPr/>
                </a:tc>
                <a:tc>
                  <a:txBody>
                    <a:bodyPr/>
                    <a:lstStyle/>
                    <a:p>
                      <a:pPr algn="ctr"/>
                      <a:r>
                        <a:rPr lang="en-US" sz="2000" dirty="0"/>
                        <a:t>Yes  , for 10 yrs and older</a:t>
                      </a:r>
                    </a:p>
                  </a:txBody>
                  <a:tcPr/>
                </a:tc>
                <a:tc>
                  <a:txBody>
                    <a:bodyPr/>
                    <a:lstStyle/>
                    <a:p>
                      <a:pPr algn="ctr"/>
                      <a:r>
                        <a:rPr lang="en-US" sz="2000" dirty="0"/>
                        <a:t>Yes</a:t>
                      </a:r>
                    </a:p>
                  </a:txBody>
                  <a:tcPr/>
                </a:tc>
                <a:tc>
                  <a:txBody>
                    <a:bodyPr/>
                    <a:lstStyle/>
                    <a:p>
                      <a:pPr algn="ctr"/>
                      <a:r>
                        <a:rPr lang="en-US" sz="2000" dirty="0"/>
                        <a:t>Yes</a:t>
                      </a:r>
                      <a:br>
                        <a:rPr lang="en-US" sz="2000" dirty="0"/>
                      </a:br>
                      <a:r>
                        <a:rPr lang="en-US" sz="2000" dirty="0"/>
                        <a:t>w/ Diabetes</a:t>
                      </a:r>
                    </a:p>
                  </a:txBody>
                  <a:tcPr/>
                </a:tc>
                <a:tc>
                  <a:txBody>
                    <a:bodyPr/>
                    <a:lstStyle/>
                    <a:p>
                      <a:pPr algn="ctr"/>
                      <a:r>
                        <a:rPr lang="en-US" sz="2000" dirty="0"/>
                        <a:t>Yes</a:t>
                      </a:r>
                    </a:p>
                    <a:p>
                      <a:pPr algn="ctr"/>
                      <a:r>
                        <a:rPr lang="en-US" sz="2000" dirty="0"/>
                        <a:t>w/ Diabetes</a:t>
                      </a:r>
                    </a:p>
                  </a:txBody>
                  <a:tcPr/>
                </a:tc>
                <a:extLst>
                  <a:ext uri="{0D108BD9-81ED-4DB2-BD59-A6C34878D82A}">
                    <a16:rowId xmlns:a16="http://schemas.microsoft.com/office/drawing/2014/main" val="3589527904"/>
                  </a:ext>
                </a:extLst>
              </a:tr>
              <a:tr h="893387">
                <a:tc>
                  <a:txBody>
                    <a:bodyPr/>
                    <a:lstStyle/>
                    <a:p>
                      <a:pPr algn="ctr"/>
                      <a:r>
                        <a:rPr lang="en-US" sz="2000" b="1" dirty="0">
                          <a:latin typeface="Calibri" panose="020F0502020204030204" pitchFamily="34" charset="0"/>
                          <a:cs typeface="Calibri" panose="020F0502020204030204" pitchFamily="34" charset="0"/>
                        </a:rPr>
                        <a:t>Ertugliflozin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Steglatro</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No</a:t>
                      </a:r>
                    </a:p>
                  </a:txBody>
                  <a:tcPr/>
                </a:tc>
                <a:tc>
                  <a:txBody>
                    <a:bodyPr/>
                    <a:lstStyle/>
                    <a:p>
                      <a:pPr algn="ctr"/>
                      <a:r>
                        <a:rPr lang="en-US" sz="2000" dirty="0"/>
                        <a:t>No</a:t>
                      </a:r>
                    </a:p>
                  </a:txBody>
                  <a:tcPr/>
                </a:tc>
                <a:tc>
                  <a:txBody>
                    <a:bodyPr/>
                    <a:lstStyle/>
                    <a:p>
                      <a:pPr algn="ctr"/>
                      <a:r>
                        <a:rPr lang="en-US" sz="2000" dirty="0"/>
                        <a:t>No</a:t>
                      </a:r>
                    </a:p>
                  </a:txBody>
                  <a:tcPr/>
                </a:tc>
                <a:extLst>
                  <a:ext uri="{0D108BD9-81ED-4DB2-BD59-A6C34878D82A}">
                    <a16:rowId xmlns:a16="http://schemas.microsoft.com/office/drawing/2014/main" val="414190452"/>
                  </a:ext>
                </a:extLst>
              </a:tr>
              <a:tr h="893387">
                <a:tc>
                  <a:txBody>
                    <a:bodyPr/>
                    <a:lstStyle/>
                    <a:p>
                      <a:pPr algn="ctr"/>
                      <a:r>
                        <a:rPr lang="en-US" sz="2000" b="1" dirty="0" err="1">
                          <a:latin typeface="Calibri" panose="020F0502020204030204" pitchFamily="34" charset="0"/>
                          <a:cs typeface="Calibri" panose="020F0502020204030204" pitchFamily="34" charset="0"/>
                        </a:rPr>
                        <a:t>Bexagliflozin</a:t>
                      </a:r>
                      <a:endParaRPr lang="en-US" sz="2000" b="1" dirty="0">
                        <a:latin typeface="Calibri" panose="020F0502020204030204" pitchFamily="34" charset="0"/>
                        <a:cs typeface="Calibri" panose="020F0502020204030204" pitchFamily="34" charset="0"/>
                      </a:endParaRP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Brenzavvy</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No</a:t>
                      </a:r>
                    </a:p>
                  </a:txBody>
                  <a:tcPr/>
                </a:tc>
                <a:tc>
                  <a:txBody>
                    <a:bodyPr/>
                    <a:lstStyle/>
                    <a:p>
                      <a:pPr algn="ctr"/>
                      <a:r>
                        <a:rPr lang="en-US" sz="2000" dirty="0"/>
                        <a:t>No</a:t>
                      </a:r>
                    </a:p>
                  </a:txBody>
                  <a:tcPr/>
                </a:tc>
                <a:tc>
                  <a:txBody>
                    <a:bodyPr/>
                    <a:lstStyle/>
                    <a:p>
                      <a:pPr algn="ctr"/>
                      <a:r>
                        <a:rPr lang="en-US" sz="2000" dirty="0"/>
                        <a:t>No</a:t>
                      </a:r>
                    </a:p>
                  </a:txBody>
                  <a:tcPr/>
                </a:tc>
                <a:extLst>
                  <a:ext uri="{0D108BD9-81ED-4DB2-BD59-A6C34878D82A}">
                    <a16:rowId xmlns:a16="http://schemas.microsoft.com/office/drawing/2014/main" val="3616011206"/>
                  </a:ext>
                </a:extLst>
              </a:tr>
            </a:tbl>
          </a:graphicData>
        </a:graphic>
      </p:graphicFrame>
    </p:spTree>
    <p:extLst>
      <p:ext uri="{BB962C8B-B14F-4D97-AF65-F5344CB8AC3E}">
        <p14:creationId xmlns:p14="http://schemas.microsoft.com/office/powerpoint/2010/main" val="375249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87134344-F5D5-435B-A74D-FE1C27A41EDC}"/>
              </a:ext>
            </a:extLst>
          </p:cNvPr>
          <p:cNvSpPr>
            <a:spLocks noGrp="1" noChangeArrowheads="1"/>
          </p:cNvSpPr>
          <p:nvPr>
            <p:ph type="title"/>
          </p:nvPr>
        </p:nvSpPr>
        <p:spPr/>
        <p:txBody>
          <a:bodyPr>
            <a:normAutofit/>
          </a:bodyPr>
          <a:lstStyle/>
          <a:p>
            <a:pPr eaLnBrk="1" hangingPunct="1"/>
            <a:r>
              <a:rPr lang="en-US" altLang="en-US" sz="4400" dirty="0"/>
              <a:t>Benefits of SGLT-2 Inhibitors</a:t>
            </a:r>
          </a:p>
        </p:txBody>
      </p:sp>
      <p:sp>
        <p:nvSpPr>
          <p:cNvPr id="2" name="Content Placeholder 1">
            <a:extLst>
              <a:ext uri="{FF2B5EF4-FFF2-40B4-BE49-F238E27FC236}">
                <a16:creationId xmlns:a16="http://schemas.microsoft.com/office/drawing/2014/main" id="{E33144C4-6370-3579-8382-CEB511D8DECB}"/>
              </a:ext>
            </a:extLst>
          </p:cNvPr>
          <p:cNvSpPr>
            <a:spLocks noGrp="1"/>
          </p:cNvSpPr>
          <p:nvPr>
            <p:ph sz="quarter" idx="1"/>
          </p:nvPr>
        </p:nvSpPr>
        <p:spPr/>
        <p:txBody>
          <a:bodyPr/>
          <a:lstStyle/>
          <a:p>
            <a:endParaRPr lang="en-US"/>
          </a:p>
        </p:txBody>
      </p:sp>
      <p:graphicFrame>
        <p:nvGraphicFramePr>
          <p:cNvPr id="7" name="Diagram 6">
            <a:extLst>
              <a:ext uri="{FF2B5EF4-FFF2-40B4-BE49-F238E27FC236}">
                <a16:creationId xmlns:a16="http://schemas.microsoft.com/office/drawing/2014/main" id="{AFA8AEFE-89C3-4FEE-A2E1-5E81EC4B537E}"/>
              </a:ext>
            </a:extLst>
          </p:cNvPr>
          <p:cNvGraphicFramePr/>
          <p:nvPr>
            <p:extLst>
              <p:ext uri="{D42A27DB-BD31-4B8C-83A1-F6EECF244321}">
                <p14:modId xmlns:p14="http://schemas.microsoft.com/office/powerpoint/2010/main" val="1482423222"/>
              </p:ext>
            </p:extLst>
          </p:nvPr>
        </p:nvGraphicFramePr>
        <p:xfrm>
          <a:off x="350730" y="1740065"/>
          <a:ext cx="8336071" cy="4129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878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B760BF84-C6DA-439D-8E18-43D602B5FD7D}"/>
              </a:ext>
            </a:extLst>
          </p:cNvPr>
          <p:cNvSpPr>
            <a:spLocks noGrp="1" noChangeArrowheads="1"/>
          </p:cNvSpPr>
          <p:nvPr>
            <p:ph type="title"/>
          </p:nvPr>
        </p:nvSpPr>
        <p:spPr/>
        <p:txBody>
          <a:bodyPr>
            <a:normAutofit/>
          </a:bodyPr>
          <a:lstStyle/>
          <a:p>
            <a:pPr eaLnBrk="1" hangingPunct="1"/>
            <a:r>
              <a:rPr lang="en-US" altLang="en-US" sz="4400" dirty="0"/>
              <a:t>Side Effects of SGLT-2 Inhibitors</a:t>
            </a:r>
          </a:p>
        </p:txBody>
      </p:sp>
      <p:sp>
        <p:nvSpPr>
          <p:cNvPr id="3" name="Content Placeholder 2">
            <a:extLst>
              <a:ext uri="{FF2B5EF4-FFF2-40B4-BE49-F238E27FC236}">
                <a16:creationId xmlns:a16="http://schemas.microsoft.com/office/drawing/2014/main" id="{9D70A1F1-1135-DF34-9D42-C50BE4221192}"/>
              </a:ext>
            </a:extLst>
          </p:cNvPr>
          <p:cNvSpPr>
            <a:spLocks noGrp="1"/>
          </p:cNvSpPr>
          <p:nvPr>
            <p:ph sz="quarter" idx="1"/>
          </p:nvPr>
        </p:nvSpPr>
        <p:spPr/>
        <p:txBody>
          <a:bodyPr/>
          <a:lstStyle/>
          <a:p>
            <a:r>
              <a:rPr lang="en-US" dirty="0">
                <a:solidFill>
                  <a:prstClr val="black"/>
                </a:solidFill>
                <a:latin typeface="Gill Sans MT"/>
              </a:rPr>
              <a:t>Tip: Hold for 3 days prior to surgery or procedures with prolonged fasting </a:t>
            </a:r>
          </a:p>
          <a:p>
            <a:endParaRPr lang="en-US" dirty="0"/>
          </a:p>
        </p:txBody>
      </p:sp>
      <p:graphicFrame>
        <p:nvGraphicFramePr>
          <p:cNvPr id="6" name="Diagram 5">
            <a:extLst>
              <a:ext uri="{FF2B5EF4-FFF2-40B4-BE49-F238E27FC236}">
                <a16:creationId xmlns:a16="http://schemas.microsoft.com/office/drawing/2014/main" id="{44D752B9-D492-4692-A6FC-7DAB2B4231D8}"/>
              </a:ext>
            </a:extLst>
          </p:cNvPr>
          <p:cNvGraphicFramePr/>
          <p:nvPr>
            <p:extLst>
              <p:ext uri="{D42A27DB-BD31-4B8C-83A1-F6EECF244321}">
                <p14:modId xmlns:p14="http://schemas.microsoft.com/office/powerpoint/2010/main" val="753977371"/>
              </p:ext>
            </p:extLst>
          </p:nvPr>
        </p:nvGraphicFramePr>
        <p:xfrm>
          <a:off x="480647" y="1438315"/>
          <a:ext cx="7983416" cy="4881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6C8DD6DB-151B-4A19-981A-6C1FADAD1FBD}"/>
              </a:ext>
            </a:extLst>
          </p:cNvPr>
          <p:cNvSpPr txBox="1"/>
          <p:nvPr/>
        </p:nvSpPr>
        <p:spPr>
          <a:xfrm>
            <a:off x="304800" y="5931069"/>
            <a:ext cx="79834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Amputation risk, Bone fracture (</a:t>
            </a:r>
            <a:r>
              <a:rPr lang="en-US" dirty="0">
                <a:solidFill>
                  <a:prstClr val="black"/>
                </a:solidFill>
                <a:latin typeface="Gill Sans MT"/>
              </a:rPr>
              <a:t>C</a:t>
            </a:r>
            <a:r>
              <a:rPr kumimoji="0" lang="en-US" sz="1800" b="0" i="0" u="none" strike="noStrike" kern="1200" cap="none" spc="0" normalizeH="0" baseline="0" noProof="0" dirty="0" err="1">
                <a:ln>
                  <a:noFill/>
                </a:ln>
                <a:solidFill>
                  <a:prstClr val="black"/>
                </a:solidFill>
                <a:effectLst/>
                <a:uLnTx/>
                <a:uFillTx/>
                <a:latin typeface="Gill Sans MT"/>
                <a:ea typeface="+mn-ea"/>
                <a:cs typeface="+mn-cs"/>
              </a:rPr>
              <a:t>anaglifl</a:t>
            </a:r>
            <a:r>
              <a:rPr lang="en-US" dirty="0">
                <a:solidFill>
                  <a:prstClr val="black"/>
                </a:solidFill>
                <a:latin typeface="Gill Sans MT"/>
              </a:rPr>
              <a:t>o</a:t>
            </a:r>
            <a:r>
              <a:rPr kumimoji="0" lang="en-US" sz="1800" b="0" i="0" u="none" strike="noStrike" kern="1200" cap="none" spc="0" normalizeH="0" baseline="0" noProof="0" dirty="0">
                <a:ln>
                  <a:noFill/>
                </a:ln>
                <a:solidFill>
                  <a:prstClr val="black"/>
                </a:solidFill>
                <a:effectLst/>
                <a:uLnTx/>
                <a:uFillTx/>
                <a:latin typeface="Gill Sans MT"/>
                <a:ea typeface="+mn-ea"/>
                <a:cs typeface="+mn-cs"/>
              </a:rPr>
              <a:t>zin)</a:t>
            </a:r>
          </a:p>
        </p:txBody>
      </p:sp>
    </p:spTree>
    <p:extLst>
      <p:ext uri="{BB962C8B-B14F-4D97-AF65-F5344CB8AC3E}">
        <p14:creationId xmlns:p14="http://schemas.microsoft.com/office/powerpoint/2010/main" val="378225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C06F9-27B0-47DE-A525-CA8C7993532B}"/>
              </a:ext>
            </a:extLst>
          </p:cNvPr>
          <p:cNvSpPr>
            <a:spLocks noGrp="1"/>
          </p:cNvSpPr>
          <p:nvPr>
            <p:ph type="title"/>
          </p:nvPr>
        </p:nvSpPr>
        <p:spPr>
          <a:xfrm>
            <a:off x="457200" y="152400"/>
            <a:ext cx="8229600" cy="990600"/>
          </a:xfrm>
        </p:spPr>
        <p:txBody>
          <a:bodyPr anchor="b">
            <a:normAutofit/>
          </a:bodyPr>
          <a:lstStyle/>
          <a:p>
            <a:r>
              <a:rPr lang="en-US" dirty="0"/>
              <a:t>What motivated you to attend?</a:t>
            </a:r>
          </a:p>
        </p:txBody>
      </p:sp>
      <p:pic>
        <p:nvPicPr>
          <p:cNvPr id="4" name="Picture 3">
            <a:extLst>
              <a:ext uri="{FF2B5EF4-FFF2-40B4-BE49-F238E27FC236}">
                <a16:creationId xmlns:a16="http://schemas.microsoft.com/office/drawing/2014/main" id="{84E8D24E-200C-47B8-945E-CF32DCF9AB14}"/>
              </a:ext>
            </a:extLst>
          </p:cNvPr>
          <p:cNvPicPr>
            <a:picLocks noChangeAspect="1"/>
          </p:cNvPicPr>
          <p:nvPr/>
        </p:nvPicPr>
        <p:blipFill>
          <a:blip r:embed="rId3"/>
          <a:stretch>
            <a:fillRect/>
          </a:stretch>
        </p:blipFill>
        <p:spPr>
          <a:xfrm>
            <a:off x="457200" y="1229487"/>
            <a:ext cx="8229600" cy="4917186"/>
          </a:xfrm>
          <a:prstGeom prst="rect">
            <a:avLst/>
          </a:prstGeom>
          <a:noFill/>
        </p:spPr>
      </p:pic>
      <p:pic>
        <p:nvPicPr>
          <p:cNvPr id="5" name="Picture 4">
            <a:extLst>
              <a:ext uri="{FF2B5EF4-FFF2-40B4-BE49-F238E27FC236}">
                <a16:creationId xmlns:a16="http://schemas.microsoft.com/office/drawing/2014/main" id="{3D8BC801-765B-6477-9687-A0B166F8D4C2}"/>
              </a:ext>
            </a:extLst>
          </p:cNvPr>
          <p:cNvPicPr>
            <a:picLocks noChangeAspect="1"/>
          </p:cNvPicPr>
          <p:nvPr/>
        </p:nvPicPr>
        <p:blipFill>
          <a:blip r:embed="rId4"/>
          <a:stretch>
            <a:fillRect/>
          </a:stretch>
        </p:blipFill>
        <p:spPr>
          <a:xfrm>
            <a:off x="351976" y="1266063"/>
            <a:ext cx="8334824" cy="5134737"/>
          </a:xfrm>
          <a:prstGeom prst="rect">
            <a:avLst/>
          </a:prstGeom>
        </p:spPr>
      </p:pic>
      <p:pic>
        <p:nvPicPr>
          <p:cNvPr id="6" name="Picture 5">
            <a:extLst>
              <a:ext uri="{FF2B5EF4-FFF2-40B4-BE49-F238E27FC236}">
                <a16:creationId xmlns:a16="http://schemas.microsoft.com/office/drawing/2014/main" id="{1C3881A2-C7DA-4D53-A8EF-3A6D17279143}"/>
              </a:ext>
            </a:extLst>
          </p:cNvPr>
          <p:cNvPicPr>
            <a:picLocks noChangeAspect="1"/>
          </p:cNvPicPr>
          <p:nvPr/>
        </p:nvPicPr>
        <p:blipFill>
          <a:blip r:embed="rId5"/>
          <a:stretch>
            <a:fillRect/>
          </a:stretch>
        </p:blipFill>
        <p:spPr>
          <a:xfrm>
            <a:off x="838200" y="1266063"/>
            <a:ext cx="6932808" cy="3514555"/>
          </a:xfrm>
          <a:prstGeom prst="rect">
            <a:avLst/>
          </a:prstGeom>
        </p:spPr>
      </p:pic>
      <p:pic>
        <p:nvPicPr>
          <p:cNvPr id="7" name="Picture 6">
            <a:extLst>
              <a:ext uri="{FF2B5EF4-FFF2-40B4-BE49-F238E27FC236}">
                <a16:creationId xmlns:a16="http://schemas.microsoft.com/office/drawing/2014/main" id="{A81B0F2E-E7AB-1DF4-B118-4930A15F08E3}"/>
              </a:ext>
            </a:extLst>
          </p:cNvPr>
          <p:cNvPicPr>
            <a:picLocks noChangeAspect="1"/>
          </p:cNvPicPr>
          <p:nvPr/>
        </p:nvPicPr>
        <p:blipFill>
          <a:blip r:embed="rId6"/>
          <a:stretch>
            <a:fillRect/>
          </a:stretch>
        </p:blipFill>
        <p:spPr>
          <a:xfrm>
            <a:off x="364676" y="1266063"/>
            <a:ext cx="7953824" cy="3527907"/>
          </a:xfrm>
          <a:prstGeom prst="rect">
            <a:avLst/>
          </a:prstGeom>
        </p:spPr>
      </p:pic>
      <p:sp>
        <p:nvSpPr>
          <p:cNvPr id="9" name="TextBox 8">
            <a:extLst>
              <a:ext uri="{FF2B5EF4-FFF2-40B4-BE49-F238E27FC236}">
                <a16:creationId xmlns:a16="http://schemas.microsoft.com/office/drawing/2014/main" id="{A21B9AD3-6A1A-474F-2C15-FC47402175AF}"/>
              </a:ext>
            </a:extLst>
          </p:cNvPr>
          <p:cNvSpPr txBox="1"/>
          <p:nvPr/>
        </p:nvSpPr>
        <p:spPr>
          <a:xfrm>
            <a:off x="1104204" y="6400800"/>
            <a:ext cx="6400800" cy="369332"/>
          </a:xfrm>
          <a:prstGeom prst="rect">
            <a:avLst/>
          </a:prstGeom>
          <a:noFill/>
        </p:spPr>
        <p:txBody>
          <a:bodyPr wrap="square">
            <a:spAutoFit/>
          </a:bodyPr>
          <a:lstStyle/>
          <a:p>
            <a:r>
              <a:rPr lang="en-US" b="0" i="0" dirty="0">
                <a:solidFill>
                  <a:srgbClr val="C00000"/>
                </a:solidFill>
                <a:effectLst/>
                <a:latin typeface="Zoho_Puvi_Regular"/>
              </a:rPr>
              <a:t>“</a:t>
            </a:r>
            <a:r>
              <a:rPr lang="en-US" b="0" i="1" dirty="0">
                <a:solidFill>
                  <a:srgbClr val="C00000"/>
                </a:solidFill>
                <a:effectLst/>
                <a:latin typeface="Zoho_Puvi_Regular"/>
              </a:rPr>
              <a:t>I attend this conference either in person or virtually every 1-2 yrs”</a:t>
            </a:r>
            <a:endParaRPr lang="en-US" i="1" dirty="0">
              <a:solidFill>
                <a:srgbClr val="C00000"/>
              </a:solidFill>
            </a:endParaRPr>
          </a:p>
        </p:txBody>
      </p:sp>
    </p:spTree>
    <p:extLst>
      <p:ext uri="{BB962C8B-B14F-4D97-AF65-F5344CB8AC3E}">
        <p14:creationId xmlns:p14="http://schemas.microsoft.com/office/powerpoint/2010/main" val="87098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AC2EFAC7-3CC4-448E-85FB-A51D83D49221}"/>
              </a:ext>
            </a:extLst>
          </p:cNvPr>
          <p:cNvSpPr>
            <a:spLocks noGrp="1" noChangeArrowheads="1"/>
          </p:cNvSpPr>
          <p:nvPr>
            <p:ph type="title"/>
          </p:nvPr>
        </p:nvSpPr>
        <p:spPr/>
        <p:txBody>
          <a:bodyPr>
            <a:normAutofit/>
          </a:bodyPr>
          <a:lstStyle/>
          <a:p>
            <a:pPr eaLnBrk="1" hangingPunct="1"/>
            <a:r>
              <a:rPr lang="en-US" altLang="en-US" sz="4400" dirty="0"/>
              <a:t>Managing Adverse Effects</a:t>
            </a:r>
          </a:p>
        </p:txBody>
      </p:sp>
      <p:sp>
        <p:nvSpPr>
          <p:cNvPr id="105475" name="Content Placeholder 5">
            <a:extLst>
              <a:ext uri="{FF2B5EF4-FFF2-40B4-BE49-F238E27FC236}">
                <a16:creationId xmlns:a16="http://schemas.microsoft.com/office/drawing/2014/main" id="{3A770CA2-7F06-4449-9AF6-E3D0D66A47D8}"/>
              </a:ext>
            </a:extLst>
          </p:cNvPr>
          <p:cNvSpPr>
            <a:spLocks noGrp="1" noChangeArrowheads="1"/>
          </p:cNvSpPr>
          <p:nvPr>
            <p:ph sz="quarter" idx="1"/>
          </p:nvPr>
        </p:nvSpPr>
        <p:spPr>
          <a:xfrm>
            <a:off x="457200" y="1219200"/>
            <a:ext cx="6019800" cy="5486400"/>
          </a:xfrm>
        </p:spPr>
        <p:txBody>
          <a:bodyPr>
            <a:normAutofit lnSpcReduction="10000"/>
          </a:bodyPr>
          <a:lstStyle/>
          <a:p>
            <a:pPr eaLnBrk="1" hangingPunct="1"/>
            <a:r>
              <a:rPr lang="en-US" altLang="en-US" sz="3200" dirty="0"/>
              <a:t>Maintain good hygiene to reduce risk of genital mycotic infections</a:t>
            </a:r>
          </a:p>
          <a:p>
            <a:pPr lvl="1" eaLnBrk="1" hangingPunct="1"/>
            <a:r>
              <a:rPr lang="en-US" altLang="en-US" sz="2800" dirty="0"/>
              <a:t>Higher risk with higher glucose</a:t>
            </a:r>
          </a:p>
          <a:p>
            <a:pPr eaLnBrk="1" hangingPunct="1"/>
            <a:r>
              <a:rPr lang="en-US" altLang="en-US" sz="3200" dirty="0"/>
              <a:t>DKA risk</a:t>
            </a:r>
          </a:p>
          <a:p>
            <a:pPr lvl="1" eaLnBrk="1" hangingPunct="1"/>
            <a:r>
              <a:rPr lang="en-US" altLang="en-US" sz="2800" dirty="0"/>
              <a:t>Use caution with reducing insulin dose</a:t>
            </a:r>
          </a:p>
          <a:p>
            <a:pPr lvl="1" eaLnBrk="1" hangingPunct="1"/>
            <a:r>
              <a:rPr lang="en-US" altLang="en-US" sz="2800" dirty="0"/>
              <a:t>Report nausea, vomiting and malaise</a:t>
            </a:r>
          </a:p>
          <a:p>
            <a:pPr eaLnBrk="1" hangingPunct="1"/>
            <a:r>
              <a:rPr lang="en-US" altLang="en-US" sz="3200" dirty="0"/>
              <a:t>Monitor BP</a:t>
            </a:r>
          </a:p>
          <a:p>
            <a:pPr lvl="1" eaLnBrk="1" hangingPunct="1"/>
            <a:r>
              <a:rPr lang="en-US" altLang="en-US" sz="2800" dirty="0"/>
              <a:t>May need to reduce antihypertensive meds</a:t>
            </a:r>
          </a:p>
          <a:p>
            <a:pPr eaLnBrk="1" hangingPunct="1"/>
            <a:r>
              <a:rPr lang="en-US" altLang="en-US" sz="3200" dirty="0"/>
              <a:t>UTI risk greater with hyperglycemia</a:t>
            </a:r>
          </a:p>
          <a:p>
            <a:pPr eaLnBrk="1" hangingPunct="1"/>
            <a:endParaRPr lang="en-US" altLang="en-US" dirty="0"/>
          </a:p>
        </p:txBody>
      </p:sp>
      <p:pic>
        <p:nvPicPr>
          <p:cNvPr id="2" name="Picture 1">
            <a:extLst>
              <a:ext uri="{FF2B5EF4-FFF2-40B4-BE49-F238E27FC236}">
                <a16:creationId xmlns:a16="http://schemas.microsoft.com/office/drawing/2014/main" id="{A494F241-F303-E44B-DA60-2E8CAB74A6B1}"/>
              </a:ext>
            </a:extLst>
          </p:cNvPr>
          <p:cNvPicPr>
            <a:picLocks noChangeAspect="1"/>
          </p:cNvPicPr>
          <p:nvPr/>
        </p:nvPicPr>
        <p:blipFill>
          <a:blip r:embed="rId3"/>
          <a:stretch>
            <a:fillRect/>
          </a:stretch>
        </p:blipFill>
        <p:spPr>
          <a:xfrm>
            <a:off x="6553200" y="1219200"/>
            <a:ext cx="2133600" cy="2327564"/>
          </a:xfrm>
          <a:prstGeom prst="rect">
            <a:avLst/>
          </a:prstGeom>
        </p:spPr>
      </p:pic>
    </p:spTree>
    <p:extLst>
      <p:ext uri="{BB962C8B-B14F-4D97-AF65-F5344CB8AC3E}">
        <p14:creationId xmlns:p14="http://schemas.microsoft.com/office/powerpoint/2010/main" val="343117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14B50-0E7A-793E-C01A-1FD9FEF7D5BC}"/>
              </a:ext>
            </a:extLst>
          </p:cNvPr>
          <p:cNvSpPr>
            <a:spLocks noGrp="1"/>
          </p:cNvSpPr>
          <p:nvPr>
            <p:ph type="ctrTitle"/>
          </p:nvPr>
        </p:nvSpPr>
        <p:spPr/>
        <p:txBody>
          <a:bodyPr/>
          <a:lstStyle/>
          <a:p>
            <a:r>
              <a:rPr lang="en-US" dirty="0"/>
              <a:t>Where do SGLT2-2 Inhibitors Fit within the Guidelines? </a:t>
            </a:r>
          </a:p>
        </p:txBody>
      </p:sp>
      <p:sp>
        <p:nvSpPr>
          <p:cNvPr id="3" name="Subtitle 2">
            <a:extLst>
              <a:ext uri="{FF2B5EF4-FFF2-40B4-BE49-F238E27FC236}">
                <a16:creationId xmlns:a16="http://schemas.microsoft.com/office/drawing/2014/main" id="{681985F5-9F5E-D690-4959-BAC6CAD74F3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234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B212EA-86A0-92F0-0A30-D1666322280B}"/>
              </a:ext>
            </a:extLst>
          </p:cNvPr>
          <p:cNvPicPr>
            <a:picLocks noChangeAspect="1"/>
          </p:cNvPicPr>
          <p:nvPr/>
        </p:nvPicPr>
        <p:blipFill>
          <a:blip r:embed="rId3"/>
          <a:stretch>
            <a:fillRect/>
          </a:stretch>
        </p:blipFill>
        <p:spPr>
          <a:xfrm>
            <a:off x="1447800" y="5715000"/>
            <a:ext cx="2133887" cy="568049"/>
          </a:xfrm>
          <a:prstGeom prst="rect">
            <a:avLst/>
          </a:prstGeom>
        </p:spPr>
      </p:pic>
      <p:pic>
        <p:nvPicPr>
          <p:cNvPr id="5" name="Picture 4">
            <a:extLst>
              <a:ext uri="{FF2B5EF4-FFF2-40B4-BE49-F238E27FC236}">
                <a16:creationId xmlns:a16="http://schemas.microsoft.com/office/drawing/2014/main" id="{F9ABF957-DD02-617D-DEDD-605A18AABE91}"/>
              </a:ext>
            </a:extLst>
          </p:cNvPr>
          <p:cNvPicPr>
            <a:picLocks noChangeAspect="1"/>
          </p:cNvPicPr>
          <p:nvPr/>
        </p:nvPicPr>
        <p:blipFill>
          <a:blip r:embed="rId4"/>
          <a:stretch>
            <a:fillRect/>
          </a:stretch>
        </p:blipFill>
        <p:spPr>
          <a:xfrm>
            <a:off x="494414" y="152400"/>
            <a:ext cx="7859471" cy="6601663"/>
          </a:xfrm>
          <a:prstGeom prst="rect">
            <a:avLst/>
          </a:prstGeom>
        </p:spPr>
      </p:pic>
    </p:spTree>
    <p:extLst>
      <p:ext uri="{BB962C8B-B14F-4D97-AF65-F5344CB8AC3E}">
        <p14:creationId xmlns:p14="http://schemas.microsoft.com/office/powerpoint/2010/main" val="284124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347EC-6F3D-7BC8-B982-58CCB4370D0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5C0DF4F-B062-502E-E92B-5CF43450E59B}"/>
              </a:ext>
            </a:extLst>
          </p:cNvPr>
          <p:cNvPicPr>
            <a:picLocks noChangeAspect="1"/>
          </p:cNvPicPr>
          <p:nvPr/>
        </p:nvPicPr>
        <p:blipFill>
          <a:blip r:embed="rId4"/>
          <a:stretch>
            <a:fillRect/>
          </a:stretch>
        </p:blipFill>
        <p:spPr>
          <a:xfrm>
            <a:off x="1447800" y="5715000"/>
            <a:ext cx="2133887" cy="568049"/>
          </a:xfrm>
          <a:prstGeom prst="rect">
            <a:avLst/>
          </a:prstGeom>
        </p:spPr>
      </p:pic>
      <p:pic>
        <p:nvPicPr>
          <p:cNvPr id="5" name="Picture 4">
            <a:extLst>
              <a:ext uri="{FF2B5EF4-FFF2-40B4-BE49-F238E27FC236}">
                <a16:creationId xmlns:a16="http://schemas.microsoft.com/office/drawing/2014/main" id="{E446F609-9A30-1A88-2696-8D58401D0F62}"/>
              </a:ext>
            </a:extLst>
          </p:cNvPr>
          <p:cNvPicPr>
            <a:picLocks noChangeAspect="1"/>
          </p:cNvPicPr>
          <p:nvPr/>
        </p:nvPicPr>
        <p:blipFill>
          <a:blip r:embed="rId5"/>
          <a:stretch>
            <a:fillRect/>
          </a:stretch>
        </p:blipFill>
        <p:spPr>
          <a:xfrm>
            <a:off x="533400" y="128168"/>
            <a:ext cx="7859471" cy="6601663"/>
          </a:xfrm>
          <a:prstGeom prst="rect">
            <a:avLst/>
          </a:prstGeom>
        </p:spPr>
      </p:pic>
      <p:sp>
        <p:nvSpPr>
          <p:cNvPr id="2" name="Oval 1">
            <a:extLst>
              <a:ext uri="{FF2B5EF4-FFF2-40B4-BE49-F238E27FC236}">
                <a16:creationId xmlns:a16="http://schemas.microsoft.com/office/drawing/2014/main" id="{93E5486A-1BF4-3994-2172-13D2694EE19B}"/>
              </a:ext>
            </a:extLst>
          </p:cNvPr>
          <p:cNvSpPr/>
          <p:nvPr/>
        </p:nvSpPr>
        <p:spPr>
          <a:xfrm>
            <a:off x="1676400" y="2590799"/>
            <a:ext cx="1066800" cy="1048115"/>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FF9707C8-7BFE-1E5F-DF2A-24F07685B2F7}"/>
              </a:ext>
            </a:extLst>
          </p:cNvPr>
          <p:cNvSpPr/>
          <p:nvPr/>
        </p:nvSpPr>
        <p:spPr>
          <a:xfrm>
            <a:off x="2541019" y="2438400"/>
            <a:ext cx="1268981" cy="83820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80C8F4C-39E1-647B-A857-EC6F48BBE3D8}"/>
              </a:ext>
            </a:extLst>
          </p:cNvPr>
          <p:cNvSpPr/>
          <p:nvPr/>
        </p:nvSpPr>
        <p:spPr>
          <a:xfrm>
            <a:off x="3421097" y="2745865"/>
            <a:ext cx="2301806" cy="1292736"/>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9492ECA-11B1-1CC4-BD1A-FDD60F4D9A95}"/>
              </a:ext>
            </a:extLst>
          </p:cNvPr>
          <p:cNvSpPr/>
          <p:nvPr/>
        </p:nvSpPr>
        <p:spPr>
          <a:xfrm flipH="1">
            <a:off x="5722902" y="3810000"/>
            <a:ext cx="677898" cy="4572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33D25091-0874-89B0-FE28-851684A1EB5F}"/>
              </a:ext>
            </a:extLst>
          </p:cNvPr>
          <p:cNvSpPr/>
          <p:nvPr/>
        </p:nvSpPr>
        <p:spPr>
          <a:xfrm>
            <a:off x="6324600" y="4343400"/>
            <a:ext cx="1971556" cy="38100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1085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p:ext uri="{6950BFC3-D8DA-4A85-94F7-54DA5524770B}">
      <p188:commentRel xmlns:p188="http://schemas.microsoft.com/office/powerpoint/2018/8/main" r:id="rId3"/>
    </p:ext>
  </p:extLs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8C6D9-7F31-2FE4-A035-D72CFBE7BC9D}"/>
            </a:ext>
          </a:extLst>
        </p:cNvPr>
        <p:cNvGrpSpPr/>
        <p:nvPr/>
      </p:nvGrpSpPr>
      <p:grpSpPr>
        <a:xfrm>
          <a:off x="0" y="0"/>
          <a:ext cx="0" cy="0"/>
          <a:chOff x="0" y="0"/>
          <a:chExt cx="0" cy="0"/>
        </a:xfrm>
      </p:grpSpPr>
      <p:sp>
        <p:nvSpPr>
          <p:cNvPr id="46082" name="Title 1">
            <a:extLst>
              <a:ext uri="{FF2B5EF4-FFF2-40B4-BE49-F238E27FC236}">
                <a16:creationId xmlns:a16="http://schemas.microsoft.com/office/drawing/2014/main" id="{40F41A4E-F28E-25CB-C19C-640C88E19B3D}"/>
              </a:ext>
            </a:extLst>
          </p:cNvPr>
          <p:cNvSpPr>
            <a:spLocks noGrp="1"/>
          </p:cNvSpPr>
          <p:nvPr>
            <p:ph type="title"/>
          </p:nvPr>
        </p:nvSpPr>
        <p:spPr/>
        <p:txBody>
          <a:bodyPr/>
          <a:lstStyle/>
          <a:p>
            <a:r>
              <a:rPr lang="en-US" altLang="en-US" dirty="0"/>
              <a:t>AACE Glucose-Centric Algorithm</a:t>
            </a:r>
          </a:p>
        </p:txBody>
      </p:sp>
      <p:sp>
        <p:nvSpPr>
          <p:cNvPr id="46083" name="Content Placeholder 2">
            <a:extLst>
              <a:ext uri="{FF2B5EF4-FFF2-40B4-BE49-F238E27FC236}">
                <a16:creationId xmlns:a16="http://schemas.microsoft.com/office/drawing/2014/main" id="{455A526D-09C3-B9CD-EC5F-DB354E769BF3}"/>
              </a:ext>
            </a:extLst>
          </p:cNvPr>
          <p:cNvSpPr>
            <a:spLocks noGrp="1"/>
          </p:cNvSpPr>
          <p:nvPr>
            <p:ph sz="quarter" idx="1"/>
          </p:nvPr>
        </p:nvSpPr>
        <p:spPr/>
        <p:txBody>
          <a:bodyPr/>
          <a:lstStyle/>
          <a:p>
            <a:endParaRPr lang="en-US" altLang="en-US"/>
          </a:p>
        </p:txBody>
      </p:sp>
      <p:pic>
        <p:nvPicPr>
          <p:cNvPr id="3" name="Picture 2">
            <a:extLst>
              <a:ext uri="{FF2B5EF4-FFF2-40B4-BE49-F238E27FC236}">
                <a16:creationId xmlns:a16="http://schemas.microsoft.com/office/drawing/2014/main" id="{BF7AFA58-1E0F-6C03-2E67-3CA354CA25CE}"/>
              </a:ext>
            </a:extLst>
          </p:cNvPr>
          <p:cNvPicPr>
            <a:picLocks noChangeAspect="1"/>
          </p:cNvPicPr>
          <p:nvPr/>
        </p:nvPicPr>
        <p:blipFill>
          <a:blip r:embed="rId3"/>
          <a:stretch>
            <a:fillRect/>
          </a:stretch>
        </p:blipFill>
        <p:spPr>
          <a:xfrm>
            <a:off x="228600" y="152400"/>
            <a:ext cx="8563564" cy="6681952"/>
          </a:xfrm>
          <a:prstGeom prst="rect">
            <a:avLst/>
          </a:prstGeom>
        </p:spPr>
      </p:pic>
      <p:sp>
        <p:nvSpPr>
          <p:cNvPr id="4" name="Oval 3">
            <a:extLst>
              <a:ext uri="{FF2B5EF4-FFF2-40B4-BE49-F238E27FC236}">
                <a16:creationId xmlns:a16="http://schemas.microsoft.com/office/drawing/2014/main" id="{5773F3E1-18E2-DCA3-8BC2-07772CB84B96}"/>
              </a:ext>
            </a:extLst>
          </p:cNvPr>
          <p:cNvSpPr/>
          <p:nvPr/>
        </p:nvSpPr>
        <p:spPr>
          <a:xfrm>
            <a:off x="3048000" y="2514600"/>
            <a:ext cx="1371600" cy="1048115"/>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7439D11-3F57-41DD-E059-4DA26D162741}"/>
              </a:ext>
            </a:extLst>
          </p:cNvPr>
          <p:cNvSpPr/>
          <p:nvPr/>
        </p:nvSpPr>
        <p:spPr>
          <a:xfrm>
            <a:off x="4343400" y="2508031"/>
            <a:ext cx="1524000" cy="1054684"/>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99FA68A-BCDC-106C-793C-F86BC2CB4919}"/>
              </a:ext>
            </a:extLst>
          </p:cNvPr>
          <p:cNvSpPr/>
          <p:nvPr/>
        </p:nvSpPr>
        <p:spPr>
          <a:xfrm>
            <a:off x="5715000" y="3429000"/>
            <a:ext cx="1524000" cy="76200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3360846"/>
      </p:ext>
    </p:extLst>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7C058-4FA4-ED59-F6C0-592C1F039C4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4A34B6-0D6A-3930-77F8-6F21E232AA77}"/>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F3769A51-B143-AE7A-DDE9-920C4340B556}"/>
              </a:ext>
            </a:extLst>
          </p:cNvPr>
          <p:cNvPicPr>
            <a:picLocks noChangeAspect="1"/>
          </p:cNvPicPr>
          <p:nvPr/>
        </p:nvPicPr>
        <p:blipFill>
          <a:blip r:embed="rId3"/>
          <a:stretch>
            <a:fillRect/>
          </a:stretch>
        </p:blipFill>
        <p:spPr>
          <a:xfrm>
            <a:off x="347073" y="413916"/>
            <a:ext cx="8449854" cy="6030167"/>
          </a:xfrm>
          <a:prstGeom prst="rect">
            <a:avLst/>
          </a:prstGeom>
        </p:spPr>
      </p:pic>
      <p:sp>
        <p:nvSpPr>
          <p:cNvPr id="6" name="Oval 5">
            <a:extLst>
              <a:ext uri="{FF2B5EF4-FFF2-40B4-BE49-F238E27FC236}">
                <a16:creationId xmlns:a16="http://schemas.microsoft.com/office/drawing/2014/main" id="{72134626-F86C-4E35-9974-697B211E698D}"/>
              </a:ext>
            </a:extLst>
          </p:cNvPr>
          <p:cNvSpPr/>
          <p:nvPr/>
        </p:nvSpPr>
        <p:spPr>
          <a:xfrm>
            <a:off x="1676400" y="2133600"/>
            <a:ext cx="3505200" cy="167640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142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27D7FA6E-A9B9-4964-82AB-2728ADB5A40C}"/>
              </a:ext>
            </a:extLst>
          </p:cNvPr>
          <p:cNvSpPr>
            <a:spLocks noGrp="1" noChangeArrowheads="1"/>
          </p:cNvSpPr>
          <p:nvPr>
            <p:ph type="title"/>
          </p:nvPr>
        </p:nvSpPr>
        <p:spPr/>
        <p:txBody>
          <a:bodyPr>
            <a:normAutofit/>
          </a:bodyPr>
          <a:lstStyle/>
          <a:p>
            <a:pPr eaLnBrk="1" hangingPunct="1"/>
            <a:r>
              <a:rPr lang="en-US" altLang="en-US" sz="4400" dirty="0"/>
              <a:t>Case Study: Rick </a:t>
            </a:r>
          </a:p>
        </p:txBody>
      </p:sp>
      <p:sp>
        <p:nvSpPr>
          <p:cNvPr id="3" name="Content Placeholder 2">
            <a:extLst>
              <a:ext uri="{FF2B5EF4-FFF2-40B4-BE49-F238E27FC236}">
                <a16:creationId xmlns:a16="http://schemas.microsoft.com/office/drawing/2014/main" id="{8F935F7F-D2F6-4D3E-A178-75DC956C755E}"/>
              </a:ext>
            </a:extLst>
          </p:cNvPr>
          <p:cNvSpPr>
            <a:spLocks noGrp="1"/>
          </p:cNvSpPr>
          <p:nvPr>
            <p:ph sz="quarter" idx="1"/>
          </p:nvPr>
        </p:nvSpPr>
        <p:spPr>
          <a:xfrm>
            <a:off x="457200" y="1219200"/>
            <a:ext cx="4572000" cy="5638800"/>
          </a:xfrm>
        </p:spPr>
        <p:txBody>
          <a:bodyPr rtlCol="0">
            <a:normAutofit fontScale="92500" lnSpcReduction="10000"/>
          </a:bodyPr>
          <a:lstStyle/>
          <a:p>
            <a:pPr>
              <a:lnSpc>
                <a:spcPct val="110000"/>
              </a:lnSpc>
              <a:defRPr/>
            </a:pPr>
            <a:r>
              <a:rPr lang="en-US" sz="2800" dirty="0"/>
              <a:t>Rick is a 51yoM diagnosed with type 2 diabetes 5 years ago. </a:t>
            </a:r>
          </a:p>
          <a:p>
            <a:pPr>
              <a:lnSpc>
                <a:spcPct val="110000"/>
              </a:lnSpc>
              <a:defRPr/>
            </a:pPr>
            <a:r>
              <a:rPr lang="en-US" sz="2800" dirty="0"/>
              <a:t>He takes metformin 1000mg twice daily and </a:t>
            </a:r>
            <a:r>
              <a:rPr lang="en-US" sz="2800" dirty="0" err="1"/>
              <a:t>semaglutide</a:t>
            </a:r>
            <a:r>
              <a:rPr lang="en-US" sz="2800" dirty="0"/>
              <a:t> 2mg weekly. His A1C=6.7%. </a:t>
            </a:r>
          </a:p>
          <a:p>
            <a:pPr>
              <a:lnSpc>
                <a:spcPct val="110000"/>
              </a:lnSpc>
              <a:defRPr/>
            </a:pPr>
            <a:r>
              <a:rPr lang="en-US" sz="2800" dirty="0"/>
              <a:t>In the last 3 months, he was diagnosed with kidney disease. He has albuminuria and eGFR=50. </a:t>
            </a:r>
          </a:p>
          <a:p>
            <a:pPr>
              <a:lnSpc>
                <a:spcPct val="110000"/>
              </a:lnSpc>
              <a:defRPr/>
            </a:pPr>
            <a:r>
              <a:rPr lang="en-US" sz="2800" dirty="0"/>
              <a:t>Weight: 205lbs, 5”7, BMI=32kg/m</a:t>
            </a:r>
            <a:r>
              <a:rPr lang="en-US" sz="2800" baseline="30000" dirty="0"/>
              <a:t>2</a:t>
            </a:r>
          </a:p>
          <a:p>
            <a:pPr>
              <a:lnSpc>
                <a:spcPct val="110000"/>
              </a:lnSpc>
              <a:defRPr/>
            </a:pPr>
            <a:r>
              <a:rPr lang="en-US" sz="2800" dirty="0"/>
              <a:t>He lost 20lbs in the last year</a:t>
            </a:r>
          </a:p>
          <a:p>
            <a:pPr eaLnBrk="1" fontAlgn="auto" hangingPunct="1">
              <a:spcAft>
                <a:spcPts val="0"/>
              </a:spcAft>
              <a:defRPr/>
            </a:pPr>
            <a:endParaRPr lang="en-US" dirty="0"/>
          </a:p>
        </p:txBody>
      </p:sp>
      <p:pic>
        <p:nvPicPr>
          <p:cNvPr id="97284" name="Picture 4" descr="Icon&#10;&#10;Description automatically generated">
            <a:extLst>
              <a:ext uri="{FF2B5EF4-FFF2-40B4-BE49-F238E27FC236}">
                <a16:creationId xmlns:a16="http://schemas.microsoft.com/office/drawing/2014/main" id="{A0BCB4D1-530E-4502-A78A-2A48433359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295400"/>
            <a:ext cx="3293076"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869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131AE24A-8CDA-433A-BC06-7F5C41300CC1}"/>
              </a:ext>
            </a:extLst>
          </p:cNvPr>
          <p:cNvSpPr>
            <a:spLocks noGrp="1" noChangeArrowheads="1"/>
          </p:cNvSpPr>
          <p:nvPr>
            <p:ph type="title"/>
          </p:nvPr>
        </p:nvSpPr>
        <p:spPr/>
        <p:txBody>
          <a:bodyPr>
            <a:normAutofit/>
          </a:bodyPr>
          <a:lstStyle/>
          <a:p>
            <a:r>
              <a:rPr lang="en-US" altLang="en-US" sz="4000" dirty="0"/>
              <a:t>Case Study: Rick 5A</a:t>
            </a:r>
          </a:p>
        </p:txBody>
      </p:sp>
      <p:sp>
        <p:nvSpPr>
          <p:cNvPr id="3" name="Content Placeholder 2">
            <a:extLst>
              <a:ext uri="{FF2B5EF4-FFF2-40B4-BE49-F238E27FC236}">
                <a16:creationId xmlns:a16="http://schemas.microsoft.com/office/drawing/2014/main" id="{AD5A9852-AFD5-4D15-8F12-F99F70DA3A98}"/>
              </a:ext>
            </a:extLst>
          </p:cNvPr>
          <p:cNvSpPr>
            <a:spLocks noGrp="1"/>
          </p:cNvSpPr>
          <p:nvPr>
            <p:ph sz="quarter" idx="1"/>
          </p:nvPr>
        </p:nvSpPr>
        <p:spPr/>
        <p:txBody>
          <a:bodyPr/>
          <a:lstStyle/>
          <a:p>
            <a:pPr>
              <a:defRPr/>
            </a:pPr>
            <a:r>
              <a:rPr lang="en-US" sz="3200" dirty="0"/>
              <a:t>What is the best drug to add to Rick’s regimen? </a:t>
            </a:r>
          </a:p>
          <a:p>
            <a:pPr marL="463326" indent="-463326">
              <a:buFont typeface="+mj-lt"/>
              <a:buAutoNum type="alphaUcPeriod"/>
              <a:defRPr/>
            </a:pPr>
            <a:r>
              <a:rPr lang="en-US" sz="3200" dirty="0"/>
              <a:t>Glipizide</a:t>
            </a:r>
          </a:p>
          <a:p>
            <a:pPr marL="463326" indent="-463326">
              <a:buFont typeface="+mj-lt"/>
              <a:buAutoNum type="alphaUcPeriod"/>
              <a:defRPr/>
            </a:pPr>
            <a:r>
              <a:rPr lang="en-US" sz="3200" dirty="0"/>
              <a:t>Empagliflozin </a:t>
            </a:r>
          </a:p>
          <a:p>
            <a:pPr marL="463326" indent="-463326">
              <a:buFont typeface="+mj-lt"/>
              <a:buAutoNum type="alphaUcPeriod"/>
              <a:defRPr/>
            </a:pPr>
            <a:r>
              <a:rPr lang="en-US" sz="3200" dirty="0"/>
              <a:t>Pioglitazone </a:t>
            </a:r>
          </a:p>
          <a:p>
            <a:pPr marL="463326" indent="-463326">
              <a:buFont typeface="+mj-lt"/>
              <a:buAutoNum type="alphaUcPeriod"/>
              <a:defRPr/>
            </a:pPr>
            <a:r>
              <a:rPr lang="en-US" sz="3200" dirty="0"/>
              <a:t>Linagliptin </a:t>
            </a:r>
          </a:p>
          <a:p>
            <a:pPr>
              <a:defRPr/>
            </a:pPr>
            <a:endParaRPr lang="en-US" dirty="0"/>
          </a:p>
          <a:p>
            <a:pPr>
              <a:defRPr/>
            </a:pPr>
            <a:endParaRPr lang="en-US" dirty="0"/>
          </a:p>
          <a:p>
            <a:pPr>
              <a:defRPr/>
            </a:pPr>
            <a:endParaRPr lang="en-US" dirty="0"/>
          </a:p>
          <a:p>
            <a:pPr>
              <a:defRPr/>
            </a:pPr>
            <a:endParaRPr lang="en-US" dirty="0"/>
          </a:p>
        </p:txBody>
      </p:sp>
      <p:sp>
        <p:nvSpPr>
          <p:cNvPr id="2" name="Oval 1">
            <a:extLst>
              <a:ext uri="{FF2B5EF4-FFF2-40B4-BE49-F238E27FC236}">
                <a16:creationId xmlns:a16="http://schemas.microsoft.com/office/drawing/2014/main" id="{D24CF6F7-6BDD-B887-05A4-B9B37E850A30}"/>
              </a:ext>
            </a:extLst>
          </p:cNvPr>
          <p:cNvSpPr/>
          <p:nvPr/>
        </p:nvSpPr>
        <p:spPr>
          <a:xfrm>
            <a:off x="228600" y="2362200"/>
            <a:ext cx="3810000" cy="5334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29282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extLst>
    <p:ext uri="{6950BFC3-D8DA-4A85-94F7-54DA5524770B}">
      <p188:commentRel xmlns:p188="http://schemas.microsoft.com/office/powerpoint/2018/8/main" r:id="rId3"/>
    </p:ext>
  </p:extLs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000" dirty="0"/>
              <a:t>SGLT2 Inhibitors- How do they rate?  </a:t>
            </a:r>
          </a:p>
        </p:txBody>
      </p:sp>
      <p:sp>
        <p:nvSpPr>
          <p:cNvPr id="3" name="Content Placeholder 2"/>
          <p:cNvSpPr>
            <a:spLocks noGrp="1"/>
          </p:cNvSpPr>
          <p:nvPr>
            <p:ph sz="quarter" idx="1"/>
          </p:nvPr>
        </p:nvSpPr>
        <p:spPr/>
        <p:txBody>
          <a:bodyPr>
            <a:normAutofit/>
          </a:bodyPr>
          <a:lstStyle/>
          <a:p>
            <a:pPr marL="0" indent="0">
              <a:buNone/>
              <a:defRPr/>
            </a:pPr>
            <a:r>
              <a:rPr lang="en-US" sz="3200" u="sng" dirty="0"/>
              <a:t>Question					Answer</a:t>
            </a:r>
          </a:p>
          <a:p>
            <a:pPr>
              <a:defRPr/>
            </a:pPr>
            <a:r>
              <a:rPr lang="en-US" sz="3200" dirty="0"/>
              <a:t>Cause hypoglycemia?		</a:t>
            </a:r>
          </a:p>
          <a:p>
            <a:pPr>
              <a:defRPr/>
            </a:pPr>
            <a:r>
              <a:rPr lang="en-US" sz="3200" dirty="0"/>
              <a:t>Cause weight gain?		 </a:t>
            </a:r>
          </a:p>
          <a:p>
            <a:pPr>
              <a:defRPr/>
            </a:pPr>
            <a:r>
              <a:rPr lang="en-US" sz="3200" dirty="0"/>
              <a:t>Affordable?				</a:t>
            </a:r>
          </a:p>
          <a:p>
            <a:pPr>
              <a:defRPr/>
            </a:pPr>
            <a:r>
              <a:rPr lang="en-US" sz="3200" dirty="0"/>
              <a:t>Lowers Cardiorenal risk?			</a:t>
            </a:r>
          </a:p>
          <a:p>
            <a:pPr>
              <a:defRPr/>
            </a:pPr>
            <a:r>
              <a:rPr lang="en-US" sz="3200" dirty="0"/>
              <a:t>Can most tolerate /use?	   </a:t>
            </a:r>
          </a:p>
          <a:p>
            <a:pPr marL="0" indent="0">
              <a:buNone/>
              <a:defRPr/>
            </a:pPr>
            <a:r>
              <a:rPr lang="en-US" sz="3200" dirty="0"/>
              <a:t>						</a:t>
            </a:r>
            <a:endParaRPr lang="en-US" dirty="0"/>
          </a:p>
        </p:txBody>
      </p:sp>
      <p:sp>
        <p:nvSpPr>
          <p:cNvPr id="5" name="Rectangle 284"/>
          <p:cNvSpPr>
            <a:spLocks noChangeArrowheads="1"/>
          </p:cNvSpPr>
          <p:nvPr/>
        </p:nvSpPr>
        <p:spPr bwMode="auto">
          <a:xfrm>
            <a:off x="5916762" y="1789286"/>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Helvetica"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Helvetica" pitchFamily="34" charset="0"/>
                <a:ea typeface="+mn-ea"/>
                <a:cs typeface="+mn-cs"/>
              </a:rPr>
              <a:t>No</a:t>
            </a:r>
            <a:r>
              <a:rPr kumimoji="0" lang="en-US" sz="2100" b="1" i="0" u="none" strike="noStrike" kern="1200" cap="none" spc="0" normalizeH="0" baseline="0" noProof="0" dirty="0">
                <a:ln>
                  <a:noFill/>
                </a:ln>
                <a:solidFill>
                  <a:prstClr val="black"/>
                </a:solidFill>
                <a:effectLst/>
                <a:uLnTx/>
                <a:uFillTx/>
                <a:latin typeface="Helvetica" pitchFamily="34" charset="0"/>
                <a:ea typeface="+mn-ea"/>
                <a:cs typeface="+mn-cs"/>
              </a:rPr>
              <a:t> </a:t>
            </a:r>
            <a:endParaRPr kumimoji="0" lang="en-US" sz="1200" b="1" i="0" u="none" strike="noStrike" kern="1200" cap="none" spc="0" normalizeH="0" baseline="0" noProof="0" dirty="0">
              <a:ln>
                <a:noFill/>
              </a:ln>
              <a:solidFill>
                <a:prstClr val="black"/>
              </a:solidFill>
              <a:effectLst/>
              <a:uLnTx/>
              <a:uFillTx/>
              <a:latin typeface="Helvetica" pitchFamily="34" charset="0"/>
              <a:ea typeface="+mn-ea"/>
              <a:cs typeface="+mn-cs"/>
            </a:endParaRPr>
          </a:p>
        </p:txBody>
      </p:sp>
      <p:sp>
        <p:nvSpPr>
          <p:cNvPr id="9" name="Rectangle 284"/>
          <p:cNvSpPr>
            <a:spLocks noChangeArrowheads="1"/>
          </p:cNvSpPr>
          <p:nvPr/>
        </p:nvSpPr>
        <p:spPr bwMode="auto">
          <a:xfrm>
            <a:off x="5920334" y="3430297"/>
            <a:ext cx="126206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pitchFamily="34" charset="0"/>
                <a:ea typeface="+mn-ea"/>
                <a:cs typeface="+mn-cs"/>
              </a:rPr>
              <a:t>Yes </a:t>
            </a:r>
            <a:endParaRPr kumimoji="0" lang="en-US" sz="1200" b="1" i="0" u="none" strike="noStrike" kern="1200" cap="none" spc="0" normalizeH="0" baseline="0" noProof="0" dirty="0">
              <a:ln>
                <a:noFill/>
              </a:ln>
              <a:solidFill>
                <a:prstClr val="black"/>
              </a:solidFill>
              <a:effectLst/>
              <a:uLnTx/>
              <a:uFillTx/>
              <a:latin typeface="Helvetica" pitchFamily="34" charset="0"/>
              <a:ea typeface="+mn-ea"/>
              <a:cs typeface="+mn-cs"/>
            </a:endParaRPr>
          </a:p>
        </p:txBody>
      </p:sp>
      <p:sp>
        <p:nvSpPr>
          <p:cNvPr id="10" name="Rectangle 284">
            <a:extLst>
              <a:ext uri="{FF2B5EF4-FFF2-40B4-BE49-F238E27FC236}">
                <a16:creationId xmlns:a16="http://schemas.microsoft.com/office/drawing/2014/main" id="{A404F64C-253E-4E75-9222-F34ED09D0AA8}"/>
              </a:ext>
            </a:extLst>
          </p:cNvPr>
          <p:cNvSpPr>
            <a:spLocks noChangeArrowheads="1"/>
          </p:cNvSpPr>
          <p:nvPr/>
        </p:nvSpPr>
        <p:spPr bwMode="auto">
          <a:xfrm>
            <a:off x="5905876" y="2284119"/>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Helvetica"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Helvetica" pitchFamily="34" charset="0"/>
                <a:ea typeface="+mn-ea"/>
                <a:cs typeface="+mn-cs"/>
              </a:rPr>
              <a:t>No</a:t>
            </a:r>
            <a:r>
              <a:rPr kumimoji="0" lang="en-US" sz="2100" b="1" i="0" u="none" strike="noStrike" kern="1200" cap="none" spc="0" normalizeH="0" baseline="0" noProof="0" dirty="0">
                <a:ln>
                  <a:noFill/>
                </a:ln>
                <a:solidFill>
                  <a:prstClr val="black"/>
                </a:solidFill>
                <a:effectLst/>
                <a:uLnTx/>
                <a:uFillTx/>
                <a:latin typeface="Helvetica" pitchFamily="34" charset="0"/>
                <a:ea typeface="+mn-ea"/>
                <a:cs typeface="+mn-cs"/>
              </a:rPr>
              <a:t> </a:t>
            </a:r>
            <a:endParaRPr kumimoji="0" lang="en-US" sz="1200" b="1" i="0" u="none" strike="noStrike" kern="1200" cap="none" spc="0" normalizeH="0" baseline="0" noProof="0" dirty="0">
              <a:ln>
                <a:noFill/>
              </a:ln>
              <a:solidFill>
                <a:prstClr val="black"/>
              </a:solidFill>
              <a:effectLst/>
              <a:uLnTx/>
              <a:uFillTx/>
              <a:latin typeface="Helvetica" pitchFamily="34" charset="0"/>
              <a:ea typeface="+mn-ea"/>
              <a:cs typeface="+mn-cs"/>
            </a:endParaRPr>
          </a:p>
        </p:txBody>
      </p:sp>
      <p:sp>
        <p:nvSpPr>
          <p:cNvPr id="11" name="Rectangle 284">
            <a:extLst>
              <a:ext uri="{FF2B5EF4-FFF2-40B4-BE49-F238E27FC236}">
                <a16:creationId xmlns:a16="http://schemas.microsoft.com/office/drawing/2014/main" id="{E48123F1-BB17-491D-B717-3BE6241E0FA1}"/>
              </a:ext>
            </a:extLst>
          </p:cNvPr>
          <p:cNvSpPr>
            <a:spLocks noChangeArrowheads="1"/>
          </p:cNvSpPr>
          <p:nvPr/>
        </p:nvSpPr>
        <p:spPr bwMode="auto">
          <a:xfrm>
            <a:off x="5916762" y="2857567"/>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Helvetica"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Helvetica" pitchFamily="34" charset="0"/>
                <a:ea typeface="+mn-ea"/>
                <a:cs typeface="+mn-cs"/>
              </a:rPr>
              <a:t>No</a:t>
            </a:r>
            <a:r>
              <a:rPr kumimoji="0" lang="en-US" sz="2100" b="1" i="0" u="none" strike="noStrike" kern="1200" cap="none" spc="0" normalizeH="0" baseline="0" noProof="0" dirty="0">
                <a:ln>
                  <a:noFill/>
                </a:ln>
                <a:solidFill>
                  <a:prstClr val="black"/>
                </a:solidFill>
                <a:effectLst/>
                <a:uLnTx/>
                <a:uFillTx/>
                <a:latin typeface="Helvetica" pitchFamily="34" charset="0"/>
                <a:ea typeface="+mn-ea"/>
                <a:cs typeface="+mn-cs"/>
              </a:rPr>
              <a:t> </a:t>
            </a:r>
            <a:endParaRPr kumimoji="0" lang="en-US" sz="1200" b="1" i="0" u="none" strike="noStrike" kern="1200" cap="none" spc="0" normalizeH="0" baseline="0" noProof="0" dirty="0">
              <a:ln>
                <a:noFill/>
              </a:ln>
              <a:solidFill>
                <a:prstClr val="black"/>
              </a:solidFill>
              <a:effectLst/>
              <a:uLnTx/>
              <a:uFillTx/>
              <a:latin typeface="Helvetica" pitchFamily="34" charset="0"/>
              <a:ea typeface="+mn-ea"/>
              <a:cs typeface="+mn-cs"/>
            </a:endParaRPr>
          </a:p>
        </p:txBody>
      </p:sp>
      <p:sp>
        <p:nvSpPr>
          <p:cNvPr id="12" name="Rectangle 284">
            <a:extLst>
              <a:ext uri="{FF2B5EF4-FFF2-40B4-BE49-F238E27FC236}">
                <a16:creationId xmlns:a16="http://schemas.microsoft.com/office/drawing/2014/main" id="{06A14D99-DE9B-415B-8A53-08C1A61B4B28}"/>
              </a:ext>
            </a:extLst>
          </p:cNvPr>
          <p:cNvSpPr>
            <a:spLocks noChangeArrowheads="1"/>
          </p:cNvSpPr>
          <p:nvPr/>
        </p:nvSpPr>
        <p:spPr bwMode="auto">
          <a:xfrm>
            <a:off x="5920334" y="4068553"/>
            <a:ext cx="126206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pitchFamily="34" charset="0"/>
                <a:ea typeface="+mn-ea"/>
                <a:cs typeface="+mn-cs"/>
              </a:rPr>
              <a:t>Yes </a:t>
            </a:r>
            <a:endParaRPr kumimoji="0" lang="en-US" sz="1200" b="1" i="0" u="none" strike="noStrike" kern="1200" cap="none" spc="0" normalizeH="0" baseline="0" noProof="0" dirty="0">
              <a:ln>
                <a:noFill/>
              </a:ln>
              <a:solidFill>
                <a:prstClr val="black"/>
              </a:solidFill>
              <a:effectLst/>
              <a:uLnTx/>
              <a:uFillTx/>
              <a:latin typeface="Helvetica" pitchFamily="34" charset="0"/>
              <a:ea typeface="+mn-ea"/>
              <a:cs typeface="+mn-cs"/>
            </a:endParaRPr>
          </a:p>
        </p:txBody>
      </p:sp>
    </p:spTree>
    <p:custDataLst>
      <p:tags r:id="rId1"/>
    </p:custDataLst>
    <p:extLst>
      <p:ext uri="{BB962C8B-B14F-4D97-AF65-F5344CB8AC3E}">
        <p14:creationId xmlns:p14="http://schemas.microsoft.com/office/powerpoint/2010/main" val="235491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0-#ppt_w/2"/>
                                          </p:val>
                                        </p:tav>
                                        <p:tav tm="100000">
                                          <p:val>
                                            <p:strVal val="#ppt_x"/>
                                          </p:val>
                                        </p:tav>
                                      </p:tavLst>
                                    </p:anim>
                                    <p:anim calcmode="lin" valueType="num">
                                      <p:cBhvr additive="base">
                                        <p:cTn id="14"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0-#ppt_w/2"/>
                                          </p:val>
                                        </p:tav>
                                        <p:tav tm="100000">
                                          <p:val>
                                            <p:strVal val="#ppt_x"/>
                                          </p:val>
                                        </p:tav>
                                      </p:tavLst>
                                    </p:anim>
                                    <p:anim calcmode="lin" valueType="num">
                                      <p:cBhvr additive="base">
                                        <p:cTn id="20"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1)">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style.rotation</p:attrName>
                                        </p:attrNameLst>
                                      </p:cBhvr>
                                      <p:tavLst>
                                        <p:tav tm="0">
                                          <p:val>
                                            <p:fltVal val="90"/>
                                          </p:val>
                                        </p:tav>
                                        <p:tav tm="100000">
                                          <p:val>
                                            <p:fltVal val="0"/>
                                          </p:val>
                                        </p:tav>
                                      </p:tavLst>
                                    </p:anim>
                                    <p:animEffect transition="in" filter="fade">
                                      <p:cBhvr>
                                        <p:cTn id="3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t>Other Types of Diabetes</a:t>
            </a:r>
          </a:p>
        </p:txBody>
      </p:sp>
      <p:sp>
        <p:nvSpPr>
          <p:cNvPr id="64515" name="Rectangle 3"/>
          <p:cNvSpPr>
            <a:spLocks noGrp="1" noChangeArrowheads="1"/>
          </p:cNvSpPr>
          <p:nvPr>
            <p:ph idx="1"/>
          </p:nvPr>
        </p:nvSpPr>
        <p:spPr/>
        <p:txBody>
          <a:bodyPr/>
          <a:lstStyle/>
          <a:p>
            <a:pPr eaLnBrk="1" hangingPunct="1"/>
            <a:r>
              <a:rPr lang="en-US" dirty="0"/>
              <a:t>Gestational</a:t>
            </a:r>
          </a:p>
          <a:p>
            <a:pPr eaLnBrk="1" hangingPunct="1"/>
            <a:r>
              <a:rPr lang="en-US" dirty="0"/>
              <a:t>Other specific types of diabetes</a:t>
            </a:r>
          </a:p>
          <a:p>
            <a:pPr eaLnBrk="1" hangingPunct="1">
              <a:buFont typeface="Wingdings" pitchFamily="2" charset="2"/>
              <a:buNone/>
            </a:pPr>
            <a:endParaRPr lang="en-US" dirty="0"/>
          </a:p>
        </p:txBody>
      </p:sp>
      <p:pic>
        <p:nvPicPr>
          <p:cNvPr id="32770" name="Picture 2" descr="C:\Users\bev\AppData\Local\Microsoft\Windows\Temporary Internet Files\Content.IE5\VK386RT2\MP90044645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2740152"/>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32773" name="Picture 5" descr="C:\Users\bev\AppData\Local\Microsoft\Windows\Temporary Internet Files\Content.IE5\NPALL6MO\MP90039943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0319" y="2743200"/>
            <a:ext cx="2081784" cy="31211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3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AG_BACKING_FORM_KEY" val="1771610-c:\users\bev_000\dropbox\a des admin folder\boot camp\boot camp slides 2014\boot camp class 2 handout questions.pptx"/>
  <p:tag name="ARTICULATE_PRESENTER_VERSION" val="7"/>
  <p:tag name="ARTICULATE_SLIDE_COUNT" val="8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39.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S_UNIQUEID" val="55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UDIO_ID" val="1291"/>
  <p:tag name="TIMELINE" val="41.1/51.3/59.2/73.4/90.6/112.6"/>
  <p:tag name="ELAPSEDTIME" val="135.7"/>
  <p:tag name="ANNOTATION_COUNT" val="0"/>
  <p:tag name="ARTICULATE_SLIDE_NAV" val="17"/>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UDIO_ID" val="1103"/>
  <p:tag name="TIMELINE" val="3.9/12.0/89.5"/>
  <p:tag name="ELAPSEDTIME" val="107.2"/>
  <p:tag name="ANNOTATION_TYPE_1" val="2"/>
  <p:tag name="ANNOTATION_START_1" val="63.9"/>
  <p:tag name="ANNOTATION_END_1" val="63.9"/>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3.9"/>
  <p:tag name="ANNOTATION_END_2" val="79.0"/>
  <p:tag name="ANNOTATION_TOP_2" val="196.0"/>
  <p:tag name="ANNOTATION_LEFT_2" val="73.7"/>
  <p:tag name="ANNOTATION_WIDTH_2" val="477.7"/>
  <p:tag name="ANNOTATION_HEIGHT_2" val="3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9.0"/>
  <p:tag name="ANNOTATION_END_3" val="79.0"/>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9.0"/>
  <p:tag name="ANNOTATION_END_4" val="87.2"/>
  <p:tag name="ANNOTATION_TOP_4" val="277.8"/>
  <p:tag name="ANNOTATION_LEFT_4" val="70.7"/>
  <p:tag name="ANNOTATION_WIDTH_4" val="346.4"/>
  <p:tag name="ANNOTATION_HEIGHT_4" val="38.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7.2"/>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COUNT" val="5"/>
  <p:tag name="ARTICULATE_SLIDE_GUID" val="6bf462bb-fe17-41fd-a819-fca7a5ad4efc"/>
  <p:tag name="ARTICULATE_SLIDE_NAV" val="25"/>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UDIO_ID" val="1274"/>
  <p:tag name="TIMELINE" val="3.1/8.6/53.0/67.5"/>
  <p:tag name="ELAPSEDTIME" val="101.3"/>
  <p:tag name="ANNOTATION_TYPE_1" val="2"/>
  <p:tag name="ANNOTATION_START_1" val="18.7"/>
  <p:tag name="ANNOTATION_END_1" val="18.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7"/>
  <p:tag name="ANNOTATION_END_2" val="50.1"/>
  <p:tag name="ANNOTATION_TOP_2" val="210.4"/>
  <p:tag name="ANNOTATION_LEFT_2" val="41.7"/>
  <p:tag name="ANNOTATION_WIDTH_2" val="397.9"/>
  <p:tag name="ANNOTATION_HEIGHT_2" val="6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0.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5"/>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79.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UDIO_ID" val="1119"/>
  <p:tag name="ELAPSEDTIME" val="124.9"/>
  <p:tag name="ANNOTATION_TYPE_1" val="2"/>
  <p:tag name="ANNOTATION_START_1" val="25.0"/>
  <p:tag name="ANNOTATION_END_1" val="25.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5.0"/>
  <p:tag name="ANNOTATION_END_2" val="49.1"/>
  <p:tag name="ANNOTATION_TOP_2" val="209.7"/>
  <p:tag name="ANNOTATION_LEFT_2" val="33.0"/>
  <p:tag name="ANNOTATION_WIDTH_2" val="478.9"/>
  <p:tag name="ANNOTATION_HEIGHT_2" val="107.0"/>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9.1"/>
  <p:tag name="ANNOTATION_END_3" val="49.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9.1"/>
  <p:tag name="ANNOTATION_END_4" val="69.5"/>
  <p:tag name="ANNOTATION_TOP_4" val="148.2"/>
  <p:tag name="ANNOTATION_LEFT_4" val="59.9"/>
  <p:tag name="ANNOTATION_WIDTH_4" val="408.2"/>
  <p:tag name="ANNOTATION_HEIGHT_4" val="68.7"/>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9.5"/>
  <p:tag name="ANNOTATION_END_5" val="91.0"/>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1.0"/>
  <p:tag name="ANNOTATION_END_6" val="91.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1.0"/>
  <p:tag name="ANNOTATION_TOP_7" val="293.4"/>
  <p:tag name="ANNOTATION_LEFT_7" val="22.8"/>
  <p:tag name="ANNOTATION_WIDTH_7" val="541.8"/>
  <p:tag name="ANNOTATION_HEIGHT_7" val="98.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398d0619-6946-43eb-9700-6e4da2581c93"/>
  <p:tag name="ARTICULATE_SLIDE_NAV" val="55"/>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GUID" val="7354c8a3-c3c1-4b50-aea2-395c7b8c64eb"/>
  <p:tag name="AUDIO_ID" val="1289"/>
  <p:tag name="ELAPSEDTIME" val="60.4"/>
  <p:tag name="ANNOTATION_TYPE_1" val="2"/>
  <p:tag name="ANNOTATION_START_1" val="3.7"/>
  <p:tag name="ANNOTATION_END_1" val="3.7"/>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7"/>
  <p:tag name="ANNOTATION_TOP_2" val="57.7"/>
  <p:tag name="ANNOTATION_LEFT_2" val="17.6"/>
  <p:tag name="ANNOTATION_WIDTH_2" val="340.8"/>
  <p:tag name="ANNOTATION_HEIGHT_2" val="306.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NAV" val="39"/>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UDIO_ID" val="552"/>
  <p:tag name="ANNOTATION_TYPE_1" val="0"/>
  <p:tag name="ANNOTATION_ANIMATION_1" val="3"/>
  <p:tag name="ANNOTATION_ROTATION_1" val="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COUNT" val="5"/>
  <p:tag name="ARTICULATE_SLIDE_GUID" val="23b34ebb-f55b-4b66-8093-5a200e43006c"/>
  <p:tag name="ARTICULATE_SLIDE_NAV" val="32"/>
  <p:tag name="ANNOTATION_TOP_1" val="326"/>
  <p:tag name="ANNOTATION_LEFT_1" val="27.33333"/>
  <p:tag name="ANNOTATION_HEIGHT_1" val="185.8333"/>
  <p:tag name="ANNOTATION_WIDTH_1" val="186.3333"/>
  <p:tag name="ANNOTATION_START_1" val="25.8"/>
  <p:tag name="ANNOTATION_END_1" val="27"/>
  <p:tag name="ANNOTATION_SLIDE_HEIGHT_1" val="720"/>
  <p:tag name="ANNOTATION_SLIDE_WIDTH_1" val="960"/>
  <p:tag name="ANNOTATION_SCALE_1" val="100"/>
  <p:tag name="ANNOTATION_TOP_2" val="369.3333"/>
  <p:tag name="ANNOTATION_LEFT_2" val="89.5"/>
  <p:tag name="ANNOTATION_HEIGHT_2" val="185.8333"/>
  <p:tag name="ANNOTATION_WIDTH_2" val="186.3333"/>
  <p:tag name="ANNOTATION_START_2" val="27"/>
  <p:tag name="ANNOTATION_END_2" val="61"/>
  <p:tag name="ANNOTATION_SLIDE_HEIGHT_2" val="720"/>
  <p:tag name="ANNOTATION_SLIDE_WIDTH_2" val="960"/>
  <p:tag name="ANNOTATION_SCALE_2" val="100"/>
  <p:tag name="ANNOTATION_TOP_3" val="489.5"/>
  <p:tag name="ANNOTATION_LEFT_3" val="88.16667"/>
  <p:tag name="ANNOTATION_HEIGHT_3" val="185.8333"/>
  <p:tag name="ANNOTATION_WIDTH_3" val="186.3333"/>
  <p:tag name="ANNOTATION_START_3" val="61"/>
  <p:tag name="ANNOTATION_END_3" val="73.3"/>
  <p:tag name="ANNOTATION_SLIDE_HEIGHT_3" val="720"/>
  <p:tag name="ANNOTATION_SLIDE_WIDTH_3" val="960"/>
  <p:tag name="ANNOTATION_SCALE_3" val="100"/>
  <p:tag name="ANNOTATION_TOP_4" val="547.6667"/>
  <p:tag name="ANNOTATION_LEFT_4" val="95.66667"/>
  <p:tag name="ANNOTATION_HEIGHT_4" val="185.8333"/>
  <p:tag name="ANNOTATION_WIDTH_4" val="186.3333"/>
  <p:tag name="ANNOTATION_START_4" val="73.3"/>
  <p:tag name="ANNOTATION_END_4" val="74.2"/>
  <p:tag name="ANNOTATION_SLIDE_HEIGHT_4" val="720"/>
  <p:tag name="ANNOTATION_SLIDE_WIDTH_4" val="960"/>
  <p:tag name="ANNOTATION_SCALE_4" val="100"/>
  <p:tag name="ANNOTATION_TOP_5" val="586.1667"/>
  <p:tag name="ANNOTATION_LEFT_5" val="94.33333"/>
  <p:tag name="ANNOTATION_HEIGHT_5" val="185.8333"/>
  <p:tag name="ANNOTATION_WIDTH_5" val="186.3333"/>
  <p:tag name="ANNOTATION_START_5" val="74.2"/>
  <p:tag name="ANNOTATION_END_5" val="-1"/>
  <p:tag name="ANNOTATION_SLIDE_HEIGHT_5" val="720"/>
  <p:tag name="ANNOTATION_SLIDE_WIDTH_5" val="960"/>
  <p:tag name="ANNOTATION_SCALE_5" val="100"/>
  <p:tag name="ARTICULATE_LOCK_SLIDE" val="0"/>
  <p:tag name="ELAPSEDTIME" val="99.10"/>
  <p:tag name="ARTICULATE_USED_LAYOUT" val="2"/>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10.xml><?xml version="1.0" encoding="utf-8"?>
<a:theme xmlns:a="http://schemas.openxmlformats.org/drawingml/2006/main" name="9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4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6.xml><?xml version="1.0" encoding="utf-8"?>
<a:theme xmlns:a="http://schemas.openxmlformats.org/drawingml/2006/main" name="5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7.xml><?xml version="1.0" encoding="utf-8"?>
<a:theme xmlns:a="http://schemas.openxmlformats.org/drawingml/2006/main" name="7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8.xml><?xml version="1.0" encoding="utf-8"?>
<a:theme xmlns:a="http://schemas.openxmlformats.org/drawingml/2006/main" name="8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9.xml><?xml version="1.0" encoding="utf-8"?>
<a:theme xmlns:a="http://schemas.openxmlformats.org/drawingml/2006/main" name="6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xml><?xml version="1.0" encoding="utf-8"?>
<a:themeOverride xmlns:a="http://schemas.openxmlformats.org/drawingml/2006/main">
  <a:clrScheme name="Custom 11">
    <a:dk1>
      <a:srgbClr val="808285"/>
    </a:dk1>
    <a:lt1>
      <a:srgbClr val="FFFFFF"/>
    </a:lt1>
    <a:dk2>
      <a:srgbClr val="434141"/>
    </a:dk2>
    <a:lt2>
      <a:srgbClr val="FFFFFF"/>
    </a:lt2>
    <a:accent1>
      <a:srgbClr val="30AB0D"/>
    </a:accent1>
    <a:accent2>
      <a:srgbClr val="137D00"/>
    </a:accent2>
    <a:accent3>
      <a:srgbClr val="F5F4EA"/>
    </a:accent3>
    <a:accent4>
      <a:srgbClr val="412636"/>
    </a:accent4>
    <a:accent5>
      <a:srgbClr val="434141"/>
    </a:accent5>
    <a:accent6>
      <a:srgbClr val="808285"/>
    </a:accent6>
    <a:hlink>
      <a:srgbClr val="32AD10"/>
    </a:hlink>
    <a:folHlink>
      <a:srgbClr val="1361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Custom 11">
    <a:dk1>
      <a:srgbClr val="808285"/>
    </a:dk1>
    <a:lt1>
      <a:srgbClr val="FFFFFF"/>
    </a:lt1>
    <a:dk2>
      <a:srgbClr val="434141"/>
    </a:dk2>
    <a:lt2>
      <a:srgbClr val="FFFFFF"/>
    </a:lt2>
    <a:accent1>
      <a:srgbClr val="30AB0D"/>
    </a:accent1>
    <a:accent2>
      <a:srgbClr val="137D00"/>
    </a:accent2>
    <a:accent3>
      <a:srgbClr val="F5F4EA"/>
    </a:accent3>
    <a:accent4>
      <a:srgbClr val="412636"/>
    </a:accent4>
    <a:accent5>
      <a:srgbClr val="434141"/>
    </a:accent5>
    <a:accent6>
      <a:srgbClr val="808285"/>
    </a:accent6>
    <a:hlink>
      <a:srgbClr val="32AD10"/>
    </a:hlink>
    <a:folHlink>
      <a:srgbClr val="1361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Custom 11">
    <a:dk1>
      <a:srgbClr val="808285"/>
    </a:dk1>
    <a:lt1>
      <a:srgbClr val="FFFFFF"/>
    </a:lt1>
    <a:dk2>
      <a:srgbClr val="434141"/>
    </a:dk2>
    <a:lt2>
      <a:srgbClr val="FFFFFF"/>
    </a:lt2>
    <a:accent1>
      <a:srgbClr val="30AB0D"/>
    </a:accent1>
    <a:accent2>
      <a:srgbClr val="137D00"/>
    </a:accent2>
    <a:accent3>
      <a:srgbClr val="F5F4EA"/>
    </a:accent3>
    <a:accent4>
      <a:srgbClr val="412636"/>
    </a:accent4>
    <a:accent5>
      <a:srgbClr val="434141"/>
    </a:accent5>
    <a:accent6>
      <a:srgbClr val="808285"/>
    </a:accent6>
    <a:hlink>
      <a:srgbClr val="32AD10"/>
    </a:hlink>
    <a:folHlink>
      <a:srgbClr val="1361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Origin</Template>
  <TotalTime>83596</TotalTime>
  <Words>22203</Words>
  <Application>Microsoft Office PowerPoint</Application>
  <PresentationFormat>On-screen Show (4:3)</PresentationFormat>
  <Paragraphs>2963</Paragraphs>
  <Slides>324</Slides>
  <Notes>247</Notes>
  <HiddenSlides>2</HiddenSlides>
  <MMClips>2</MMClips>
  <ScaleCrop>false</ScaleCrop>
  <HeadingPairs>
    <vt:vector size="8" baseType="variant">
      <vt:variant>
        <vt:lpstr>Fonts Used</vt:lpstr>
      </vt:variant>
      <vt:variant>
        <vt:i4>33</vt:i4>
      </vt:variant>
      <vt:variant>
        <vt:lpstr>Theme</vt:lpstr>
      </vt:variant>
      <vt:variant>
        <vt:i4>10</vt:i4>
      </vt:variant>
      <vt:variant>
        <vt:lpstr>Embedded OLE Servers</vt:lpstr>
      </vt:variant>
      <vt:variant>
        <vt:i4>1</vt:i4>
      </vt:variant>
      <vt:variant>
        <vt:lpstr>Slide Titles</vt:lpstr>
      </vt:variant>
      <vt:variant>
        <vt:i4>324</vt:i4>
      </vt:variant>
    </vt:vector>
  </HeadingPairs>
  <TitlesOfParts>
    <vt:vector size="368" baseType="lpstr">
      <vt:lpstr>__Roboto_22b3a9</vt:lpstr>
      <vt:lpstr>AdvOT7b515deb</vt:lpstr>
      <vt:lpstr>AdvOT8eb9eec2.B</vt:lpstr>
      <vt:lpstr>Aptos</vt:lpstr>
      <vt:lpstr>Arial</vt:lpstr>
      <vt:lpstr>Arial Black</vt:lpstr>
      <vt:lpstr>Avenir Bold</vt:lpstr>
      <vt:lpstr>BlinkMacSystemFont</vt:lpstr>
      <vt:lpstr>Calibri</vt:lpstr>
      <vt:lpstr>Canva Sans</vt:lpstr>
      <vt:lpstr>Canva Sans Bold</vt:lpstr>
      <vt:lpstr>Courier New</vt:lpstr>
      <vt:lpstr>Fira Sans</vt:lpstr>
      <vt:lpstr>Gill Sans MT</vt:lpstr>
      <vt:lpstr>Helvetica</vt:lpstr>
      <vt:lpstr>Helvetica Neue</vt:lpstr>
      <vt:lpstr>inherit</vt:lpstr>
      <vt:lpstr>Monaco</vt:lpstr>
      <vt:lpstr>Monotype Sorts</vt:lpstr>
      <vt:lpstr>Nunito</vt:lpstr>
      <vt:lpstr>pt_sansregular</vt:lpstr>
      <vt:lpstr>Roboto</vt:lpstr>
      <vt:lpstr>signika_negativeregular</vt:lpstr>
      <vt:lpstr>Symbol</vt:lpstr>
      <vt:lpstr>system-ui</vt:lpstr>
      <vt:lpstr>Tahoma</vt:lpstr>
      <vt:lpstr>Times</vt:lpstr>
      <vt:lpstr>Times New Roman</vt:lpstr>
      <vt:lpstr>Trebuchet MS</vt:lpstr>
      <vt:lpstr>Wingdings</vt:lpstr>
      <vt:lpstr>Wingdings 2</vt:lpstr>
      <vt:lpstr>Wingdings 3</vt:lpstr>
      <vt:lpstr>Zoho_Puvi_Regular</vt:lpstr>
      <vt:lpstr>1_Origin</vt:lpstr>
      <vt:lpstr>Origin</vt:lpstr>
      <vt:lpstr>2_Origin</vt:lpstr>
      <vt:lpstr>3_Origin</vt:lpstr>
      <vt:lpstr>4_Origin</vt:lpstr>
      <vt:lpstr>5_Origin</vt:lpstr>
      <vt:lpstr>7_Origin</vt:lpstr>
      <vt:lpstr>8_Origin</vt:lpstr>
      <vt:lpstr>6_Origin</vt:lpstr>
      <vt:lpstr>9_Origin</vt:lpstr>
      <vt:lpstr>Clip</vt:lpstr>
      <vt:lpstr> Virtual DiabetesEd Training Conference 2026 – Day 1  </vt:lpstr>
      <vt:lpstr>Welcome Everyone</vt:lpstr>
      <vt:lpstr>Land Acknowledgment</vt:lpstr>
      <vt:lpstr>Diabetes Education Services Inclusion Statement</vt:lpstr>
      <vt:lpstr>PowerPoint Presentation</vt:lpstr>
      <vt:lpstr>Who is attending this conference?</vt:lpstr>
      <vt:lpstr>What is your job setting?</vt:lpstr>
      <vt:lpstr>Certifications?</vt:lpstr>
      <vt:lpstr>What motivated you to attend?</vt:lpstr>
      <vt:lpstr>Other Comments of Interest</vt:lpstr>
      <vt:lpstr>FREE Bonus Courses on Online University</vt:lpstr>
      <vt:lpstr>Thank you for Being a Part of This Awesome Community</vt:lpstr>
      <vt:lpstr>Thank you to my Boys</vt:lpstr>
      <vt:lpstr>Course Schedule – Day 1 April 15, 2026</vt:lpstr>
      <vt:lpstr>Coach Bev has no Conflict of Interest</vt:lpstr>
      <vt:lpstr>Diana Isaacs, PharmD, BCPS, BCACP,  BC-ADM, CDCES, FADCES, FCCP</vt:lpstr>
      <vt:lpstr>Conflict of Interest</vt:lpstr>
      <vt:lpstr>Diabetes Overview and Glycemic Goals</vt:lpstr>
      <vt:lpstr>17. Diabetes Advocacy</vt:lpstr>
      <vt:lpstr>CDC Announces</vt:lpstr>
      <vt:lpstr>Poll Question 1</vt:lpstr>
      <vt:lpstr>Type 2 Diabetes in America 2026 </vt:lpstr>
      <vt:lpstr>PowerPoint Presentation</vt:lpstr>
      <vt:lpstr>1. Improving Care - Population Health</vt:lpstr>
      <vt:lpstr>Diabetes Prevalence Stats</vt:lpstr>
      <vt:lpstr>Social Determinants of Health (SDOH)</vt:lpstr>
      <vt:lpstr>Address Barriers to Self Management</vt:lpstr>
      <vt:lpstr>Improving Care and Promoting Health in Populations</vt:lpstr>
      <vt:lpstr>Status of Diabetes Care</vt:lpstr>
      <vt:lpstr>Rising Complication Rates</vt:lpstr>
      <vt:lpstr>PowerPoint Presentation</vt:lpstr>
      <vt:lpstr>Hormones Effect on Glucose</vt:lpstr>
      <vt:lpstr>Pre Diabetes &amp; Type 2- Screening Guidelines (ADA 2026 Clinical Practice Guidelines)</vt:lpstr>
      <vt:lpstr>Diabetes Screening Guidelines  (ADA 2026 Clinical Practice Guidelines – Cheat Sheet)</vt:lpstr>
      <vt:lpstr>Poll Question 2 </vt:lpstr>
      <vt:lpstr>Natural History of Diabetes</vt:lpstr>
      <vt:lpstr>Poll Question 3</vt:lpstr>
      <vt:lpstr>PreDiabetes is FREAKING ME OUT</vt:lpstr>
      <vt:lpstr>3. Prevent or Delay Diabetes for those with Prediabetes</vt:lpstr>
      <vt:lpstr>3. Detecting PreDiabetes Matters</vt:lpstr>
      <vt:lpstr>Sleep quality and Diabetes Risk</vt:lpstr>
      <vt:lpstr>3. Metformin &amp; Prediabetes</vt:lpstr>
      <vt:lpstr>GLP-1 Therapy for Prediabetes?</vt:lpstr>
      <vt:lpstr>PowerPoint Presentation</vt:lpstr>
      <vt:lpstr>Diabetes is Complex</vt:lpstr>
      <vt:lpstr>Remember by Joy Harjo – Poet Laureate</vt:lpstr>
      <vt:lpstr>Let’s meet people where they are at.</vt:lpstr>
      <vt:lpstr>Type 1 ~ Immune Mediated  5-10% of Diabetes</vt:lpstr>
      <vt:lpstr>PowerPoint Presentation</vt:lpstr>
      <vt:lpstr>PowerPoint Presentation</vt:lpstr>
      <vt:lpstr>Type 1 is 5- 10% of all Diabetes</vt:lpstr>
      <vt:lpstr>  Clinical onset of T1D can occur at any age </vt:lpstr>
      <vt:lpstr>T1D is Often Misdiagnosed as T2D in Adults</vt:lpstr>
      <vt:lpstr>Screen people at increased risk of T1D</vt:lpstr>
      <vt:lpstr>Benefits of early detection of pre-symptomatic T1D</vt:lpstr>
      <vt:lpstr>Ordering Autoantibodies</vt:lpstr>
      <vt:lpstr>Stages of T1D</vt:lpstr>
      <vt:lpstr>Pharmacologic Intervention to Delay Stage 3 T1D</vt:lpstr>
      <vt:lpstr>Monitoring for T1D Progression</vt:lpstr>
      <vt:lpstr>Type 1 &amp; Lifestyle Prevention</vt:lpstr>
      <vt:lpstr>Quick Question 4</vt:lpstr>
      <vt:lpstr>www.TrialNet.org</vt:lpstr>
      <vt:lpstr> Determine if Type 1 - Use AABBCC Approach</vt:lpstr>
      <vt:lpstr>Type 1 Diabetes Features?</vt:lpstr>
      <vt:lpstr>Medalist Study – Harvard Joslin Diabetes Center </vt:lpstr>
      <vt:lpstr>What kind of Diabetes?</vt:lpstr>
      <vt:lpstr>Type 1 &amp; Type 2 - Double Diabetes?</vt:lpstr>
      <vt:lpstr>What type of Diabetes?</vt:lpstr>
      <vt:lpstr>Latent AutoImmunity Diabetes in Adults (LADA)</vt:lpstr>
      <vt:lpstr>LADA Clinical Features Compared to Type 2</vt:lpstr>
      <vt:lpstr>What about Latent Autoimmunity Diabetes in Adults (LADA) </vt:lpstr>
      <vt:lpstr>PowerPoint Presentation</vt:lpstr>
      <vt:lpstr>Signs of Diabetes</vt:lpstr>
      <vt:lpstr>PowerPoint Presentation</vt:lpstr>
      <vt:lpstr>What is Type 2 Diabetes?</vt:lpstr>
      <vt:lpstr>Life Study – Mrs. Jones</vt:lpstr>
      <vt:lpstr>The Noxious Nine – Pathophysiology T2D</vt:lpstr>
      <vt:lpstr>Hypercortisolism in Type 2</vt:lpstr>
      <vt:lpstr>Comparison of Type 1,Type 2, LADA</vt:lpstr>
      <vt:lpstr>Break</vt:lpstr>
      <vt:lpstr>PowerPoint Presentation</vt:lpstr>
      <vt:lpstr>SGLT and the Kidney</vt:lpstr>
      <vt:lpstr>Additional SGLT2 Inhibitor Effects</vt:lpstr>
      <vt:lpstr>Poll Question 5</vt:lpstr>
      <vt:lpstr> SGLT-2 Inhibitors- “Flozins” </vt:lpstr>
      <vt:lpstr>SGLT-2 Inhibitor Dosing and Renal Adjustments</vt:lpstr>
      <vt:lpstr>SGLT-2 Inhibitor Indications</vt:lpstr>
      <vt:lpstr>Benefits of SGLT-2 Inhibitors</vt:lpstr>
      <vt:lpstr>Side Effects of SGLT-2 Inhibitors</vt:lpstr>
      <vt:lpstr>Managing Adverse Effects</vt:lpstr>
      <vt:lpstr>Where do SGLT2-2 Inhibitors Fit within the Guidelines? </vt:lpstr>
      <vt:lpstr>PowerPoint Presentation</vt:lpstr>
      <vt:lpstr>PowerPoint Presentation</vt:lpstr>
      <vt:lpstr>AACE Glucose-Centric Algorithm</vt:lpstr>
      <vt:lpstr>PowerPoint Presentation</vt:lpstr>
      <vt:lpstr>Case Study: Rick </vt:lpstr>
      <vt:lpstr>Case Study: Rick 5A</vt:lpstr>
      <vt:lpstr>SGLT2 Inhibitors- How do they rate?  </vt:lpstr>
      <vt:lpstr>Other Types of Diabetes</vt:lpstr>
      <vt:lpstr>Diabetes in Pregnancy Background</vt:lpstr>
      <vt:lpstr>Poll question 6</vt:lpstr>
      <vt:lpstr>Rates of Gestational Diabetes (GDM) and Diabetes in Pregnancy increasing</vt:lpstr>
      <vt:lpstr>Screening in Early Pregnancy</vt:lpstr>
      <vt:lpstr>Gestational DM ~ 9% of all Pregnancies</vt:lpstr>
      <vt:lpstr>See Diabetes and Pregnancy Level 2</vt:lpstr>
      <vt:lpstr>Specific type of diabetes due to other causes</vt:lpstr>
      <vt:lpstr>Type 3c Diabetes (Pancreatogenic)</vt:lpstr>
      <vt:lpstr>Pancreatitis</vt:lpstr>
      <vt:lpstr>AACE 2026 Classification Algorithm</vt:lpstr>
      <vt:lpstr>Diabetes Bingo “DiaBingo” Shout out Right Answer</vt:lpstr>
      <vt:lpstr>DiaBingo</vt:lpstr>
      <vt:lpstr>PowerPoint Presentation</vt:lpstr>
      <vt:lpstr>The Rise of GLP-1 Agonists</vt:lpstr>
      <vt:lpstr>Polling Question 6A</vt:lpstr>
      <vt:lpstr>Understanding the Natural Role of Incretins</vt:lpstr>
      <vt:lpstr>GLP-1 and GIP</vt:lpstr>
      <vt:lpstr>Pocket Card: GLP-1 &amp; GIP RA  </vt:lpstr>
      <vt:lpstr>Incretin Device Show/Tell</vt:lpstr>
      <vt:lpstr>Oral Semaglutide (Rybelsus, Ozempic)</vt:lpstr>
      <vt:lpstr>SURPASS (Tirzepatide): A1C Change </vt:lpstr>
      <vt:lpstr>SURPASS (Tirzepatide): Body Weight Change </vt:lpstr>
      <vt:lpstr>GLP-1 Safety Profile</vt:lpstr>
      <vt:lpstr>Poll Question 7</vt:lpstr>
      <vt:lpstr>GLP-1  Adverse Effects</vt:lpstr>
      <vt:lpstr>GLP-1 FDA Warning</vt:lpstr>
      <vt:lpstr>Holding GLP-1 RA Before Surgery? </vt:lpstr>
      <vt:lpstr>Counseling Points: GLP-1 RA &amp; GLP-1/GIP</vt:lpstr>
      <vt:lpstr>Counseling Points: GLP-1 RA &amp; GLP-1/GIP</vt:lpstr>
      <vt:lpstr>Poll Question 8</vt:lpstr>
      <vt:lpstr>Injectable Incretins Approved for Weight Loss</vt:lpstr>
      <vt:lpstr>Oral GLP-1 RA Approved for Weight Loss</vt:lpstr>
      <vt:lpstr>GLP-1/GIP Receptor Agonist Indications</vt:lpstr>
      <vt:lpstr>Where Do Incretins Fit within the Guidelines for Diabetes? </vt:lpstr>
      <vt:lpstr>PowerPoint Presentation</vt:lpstr>
      <vt:lpstr>AACE Glucose-Centric Algorithm</vt:lpstr>
      <vt:lpstr>PowerPoint Presentation</vt:lpstr>
      <vt:lpstr>The Future of Incretins is Bright</vt:lpstr>
      <vt:lpstr>Medication Taking Behaviors</vt:lpstr>
      <vt:lpstr>6. Glycemic Goals &amp; Hypo</vt:lpstr>
      <vt:lpstr>ADA 2026 ABC Goals</vt:lpstr>
      <vt:lpstr>Poll Question 9</vt:lpstr>
      <vt:lpstr>6. Assess Glycemic Status</vt:lpstr>
      <vt:lpstr>6. Glycemic Targets for Non-Pregnant Adults</vt:lpstr>
      <vt:lpstr>6. Glycemic Targets Individualize Targets – ADA  </vt:lpstr>
      <vt:lpstr>A1c and Estimated Avg Glucose (eAG)  </vt:lpstr>
      <vt:lpstr>PowerPoint Presentation</vt:lpstr>
      <vt:lpstr>PowerPoint Presentation</vt:lpstr>
      <vt:lpstr>Blood Glucose Monitoring vs. Continuous Glucose Monitoring (CGM)</vt:lpstr>
      <vt:lpstr>A1C Alone is Not Enough </vt:lpstr>
      <vt:lpstr>Ambulatory Glucose Profile </vt:lpstr>
      <vt:lpstr>Time in Range</vt:lpstr>
      <vt:lpstr>Ambulatory Glucose Profile Report</vt:lpstr>
      <vt:lpstr>Glucose Monitoring in Pregnancy</vt:lpstr>
      <vt:lpstr>Glucose Targets in Pregnancy</vt:lpstr>
      <vt:lpstr>CGM targets in Pregnancy</vt:lpstr>
      <vt:lpstr>Pharmacologic Treatment during Pregnancy</vt:lpstr>
      <vt:lpstr>Pregnancy and Hypertension</vt:lpstr>
      <vt:lpstr> Case Study - Janet</vt:lpstr>
      <vt:lpstr>Poll 11. What Treatment Should Janet Be Started On?  </vt:lpstr>
      <vt:lpstr>Enjoy Lunch Break 12:00 to 1:00 PM</vt:lpstr>
      <vt:lpstr>Why Metformin?</vt:lpstr>
      <vt:lpstr>Metformin Dosing and Mechanism</vt:lpstr>
      <vt:lpstr>Metformin </vt:lpstr>
      <vt:lpstr>AACE Glucose-Centric Algorithm</vt:lpstr>
      <vt:lpstr>Poll Question 12</vt:lpstr>
      <vt:lpstr>Metformin – How Does it Rate?  </vt:lpstr>
      <vt:lpstr>Peds, Older Adults &amp; Med Assess</vt:lpstr>
      <vt:lpstr>Immunization Schedule for Diabetes 2026</vt:lpstr>
      <vt:lpstr>PowerPoint Presentation</vt:lpstr>
      <vt:lpstr>Herbal Supplements</vt:lpstr>
      <vt:lpstr>Deciding to Take Herbal Supplements</vt:lpstr>
      <vt:lpstr>Hypoglycemia (Glucose) Alert Values</vt:lpstr>
      <vt:lpstr>PowerPoint Presentation</vt:lpstr>
      <vt:lpstr>Hypo Marker of CV Events &amp; Mortality</vt:lpstr>
      <vt:lpstr>SDOH and Hypoglycemia</vt:lpstr>
      <vt:lpstr>Assess for Hypo</vt:lpstr>
      <vt:lpstr>Hypoglycemia: Clinical Risk Factors  </vt:lpstr>
      <vt:lpstr>Tx of Level 2 &amp; 3 Hypoglycemia</vt:lpstr>
      <vt:lpstr>Poll Question 16</vt:lpstr>
      <vt:lpstr>Sulfonylureas - Secretagogues or “Squirters”</vt:lpstr>
      <vt:lpstr>Meglitinides - Squirts</vt:lpstr>
      <vt:lpstr>Case Study Ken – Poll 17</vt:lpstr>
      <vt:lpstr>Reducing Hypoglycemia</vt:lpstr>
      <vt:lpstr>AACE Glucose-Centric Algorithm</vt:lpstr>
      <vt:lpstr>PowerPoint Presentation</vt:lpstr>
      <vt:lpstr>Quick Question 18</vt:lpstr>
      <vt:lpstr>Preventing Hypoglycemia</vt:lpstr>
      <vt:lpstr>Landmark Trials</vt:lpstr>
      <vt:lpstr>Quick Question 19</vt:lpstr>
      <vt:lpstr>Diabetes Control and Complications Trial (DCCT) Type 1 – Does getting A1c &lt;7% matter?</vt:lpstr>
      <vt:lpstr>DCCT Conclusions</vt:lpstr>
      <vt:lpstr>UKPDS Results United kingdom Prospective Diabetes Study</vt:lpstr>
      <vt:lpstr>“Legacy Effect”</vt:lpstr>
      <vt:lpstr>Diabetes Bingo “DiaBingo” Shout out Right Answer</vt:lpstr>
      <vt:lpstr>DiaBingo- G</vt:lpstr>
      <vt:lpstr>How Many Drug Options for Diabetes?</vt:lpstr>
      <vt:lpstr>Drug Targets in T2D: Back to the Noxious 9</vt:lpstr>
      <vt:lpstr>PowerPoint Presentation</vt:lpstr>
      <vt:lpstr>PowerPoint Presentation</vt:lpstr>
      <vt:lpstr>AACE Glucose-Centric Algorithm</vt:lpstr>
      <vt:lpstr>PowerPoint Presentation</vt:lpstr>
      <vt:lpstr>TZDs – How Do They Rate?  </vt:lpstr>
      <vt:lpstr>Dipeptidyl Peptidase-4 (DPP-4) Inhibitors</vt:lpstr>
      <vt:lpstr>DPP4 Inhibitor Dosing</vt:lpstr>
      <vt:lpstr>PowerPoint Presentation</vt:lpstr>
      <vt:lpstr>AACE Glucose-Centric Algorithm</vt:lpstr>
      <vt:lpstr>Alpha-glucosidase Inhibitors</vt:lpstr>
      <vt:lpstr>Other Med Classes</vt:lpstr>
      <vt:lpstr>Non-Insulin Drug Comparison </vt:lpstr>
      <vt:lpstr>PowerPoint Presentation</vt:lpstr>
      <vt:lpstr>Check Your Knowledge - 20</vt:lpstr>
      <vt:lpstr>Medication Cost Considerations</vt:lpstr>
      <vt:lpstr>Cost Related Barriers</vt:lpstr>
      <vt:lpstr>PowerPoint Presentation</vt:lpstr>
      <vt:lpstr>Diabetes + CKD – Increases CVD Risk</vt:lpstr>
      <vt:lpstr>Chronic Kidney Disease - Choosing glucose-lowering medication  </vt:lpstr>
      <vt:lpstr>Risk of CKD Progression, CVD</vt:lpstr>
      <vt:lpstr>Treating CKD</vt:lpstr>
      <vt:lpstr>New in 2026: GLP-1 in Kidney Disease </vt:lpstr>
      <vt:lpstr>SGLT2 Inhibitor CKD Evidence Summary</vt:lpstr>
      <vt:lpstr>GLP-1 Receptor Agonists in CKD</vt:lpstr>
      <vt:lpstr>Finerenone Resource</vt:lpstr>
      <vt:lpstr>Kidney Goals and MNT</vt:lpstr>
      <vt:lpstr>Figure 11-12 Holistic Approach to Diabetes + CKD</vt:lpstr>
      <vt:lpstr>Diabetes Bingo “DiaBingo” Shout out Right Answer</vt:lpstr>
      <vt:lpstr>DiaBingo - O</vt:lpstr>
      <vt:lpstr>PowerPoint Presentation</vt:lpstr>
      <vt:lpstr>Stroke and Heart Attack</vt:lpstr>
      <vt:lpstr>Stroke of Luck</vt:lpstr>
      <vt:lpstr>10. Cardiovascular Disease and Risk Management</vt:lpstr>
      <vt:lpstr>Assess ASCVD and Heart Failure Risk</vt:lpstr>
      <vt:lpstr>Reducing CV Risk Factors</vt:lpstr>
      <vt:lpstr>ASCVD Targets</vt:lpstr>
      <vt:lpstr>High Risk or Establish CVD, CKD, HF</vt:lpstr>
      <vt:lpstr>Indicators of High CV Risk </vt:lpstr>
      <vt:lpstr>Calculating ASCVD Risk</vt:lpstr>
      <vt:lpstr>Cardiovascular Disease or High Risk </vt:lpstr>
      <vt:lpstr>PowerPoint Presentation</vt:lpstr>
      <vt:lpstr>Heart Failure</vt:lpstr>
      <vt:lpstr>Heart Failure in People with Diabetes</vt:lpstr>
      <vt:lpstr>SGLT2 Inhibitor HF/ASCVD Evidence Summary</vt:lpstr>
      <vt:lpstr>Sotagliflozin (Impefa)</vt:lpstr>
      <vt:lpstr>SGLT-2 Inhibitor Dosing &amp; Indication</vt:lpstr>
      <vt:lpstr>GLP-1 CV Evidence Summary</vt:lpstr>
      <vt:lpstr>Meet Alice</vt:lpstr>
      <vt:lpstr>Questions to Think About</vt:lpstr>
      <vt:lpstr>Hypertension Management in People with Diabetes</vt:lpstr>
      <vt:lpstr>Classifying Hypertension </vt:lpstr>
      <vt:lpstr>PowerPoint Presentation</vt:lpstr>
      <vt:lpstr>BP and Diabetes Targets 2026 </vt:lpstr>
      <vt:lpstr>Cost vs Benefit of BP Target&lt;130/80</vt:lpstr>
      <vt:lpstr>BP Treatment in addition to Lifestyle</vt:lpstr>
      <vt:lpstr>Hypertension Management</vt:lpstr>
      <vt:lpstr>Hypertension Management (Cont)</vt:lpstr>
      <vt:lpstr>HTN Lifestyle Treatment Strategies</vt:lpstr>
      <vt:lpstr>Cardiac and Renal Disease</vt:lpstr>
      <vt:lpstr>Back to Alice</vt:lpstr>
      <vt:lpstr>Calculating ASCVD Risk</vt:lpstr>
      <vt:lpstr>What Is Alice’s ASCVD risk? </vt:lpstr>
      <vt:lpstr>Poll 1 - What is the blood pressure goal for Alice?</vt:lpstr>
      <vt:lpstr>BP &amp; Lipid Meds Cheat Sheet</vt:lpstr>
      <vt:lpstr>ACE Inhibitors</vt:lpstr>
      <vt:lpstr>Angiotensin Receptor blockers (ARB’s)</vt:lpstr>
      <vt:lpstr>ACEI/ARB Adverse Effects</vt:lpstr>
      <vt:lpstr>Thiazide diuretics</vt:lpstr>
      <vt:lpstr>Calcium Channel Blockers</vt:lpstr>
      <vt:lpstr>Resistant hypertension </vt:lpstr>
      <vt:lpstr>Beta Blockers</vt:lpstr>
      <vt:lpstr>PowerPoint Presentation</vt:lpstr>
      <vt:lpstr>Other Hypertension Meds</vt:lpstr>
      <vt:lpstr>Additional HTN Med Options</vt:lpstr>
      <vt:lpstr>Poll 2 - What Changes are Best to Make to Alice’s Hypertension Regimen? </vt:lpstr>
      <vt:lpstr>Lipid Goals – Primary Prevention</vt:lpstr>
      <vt:lpstr>  Lipid Therapy for Primary Prevention</vt:lpstr>
      <vt:lpstr>Poll Question 3</vt:lpstr>
      <vt:lpstr>Lipid Goals/Therapy for People with ASCVD</vt:lpstr>
      <vt:lpstr>PowerPoint Presentation</vt:lpstr>
      <vt:lpstr>PowerPoint Presentation</vt:lpstr>
      <vt:lpstr>Statin Dosing</vt:lpstr>
      <vt:lpstr>Do Statins Work?</vt:lpstr>
      <vt:lpstr>Additional Agents to Lower LDL</vt:lpstr>
      <vt:lpstr>Additional Agents to Lower LDL</vt:lpstr>
      <vt:lpstr>PowerPoint Presentation</vt:lpstr>
      <vt:lpstr>Additional Agents to Lower LDL</vt:lpstr>
      <vt:lpstr>Treating High TG</vt:lpstr>
      <vt:lpstr>Fibrates</vt:lpstr>
      <vt:lpstr>Lipid and HTN Meds Cheat Sheets</vt:lpstr>
      <vt:lpstr>For exam, be familiar with content on Cheat Sheets</vt:lpstr>
      <vt:lpstr>Lipid Monitoring and Lifestyle Treatment Strategies</vt:lpstr>
      <vt:lpstr>Additional Lipid Screening Tests</vt:lpstr>
      <vt:lpstr>PowerPoint Presentation</vt:lpstr>
      <vt:lpstr>Back to Alice </vt:lpstr>
      <vt:lpstr>Poll 4 - What is the best Lipid Recommendation for Alice? </vt:lpstr>
      <vt:lpstr>Antiplatelet Agents</vt:lpstr>
      <vt:lpstr>10 - ADA Antiplatelet Agents </vt:lpstr>
      <vt:lpstr>Should Alice start aspirin?  </vt:lpstr>
      <vt:lpstr>Would you change Alice’s Diabetes Regimen? </vt:lpstr>
      <vt:lpstr>Which of the Following Changes Would you Make to Alice’s regimen?   Poll 5</vt:lpstr>
      <vt:lpstr>ADA 2026 ABC Goal Summary  </vt:lpstr>
      <vt:lpstr>Lifestyle Modifications to Reduce CV risk</vt:lpstr>
      <vt:lpstr>Lifestyle modifications</vt:lpstr>
      <vt:lpstr>Poll 6- What Lifestyle Modifications are Recommended for Alice?</vt:lpstr>
      <vt:lpstr>14. Risk-Based Screening for Prediabetes or Type 2 in Children and Youth </vt:lpstr>
      <vt:lpstr>14. Children &amp; Adolescents: Individualize Glycemic Goals</vt:lpstr>
      <vt:lpstr>Type 2 and Kids Goals  </vt:lpstr>
      <vt:lpstr>Tobacco, Electronic Cigarettes, Alcohol, and Cannabis</vt:lpstr>
      <vt:lpstr>When Does Old Age Start?</vt:lpstr>
      <vt:lpstr>Poll Question 13</vt:lpstr>
      <vt:lpstr> 13. Older Adults Goals – Whole Picture</vt:lpstr>
      <vt:lpstr>Treatment Goals Based On:</vt:lpstr>
      <vt:lpstr>Poll Question 14</vt:lpstr>
      <vt:lpstr>13. Older Adults Healthy &amp; Good Functional Status</vt:lpstr>
      <vt:lpstr>Poll 15 – Review Question</vt:lpstr>
      <vt:lpstr>  Older Adults and Medications</vt:lpstr>
      <vt:lpstr>Older Adults with Complications and Reduced Functionality  - Less Intense Goals</vt:lpstr>
      <vt:lpstr>4 M’s Framework of Age Friendly Health Systems</vt:lpstr>
      <vt:lpstr>4. Comprehensive Medical Evaluation and Assessment of Comorbidities</vt:lpstr>
      <vt:lpstr>PowerPoint Presentation</vt:lpstr>
      <vt:lpstr>Diabetes Goals and Treatment Plan</vt:lpstr>
      <vt:lpstr>Standard 4 – Diabetes Medical Evaluation</vt:lpstr>
      <vt:lpstr>Assessment and Treatment of Disabilities</vt:lpstr>
      <vt:lpstr>Lab Eval at Initial &amp; Annual Visit</vt:lpstr>
      <vt:lpstr>Referrals for Initial Care Mgmt</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 Thomassian</cp:lastModifiedBy>
  <cp:revision>867</cp:revision>
  <cp:lastPrinted>2026-04-07T18:51:14Z</cp:lastPrinted>
  <dcterms:created xsi:type="dcterms:W3CDTF">2014-04-17T17:56:59Z</dcterms:created>
  <dcterms:modified xsi:type="dcterms:W3CDTF">2026-04-14T21:21:54Z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DES PPT template</vt:lpwstr>
  </property>
  <property fmtid="{D5CDD505-2E9C-101B-9397-08002B2CF9AE}" pid="3" name="ArticulateUseProject">
    <vt:lpwstr>1</vt:lpwstr>
  </property>
  <property fmtid="{D5CDD505-2E9C-101B-9397-08002B2CF9AE}" pid="4" name="ArticulateProjectVersion">
    <vt:lpwstr>7</vt:lpwstr>
  </property>
  <property fmtid="{D5CDD505-2E9C-101B-9397-08002B2CF9AE}" pid="5" name="ArticulateGUID">
    <vt:lpwstr>1F256B47-A1E3-4BA4-9FB8-D369DDBB301B</vt:lpwstr>
  </property>
  <property fmtid="{D5CDD505-2E9C-101B-9397-08002B2CF9AE}" pid="6" name="ArticulateProjectFull">
    <vt:lpwstr>C:\Users\beverly\Documents\Dropbox\A DES Admin Folder\boot camp\2015 Spring BootCamp\Boot Camp Class 2 2015.ppta</vt:lpwstr>
  </property>
</Properties>
</file>