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comments/modernComment_7FFFE56D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CDAA_0.xml" ContentType="application/vnd.ms-powerpoint.comments+xml"/>
  <Override PartName="/ppt/notesSlides/notesSlide16.xml" ContentType="application/vnd.openxmlformats-officedocument.presentationml.notesSlide+xml"/>
  <Override PartName="/ppt/comments/modernComment_7FFFFC83_0.xml" ContentType="application/vnd.ms-powerpoint.comments+xml"/>
  <Override PartName="/ppt/notesSlides/notesSlide17.xml" ContentType="application/vnd.openxmlformats-officedocument.presentationml.notesSlide+xml"/>
  <Override PartName="/ppt/comments/modernComment_7FE4E548_0.xml" ContentType="application/vnd.ms-powerpoint.comments+xml"/>
  <Override PartName="/ppt/comments/modernComment_7FFFE5D2_8D04AC90.xml" ContentType="application/vnd.ms-powerpoint.comments+xml"/>
  <Override PartName="/ppt/notesSlides/notesSlide18.xml" ContentType="application/vnd.openxmlformats-officedocument.presentationml.notesSlide+xml"/>
  <Override PartName="/ppt/comments/modernComment_7FFFFC6D_9D35306F.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tags/tag8.xml" ContentType="application/vnd.openxmlformats-officedocument.presentationml.tags+xml"/>
  <Override PartName="/ppt/notesSlides/notesSlide33.xml" ContentType="application/vnd.openxmlformats-officedocument.presentationml.notesSlide+xml"/>
  <Override PartName="/ppt/comments/modernComment_10E_0.xml" ContentType="application/vnd.ms-powerpoint.comments+xml"/>
  <Override PartName="/ppt/tags/tag9.xml" ContentType="application/vnd.openxmlformats-officedocument.presentationml.tags+xml"/>
  <Override PartName="/ppt/tags/tag1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7FFFCDAD_0.xml" ContentType="application/vnd.ms-powerpoint.comments+xml"/>
  <Override PartName="/ppt/notesSlides/notesSlide54.xml" ContentType="application/vnd.openxmlformats-officedocument.presentationml.notesSlide+xml"/>
  <Override PartName="/ppt/comments/modernComment_7FFFF73D_AA1D55A6.xml" ContentType="application/vnd.ms-powerpoint.comments+xml"/>
  <Override PartName="/ppt/notesSlides/notesSlide55.xml" ContentType="application/vnd.openxmlformats-officedocument.presentationml.notesSlide+xml"/>
  <Override PartName="/ppt/comments/modernComment_10F_679B4EC3.xml" ContentType="application/vnd.ms-powerpoint.comments+xml"/>
  <Override PartName="/ppt/notesSlides/notesSlide56.xml" ContentType="application/vnd.openxmlformats-officedocument.presentationml.notesSlide+xml"/>
  <Override PartName="/ppt/comments/modernComment_7FFFFCBF_6765A35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7FFFFC7E_0.xml" ContentType="application/vnd.ms-powerpoint.comments+xml"/>
  <Override PartName="/ppt/notesSlides/notesSlide59.xml" ContentType="application/vnd.openxmlformats-officedocument.presentationml.notesSlide+xml"/>
  <Override PartName="/ppt/comments/modernComment_15F_0.xml" ContentType="application/vnd.ms-powerpoint.comments+xml"/>
  <Override PartName="/ppt/notesSlides/notesSlide60.xml" ContentType="application/vnd.openxmlformats-officedocument.presentationml.notesSlide+xml"/>
  <Override PartName="/ppt/comments/modernComment_7FFFFC7F_0.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7FFFE5E7_5CD708CC.xml" ContentType="application/vnd.ms-powerpoint.comments+xml"/>
  <Override PartName="/ppt/notesSlides/notesSlide65.xml" ContentType="application/vnd.openxmlformats-officedocument.presentationml.notesSlide+xml"/>
  <Override PartName="/ppt/comments/modernComment_7FFFFCBD_27CFD93B.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comments/modernComment_7FFFFCBE_F734F474.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modernComment_7FFFF73C_EE4F9403.xml" ContentType="application/vnd.ms-powerpoint.comments+xml"/>
  <Override PartName="/ppt/notesSlides/notesSlide70.xml" ContentType="application/vnd.openxmlformats-officedocument.presentationml.notesSlide+xml"/>
  <Override PartName="/ppt/comments/modernComment_110_3AAF8284.xml" ContentType="application/vnd.ms-powerpoint.comment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modernComment_7FA35690_C3E2937A.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4.xml" ContentType="application/vnd.openxmlformats-officedocument.presentationml.notesSlide+xml"/>
  <Override PartName="/ppt/comments/modernComment_7FFFE5D4_2F5623AA.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5.xml" ContentType="application/vnd.openxmlformats-officedocument.presentationml.notesSlide+xml"/>
  <Override PartName="/ppt/comments/modernComment_114_FC473ADA.xml" ContentType="application/vnd.ms-powerpoint.comment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omments/modernComment_7FFFCDBD_0.xml" ContentType="application/vnd.ms-powerpoint.comments+xml"/>
  <Override PartName="/ppt/notesSlides/notesSlide82.xml" ContentType="application/vnd.openxmlformats-officedocument.presentationml.notesSlide+xml"/>
  <Override PartName="/ppt/comments/modernComment_7FFFF749_E307B810.xml" ContentType="application/vnd.ms-powerpoint.comment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omments/modernComment_7FFFF746_A4E71DF6.xml" ContentType="application/vnd.ms-powerpoint.comments+xml"/>
  <Override PartName="/ppt/notesSlides/notesSlide85.xml" ContentType="application/vnd.openxmlformats-officedocument.presentationml.notesSlide+xml"/>
  <Override PartName="/ppt/comments/modernComment_7FFFF748_32ED0331.xml" ContentType="application/vnd.ms-powerpoint.comments+xml"/>
  <Override PartName="/ppt/notesSlides/notesSlide86.xml" ContentType="application/vnd.openxmlformats-officedocument.presentationml.notesSlide+xml"/>
  <Override PartName="/ppt/tags/tag14.xml" ContentType="application/vnd.openxmlformats-officedocument.presentationml.tags+xml"/>
  <Override PartName="/ppt/notesSlides/notesSlide87.xml" ContentType="application/vnd.openxmlformats-officedocument.presentationml.notesSlide+xml"/>
  <Override PartName="/ppt/tags/tag15.xml" ContentType="application/vnd.openxmlformats-officedocument.presentationml.tags+xml"/>
  <Override PartName="/ppt/comments/modernComment_7FE4E4DC_C803DE9F.xml" ContentType="application/vnd.ms-powerpoint.comments+xml"/>
  <Override PartName="/ppt/tags/tag16.xml" ContentType="application/vnd.openxmlformats-officedocument.presentationml.tags+xml"/>
  <Override PartName="/ppt/comments/modernComment_7FE4E66C_846CF1.xml" ContentType="application/vnd.ms-powerpoint.comment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omments/modernComment_7FFFE6CA_1CB7A6FE.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 id="2147483961" r:id="rId3"/>
    <p:sldMasterId id="2147483975" r:id="rId4"/>
    <p:sldMasterId id="2147483988" r:id="rId5"/>
    <p:sldMasterId id="2147484019" r:id="rId6"/>
    <p:sldMasterId id="2147484040" r:id="rId7"/>
    <p:sldMasterId id="2147484048" r:id="rId8"/>
  </p:sldMasterIdLst>
  <p:notesMasterIdLst>
    <p:notesMasterId r:id="rId182"/>
  </p:notesMasterIdLst>
  <p:handoutMasterIdLst>
    <p:handoutMasterId r:id="rId183"/>
  </p:handoutMasterIdLst>
  <p:sldIdLst>
    <p:sldId id="268" r:id="rId9"/>
    <p:sldId id="3521" r:id="rId10"/>
    <p:sldId id="3603" r:id="rId11"/>
    <p:sldId id="266" r:id="rId12"/>
    <p:sldId id="368" r:id="rId13"/>
    <p:sldId id="2145707081" r:id="rId14"/>
    <p:sldId id="2141410975" r:id="rId15"/>
    <p:sldId id="2145707088" r:id="rId16"/>
    <p:sldId id="1593" r:id="rId17"/>
    <p:sldId id="2145707060" r:id="rId18"/>
    <p:sldId id="454" r:id="rId19"/>
    <p:sldId id="2147476845" r:id="rId20"/>
    <p:sldId id="2147476938" r:id="rId21"/>
    <p:sldId id="2145707319" r:id="rId22"/>
    <p:sldId id="2147470762" r:id="rId23"/>
    <p:sldId id="2147482755" r:id="rId24"/>
    <p:sldId id="2145707336" r:id="rId25"/>
    <p:sldId id="469" r:id="rId26"/>
    <p:sldId id="2147476946" r:id="rId27"/>
    <p:sldId id="2147482733" r:id="rId28"/>
    <p:sldId id="341" r:id="rId29"/>
    <p:sldId id="2147482734" r:id="rId30"/>
    <p:sldId id="2145707050" r:id="rId31"/>
    <p:sldId id="2147482736" r:id="rId32"/>
    <p:sldId id="2147482735" r:id="rId33"/>
    <p:sldId id="412" r:id="rId34"/>
    <p:sldId id="2145707076" r:id="rId35"/>
    <p:sldId id="838840799" r:id="rId36"/>
    <p:sldId id="458" r:id="rId37"/>
    <p:sldId id="2147470789" r:id="rId38"/>
    <p:sldId id="325" r:id="rId39"/>
    <p:sldId id="2145705571" r:id="rId40"/>
    <p:sldId id="462" r:id="rId41"/>
    <p:sldId id="2145707314" r:id="rId42"/>
    <p:sldId id="1517" r:id="rId43"/>
    <p:sldId id="267" r:id="rId44"/>
    <p:sldId id="1512" r:id="rId45"/>
    <p:sldId id="1513" r:id="rId46"/>
    <p:sldId id="270" r:id="rId47"/>
    <p:sldId id="357" r:id="rId48"/>
    <p:sldId id="2145707126" r:id="rId49"/>
    <p:sldId id="2145707091" r:id="rId50"/>
    <p:sldId id="2145707095" r:id="rId51"/>
    <p:sldId id="2145707092" r:id="rId52"/>
    <p:sldId id="2145707094" r:id="rId53"/>
    <p:sldId id="2145707093" r:id="rId54"/>
    <p:sldId id="2147470830" r:id="rId55"/>
    <p:sldId id="2147470831" r:id="rId56"/>
    <p:sldId id="2145707080" r:id="rId57"/>
    <p:sldId id="2147482757" r:id="rId58"/>
    <p:sldId id="461" r:id="rId59"/>
    <p:sldId id="2147470928" r:id="rId60"/>
    <p:sldId id="2145707082" r:id="rId61"/>
    <p:sldId id="2147477013" r:id="rId62"/>
    <p:sldId id="275" r:id="rId63"/>
    <p:sldId id="2147482737" r:id="rId64"/>
    <p:sldId id="506" r:id="rId65"/>
    <p:sldId id="508" r:id="rId66"/>
    <p:sldId id="497" r:id="rId67"/>
    <p:sldId id="2145707056" r:id="rId68"/>
    <p:sldId id="2147470765" r:id="rId69"/>
    <p:sldId id="2145707342" r:id="rId70"/>
    <p:sldId id="2147481405" r:id="rId71"/>
    <p:sldId id="271" r:id="rId72"/>
    <p:sldId id="2147482815" r:id="rId73"/>
    <p:sldId id="2147482749" r:id="rId74"/>
    <p:sldId id="2147482750" r:id="rId75"/>
    <p:sldId id="351" r:id="rId76"/>
    <p:sldId id="2147482751" r:id="rId77"/>
    <p:sldId id="2147482752" r:id="rId78"/>
    <p:sldId id="2147482753" r:id="rId79"/>
    <p:sldId id="2147481392" r:id="rId80"/>
    <p:sldId id="2147476967" r:id="rId81"/>
    <p:sldId id="2147482813" r:id="rId82"/>
    <p:sldId id="2147482814" r:id="rId83"/>
    <p:sldId id="2145707349" r:id="rId84"/>
    <p:sldId id="2145707348" r:id="rId85"/>
    <p:sldId id="2147481404" r:id="rId86"/>
    <p:sldId id="272" r:id="rId87"/>
    <p:sldId id="274" r:id="rId88"/>
    <p:sldId id="377" r:id="rId89"/>
    <p:sldId id="472" r:id="rId90"/>
    <p:sldId id="2141410960" r:id="rId91"/>
    <p:sldId id="2147476948" r:id="rId92"/>
    <p:sldId id="276" r:id="rId93"/>
    <p:sldId id="330" r:id="rId94"/>
    <p:sldId id="2141410972" r:id="rId95"/>
    <p:sldId id="2145705673" r:id="rId96"/>
    <p:sldId id="2145706993" r:id="rId97"/>
    <p:sldId id="2147476950" r:id="rId98"/>
    <p:sldId id="279" r:id="rId99"/>
    <p:sldId id="2147470780" r:id="rId100"/>
    <p:sldId id="2147470781" r:id="rId101"/>
    <p:sldId id="2147481417" r:id="rId102"/>
    <p:sldId id="2147470888" r:id="rId103"/>
    <p:sldId id="2147481414" r:id="rId104"/>
    <p:sldId id="2147481416" r:id="rId105"/>
    <p:sldId id="2147476937" r:id="rId106"/>
    <p:sldId id="2145707145" r:id="rId107"/>
    <p:sldId id="2145707629" r:id="rId108"/>
    <p:sldId id="2147477131" r:id="rId109"/>
    <p:sldId id="2145707228" r:id="rId110"/>
    <p:sldId id="2145707628" r:id="rId111"/>
    <p:sldId id="3688" r:id="rId112"/>
    <p:sldId id="2147477195" r:id="rId113"/>
    <p:sldId id="2145707230" r:id="rId114"/>
    <p:sldId id="2141411137" r:id="rId115"/>
    <p:sldId id="2147477194" r:id="rId116"/>
    <p:sldId id="3316" r:id="rId117"/>
    <p:sldId id="3734" r:id="rId118"/>
    <p:sldId id="2145707630" r:id="rId119"/>
    <p:sldId id="2145707656" r:id="rId120"/>
    <p:sldId id="2147477054" r:id="rId121"/>
    <p:sldId id="2145707664" r:id="rId122"/>
    <p:sldId id="3623" r:id="rId123"/>
    <p:sldId id="257" r:id="rId124"/>
    <p:sldId id="258" r:id="rId125"/>
    <p:sldId id="2145707640" r:id="rId126"/>
    <p:sldId id="2147477129" r:id="rId127"/>
    <p:sldId id="376" r:id="rId128"/>
    <p:sldId id="2145707646" r:id="rId129"/>
    <p:sldId id="3320" r:id="rId130"/>
    <p:sldId id="3305" r:id="rId131"/>
    <p:sldId id="2145707221" r:id="rId132"/>
    <p:sldId id="2145707222" r:id="rId133"/>
    <p:sldId id="2145707653" r:id="rId134"/>
    <p:sldId id="2145707652" r:id="rId135"/>
    <p:sldId id="2145707637" r:id="rId136"/>
    <p:sldId id="2145707631" r:id="rId137"/>
    <p:sldId id="400" r:id="rId138"/>
    <p:sldId id="3318" r:id="rId139"/>
    <p:sldId id="419" r:id="rId140"/>
    <p:sldId id="420" r:id="rId141"/>
    <p:sldId id="421" r:id="rId142"/>
    <p:sldId id="3620" r:id="rId143"/>
    <p:sldId id="2145707643" r:id="rId144"/>
    <p:sldId id="2145707533" r:id="rId145"/>
    <p:sldId id="2147477196" r:id="rId146"/>
    <p:sldId id="2145707654" r:id="rId147"/>
    <p:sldId id="760" r:id="rId148"/>
    <p:sldId id="378" r:id="rId149"/>
    <p:sldId id="2147477197" r:id="rId150"/>
    <p:sldId id="2147477200" r:id="rId151"/>
    <p:sldId id="2147477199" r:id="rId152"/>
    <p:sldId id="2147477198" r:id="rId153"/>
    <p:sldId id="3737" r:id="rId154"/>
    <p:sldId id="457" r:id="rId155"/>
    <p:sldId id="259" r:id="rId156"/>
    <p:sldId id="3572" r:id="rId157"/>
    <p:sldId id="3580" r:id="rId158"/>
    <p:sldId id="2141411144" r:id="rId159"/>
    <p:sldId id="3615" r:id="rId160"/>
    <p:sldId id="3613" r:id="rId161"/>
    <p:sldId id="2145707648" r:id="rId162"/>
    <p:sldId id="1301" r:id="rId163"/>
    <p:sldId id="476" r:id="rId164"/>
    <p:sldId id="260" r:id="rId165"/>
    <p:sldId id="1058" r:id="rId166"/>
    <p:sldId id="261" r:id="rId167"/>
    <p:sldId id="2861" r:id="rId168"/>
    <p:sldId id="2141411076" r:id="rId169"/>
    <p:sldId id="262" r:id="rId170"/>
    <p:sldId id="2145707655" r:id="rId171"/>
    <p:sldId id="263" r:id="rId172"/>
    <p:sldId id="2145707150" r:id="rId173"/>
    <p:sldId id="2145707159" r:id="rId174"/>
    <p:sldId id="2145707160" r:id="rId175"/>
    <p:sldId id="2515" r:id="rId176"/>
    <p:sldId id="3378" r:id="rId177"/>
    <p:sldId id="265" r:id="rId178"/>
    <p:sldId id="2147477130" r:id="rId179"/>
    <p:sldId id="2141411163" r:id="rId180"/>
    <p:sldId id="1144" r:id="rId181"/>
  </p:sldIdLst>
  <p:sldSz cx="9144000" cy="6858000" type="screen4x3"/>
  <p:notesSz cx="7315200" cy="9601200"/>
  <p:custDataLst>
    <p:tags r:id="rId18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C"/>
    <a:srgbClr val="E7DEEC"/>
    <a:srgbClr val="BF0D88"/>
    <a:srgbClr val="E8D8F2"/>
    <a:srgbClr val="CCFF99"/>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258" autoAdjust="0"/>
    <p:restoredTop sz="65611" autoAdjust="0"/>
  </p:normalViewPr>
  <p:slideViewPr>
    <p:cSldViewPr>
      <p:cViewPr varScale="1">
        <p:scale>
          <a:sx n="64" d="100"/>
          <a:sy n="64" d="100"/>
        </p:scale>
        <p:origin x="2538" y="288"/>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tags" Target="tags/tag1.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0" Type="http://schemas.microsoft.com/office/2018/10/relationships/authors" Target="author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presProps" Target="presProps.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Carb Counting, n= 170</c:v>
                </c:pt>
                <c:pt idx="1">
                  <c:v>Small/Medium/Large, n= 101</c:v>
                </c:pt>
                <c:pt idx="2">
                  <c:v>Fixed Carb Entry, n= 12</c:v>
                </c:pt>
              </c:strCache>
            </c:strRef>
          </c:cat>
          <c:val>
            <c:numRef>
              <c:f>Sheet1!$B$2:$B$4</c:f>
              <c:numCache>
                <c:formatCode>General</c:formatCode>
                <c:ptCount val="3"/>
                <c:pt idx="0">
                  <c:v>8.1</c:v>
                </c:pt>
                <c:pt idx="1">
                  <c:v>8.4</c:v>
                </c:pt>
                <c:pt idx="2">
                  <c:v>8.4</c:v>
                </c:pt>
              </c:numCache>
            </c:numRef>
          </c:val>
          <c:extLst>
            <c:ext xmlns:c16="http://schemas.microsoft.com/office/drawing/2014/chart" uri="{C3380CC4-5D6E-409C-BE32-E72D297353CC}">
              <c16:uniqueId val="{00000000-BCA4-4C4F-A3C6-417920F045ED}"/>
            </c:ext>
          </c:extLst>
        </c:ser>
        <c:ser>
          <c:idx val="1"/>
          <c:order val="1"/>
          <c:tx>
            <c:strRef>
              <c:f>Sheet1!$C$1</c:f>
              <c:strCache>
                <c:ptCount val="1"/>
                <c:pt idx="0">
                  <c:v>Omnipod 5</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Carb Counting, n= 170</c:v>
                </c:pt>
                <c:pt idx="1">
                  <c:v>Small/Medium/Large, n= 101</c:v>
                </c:pt>
                <c:pt idx="2">
                  <c:v>Fixed Carb Entry, n= 12</c:v>
                </c:pt>
              </c:strCache>
            </c:strRef>
          </c:cat>
          <c:val>
            <c:numRef>
              <c:f>Sheet1!$C$2:$C$4</c:f>
              <c:numCache>
                <c:formatCode>General</c:formatCode>
                <c:ptCount val="3"/>
                <c:pt idx="0">
                  <c:v>7.2</c:v>
                </c:pt>
                <c:pt idx="1">
                  <c:v>7.6</c:v>
                </c:pt>
                <c:pt idx="2">
                  <c:v>7.7</c:v>
                </c:pt>
              </c:numCache>
            </c:numRef>
          </c:val>
          <c:extLst>
            <c:ext xmlns:c16="http://schemas.microsoft.com/office/drawing/2014/chart" uri="{C3380CC4-5D6E-409C-BE32-E72D297353CC}">
              <c16:uniqueId val="{00000001-BCA4-4C4F-A3C6-417920F045ED}"/>
            </c:ext>
          </c:extLst>
        </c:ser>
        <c:dLbls>
          <c:showLegendKey val="0"/>
          <c:showVal val="0"/>
          <c:showCatName val="0"/>
          <c:showSerName val="0"/>
          <c:showPercent val="0"/>
          <c:showBubbleSize val="0"/>
        </c:dLbls>
        <c:gapWidth val="219"/>
        <c:overlap val="-27"/>
        <c:axId val="1279716127"/>
        <c:axId val="1279715167"/>
      </c:barChart>
      <c:catAx>
        <c:axId val="1279716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1279715167"/>
        <c:crosses val="autoZero"/>
        <c:auto val="1"/>
        <c:lblAlgn val="ctr"/>
        <c:lblOffset val="100"/>
        <c:noMultiLvlLbl val="0"/>
      </c:catAx>
      <c:valAx>
        <c:axId val="1279715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2"/>
                    </a:solidFill>
                    <a:latin typeface="+mn-lt"/>
                    <a:ea typeface="+mn-ea"/>
                    <a:cs typeface="+mn-cs"/>
                  </a:defRPr>
                </a:pPr>
                <a:r>
                  <a:rPr lang="en-US"/>
                  <a:t>Mean A1C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bg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crossAx val="1279716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E_0.xml><?xml version="1.0" encoding="utf-8"?>
<p188:cmLst xmlns:a="http://schemas.openxmlformats.org/drawingml/2006/main" xmlns:r="http://schemas.openxmlformats.org/officeDocument/2006/relationships" xmlns:p188="http://schemas.microsoft.com/office/powerpoint/2018/8/main">
  <p188:cm id="{1975447D-9D7E-47C8-9969-72E05113E92F}" authorId="{B39DF41F-75EB-A6A9-B2DE-7AAFE457D87A}" created="2025-08-26T01:25:37.190">
    <pc:sldMkLst xmlns:pc="http://schemas.microsoft.com/office/powerpoint/2013/main/command">
      <pc:docMk/>
      <pc:sldMk cId="0" sldId="264"/>
    </pc:sldMkLst>
    <p188:txBody>
      <a:bodyPr/>
      <a:lstStyle/>
      <a:p>
        <a:r>
          <a:rPr lang="en-US"/>
          <a:t>Updated, best answer is E. </a:t>
        </a:r>
      </a:p>
    </p188:txBody>
  </p188:cm>
</p188:cmLst>
</file>

<file path=ppt/comments/modernComment_10F_679B4EC3.xml><?xml version="1.0" encoding="utf-8"?>
<p188:cmLst xmlns:a="http://schemas.openxmlformats.org/drawingml/2006/main" xmlns:r="http://schemas.openxmlformats.org/officeDocument/2006/relationships" xmlns:p188="http://schemas.microsoft.com/office/powerpoint/2018/8/main">
  <p188:cm id="{D45C7D12-B32E-420E-836B-B16EE05954C2}" authorId="{B39DF41F-75EB-A6A9-B2DE-7AAFE457D87A}" created="2026-04-10T10:34:18.838">
    <ac:txMkLst xmlns:ac="http://schemas.microsoft.com/office/drawing/2013/main/command">
      <pc:docMk xmlns:pc="http://schemas.microsoft.com/office/powerpoint/2013/main/command"/>
      <pc:sldMk xmlns:pc="http://schemas.microsoft.com/office/powerpoint/2013/main/command" cId="1738231491" sldId="271"/>
      <ac:spMk id="2" creationId="{FEBFA510-B23F-F370-9633-72BB727178C0}"/>
      <ac:txMk cp="0" len="39">
        <ac:context len="40" hash="95368178"/>
      </ac:txMk>
    </ac:txMkLst>
    <p188:pos x="11039707" y="195146"/>
    <p188:txBody>
      <a:bodyPr/>
      <a:lstStyle/>
      <a:p>
        <a:r>
          <a:rPr lang="en-US"/>
          <a:t>New slide</a:t>
        </a:r>
      </a:p>
    </p188:txBody>
  </p188:cm>
</p188:cmLst>
</file>

<file path=ppt/comments/modernComment_110_3AAF8284.xml><?xml version="1.0" encoding="utf-8"?>
<p188:cmLst xmlns:a="http://schemas.openxmlformats.org/drawingml/2006/main" xmlns:r="http://schemas.openxmlformats.org/officeDocument/2006/relationships" xmlns:p188="http://schemas.microsoft.com/office/powerpoint/2018/8/main">
  <p188:cm id="{25B516AE-924B-4284-A8E0-94ABF65703C1}" authorId="{B39DF41F-75EB-A6A9-B2DE-7AAFE457D87A}" created="2026-04-10T02:20:50.188">
    <pc:sldMkLst xmlns:pc="http://schemas.microsoft.com/office/powerpoint/2013/main/command">
      <pc:docMk/>
      <pc:sldMk cId="984580740" sldId="2145707122"/>
    </pc:sldMkLst>
    <p188:txBody>
      <a:bodyPr/>
      <a:lstStyle/>
      <a:p>
        <a:r>
          <a:rPr lang="en-US"/>
          <a:t>updated</a:t>
        </a:r>
      </a:p>
    </p188:txBody>
  </p188:cm>
</p188:cmLst>
</file>

<file path=ppt/comments/modernComment_114_FC473ADA.xml><?xml version="1.0" encoding="utf-8"?>
<p188:cmLst xmlns:a="http://schemas.openxmlformats.org/drawingml/2006/main" xmlns:r="http://schemas.openxmlformats.org/officeDocument/2006/relationships" xmlns:p188="http://schemas.microsoft.com/office/powerpoint/2018/8/main">
  <p188:cm id="{17ED96F7-DD04-4FD5-AF68-B27DAE19E5CF}" authorId="{B39DF41F-75EB-A6A9-B2DE-7AAFE457D87A}" created="2025-08-26T01:57:03.767">
    <pc:sldMkLst xmlns:pc="http://schemas.microsoft.com/office/powerpoint/2013/main/command">
      <pc:docMk/>
      <pc:sldMk cId="4232526554" sldId="2141410980"/>
    </pc:sldMkLst>
    <p188:txBody>
      <a:bodyPr/>
      <a:lstStyle/>
      <a:p>
        <a:r>
          <a:rPr lang="en-US"/>
          <a:t>updated</a:t>
        </a:r>
      </a:p>
    </p188:txBody>
  </p188:cm>
</p188:cmLst>
</file>

<file path=ppt/comments/modernComment_15F_0.xml><?xml version="1.0" encoding="utf-8"?>
<p188:cmLst xmlns:a="http://schemas.openxmlformats.org/drawingml/2006/main" xmlns:r="http://schemas.openxmlformats.org/officeDocument/2006/relationships" xmlns:p188="http://schemas.microsoft.com/office/powerpoint/2018/8/main">
  <p188:cm id="{8DB47CDB-2EB0-4E51-AEF2-2518C937EF4B}" authorId="{B39DF41F-75EB-A6A9-B2DE-7AAFE457D87A}" created="2025-08-26T01:47:09.791">
    <ac:deMkLst xmlns:ac="http://schemas.microsoft.com/office/drawing/2013/main/command">
      <pc:docMk xmlns:pc="http://schemas.microsoft.com/office/powerpoint/2013/main/command"/>
      <pc:sldMk xmlns:pc="http://schemas.microsoft.com/office/powerpoint/2013/main/command" cId="0" sldId="351"/>
      <ac:spMk id="107524" creationId="{267AB5E9-1992-A70D-6F99-6BBF5DF228C2}"/>
    </ac:deMkLst>
    <p188:txBody>
      <a:bodyPr/>
      <a:lstStyle/>
      <a:p>
        <a:r>
          <a:rPr lang="en-US"/>
          <a:t>updated</a:t>
        </a:r>
      </a:p>
    </p188:txBody>
  </p188:cm>
</p188:cmLst>
</file>

<file path=ppt/comments/modernComment_7FA35690_C3E2937A.xml><?xml version="1.0" encoding="utf-8"?>
<p188:cmLst xmlns:a="http://schemas.openxmlformats.org/drawingml/2006/main" xmlns:r="http://schemas.openxmlformats.org/officeDocument/2006/relationships" xmlns:p188="http://schemas.microsoft.com/office/powerpoint/2018/8/main">
  <p188:cm id="{A007EACC-AE51-4266-B4DC-0703A1465B9E}" authorId="{B39DF41F-75EB-A6A9-B2DE-7AAFE457D87A}" created="2025-08-26T01:56:49.814">
    <pc:sldMkLst xmlns:pc="http://schemas.microsoft.com/office/powerpoint/2013/main/command">
      <pc:docMk/>
      <pc:sldMk cId="3286406010" sldId="2141410960"/>
    </pc:sldMkLst>
    <p188:txBody>
      <a:bodyPr/>
      <a:lstStyle/>
      <a:p>
        <a:r>
          <a:rPr lang="en-US"/>
          <a:t>New slide</a:t>
        </a:r>
      </a:p>
    </p188:txBody>
  </p188:cm>
</p188:cmLst>
</file>

<file path=ppt/comments/modernComment_7FE4E4DC_C803DE9F.xml><?xml version="1.0" encoding="utf-8"?>
<p188:cmLst xmlns:a="http://schemas.openxmlformats.org/drawingml/2006/main" xmlns:r="http://schemas.openxmlformats.org/officeDocument/2006/relationships" xmlns:p188="http://schemas.microsoft.com/office/powerpoint/2018/8/main">
  <p188:cm id="{67FA4310-71DE-4560-BC1A-A11CD85148B7}" authorId="{90CE3A54-1E4E-4F99-9604-F6D6D213E6C9}" created="2026-04-10T16:32:41.050">
    <pc:sldMkLst xmlns:pc="http://schemas.microsoft.com/office/powerpoint/2013/main/command">
      <pc:docMk/>
      <pc:sldMk cId="3355696799" sldId="2145707228"/>
    </pc:sldMkLst>
    <p188:txBody>
      <a:bodyPr/>
      <a:lstStyle/>
      <a:p>
        <a:r>
          <a:rPr lang="en-US"/>
          <a:t>updated</a:t>
        </a:r>
      </a:p>
    </p188:txBody>
  </p188:cm>
</p188:cmLst>
</file>

<file path=ppt/comments/modernComment_7FE4E548_0.xml><?xml version="1.0" encoding="utf-8"?>
<p188:cmLst xmlns:a="http://schemas.openxmlformats.org/drawingml/2006/main" xmlns:r="http://schemas.openxmlformats.org/officeDocument/2006/relationships" xmlns:p188="http://schemas.microsoft.com/office/powerpoint/2018/8/main">
  <p188:cm id="{7FB137A2-7E67-4301-AB09-FC935D20805F}" authorId="{B39DF41F-75EB-A6A9-B2DE-7AAFE457D87A}" created="2026-04-10T02:09:54.094">
    <pc:sldMkLst xmlns:pc="http://schemas.microsoft.com/office/powerpoint/2013/main/command">
      <pc:docMk/>
      <pc:sldMk cId="0" sldId="2145707336"/>
    </pc:sldMkLst>
    <p188:txBody>
      <a:bodyPr/>
      <a:lstStyle/>
      <a:p>
        <a:r>
          <a:rPr lang="en-US"/>
          <a:t>updated</a:t>
        </a:r>
      </a:p>
    </p188:txBody>
  </p188:cm>
</p188:cmLst>
</file>

<file path=ppt/comments/modernComment_7FE4E66C_846CF1.xml><?xml version="1.0" encoding="utf-8"?>
<p188:cmLst xmlns:a="http://schemas.openxmlformats.org/drawingml/2006/main" xmlns:r="http://schemas.openxmlformats.org/officeDocument/2006/relationships" xmlns:p188="http://schemas.microsoft.com/office/powerpoint/2018/8/main">
  <p188:cm id="{BDBA4790-6745-4D71-81BC-24C5CBCE1417}" authorId="{90CE3A54-1E4E-4F99-9604-F6D6D213E6C9}" created="2026-04-10T16:32:30.798">
    <pc:sldMkLst xmlns:pc="http://schemas.microsoft.com/office/powerpoint/2013/main/command">
      <pc:docMk/>
      <pc:sldMk cId="8678641" sldId="2145707628"/>
    </pc:sldMkLst>
    <p188:txBody>
      <a:bodyPr/>
      <a:lstStyle/>
      <a:p>
        <a:r>
          <a:rPr lang="en-US"/>
          <a:t>updated</a:t>
        </a:r>
      </a:p>
    </p188:txBody>
  </p188:cm>
</p188:cmLst>
</file>

<file path=ppt/comments/modernComment_7FFFCDAA_0.xml><?xml version="1.0" encoding="utf-8"?>
<p188:cmLst xmlns:a="http://schemas.openxmlformats.org/drawingml/2006/main" xmlns:r="http://schemas.openxmlformats.org/officeDocument/2006/relationships" xmlns:p188="http://schemas.microsoft.com/office/powerpoint/2018/8/main">
  <p188:cm id="{7529D24E-C8B1-44E1-9FD6-C16A39814E5F}" authorId="{B39DF41F-75EB-A6A9-B2DE-7AAFE457D87A}" created="2026-04-10T02:04:53.520">
    <ac:deMkLst xmlns:ac="http://schemas.microsoft.com/office/drawing/2013/main/command">
      <pc:docMk xmlns:pc="http://schemas.microsoft.com/office/powerpoint/2013/main/command"/>
      <pc:sldMk xmlns:pc="http://schemas.microsoft.com/office/powerpoint/2013/main/command" cId="0" sldId="2147470762"/>
      <ac:spMk id="2" creationId="{D9BD382A-28C4-9DDD-96A5-A0E955A337CB}"/>
    </ac:deMkLst>
    <p188:txBody>
      <a:bodyPr/>
      <a:lstStyle/>
      <a:p>
        <a:r>
          <a:rPr lang="en-US"/>
          <a:t>Updated guardian to instinct. </a:t>
        </a:r>
      </a:p>
    </p188:txBody>
  </p188:cm>
</p188:cmLst>
</file>

<file path=ppt/comments/modernComment_7FFFCDAD_0.xml><?xml version="1.0" encoding="utf-8"?>
<p188:cmLst xmlns:a="http://schemas.openxmlformats.org/drawingml/2006/main" xmlns:r="http://schemas.openxmlformats.org/officeDocument/2006/relationships" xmlns:p188="http://schemas.microsoft.com/office/powerpoint/2018/8/main">
  <p188:cm id="{B290B3B1-AB7E-4D5A-9A75-BE159D7960CA}" authorId="{B39DF41F-75EB-A6A9-B2DE-7AAFE457D87A}" created="2025-08-26T01:40:44.900">
    <ac:deMkLst xmlns:ac="http://schemas.microsoft.com/office/drawing/2013/main/command">
      <pc:docMk xmlns:pc="http://schemas.microsoft.com/office/powerpoint/2013/main/command"/>
      <pc:sldMk xmlns:pc="http://schemas.microsoft.com/office/powerpoint/2013/main/command" cId="0" sldId="2147470765"/>
      <ac:spMk id="3" creationId="{DBB7EB84-7AA9-6821-E46A-80946B10741A}"/>
    </ac:deMkLst>
    <p188:txBody>
      <a:bodyPr/>
      <a:lstStyle/>
      <a:p>
        <a:r>
          <a:rPr lang="en-US"/>
          <a:t>Slight update</a:t>
        </a:r>
      </a:p>
    </p188:txBody>
  </p188:cm>
</p188:cmLst>
</file>

<file path=ppt/comments/modernComment_7FFFCDBD_0.xml><?xml version="1.0" encoding="utf-8"?>
<p188:cmLst xmlns:a="http://schemas.openxmlformats.org/drawingml/2006/main" xmlns:r="http://schemas.openxmlformats.org/officeDocument/2006/relationships" xmlns:p188="http://schemas.microsoft.com/office/powerpoint/2018/8/main">
  <p188:cm id="{7A3E4A57-D26E-4776-ABBD-322524EB98D4}" authorId="{B39DF41F-75EB-A6A9-B2DE-7AAFE457D87A}" created="2025-08-26T02:00:40.896">
    <ac:deMkLst xmlns:ac="http://schemas.microsoft.com/office/drawing/2013/main/command">
      <pc:docMk xmlns:pc="http://schemas.microsoft.com/office/powerpoint/2013/main/command"/>
      <pc:sldMk xmlns:pc="http://schemas.microsoft.com/office/powerpoint/2013/main/command" cId="0" sldId="2147470781"/>
      <ac:graphicFrameMk id="5" creationId="{1FA851BB-C99E-0484-6A82-BA3EA0D58A85}"/>
    </ac:deMkLst>
    <p188:txBody>
      <a:bodyPr/>
      <a:lstStyle/>
      <a:p>
        <a:r>
          <a:rPr lang="en-US"/>
          <a:t>updated</a:t>
        </a:r>
      </a:p>
    </p188:txBody>
  </p188:cm>
</p188:cmLst>
</file>

<file path=ppt/comments/modernComment_7FFFE56D_0.xml><?xml version="1.0" encoding="utf-8"?>
<p188:cmLst xmlns:a="http://schemas.openxmlformats.org/drawingml/2006/main" xmlns:r="http://schemas.openxmlformats.org/officeDocument/2006/relationships" xmlns:p188="http://schemas.microsoft.com/office/powerpoint/2018/8/main">
  <p188:cm id="{F230EA2A-D86F-4F4C-8531-ACDBB565B79B}" authorId="{B39DF41F-75EB-A6A9-B2DE-7AAFE457D87A}" created="2026-04-10T02:03:25.622">
    <ac:deMkLst xmlns:ac="http://schemas.microsoft.com/office/drawing/2013/main/command">
      <pc:docMk xmlns:pc="http://schemas.microsoft.com/office/powerpoint/2013/main/command"/>
      <pc:sldMk xmlns:pc="http://schemas.microsoft.com/office/powerpoint/2013/main/command" cId="0" sldId="2147476845"/>
      <ac:spMk id="109578" creationId="{0F2CB05E-9AE9-6974-D1E5-9ED58998AC89}"/>
    </ac:deMkLst>
    <p188:txBody>
      <a:bodyPr/>
      <a:lstStyle/>
      <a:p>
        <a:r>
          <a:rPr lang="en-US"/>
          <a:t>Updated slide. </a:t>
        </a:r>
      </a:p>
    </p188:txBody>
  </p188:cm>
</p188:cmLst>
</file>

<file path=ppt/comments/modernComment_7FFFE5D2_8D04AC90.xml><?xml version="1.0" encoding="utf-8"?>
<p188:cmLst xmlns:a="http://schemas.openxmlformats.org/drawingml/2006/main" xmlns:r="http://schemas.openxmlformats.org/officeDocument/2006/relationships" xmlns:p188="http://schemas.microsoft.com/office/powerpoint/2018/8/main">
  <p188:cm id="{0CBC1CEF-C8B4-4C37-9A3E-730738CA4250}" authorId="{B39DF41F-75EB-A6A9-B2DE-7AAFE457D87A}" created="2025-08-26T01:19:25.015">
    <pc:sldMkLst xmlns:pc="http://schemas.microsoft.com/office/powerpoint/2013/main/command">
      <pc:docMk/>
      <pc:sldMk cId="2365893776" sldId="2147476946"/>
    </pc:sldMkLst>
    <p188:txBody>
      <a:bodyPr/>
      <a:lstStyle/>
      <a:p>
        <a:r>
          <a:rPr lang="en-US"/>
          <a:t>New slide</a:t>
        </a:r>
      </a:p>
    </p188:txBody>
  </p188:cm>
</p188:cmLst>
</file>

<file path=ppt/comments/modernComment_7FFFE5D4_2F5623AA.xml><?xml version="1.0" encoding="utf-8"?>
<p188:cmLst xmlns:a="http://schemas.openxmlformats.org/drawingml/2006/main" xmlns:r="http://schemas.openxmlformats.org/officeDocument/2006/relationships" xmlns:p188="http://schemas.microsoft.com/office/powerpoint/2018/8/main">
  <p188:cm id="{82C9EC0F-2870-44A9-BBA4-D24173830317}" authorId="{B39DF41F-75EB-A6A9-B2DE-7AAFE457D87A}" created="2025-08-26T01:56:54.963">
    <pc:sldMkLst xmlns:pc="http://schemas.microsoft.com/office/powerpoint/2013/main/command">
      <pc:docMk/>
      <pc:sldMk cId="794174378" sldId="2147476948"/>
    </pc:sldMkLst>
    <p188:replyLst>
      <p188:reply id="{E9215995-92D7-4C3E-8B5A-40D07EECDA18}" authorId="{B39DF41F-75EB-A6A9-B2DE-7AAFE457D87A}" created="2026-04-10T02:21:52.092">
        <p188:txBody>
          <a:bodyPr/>
          <a:lstStyle/>
          <a:p>
            <a:r>
              <a:rPr lang="en-US"/>
              <a:t>Updated for 2026</a:t>
            </a:r>
          </a:p>
        </p188:txBody>
      </p188:reply>
    </p188:replyLst>
    <p188:txBody>
      <a:bodyPr/>
      <a:lstStyle/>
      <a:p>
        <a:r>
          <a:rPr lang="en-US"/>
          <a:t>New slide</a:t>
        </a:r>
      </a:p>
    </p188:txBody>
  </p188:cm>
</p188:cmLst>
</file>

<file path=ppt/comments/modernComment_7FFFE5E7_5CD708CC.xml><?xml version="1.0" encoding="utf-8"?>
<p188:cmLst xmlns:a="http://schemas.openxmlformats.org/drawingml/2006/main" xmlns:r="http://schemas.openxmlformats.org/officeDocument/2006/relationships" xmlns:p188="http://schemas.microsoft.com/office/powerpoint/2018/8/main">
  <p188:cm id="{F72A70A8-1135-402A-8329-36C4295C21E7}" authorId="{B39DF41F-75EB-A6A9-B2DE-7AAFE457D87A}" created="2026-04-10T10:28:26.753">
    <pc:sldMkLst xmlns:pc="http://schemas.microsoft.com/office/powerpoint/2013/main/command">
      <pc:docMk/>
      <pc:sldMk cId="1557596364" sldId="2147476967"/>
    </pc:sldMkLst>
    <p188:txBody>
      <a:bodyPr/>
      <a:lstStyle/>
      <a:p>
        <a:r>
          <a:rPr lang="en-US"/>
          <a:t>new</a:t>
        </a:r>
      </a:p>
    </p188:txBody>
  </p188:cm>
</p188:cmLst>
</file>

<file path=ppt/comments/modernComment_7FFFE6CA_1CB7A6FE.xml><?xml version="1.0" encoding="utf-8"?>
<p188:cmLst xmlns:a="http://schemas.openxmlformats.org/drawingml/2006/main" xmlns:r="http://schemas.openxmlformats.org/officeDocument/2006/relationships" xmlns:p188="http://schemas.microsoft.com/office/powerpoint/2018/8/main">
  <p188:cm id="{05DB72B3-671F-4C52-BF29-4DC49903A6EF}" authorId="{90CE3A54-1E4E-4F99-9604-F6D6D213E6C9}" created="2026-02-06T03:03:17.373">
    <pc:sldMkLst xmlns:pc="http://schemas.microsoft.com/office/powerpoint/2013/main/command">
      <pc:docMk/>
      <pc:sldMk cId="481797886" sldId="2147477194"/>
    </pc:sldMkLst>
    <p188:txBody>
      <a:bodyPr/>
      <a:lstStyle/>
      <a:p>
        <a:r>
          <a:rPr lang="en-US"/>
          <a:t>added</a:t>
        </a:r>
      </a:p>
    </p188:txBody>
  </p188:cm>
</p188:cmLst>
</file>

<file path=ppt/comments/modernComment_7FFFF73C_EE4F9403.xml><?xml version="1.0" encoding="utf-8"?>
<p188:cmLst xmlns:a="http://schemas.openxmlformats.org/drawingml/2006/main" xmlns:r="http://schemas.openxmlformats.org/officeDocument/2006/relationships" xmlns:p188="http://schemas.microsoft.com/office/powerpoint/2018/8/main">
  <p188:cm id="{2C5CF01F-3B31-41F1-8C45-A517669C9C0C}" authorId="{B39DF41F-75EB-A6A9-B2DE-7AAFE457D87A}" created="2026-04-10T10:28:46.691">
    <ac:txMkLst xmlns:ac="http://schemas.microsoft.com/office/drawing/2013/main/command">
      <pc:docMk xmlns:pc="http://schemas.microsoft.com/office/powerpoint/2013/main/command"/>
      <pc:sldMk xmlns:pc="http://schemas.microsoft.com/office/powerpoint/2013/main/command" cId="3998192643" sldId="2147481404"/>
      <ac:spMk id="2" creationId="{02BD5D14-F16C-E575-8A15-CF4F609D5170}"/>
      <ac:txMk cp="0" len="26">
        <ac:context len="27" hash="908261393"/>
      </ac:txMk>
    </ac:txMkLst>
    <p188:pos x="10744200" y="560070"/>
    <p188:txBody>
      <a:bodyPr/>
      <a:lstStyle/>
      <a:p>
        <a:r>
          <a:rPr lang="en-US"/>
          <a:t>Updated </a:t>
        </a:r>
      </a:p>
    </p188:txBody>
  </p188:cm>
</p188:cmLst>
</file>

<file path=ppt/comments/modernComment_7FFFF73D_AA1D55A6.xml><?xml version="1.0" encoding="utf-8"?>
<p188:cmLst xmlns:a="http://schemas.openxmlformats.org/drawingml/2006/main" xmlns:r="http://schemas.openxmlformats.org/officeDocument/2006/relationships" xmlns:p188="http://schemas.microsoft.com/office/powerpoint/2018/8/main">
  <p188:cm id="{A185E018-27EE-48ED-A464-FEA302C1E5FB}" authorId="{B39DF41F-75EB-A6A9-B2DE-7AAFE457D87A}" created="2026-04-10T10:33:55.387">
    <ac:deMkLst xmlns:ac="http://schemas.microsoft.com/office/drawing/2013/main/command">
      <pc:docMk xmlns:pc="http://schemas.microsoft.com/office/powerpoint/2013/main/command"/>
      <pc:sldMk xmlns:pc="http://schemas.microsoft.com/office/powerpoint/2013/main/command" cId="2854049190" sldId="2147481405"/>
      <ac:picMk id="9" creationId="{0D957DCA-E78C-C99B-9F19-294F511FF368}"/>
    </ac:deMkLst>
    <p188:txBody>
      <a:bodyPr/>
      <a:lstStyle/>
      <a:p>
        <a:r>
          <a:rPr lang="en-US"/>
          <a:t>New slide</a:t>
        </a:r>
      </a:p>
    </p188:txBody>
  </p188:cm>
</p188:cmLst>
</file>

<file path=ppt/comments/modernComment_7FFFF746_A4E71DF6.xml><?xml version="1.0" encoding="utf-8"?>
<p188:cmLst xmlns:a="http://schemas.openxmlformats.org/drawingml/2006/main" xmlns:r="http://schemas.openxmlformats.org/officeDocument/2006/relationships" xmlns:p188="http://schemas.microsoft.com/office/powerpoint/2018/8/main">
  <p188:cm id="{8316CABF-45FB-4A04-A571-870E0F814F13}" authorId="{B39DF41F-75EB-A6A9-B2DE-7AAFE457D87A}" created="2026-04-10T10:35:37.235">
    <pc:sldMkLst xmlns:pc="http://schemas.microsoft.com/office/powerpoint/2013/main/command">
      <pc:docMk/>
      <pc:sldMk cId="2766609910" sldId="2147481414"/>
    </pc:sldMkLst>
    <p188:txBody>
      <a:bodyPr/>
      <a:lstStyle/>
      <a:p>
        <a:r>
          <a:rPr lang="en-US"/>
          <a:t>New slide</a:t>
        </a:r>
      </a:p>
    </p188:txBody>
  </p188:cm>
</p188:cmLst>
</file>

<file path=ppt/comments/modernComment_7FFFF748_32ED0331.xml><?xml version="1.0" encoding="utf-8"?>
<p188:cmLst xmlns:a="http://schemas.openxmlformats.org/drawingml/2006/main" xmlns:r="http://schemas.openxmlformats.org/officeDocument/2006/relationships" xmlns:p188="http://schemas.microsoft.com/office/powerpoint/2018/8/main">
  <p188:cm id="{3C52B920-02EF-4BB1-9D65-4837430C0436}" authorId="{B39DF41F-75EB-A6A9-B2DE-7AAFE457D87A}" created="2026-04-10T10:35:44.432">
    <pc:sldMkLst xmlns:pc="http://schemas.microsoft.com/office/powerpoint/2013/main/command">
      <pc:docMk/>
      <pc:sldMk cId="854393649" sldId="2147481416"/>
    </pc:sldMkLst>
    <p188:txBody>
      <a:bodyPr/>
      <a:lstStyle/>
      <a:p>
        <a:r>
          <a:rPr lang="en-US"/>
          <a:t>New slide</a:t>
        </a:r>
      </a:p>
    </p188:txBody>
  </p188:cm>
</p188:cmLst>
</file>

<file path=ppt/comments/modernComment_7FFFF749_E307B810.xml><?xml version="1.0" encoding="utf-8"?>
<p188:cmLst xmlns:a="http://schemas.openxmlformats.org/drawingml/2006/main" xmlns:r="http://schemas.openxmlformats.org/officeDocument/2006/relationships" xmlns:p188="http://schemas.microsoft.com/office/powerpoint/2018/8/main">
  <p188:cm id="{CB7B8F81-6966-4006-ACB1-957207F1349B}" authorId="{B39DF41F-75EB-A6A9-B2DE-7AAFE457D87A}" created="2026-04-10T10:37:04.808">
    <pc:sldMkLst xmlns:pc="http://schemas.microsoft.com/office/powerpoint/2013/main/command">
      <pc:docMk/>
      <pc:sldMk cId="3808933904" sldId="2147481417"/>
    </pc:sldMkLst>
    <p188:txBody>
      <a:bodyPr/>
      <a:lstStyle/>
      <a:p>
        <a:r>
          <a:rPr lang="en-US"/>
          <a:t>New slide</a:t>
        </a:r>
      </a:p>
    </p188:txBody>
  </p188:cm>
</p188:cmLst>
</file>

<file path=ppt/comments/modernComment_7FFFFC6D_9D35306F.xml><?xml version="1.0" encoding="utf-8"?>
<p188:cmLst xmlns:a="http://schemas.openxmlformats.org/drawingml/2006/main" xmlns:r="http://schemas.openxmlformats.org/officeDocument/2006/relationships" xmlns:p188="http://schemas.microsoft.com/office/powerpoint/2018/8/main">
  <p188:cm id="{CDF15EFB-68C1-4E88-B259-E65B44F1B106}" authorId="{B39DF41F-75EB-A6A9-B2DE-7AAFE457D87A}" created="2025-08-26T01:19:34.950">
    <pc:sldMkLst xmlns:pc="http://schemas.microsoft.com/office/powerpoint/2013/main/command">
      <pc:docMk/>
      <pc:sldMk cId="2637508719" sldId="2147482733"/>
    </pc:sldMkLst>
    <p188:replyLst>
      <p188:reply id="{53A48CD7-B290-484C-B970-C6BE4A8910A4}" authorId="{B39DF41F-75EB-A6A9-B2DE-7AAFE457D87A}" created="2026-04-10T02:10:18.251">
        <p188:txBody>
          <a:bodyPr/>
          <a:lstStyle/>
          <a:p>
            <a:r>
              <a:rPr lang="en-US"/>
              <a:t>Removed libre rio </a:t>
            </a:r>
          </a:p>
        </p188:txBody>
      </p188:reply>
    </p188:replyLst>
    <p188:txBody>
      <a:bodyPr/>
      <a:lstStyle/>
      <a:p>
        <a:r>
          <a:rPr lang="en-US"/>
          <a:t>New slide</a:t>
        </a:r>
      </a:p>
    </p188:txBody>
  </p188:cm>
</p188:cmLst>
</file>

<file path=ppt/comments/modernComment_7FFFFC7E_0.xml><?xml version="1.0" encoding="utf-8"?>
<p188:cmLst xmlns:a="http://schemas.openxmlformats.org/drawingml/2006/main" xmlns:r="http://schemas.openxmlformats.org/officeDocument/2006/relationships" xmlns:p188="http://schemas.microsoft.com/office/powerpoint/2018/8/main">
  <p188:cm id="{4381C434-4F1F-4722-BE71-C3B8D054467A}" authorId="{B39DF41F-75EB-A6A9-B2DE-7AAFE457D87A}" created="2026-04-10T02:17:38.377">
    <pc:sldMkLst xmlns:pc="http://schemas.microsoft.com/office/powerpoint/2013/main/command">
      <pc:docMk/>
      <pc:sldMk cId="0" sldId="2147482750"/>
    </pc:sldMkLst>
    <p188:txBody>
      <a:bodyPr/>
      <a:lstStyle/>
      <a:p>
        <a:r>
          <a:rPr lang="en-US"/>
          <a:t>Updated sensor compatibility. </a:t>
        </a:r>
      </a:p>
    </p188:txBody>
  </p188:cm>
</p188:cmLst>
</file>

<file path=ppt/comments/modernComment_7FFFFC7F_0.xml><?xml version="1.0" encoding="utf-8"?>
<p188:cmLst xmlns:a="http://schemas.openxmlformats.org/drawingml/2006/main" xmlns:r="http://schemas.openxmlformats.org/officeDocument/2006/relationships" xmlns:p188="http://schemas.microsoft.com/office/powerpoint/2018/8/main">
  <p188:cm id="{1BA2D97A-FA6A-4311-B2F4-B6D428B47CD8}" authorId="{B39DF41F-75EB-A6A9-B2DE-7AAFE457D87A}" created="2025-08-26T01:47:53.175">
    <pc:sldMkLst xmlns:pc="http://schemas.microsoft.com/office/powerpoint/2013/main/command">
      <pc:docMk/>
      <pc:sldMk cId="0" sldId="2147482751"/>
    </pc:sldMkLst>
    <p188:txBody>
      <a:bodyPr/>
      <a:lstStyle/>
      <a:p>
        <a:r>
          <a:rPr lang="en-US"/>
          <a:t>updated</a:t>
        </a:r>
      </a:p>
    </p188:txBody>
  </p188:cm>
</p188:cmLst>
</file>

<file path=ppt/comments/modernComment_7FFFFC83_0.xml><?xml version="1.0" encoding="utf-8"?>
<p188:cmLst xmlns:a="http://schemas.openxmlformats.org/drawingml/2006/main" xmlns:r="http://schemas.openxmlformats.org/officeDocument/2006/relationships" xmlns:p188="http://schemas.microsoft.com/office/powerpoint/2018/8/main">
  <p188:cm id="{8FB5B5C7-24EE-4850-9243-2FFAF710BC42}" authorId="{B39DF41F-75EB-A6A9-B2DE-7AAFE457D87A}" created="2026-04-10T02:09:46.852">
    <pc:sldMkLst xmlns:pc="http://schemas.microsoft.com/office/powerpoint/2013/main/command">
      <pc:docMk/>
      <pc:sldMk cId="0" sldId="2147482755"/>
    </pc:sldMkLst>
    <p188:txBody>
      <a:bodyPr/>
      <a:lstStyle/>
      <a:p>
        <a:r>
          <a:rPr lang="en-US"/>
          <a:t>updated</a:t>
        </a:r>
      </a:p>
    </p188:txBody>
  </p188:cm>
</p188:cmLst>
</file>

<file path=ppt/comments/modernComment_7FFFFCBD_27CFD93B.xml><?xml version="1.0" encoding="utf-8"?>
<p188:cmLst xmlns:a="http://schemas.openxmlformats.org/drawingml/2006/main" xmlns:r="http://schemas.openxmlformats.org/officeDocument/2006/relationships" xmlns:p188="http://schemas.microsoft.com/office/powerpoint/2018/8/main">
  <p188:cm id="{AB99EAF6-60DC-4652-878F-8BBE820BA96C}" authorId="{B39DF41F-75EB-A6A9-B2DE-7AAFE457D87A}" created="2026-04-10T10:28:13.858">
    <pc:sldMkLst xmlns:pc="http://schemas.microsoft.com/office/powerpoint/2013/main/command">
      <pc:docMk/>
      <pc:sldMk cId="667932987" sldId="2147482813"/>
    </pc:sldMkLst>
    <p188:txBody>
      <a:bodyPr/>
      <a:lstStyle/>
      <a:p>
        <a:r>
          <a:rPr lang="en-US"/>
          <a:t>new</a:t>
        </a:r>
      </a:p>
    </p188:txBody>
  </p188:cm>
</p188:cmLst>
</file>

<file path=ppt/comments/modernComment_7FFFFCBE_F734F474.xml><?xml version="1.0" encoding="utf-8"?>
<p188:cmLst xmlns:a="http://schemas.openxmlformats.org/drawingml/2006/main" xmlns:r="http://schemas.openxmlformats.org/officeDocument/2006/relationships" xmlns:p188="http://schemas.microsoft.com/office/powerpoint/2018/8/main">
  <p188:cm id="{44861236-ACC6-4687-954C-BF7733042032}" authorId="{B39DF41F-75EB-A6A9-B2DE-7AAFE457D87A}" created="2026-04-10T10:28:19.799">
    <pc:sldMkLst xmlns:pc="http://schemas.microsoft.com/office/powerpoint/2013/main/command">
      <pc:docMk/>
      <pc:sldMk cId="4147442804" sldId="2147482814"/>
    </pc:sldMkLst>
    <p188:txBody>
      <a:bodyPr/>
      <a:lstStyle/>
      <a:p>
        <a:r>
          <a:rPr lang="en-US"/>
          <a:t>new</a:t>
        </a:r>
      </a:p>
    </p188:txBody>
  </p188:cm>
</p188:cmLst>
</file>

<file path=ppt/comments/modernComment_7FFFFCBF_6765A350.xml><?xml version="1.0" encoding="utf-8"?>
<p188:cmLst xmlns:a="http://schemas.openxmlformats.org/drawingml/2006/main" xmlns:r="http://schemas.openxmlformats.org/officeDocument/2006/relationships" xmlns:p188="http://schemas.microsoft.com/office/powerpoint/2018/8/main">
  <p188:cm id="{655D8F59-968B-4D3B-93B6-3A6E719037D7}" authorId="{B39DF41F-75EB-A6A9-B2DE-7AAFE457D87A}" created="2026-04-10T10:34:53.613">
    <pc:sldMkLst xmlns:pc="http://schemas.microsoft.com/office/powerpoint/2013/main/command">
      <pc:docMk/>
      <pc:sldMk cId="1734714192" sldId="2147482815"/>
    </pc:sldMkLst>
    <p188:txBody>
      <a:bodyPr/>
      <a:lstStyle/>
      <a:p>
        <a:r>
          <a:rPr lang="en-US"/>
          <a:t>Updated slide</a:t>
        </a:r>
      </a:p>
    </p188:txBody>
  </p188:cm>
</p188:cmLst>
</file>

<file path=ppt/diagrams/_rels/data6.xml.rels><?xml version="1.0" encoding="UTF-8" standalone="yes"?>
<Relationships xmlns="http://schemas.openxmlformats.org/package/2006/relationships"><Relationship Id="rId2" Type="http://schemas.openxmlformats.org/officeDocument/2006/relationships/image" Target="../media/image108.svg"/><Relationship Id="rId1" Type="http://schemas.openxmlformats.org/officeDocument/2006/relationships/image" Target="../media/image107.svg"/></Relationships>
</file>

<file path=ppt/diagrams/_rels/data9.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svg"/><Relationship Id="rId1" Type="http://schemas.openxmlformats.org/officeDocument/2006/relationships/image" Target="../media/image171.svg"/></Relationships>
</file>

<file path=ppt/diagrams/_rels/drawing6.xml.rels><?xml version="1.0" encoding="UTF-8" standalone="yes"?>
<Relationships xmlns="http://schemas.openxmlformats.org/package/2006/relationships"><Relationship Id="rId2" Type="http://schemas.openxmlformats.org/officeDocument/2006/relationships/image" Target="../media/image108.svg"/><Relationship Id="rId1" Type="http://schemas.openxmlformats.org/officeDocument/2006/relationships/image" Target="../media/image10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svg"/><Relationship Id="rId1" Type="http://schemas.openxmlformats.org/officeDocument/2006/relationships/image" Target="../media/image1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Behavior Change</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Mental Health </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A52865-7F94-40EF-B13D-D86CCBE2813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9A8278A-6629-4D22-B5FF-0A920CD99972}">
      <dgm:prSet phldrT="[Text]"/>
      <dgm:spPr>
        <a:solidFill>
          <a:srgbClr val="009999"/>
        </a:solidFill>
      </dgm:spPr>
      <dgm:t>
        <a:bodyPr/>
        <a:lstStyle/>
        <a:p>
          <a:pPr>
            <a:buFont typeface="Arial" panose="020B0604020202020204" pitchFamily="34" charset="0"/>
            <a:buChar char="•"/>
          </a:pPr>
          <a:r>
            <a:rPr lang="en-US" dirty="0">
              <a:latin typeface="Montserrat" panose="02000505000000020004" pitchFamily="2" charset="0"/>
            </a:rPr>
            <a:t>Basal rates</a:t>
          </a:r>
        </a:p>
      </dgm:t>
    </dgm:pt>
    <dgm:pt modelId="{62C6B75B-117A-45CD-8EDF-A826FCA787DC}" type="parTrans" cxnId="{74D4751E-1CE8-4195-9FBD-A1C70D727A3D}">
      <dgm:prSet/>
      <dgm:spPr/>
      <dgm:t>
        <a:bodyPr/>
        <a:lstStyle/>
        <a:p>
          <a:endParaRPr lang="en-US">
            <a:latin typeface="Montserrat" panose="02000505000000020004" pitchFamily="2" charset="0"/>
          </a:endParaRPr>
        </a:p>
      </dgm:t>
    </dgm:pt>
    <dgm:pt modelId="{1B0ECF6C-5E7B-488A-AEAF-14C7AAC41E9C}" type="sibTrans" cxnId="{74D4751E-1CE8-4195-9FBD-A1C70D727A3D}">
      <dgm:prSet/>
      <dgm:spPr/>
      <dgm:t>
        <a:bodyPr/>
        <a:lstStyle/>
        <a:p>
          <a:endParaRPr lang="en-US">
            <a:latin typeface="Montserrat" panose="02000505000000020004" pitchFamily="2" charset="0"/>
          </a:endParaRPr>
        </a:p>
      </dgm:t>
    </dgm:pt>
    <dgm:pt modelId="{EF13CB6D-71B2-420D-A780-0BE1A6D42606}">
      <dgm:prSet/>
      <dgm:spPr>
        <a:solidFill>
          <a:srgbClr val="009999"/>
        </a:solidFill>
      </dgm:spPr>
      <dgm:t>
        <a:bodyPr/>
        <a:lstStyle/>
        <a:p>
          <a:r>
            <a:rPr lang="en-US" dirty="0">
              <a:latin typeface="Montserrat" panose="02000505000000020004" pitchFamily="2" charset="0"/>
            </a:rPr>
            <a:t>Carbohydrate ratios</a:t>
          </a:r>
        </a:p>
      </dgm:t>
    </dgm:pt>
    <dgm:pt modelId="{2D805D09-C82B-4B1B-B880-94BCDEF4953B}" type="parTrans" cxnId="{14090C63-EA94-4C01-BC60-28A5BBA40122}">
      <dgm:prSet/>
      <dgm:spPr/>
      <dgm:t>
        <a:bodyPr/>
        <a:lstStyle/>
        <a:p>
          <a:endParaRPr lang="en-US">
            <a:latin typeface="Montserrat" panose="02000505000000020004" pitchFamily="2" charset="0"/>
          </a:endParaRPr>
        </a:p>
      </dgm:t>
    </dgm:pt>
    <dgm:pt modelId="{48531333-F71B-4DAC-8611-D7769D2FBE6B}" type="sibTrans" cxnId="{14090C63-EA94-4C01-BC60-28A5BBA40122}">
      <dgm:prSet/>
      <dgm:spPr/>
      <dgm:t>
        <a:bodyPr/>
        <a:lstStyle/>
        <a:p>
          <a:endParaRPr lang="en-US">
            <a:latin typeface="Montserrat" panose="02000505000000020004" pitchFamily="2" charset="0"/>
          </a:endParaRPr>
        </a:p>
      </dgm:t>
    </dgm:pt>
    <dgm:pt modelId="{871F935D-480E-4B2C-87B5-1785B5F46EE9}">
      <dgm:prSet/>
      <dgm:spPr>
        <a:solidFill>
          <a:srgbClr val="009999"/>
        </a:solidFill>
      </dgm:spPr>
      <dgm:t>
        <a:bodyPr/>
        <a:lstStyle/>
        <a:p>
          <a:r>
            <a:rPr lang="en-US">
              <a:latin typeface="Montserrat" panose="02000505000000020004" pitchFamily="2" charset="0"/>
            </a:rPr>
            <a:t>Correction factors</a:t>
          </a:r>
          <a:endParaRPr lang="en-US" dirty="0">
            <a:latin typeface="Montserrat" panose="02000505000000020004" pitchFamily="2" charset="0"/>
          </a:endParaRPr>
        </a:p>
      </dgm:t>
    </dgm:pt>
    <dgm:pt modelId="{894326BE-99B2-42A6-9CBD-6215F714A100}" type="parTrans" cxnId="{74B0F9AE-6D14-48F5-BB8A-2ADEBABF6B6B}">
      <dgm:prSet/>
      <dgm:spPr/>
      <dgm:t>
        <a:bodyPr/>
        <a:lstStyle/>
        <a:p>
          <a:endParaRPr lang="en-US">
            <a:latin typeface="Montserrat" panose="02000505000000020004" pitchFamily="2" charset="0"/>
          </a:endParaRPr>
        </a:p>
      </dgm:t>
    </dgm:pt>
    <dgm:pt modelId="{AAD15814-9669-4FB0-AD19-5F0A1A7BAF43}" type="sibTrans" cxnId="{74B0F9AE-6D14-48F5-BB8A-2ADEBABF6B6B}">
      <dgm:prSet/>
      <dgm:spPr/>
      <dgm:t>
        <a:bodyPr/>
        <a:lstStyle/>
        <a:p>
          <a:endParaRPr lang="en-US">
            <a:latin typeface="Montserrat" panose="02000505000000020004" pitchFamily="2" charset="0"/>
          </a:endParaRPr>
        </a:p>
      </dgm:t>
    </dgm:pt>
    <dgm:pt modelId="{0C16FFB0-B4A4-4A55-A943-A91FE9552ACF}">
      <dgm:prSet/>
      <dgm:spPr>
        <a:solidFill>
          <a:srgbClr val="009999"/>
        </a:solidFill>
      </dgm:spPr>
      <dgm:t>
        <a:bodyPr/>
        <a:lstStyle/>
        <a:p>
          <a:r>
            <a:rPr lang="en-US" dirty="0">
              <a:latin typeface="Montserrat" panose="02000505000000020004" pitchFamily="2" charset="0"/>
            </a:rPr>
            <a:t>Glucose targets</a:t>
          </a:r>
        </a:p>
      </dgm:t>
    </dgm:pt>
    <dgm:pt modelId="{C2321CE0-065D-4A06-8ED4-607B0035F7E2}" type="parTrans" cxnId="{114DCEFA-8B5A-45CA-B8F5-E3766D072494}">
      <dgm:prSet/>
      <dgm:spPr/>
      <dgm:t>
        <a:bodyPr/>
        <a:lstStyle/>
        <a:p>
          <a:endParaRPr lang="en-US">
            <a:latin typeface="Montserrat" panose="02000505000000020004" pitchFamily="2" charset="0"/>
          </a:endParaRPr>
        </a:p>
      </dgm:t>
    </dgm:pt>
    <dgm:pt modelId="{D353DD2E-D686-4A64-A19C-5F671765426F}" type="sibTrans" cxnId="{114DCEFA-8B5A-45CA-B8F5-E3766D072494}">
      <dgm:prSet/>
      <dgm:spPr/>
      <dgm:t>
        <a:bodyPr/>
        <a:lstStyle/>
        <a:p>
          <a:endParaRPr lang="en-US">
            <a:latin typeface="Montserrat" panose="02000505000000020004" pitchFamily="2" charset="0"/>
          </a:endParaRPr>
        </a:p>
      </dgm:t>
    </dgm:pt>
    <dgm:pt modelId="{2A7919C3-0148-4BB4-A287-6F3FED73BF9D}">
      <dgm:prSet/>
      <dgm:spPr>
        <a:solidFill>
          <a:srgbClr val="009999"/>
        </a:solidFill>
      </dgm:spPr>
      <dgm:t>
        <a:bodyPr/>
        <a:lstStyle/>
        <a:p>
          <a:r>
            <a:rPr lang="en-US" dirty="0">
              <a:latin typeface="Montserrat" panose="02000505000000020004" pitchFamily="2" charset="0"/>
            </a:rPr>
            <a:t>Active insulin time </a:t>
          </a:r>
        </a:p>
      </dgm:t>
    </dgm:pt>
    <dgm:pt modelId="{8B117C8E-AF64-4FE5-BA96-269EA35C53E5}" type="parTrans" cxnId="{543C3D9E-5BAE-43F2-85EB-B9EE6BE3BBEC}">
      <dgm:prSet/>
      <dgm:spPr/>
      <dgm:t>
        <a:bodyPr/>
        <a:lstStyle/>
        <a:p>
          <a:endParaRPr lang="en-US">
            <a:latin typeface="Montserrat" panose="02000505000000020004" pitchFamily="2" charset="0"/>
          </a:endParaRPr>
        </a:p>
      </dgm:t>
    </dgm:pt>
    <dgm:pt modelId="{B71CD691-F9A2-45BD-AB5C-F9298F5EA8C2}" type="sibTrans" cxnId="{543C3D9E-5BAE-43F2-85EB-B9EE6BE3BBEC}">
      <dgm:prSet/>
      <dgm:spPr/>
      <dgm:t>
        <a:bodyPr/>
        <a:lstStyle/>
        <a:p>
          <a:endParaRPr lang="en-US">
            <a:latin typeface="Montserrat" panose="02000505000000020004" pitchFamily="2" charset="0"/>
          </a:endParaRPr>
        </a:p>
      </dgm:t>
    </dgm:pt>
    <dgm:pt modelId="{E3757873-FB1F-41F2-A080-EDF538985CA7}">
      <dgm:prSet/>
      <dgm:spPr>
        <a:solidFill>
          <a:srgbClr val="009999"/>
        </a:solidFill>
      </dgm:spPr>
      <dgm:t>
        <a:bodyPr/>
        <a:lstStyle/>
        <a:p>
          <a:r>
            <a:rPr lang="en-US" dirty="0">
              <a:latin typeface="Montserrat" panose="02000505000000020004" pitchFamily="2" charset="0"/>
            </a:rPr>
            <a:t>Max bolus/Max basal</a:t>
          </a:r>
        </a:p>
      </dgm:t>
    </dgm:pt>
    <dgm:pt modelId="{9DE5CC11-08BA-4F8E-864C-8360FDEEC4F4}" type="parTrans" cxnId="{83CF362B-8302-4AFC-8834-F11AFA9DB129}">
      <dgm:prSet/>
      <dgm:spPr/>
      <dgm:t>
        <a:bodyPr/>
        <a:lstStyle/>
        <a:p>
          <a:endParaRPr lang="en-US">
            <a:latin typeface="Montserrat" panose="02000505000000020004" pitchFamily="2" charset="0"/>
          </a:endParaRPr>
        </a:p>
      </dgm:t>
    </dgm:pt>
    <dgm:pt modelId="{4BC4E364-596F-4E43-A80D-3826093E642C}" type="sibTrans" cxnId="{83CF362B-8302-4AFC-8834-F11AFA9DB129}">
      <dgm:prSet/>
      <dgm:spPr/>
      <dgm:t>
        <a:bodyPr/>
        <a:lstStyle/>
        <a:p>
          <a:endParaRPr lang="en-US">
            <a:latin typeface="Montserrat" panose="02000505000000020004" pitchFamily="2" charset="0"/>
          </a:endParaRPr>
        </a:p>
      </dgm:t>
    </dgm:pt>
    <dgm:pt modelId="{5F63F37D-7A95-450B-9B13-2DEC85AE5752}">
      <dgm:prSet/>
      <dgm:spPr>
        <a:solidFill>
          <a:srgbClr val="009999"/>
        </a:solidFill>
      </dgm:spPr>
      <dgm:t>
        <a:bodyPr/>
        <a:lstStyle/>
        <a:p>
          <a:r>
            <a:rPr lang="en-US" dirty="0">
              <a:latin typeface="Montserrat" panose="02000505000000020004" pitchFamily="2" charset="0"/>
            </a:rPr>
            <a:t>Extended boluses</a:t>
          </a:r>
        </a:p>
      </dgm:t>
    </dgm:pt>
    <dgm:pt modelId="{F9E71949-5E97-454E-92EC-E81306768EEE}" type="parTrans" cxnId="{C82282D0-40A2-40DC-B99C-01745C0C0337}">
      <dgm:prSet/>
      <dgm:spPr/>
      <dgm:t>
        <a:bodyPr/>
        <a:lstStyle/>
        <a:p>
          <a:endParaRPr lang="en-US">
            <a:latin typeface="Montserrat" panose="02000505000000020004" pitchFamily="2" charset="0"/>
          </a:endParaRPr>
        </a:p>
      </dgm:t>
    </dgm:pt>
    <dgm:pt modelId="{B4EE93FB-1181-4883-9CF8-AD444AFB7F54}" type="sibTrans" cxnId="{C82282D0-40A2-40DC-B99C-01745C0C0337}">
      <dgm:prSet/>
      <dgm:spPr/>
      <dgm:t>
        <a:bodyPr/>
        <a:lstStyle/>
        <a:p>
          <a:endParaRPr lang="en-US">
            <a:latin typeface="Montserrat" panose="02000505000000020004" pitchFamily="2" charset="0"/>
          </a:endParaRPr>
        </a:p>
      </dgm:t>
    </dgm:pt>
    <dgm:pt modelId="{F7F6F5B5-BF64-43F1-9E98-36CBFA9F9BE2}">
      <dgm:prSet/>
      <dgm:spPr>
        <a:solidFill>
          <a:srgbClr val="009999"/>
        </a:solidFill>
      </dgm:spPr>
      <dgm:t>
        <a:bodyPr/>
        <a:lstStyle/>
        <a:p>
          <a:r>
            <a:rPr lang="en-US" dirty="0">
              <a:latin typeface="Montserrat" panose="02000505000000020004" pitchFamily="2" charset="0"/>
            </a:rPr>
            <a:t>Temp </a:t>
          </a:r>
          <a:r>
            <a:rPr lang="en-US" dirty="0" err="1">
              <a:latin typeface="Montserrat" panose="02000505000000020004" pitchFamily="2" charset="0"/>
            </a:rPr>
            <a:t>basals</a:t>
          </a:r>
          <a:endParaRPr lang="en-US" dirty="0">
            <a:latin typeface="Montserrat" panose="02000505000000020004" pitchFamily="2" charset="0"/>
          </a:endParaRPr>
        </a:p>
      </dgm:t>
    </dgm:pt>
    <dgm:pt modelId="{57616AC4-2E66-44B5-A93D-DDB9BDF47C63}" type="parTrans" cxnId="{E5E75AAD-4D1D-48BA-B9E0-A4A5D10022C4}">
      <dgm:prSet/>
      <dgm:spPr/>
      <dgm:t>
        <a:bodyPr/>
        <a:lstStyle/>
        <a:p>
          <a:endParaRPr lang="en-US">
            <a:latin typeface="Montserrat" panose="02000505000000020004" pitchFamily="2" charset="0"/>
          </a:endParaRPr>
        </a:p>
      </dgm:t>
    </dgm:pt>
    <dgm:pt modelId="{DA048D60-5396-48DD-8E2E-E3753B4CC9B7}" type="sibTrans" cxnId="{E5E75AAD-4D1D-48BA-B9E0-A4A5D10022C4}">
      <dgm:prSet/>
      <dgm:spPr/>
      <dgm:t>
        <a:bodyPr/>
        <a:lstStyle/>
        <a:p>
          <a:endParaRPr lang="en-US">
            <a:latin typeface="Montserrat" panose="02000505000000020004" pitchFamily="2" charset="0"/>
          </a:endParaRPr>
        </a:p>
      </dgm:t>
    </dgm:pt>
    <dgm:pt modelId="{AAFC1B25-8482-4D17-BC07-1FF35C37CDC1}">
      <dgm:prSet/>
      <dgm:spPr>
        <a:solidFill>
          <a:srgbClr val="009999"/>
        </a:solidFill>
      </dgm:spPr>
      <dgm:t>
        <a:bodyPr/>
        <a:lstStyle/>
        <a:p>
          <a:r>
            <a:rPr lang="en-US" dirty="0">
              <a:latin typeface="Montserrat" panose="02000505000000020004" pitchFamily="2" charset="0"/>
            </a:rPr>
            <a:t>Suspend on/before low</a:t>
          </a:r>
        </a:p>
      </dgm:t>
    </dgm:pt>
    <dgm:pt modelId="{9AE829B9-6CB1-47F1-A8CF-ABC0410C37A8}" type="parTrans" cxnId="{1E05A43C-A11F-4DCC-A93A-E84C99A71640}">
      <dgm:prSet/>
      <dgm:spPr/>
      <dgm:t>
        <a:bodyPr/>
        <a:lstStyle/>
        <a:p>
          <a:endParaRPr lang="en-US"/>
        </a:p>
      </dgm:t>
    </dgm:pt>
    <dgm:pt modelId="{EB6D4ECB-DBB5-4A0E-91B1-3139A3471875}" type="sibTrans" cxnId="{1E05A43C-A11F-4DCC-A93A-E84C99A71640}">
      <dgm:prSet/>
      <dgm:spPr/>
      <dgm:t>
        <a:bodyPr/>
        <a:lstStyle/>
        <a:p>
          <a:endParaRPr lang="en-US"/>
        </a:p>
      </dgm:t>
    </dgm:pt>
    <dgm:pt modelId="{45B2716A-AEAB-404B-9117-1508F715C7A7}" type="pres">
      <dgm:prSet presAssocID="{07A52865-7F94-40EF-B13D-D86CCBE2813B}" presName="diagram" presStyleCnt="0">
        <dgm:presLayoutVars>
          <dgm:dir/>
          <dgm:resizeHandles val="exact"/>
        </dgm:presLayoutVars>
      </dgm:prSet>
      <dgm:spPr/>
    </dgm:pt>
    <dgm:pt modelId="{28248CD2-90BD-401B-933B-3930624B405E}" type="pres">
      <dgm:prSet presAssocID="{19A8278A-6629-4D22-B5FF-0A920CD99972}" presName="node" presStyleLbl="node1" presStyleIdx="0" presStyleCnt="9">
        <dgm:presLayoutVars>
          <dgm:bulletEnabled val="1"/>
        </dgm:presLayoutVars>
      </dgm:prSet>
      <dgm:spPr/>
    </dgm:pt>
    <dgm:pt modelId="{9176338B-7A17-4643-AEA0-2ACE8B7FCE16}" type="pres">
      <dgm:prSet presAssocID="{1B0ECF6C-5E7B-488A-AEAF-14C7AAC41E9C}" presName="sibTrans" presStyleCnt="0"/>
      <dgm:spPr/>
    </dgm:pt>
    <dgm:pt modelId="{60AECF4D-A587-4D24-A199-0783183E35AE}" type="pres">
      <dgm:prSet presAssocID="{EF13CB6D-71B2-420D-A780-0BE1A6D42606}" presName="node" presStyleLbl="node1" presStyleIdx="1" presStyleCnt="9">
        <dgm:presLayoutVars>
          <dgm:bulletEnabled val="1"/>
        </dgm:presLayoutVars>
      </dgm:prSet>
      <dgm:spPr/>
    </dgm:pt>
    <dgm:pt modelId="{E7F53E98-5FEA-4D5E-B11B-FB24AF97F4D1}" type="pres">
      <dgm:prSet presAssocID="{48531333-F71B-4DAC-8611-D7769D2FBE6B}" presName="sibTrans" presStyleCnt="0"/>
      <dgm:spPr/>
    </dgm:pt>
    <dgm:pt modelId="{9B14BF55-B90C-4AB5-A285-977E62D9BA89}" type="pres">
      <dgm:prSet presAssocID="{871F935D-480E-4B2C-87B5-1785B5F46EE9}" presName="node" presStyleLbl="node1" presStyleIdx="2" presStyleCnt="9">
        <dgm:presLayoutVars>
          <dgm:bulletEnabled val="1"/>
        </dgm:presLayoutVars>
      </dgm:prSet>
      <dgm:spPr/>
    </dgm:pt>
    <dgm:pt modelId="{88E4051F-9882-4D42-976D-9B656A992F73}" type="pres">
      <dgm:prSet presAssocID="{AAD15814-9669-4FB0-AD19-5F0A1A7BAF43}" presName="sibTrans" presStyleCnt="0"/>
      <dgm:spPr/>
    </dgm:pt>
    <dgm:pt modelId="{74A386C3-C77A-4DF5-9A47-429E2B15844E}" type="pres">
      <dgm:prSet presAssocID="{0C16FFB0-B4A4-4A55-A943-A91FE9552ACF}" presName="node" presStyleLbl="node1" presStyleIdx="3" presStyleCnt="9">
        <dgm:presLayoutVars>
          <dgm:bulletEnabled val="1"/>
        </dgm:presLayoutVars>
      </dgm:prSet>
      <dgm:spPr/>
    </dgm:pt>
    <dgm:pt modelId="{01A05ADB-8435-4CF8-B203-D728BED247A6}" type="pres">
      <dgm:prSet presAssocID="{D353DD2E-D686-4A64-A19C-5F671765426F}" presName="sibTrans" presStyleCnt="0"/>
      <dgm:spPr/>
    </dgm:pt>
    <dgm:pt modelId="{F04425B3-9E6C-482A-AD1D-DBD2CD89590A}" type="pres">
      <dgm:prSet presAssocID="{2A7919C3-0148-4BB4-A287-6F3FED73BF9D}" presName="node" presStyleLbl="node1" presStyleIdx="4" presStyleCnt="9">
        <dgm:presLayoutVars>
          <dgm:bulletEnabled val="1"/>
        </dgm:presLayoutVars>
      </dgm:prSet>
      <dgm:spPr/>
    </dgm:pt>
    <dgm:pt modelId="{94C3C952-B22C-42B7-A4B7-F7E36EA4A181}" type="pres">
      <dgm:prSet presAssocID="{B71CD691-F9A2-45BD-AB5C-F9298F5EA8C2}" presName="sibTrans" presStyleCnt="0"/>
      <dgm:spPr/>
    </dgm:pt>
    <dgm:pt modelId="{0B0DFD20-45CD-43ED-8B41-C61D2E1B8BA0}" type="pres">
      <dgm:prSet presAssocID="{E3757873-FB1F-41F2-A080-EDF538985CA7}" presName="node" presStyleLbl="node1" presStyleIdx="5" presStyleCnt="9">
        <dgm:presLayoutVars>
          <dgm:bulletEnabled val="1"/>
        </dgm:presLayoutVars>
      </dgm:prSet>
      <dgm:spPr/>
    </dgm:pt>
    <dgm:pt modelId="{BC01E764-B859-4F3A-82C0-EF839AAF6E1C}" type="pres">
      <dgm:prSet presAssocID="{4BC4E364-596F-4E43-A80D-3826093E642C}" presName="sibTrans" presStyleCnt="0"/>
      <dgm:spPr/>
    </dgm:pt>
    <dgm:pt modelId="{E08717CB-9331-40F4-87BC-8CB91FF9EDB3}" type="pres">
      <dgm:prSet presAssocID="{5F63F37D-7A95-450B-9B13-2DEC85AE5752}" presName="node" presStyleLbl="node1" presStyleIdx="6" presStyleCnt="9">
        <dgm:presLayoutVars>
          <dgm:bulletEnabled val="1"/>
        </dgm:presLayoutVars>
      </dgm:prSet>
      <dgm:spPr/>
    </dgm:pt>
    <dgm:pt modelId="{4FC5AD1B-3EAD-4ECB-B860-A91AF53DA684}" type="pres">
      <dgm:prSet presAssocID="{B4EE93FB-1181-4883-9CF8-AD444AFB7F54}" presName="sibTrans" presStyleCnt="0"/>
      <dgm:spPr/>
    </dgm:pt>
    <dgm:pt modelId="{A2AE5330-AA83-4A0A-B503-6986AF7F82FE}" type="pres">
      <dgm:prSet presAssocID="{F7F6F5B5-BF64-43F1-9E98-36CBFA9F9BE2}" presName="node" presStyleLbl="node1" presStyleIdx="7" presStyleCnt="9">
        <dgm:presLayoutVars>
          <dgm:bulletEnabled val="1"/>
        </dgm:presLayoutVars>
      </dgm:prSet>
      <dgm:spPr/>
    </dgm:pt>
    <dgm:pt modelId="{8D48D890-182B-4C68-8833-44B030AAF2C8}" type="pres">
      <dgm:prSet presAssocID="{DA048D60-5396-48DD-8E2E-E3753B4CC9B7}" presName="sibTrans" presStyleCnt="0"/>
      <dgm:spPr/>
    </dgm:pt>
    <dgm:pt modelId="{E749F519-3BCC-4904-9638-56F6E3B0EE1E}" type="pres">
      <dgm:prSet presAssocID="{AAFC1B25-8482-4D17-BC07-1FF35C37CDC1}" presName="node" presStyleLbl="node1" presStyleIdx="8" presStyleCnt="9">
        <dgm:presLayoutVars>
          <dgm:bulletEnabled val="1"/>
        </dgm:presLayoutVars>
      </dgm:prSet>
      <dgm:spPr/>
    </dgm:pt>
  </dgm:ptLst>
  <dgm:cxnLst>
    <dgm:cxn modelId="{A16C330F-57DE-4589-8F1A-F00CA429934E}" type="presOf" srcId="{19A8278A-6629-4D22-B5FF-0A920CD99972}" destId="{28248CD2-90BD-401B-933B-3930624B405E}" srcOrd="0" destOrd="0" presId="urn:microsoft.com/office/officeart/2005/8/layout/default"/>
    <dgm:cxn modelId="{74D4751E-1CE8-4195-9FBD-A1C70D727A3D}" srcId="{07A52865-7F94-40EF-B13D-D86CCBE2813B}" destId="{19A8278A-6629-4D22-B5FF-0A920CD99972}" srcOrd="0" destOrd="0" parTransId="{62C6B75B-117A-45CD-8EDF-A826FCA787DC}" sibTransId="{1B0ECF6C-5E7B-488A-AEAF-14C7AAC41E9C}"/>
    <dgm:cxn modelId="{83CF362B-8302-4AFC-8834-F11AFA9DB129}" srcId="{07A52865-7F94-40EF-B13D-D86CCBE2813B}" destId="{E3757873-FB1F-41F2-A080-EDF538985CA7}" srcOrd="5" destOrd="0" parTransId="{9DE5CC11-08BA-4F8E-864C-8360FDEEC4F4}" sibTransId="{4BC4E364-596F-4E43-A80D-3826093E642C}"/>
    <dgm:cxn modelId="{A8F7822C-692E-4822-8644-AF68F59FEC67}" type="presOf" srcId="{2A7919C3-0148-4BB4-A287-6F3FED73BF9D}" destId="{F04425B3-9E6C-482A-AD1D-DBD2CD89590A}" srcOrd="0" destOrd="0" presId="urn:microsoft.com/office/officeart/2005/8/layout/default"/>
    <dgm:cxn modelId="{1E05A43C-A11F-4DCC-A93A-E84C99A71640}" srcId="{07A52865-7F94-40EF-B13D-D86CCBE2813B}" destId="{AAFC1B25-8482-4D17-BC07-1FF35C37CDC1}" srcOrd="8" destOrd="0" parTransId="{9AE829B9-6CB1-47F1-A8CF-ABC0410C37A8}" sibTransId="{EB6D4ECB-DBB5-4A0E-91B1-3139A3471875}"/>
    <dgm:cxn modelId="{14090C63-EA94-4C01-BC60-28A5BBA40122}" srcId="{07A52865-7F94-40EF-B13D-D86CCBE2813B}" destId="{EF13CB6D-71B2-420D-A780-0BE1A6D42606}" srcOrd="1" destOrd="0" parTransId="{2D805D09-C82B-4B1B-B880-94BCDEF4953B}" sibTransId="{48531333-F71B-4DAC-8611-D7769D2FBE6B}"/>
    <dgm:cxn modelId="{54983E89-8C9C-419C-AFF6-3D533C912ED6}" type="presOf" srcId="{0C16FFB0-B4A4-4A55-A943-A91FE9552ACF}" destId="{74A386C3-C77A-4DF5-9A47-429E2B15844E}" srcOrd="0" destOrd="0" presId="urn:microsoft.com/office/officeart/2005/8/layout/default"/>
    <dgm:cxn modelId="{260F5894-F1F4-4BFD-87A1-7318AF7FE8DC}" type="presOf" srcId="{07A52865-7F94-40EF-B13D-D86CCBE2813B}" destId="{45B2716A-AEAB-404B-9117-1508F715C7A7}" srcOrd="0" destOrd="0" presId="urn:microsoft.com/office/officeart/2005/8/layout/default"/>
    <dgm:cxn modelId="{543C3D9E-5BAE-43F2-85EB-B9EE6BE3BBEC}" srcId="{07A52865-7F94-40EF-B13D-D86CCBE2813B}" destId="{2A7919C3-0148-4BB4-A287-6F3FED73BF9D}" srcOrd="4" destOrd="0" parTransId="{8B117C8E-AF64-4FE5-BA96-269EA35C53E5}" sibTransId="{B71CD691-F9A2-45BD-AB5C-F9298F5EA8C2}"/>
    <dgm:cxn modelId="{E5E75AAD-4D1D-48BA-B9E0-A4A5D10022C4}" srcId="{07A52865-7F94-40EF-B13D-D86CCBE2813B}" destId="{F7F6F5B5-BF64-43F1-9E98-36CBFA9F9BE2}" srcOrd="7" destOrd="0" parTransId="{57616AC4-2E66-44B5-A93D-DDB9BDF47C63}" sibTransId="{DA048D60-5396-48DD-8E2E-E3753B4CC9B7}"/>
    <dgm:cxn modelId="{74B0F9AE-6D14-48F5-BB8A-2ADEBABF6B6B}" srcId="{07A52865-7F94-40EF-B13D-D86CCBE2813B}" destId="{871F935D-480E-4B2C-87B5-1785B5F46EE9}" srcOrd="2" destOrd="0" parTransId="{894326BE-99B2-42A6-9CBD-6215F714A100}" sibTransId="{AAD15814-9669-4FB0-AD19-5F0A1A7BAF43}"/>
    <dgm:cxn modelId="{16B318B7-187E-4387-AE8E-6D7F0900F144}" type="presOf" srcId="{AAFC1B25-8482-4D17-BC07-1FF35C37CDC1}" destId="{E749F519-3BCC-4904-9638-56F6E3B0EE1E}" srcOrd="0" destOrd="0" presId="urn:microsoft.com/office/officeart/2005/8/layout/default"/>
    <dgm:cxn modelId="{D7BC09B9-1B23-4C55-A7FB-D71D4F8E6CDC}" type="presOf" srcId="{EF13CB6D-71B2-420D-A780-0BE1A6D42606}" destId="{60AECF4D-A587-4D24-A199-0783183E35AE}" srcOrd="0" destOrd="0" presId="urn:microsoft.com/office/officeart/2005/8/layout/default"/>
    <dgm:cxn modelId="{02DE80C6-909D-4887-A8A2-0FBD7E20E495}" type="presOf" srcId="{871F935D-480E-4B2C-87B5-1785B5F46EE9}" destId="{9B14BF55-B90C-4AB5-A285-977E62D9BA89}" srcOrd="0" destOrd="0" presId="urn:microsoft.com/office/officeart/2005/8/layout/default"/>
    <dgm:cxn modelId="{C82282D0-40A2-40DC-B99C-01745C0C0337}" srcId="{07A52865-7F94-40EF-B13D-D86CCBE2813B}" destId="{5F63F37D-7A95-450B-9B13-2DEC85AE5752}" srcOrd="6" destOrd="0" parTransId="{F9E71949-5E97-454E-92EC-E81306768EEE}" sibTransId="{B4EE93FB-1181-4883-9CF8-AD444AFB7F54}"/>
    <dgm:cxn modelId="{BF8600DC-C2E5-4AA3-9D17-AFD138CA5793}" type="presOf" srcId="{5F63F37D-7A95-450B-9B13-2DEC85AE5752}" destId="{E08717CB-9331-40F4-87BC-8CB91FF9EDB3}" srcOrd="0" destOrd="0" presId="urn:microsoft.com/office/officeart/2005/8/layout/default"/>
    <dgm:cxn modelId="{7D4F2EF6-A9A3-47FC-9773-3588393C2E7D}" type="presOf" srcId="{F7F6F5B5-BF64-43F1-9E98-36CBFA9F9BE2}" destId="{A2AE5330-AA83-4A0A-B503-6986AF7F82FE}" srcOrd="0" destOrd="0" presId="urn:microsoft.com/office/officeart/2005/8/layout/default"/>
    <dgm:cxn modelId="{114DCEFA-8B5A-45CA-B8F5-E3766D072494}" srcId="{07A52865-7F94-40EF-B13D-D86CCBE2813B}" destId="{0C16FFB0-B4A4-4A55-A943-A91FE9552ACF}" srcOrd="3" destOrd="0" parTransId="{C2321CE0-065D-4A06-8ED4-607B0035F7E2}" sibTransId="{D353DD2E-D686-4A64-A19C-5F671765426F}"/>
    <dgm:cxn modelId="{16EED1FD-B5E6-4A78-8080-7ED56D168FC5}" type="presOf" srcId="{E3757873-FB1F-41F2-A080-EDF538985CA7}" destId="{0B0DFD20-45CD-43ED-8B41-C61D2E1B8BA0}" srcOrd="0" destOrd="0" presId="urn:microsoft.com/office/officeart/2005/8/layout/default"/>
    <dgm:cxn modelId="{87BA8682-E24A-462E-8BE9-8A55B3401E7F}" type="presParOf" srcId="{45B2716A-AEAB-404B-9117-1508F715C7A7}" destId="{28248CD2-90BD-401B-933B-3930624B405E}" srcOrd="0" destOrd="0" presId="urn:microsoft.com/office/officeart/2005/8/layout/default"/>
    <dgm:cxn modelId="{75FB1107-B803-4A34-8FDF-20F636EB2827}" type="presParOf" srcId="{45B2716A-AEAB-404B-9117-1508F715C7A7}" destId="{9176338B-7A17-4643-AEA0-2ACE8B7FCE16}" srcOrd="1" destOrd="0" presId="urn:microsoft.com/office/officeart/2005/8/layout/default"/>
    <dgm:cxn modelId="{B3442A0B-C53E-43CA-BEC2-99ED6710C9D1}" type="presParOf" srcId="{45B2716A-AEAB-404B-9117-1508F715C7A7}" destId="{60AECF4D-A587-4D24-A199-0783183E35AE}" srcOrd="2" destOrd="0" presId="urn:microsoft.com/office/officeart/2005/8/layout/default"/>
    <dgm:cxn modelId="{4A528B79-CDE6-433B-A760-DADA22A6FEB2}" type="presParOf" srcId="{45B2716A-AEAB-404B-9117-1508F715C7A7}" destId="{E7F53E98-5FEA-4D5E-B11B-FB24AF97F4D1}" srcOrd="3" destOrd="0" presId="urn:microsoft.com/office/officeart/2005/8/layout/default"/>
    <dgm:cxn modelId="{FF1FDD4C-27A3-421B-9EED-F5CEDF575151}" type="presParOf" srcId="{45B2716A-AEAB-404B-9117-1508F715C7A7}" destId="{9B14BF55-B90C-4AB5-A285-977E62D9BA89}" srcOrd="4" destOrd="0" presId="urn:microsoft.com/office/officeart/2005/8/layout/default"/>
    <dgm:cxn modelId="{B614CD4D-6F4E-46B4-8F7C-7E210F85226B}" type="presParOf" srcId="{45B2716A-AEAB-404B-9117-1508F715C7A7}" destId="{88E4051F-9882-4D42-976D-9B656A992F73}" srcOrd="5" destOrd="0" presId="urn:microsoft.com/office/officeart/2005/8/layout/default"/>
    <dgm:cxn modelId="{983DF599-8AE7-44AF-97E0-AE9670BFA3B0}" type="presParOf" srcId="{45B2716A-AEAB-404B-9117-1508F715C7A7}" destId="{74A386C3-C77A-4DF5-9A47-429E2B15844E}" srcOrd="6" destOrd="0" presId="urn:microsoft.com/office/officeart/2005/8/layout/default"/>
    <dgm:cxn modelId="{B647F6EE-F613-44C2-9633-D4646503BAAE}" type="presParOf" srcId="{45B2716A-AEAB-404B-9117-1508F715C7A7}" destId="{01A05ADB-8435-4CF8-B203-D728BED247A6}" srcOrd="7" destOrd="0" presId="urn:microsoft.com/office/officeart/2005/8/layout/default"/>
    <dgm:cxn modelId="{BB3B9E29-C9BE-47B1-8B81-1273524A601A}" type="presParOf" srcId="{45B2716A-AEAB-404B-9117-1508F715C7A7}" destId="{F04425B3-9E6C-482A-AD1D-DBD2CD89590A}" srcOrd="8" destOrd="0" presId="urn:microsoft.com/office/officeart/2005/8/layout/default"/>
    <dgm:cxn modelId="{CF24C620-7008-45F5-AA12-6DD6EDCBA5C9}" type="presParOf" srcId="{45B2716A-AEAB-404B-9117-1508F715C7A7}" destId="{94C3C952-B22C-42B7-A4B7-F7E36EA4A181}" srcOrd="9" destOrd="0" presId="urn:microsoft.com/office/officeart/2005/8/layout/default"/>
    <dgm:cxn modelId="{B06B6EB4-303F-4F5C-AB53-DD28F88B7D9D}" type="presParOf" srcId="{45B2716A-AEAB-404B-9117-1508F715C7A7}" destId="{0B0DFD20-45CD-43ED-8B41-C61D2E1B8BA0}" srcOrd="10" destOrd="0" presId="urn:microsoft.com/office/officeart/2005/8/layout/default"/>
    <dgm:cxn modelId="{031BD02F-9242-4960-A2CC-ABF79236EB7D}" type="presParOf" srcId="{45B2716A-AEAB-404B-9117-1508F715C7A7}" destId="{BC01E764-B859-4F3A-82C0-EF839AAF6E1C}" srcOrd="11" destOrd="0" presId="urn:microsoft.com/office/officeart/2005/8/layout/default"/>
    <dgm:cxn modelId="{9E70891B-0F2A-4969-B026-23778AC22C5E}" type="presParOf" srcId="{45B2716A-AEAB-404B-9117-1508F715C7A7}" destId="{E08717CB-9331-40F4-87BC-8CB91FF9EDB3}" srcOrd="12" destOrd="0" presId="urn:microsoft.com/office/officeart/2005/8/layout/default"/>
    <dgm:cxn modelId="{0BECC73B-3B41-4925-A8C5-23C74694DA5A}" type="presParOf" srcId="{45B2716A-AEAB-404B-9117-1508F715C7A7}" destId="{4FC5AD1B-3EAD-4ECB-B860-A91AF53DA684}" srcOrd="13" destOrd="0" presId="urn:microsoft.com/office/officeart/2005/8/layout/default"/>
    <dgm:cxn modelId="{71EAAE2F-1744-46A0-9686-B5BC4A79EC4B}" type="presParOf" srcId="{45B2716A-AEAB-404B-9117-1508F715C7A7}" destId="{A2AE5330-AA83-4A0A-B503-6986AF7F82FE}" srcOrd="14" destOrd="0" presId="urn:microsoft.com/office/officeart/2005/8/layout/default"/>
    <dgm:cxn modelId="{E1AFF0C9-8BEB-4D7B-83D5-BD628AB23D66}" type="presParOf" srcId="{45B2716A-AEAB-404B-9117-1508F715C7A7}" destId="{8D48D890-182B-4C68-8833-44B030AAF2C8}" srcOrd="15" destOrd="0" presId="urn:microsoft.com/office/officeart/2005/8/layout/default"/>
    <dgm:cxn modelId="{01A86EBB-4296-458F-A4F4-032FAF79FF6F}" type="presParOf" srcId="{45B2716A-AEAB-404B-9117-1508F715C7A7}" destId="{E749F519-3BCC-4904-9638-56F6E3B0EE1E}"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B7B7A8-5EA5-447F-A1E9-704998FECA6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D88E932-E48F-48E5-B0EF-49C654AE4445}">
      <dgm:prSet phldrT="[Text]"/>
      <dgm:spPr/>
      <dgm:t>
        <a:bodyPr/>
        <a:lstStyle/>
        <a:p>
          <a:r>
            <a:rPr lang="en-US" dirty="0">
              <a:latin typeface="Montserrat" panose="02000505000000020004" pitchFamily="2" charset="0"/>
            </a:rPr>
            <a:t>Control IQ+</a:t>
          </a:r>
        </a:p>
      </dgm:t>
    </dgm:pt>
    <dgm:pt modelId="{2CF7A628-963E-4441-B386-B46C84CF297A}" type="parTrans" cxnId="{7A373EFA-1896-4C83-8CCC-C3A45D580A3E}">
      <dgm:prSet/>
      <dgm:spPr/>
      <dgm:t>
        <a:bodyPr/>
        <a:lstStyle/>
        <a:p>
          <a:endParaRPr lang="en-US">
            <a:latin typeface="Montserrat" panose="02000505000000020004" pitchFamily="2" charset="0"/>
          </a:endParaRPr>
        </a:p>
      </dgm:t>
    </dgm:pt>
    <dgm:pt modelId="{72FB7A0A-9A8E-4ACB-9EB1-66526B147488}" type="sibTrans" cxnId="{7A373EFA-1896-4C83-8CCC-C3A45D580A3E}">
      <dgm:prSet/>
      <dgm:spPr/>
      <dgm:t>
        <a:bodyPr/>
        <a:lstStyle/>
        <a:p>
          <a:endParaRPr lang="en-US">
            <a:latin typeface="Montserrat" panose="02000505000000020004" pitchFamily="2" charset="0"/>
          </a:endParaRPr>
        </a:p>
      </dgm:t>
    </dgm:pt>
    <dgm:pt modelId="{2C17045A-88B9-426A-9D76-1869D1C76970}">
      <dgm:prSet phldrT="[Text]"/>
      <dgm:spPr>
        <a:solidFill>
          <a:srgbClr val="009999"/>
        </a:solidFill>
      </dgm:spPr>
      <dgm:t>
        <a:bodyPr/>
        <a:lstStyle/>
        <a:p>
          <a:r>
            <a:rPr lang="en-US" dirty="0">
              <a:latin typeface="Montserrat" panose="02000505000000020004" pitchFamily="2" charset="0"/>
            </a:rPr>
            <a:t>Target range</a:t>
          </a:r>
        </a:p>
      </dgm:t>
    </dgm:pt>
    <dgm:pt modelId="{0850E5D9-362A-422A-A377-89B9BE8D2A6E}" type="parTrans" cxnId="{29D28F90-C97E-4A46-9F46-70872204EB5C}">
      <dgm:prSet/>
      <dgm:spPr/>
      <dgm:t>
        <a:bodyPr/>
        <a:lstStyle/>
        <a:p>
          <a:endParaRPr lang="en-US">
            <a:latin typeface="Montserrat" panose="02000505000000020004" pitchFamily="2" charset="0"/>
          </a:endParaRPr>
        </a:p>
      </dgm:t>
    </dgm:pt>
    <dgm:pt modelId="{8630D090-CDBF-4BDD-9ECF-7FE1170874D4}" type="sibTrans" cxnId="{29D28F90-C97E-4A46-9F46-70872204EB5C}">
      <dgm:prSet/>
      <dgm:spPr/>
      <dgm:t>
        <a:bodyPr/>
        <a:lstStyle/>
        <a:p>
          <a:endParaRPr lang="en-US">
            <a:latin typeface="Montserrat" panose="02000505000000020004" pitchFamily="2" charset="0"/>
          </a:endParaRPr>
        </a:p>
      </dgm:t>
    </dgm:pt>
    <dgm:pt modelId="{D37E1222-3588-4CB4-835C-CB43CC3D70A6}">
      <dgm:prSet phldrT="[Text]"/>
      <dgm:spPr>
        <a:solidFill>
          <a:srgbClr val="009999"/>
        </a:solidFill>
      </dgm:spPr>
      <dgm:t>
        <a:bodyPr/>
        <a:lstStyle/>
        <a:p>
          <a:r>
            <a:rPr lang="en-US" dirty="0">
              <a:latin typeface="Montserrat" panose="02000505000000020004" pitchFamily="2" charset="0"/>
            </a:rPr>
            <a:t>ISF</a:t>
          </a:r>
        </a:p>
      </dgm:t>
    </dgm:pt>
    <dgm:pt modelId="{0982D978-9ABE-4E2C-9231-21A51639DFF3}" type="parTrans" cxnId="{7DB89D97-44E1-4F3F-AF18-5920F4D19B65}">
      <dgm:prSet/>
      <dgm:spPr/>
      <dgm:t>
        <a:bodyPr/>
        <a:lstStyle/>
        <a:p>
          <a:endParaRPr lang="en-US">
            <a:latin typeface="Montserrat" panose="02000505000000020004" pitchFamily="2" charset="0"/>
          </a:endParaRPr>
        </a:p>
      </dgm:t>
    </dgm:pt>
    <dgm:pt modelId="{BF3A821E-A423-431F-93D1-D0729AFF1CEA}" type="sibTrans" cxnId="{7DB89D97-44E1-4F3F-AF18-5920F4D19B65}">
      <dgm:prSet/>
      <dgm:spPr/>
      <dgm:t>
        <a:bodyPr/>
        <a:lstStyle/>
        <a:p>
          <a:endParaRPr lang="en-US">
            <a:latin typeface="Montserrat" panose="02000505000000020004" pitchFamily="2" charset="0"/>
          </a:endParaRPr>
        </a:p>
      </dgm:t>
    </dgm:pt>
    <dgm:pt modelId="{1DCC716E-DC53-42B3-A20F-03A7DF8132E0}">
      <dgm:prSet phldrT="[Text]"/>
      <dgm:spPr/>
      <dgm:t>
        <a:bodyPr/>
        <a:lstStyle/>
        <a:p>
          <a:r>
            <a:rPr lang="en-US" dirty="0" err="1">
              <a:latin typeface="Montserrat" panose="02000505000000020004" pitchFamily="2" charset="0"/>
            </a:rPr>
            <a:t>iLet</a:t>
          </a:r>
          <a:endParaRPr lang="en-US" dirty="0">
            <a:latin typeface="Montserrat" panose="02000505000000020004" pitchFamily="2" charset="0"/>
          </a:endParaRPr>
        </a:p>
      </dgm:t>
    </dgm:pt>
    <dgm:pt modelId="{DE7EF526-1E88-47A0-A8C9-F36D7E95B649}" type="parTrans" cxnId="{3FF97B37-FE56-45E9-8309-998C87236C07}">
      <dgm:prSet/>
      <dgm:spPr/>
      <dgm:t>
        <a:bodyPr/>
        <a:lstStyle/>
        <a:p>
          <a:endParaRPr lang="en-US">
            <a:latin typeface="Montserrat" panose="02000505000000020004" pitchFamily="2" charset="0"/>
          </a:endParaRPr>
        </a:p>
      </dgm:t>
    </dgm:pt>
    <dgm:pt modelId="{F3F8E578-1308-46F4-81BA-CD88988554BC}" type="sibTrans" cxnId="{3FF97B37-FE56-45E9-8309-998C87236C07}">
      <dgm:prSet/>
      <dgm:spPr/>
      <dgm:t>
        <a:bodyPr/>
        <a:lstStyle/>
        <a:p>
          <a:endParaRPr lang="en-US">
            <a:latin typeface="Montserrat" panose="02000505000000020004" pitchFamily="2" charset="0"/>
          </a:endParaRPr>
        </a:p>
      </dgm:t>
    </dgm:pt>
    <dgm:pt modelId="{FA11E15C-084D-40AD-A072-31597003FE6D}">
      <dgm:prSet phldrT="[Text]"/>
      <dgm:spPr>
        <a:solidFill>
          <a:srgbClr val="009999"/>
        </a:solidFill>
      </dgm:spPr>
      <dgm:t>
        <a:bodyPr/>
        <a:lstStyle/>
        <a:p>
          <a:r>
            <a:rPr lang="en-US" dirty="0">
              <a:latin typeface="Montserrat" panose="02000505000000020004" pitchFamily="2" charset="0"/>
            </a:rPr>
            <a:t>Target</a:t>
          </a:r>
        </a:p>
      </dgm:t>
    </dgm:pt>
    <dgm:pt modelId="{5D5CB1E3-EF79-40E4-8C4F-CAB3B23358ED}" type="parTrans" cxnId="{8DBFFC9B-F60A-41A6-B886-635BF6DBBF37}">
      <dgm:prSet/>
      <dgm:spPr/>
      <dgm:t>
        <a:bodyPr/>
        <a:lstStyle/>
        <a:p>
          <a:endParaRPr lang="en-US">
            <a:latin typeface="Montserrat" panose="02000505000000020004" pitchFamily="2" charset="0"/>
          </a:endParaRPr>
        </a:p>
      </dgm:t>
    </dgm:pt>
    <dgm:pt modelId="{9FF2B477-ABFF-4456-98E3-F2B27339B2A2}" type="sibTrans" cxnId="{8DBFFC9B-F60A-41A6-B886-635BF6DBBF37}">
      <dgm:prSet/>
      <dgm:spPr/>
      <dgm:t>
        <a:bodyPr/>
        <a:lstStyle/>
        <a:p>
          <a:endParaRPr lang="en-US">
            <a:latin typeface="Montserrat" panose="02000505000000020004" pitchFamily="2" charset="0"/>
          </a:endParaRPr>
        </a:p>
      </dgm:t>
    </dgm:pt>
    <dgm:pt modelId="{D5B41A5C-9802-4A4D-A747-C1C20D6E3708}">
      <dgm:prSet phldrT="[Text]"/>
      <dgm:spPr/>
      <dgm:t>
        <a:bodyPr/>
        <a:lstStyle/>
        <a:p>
          <a:r>
            <a:rPr lang="en-US" dirty="0" err="1">
              <a:latin typeface="Montserrat" panose="02000505000000020004" pitchFamily="2" charset="0"/>
            </a:rPr>
            <a:t>Omnipod</a:t>
          </a:r>
          <a:r>
            <a:rPr lang="en-US" dirty="0">
              <a:latin typeface="Montserrat" panose="02000505000000020004" pitchFamily="2" charset="0"/>
            </a:rPr>
            <a:t> 5</a:t>
          </a:r>
        </a:p>
      </dgm:t>
    </dgm:pt>
    <dgm:pt modelId="{F0DBA356-E931-4A3A-BA70-0DA4C22CDC87}" type="parTrans" cxnId="{F38984F0-2B15-413A-9A6F-B4C9A55C76A2}">
      <dgm:prSet/>
      <dgm:spPr/>
      <dgm:t>
        <a:bodyPr/>
        <a:lstStyle/>
        <a:p>
          <a:endParaRPr lang="en-US">
            <a:latin typeface="Montserrat" panose="02000505000000020004" pitchFamily="2" charset="0"/>
          </a:endParaRPr>
        </a:p>
      </dgm:t>
    </dgm:pt>
    <dgm:pt modelId="{4BA1F6E3-48B8-4EDE-BA10-BA877C5BBE1E}" type="sibTrans" cxnId="{F38984F0-2B15-413A-9A6F-B4C9A55C76A2}">
      <dgm:prSet/>
      <dgm:spPr/>
      <dgm:t>
        <a:bodyPr/>
        <a:lstStyle/>
        <a:p>
          <a:endParaRPr lang="en-US">
            <a:latin typeface="Montserrat" panose="02000505000000020004" pitchFamily="2" charset="0"/>
          </a:endParaRPr>
        </a:p>
      </dgm:t>
    </dgm:pt>
    <dgm:pt modelId="{408AD77D-0571-4D90-9F81-25C056049AFF}">
      <dgm:prSet phldrT="[Text]"/>
      <dgm:spPr/>
      <dgm:t>
        <a:bodyPr/>
        <a:lstStyle/>
        <a:p>
          <a:r>
            <a:rPr lang="en-US" dirty="0">
              <a:latin typeface="Montserrat" panose="02000505000000020004" pitchFamily="2" charset="0"/>
            </a:rPr>
            <a:t>780G</a:t>
          </a:r>
        </a:p>
      </dgm:t>
    </dgm:pt>
    <dgm:pt modelId="{31F748F1-FF57-41CE-9B12-DF07FA414A5C}" type="parTrans" cxnId="{B2794797-BB35-4D8A-ACFB-F8D3E4B828F3}">
      <dgm:prSet/>
      <dgm:spPr/>
      <dgm:t>
        <a:bodyPr/>
        <a:lstStyle/>
        <a:p>
          <a:endParaRPr lang="en-US">
            <a:latin typeface="Montserrat" panose="02000505000000020004" pitchFamily="2" charset="0"/>
          </a:endParaRPr>
        </a:p>
      </dgm:t>
    </dgm:pt>
    <dgm:pt modelId="{08641DF0-C706-490B-803D-D0346DEEE515}" type="sibTrans" cxnId="{B2794797-BB35-4D8A-ACFB-F8D3E4B828F3}">
      <dgm:prSet/>
      <dgm:spPr/>
      <dgm:t>
        <a:bodyPr/>
        <a:lstStyle/>
        <a:p>
          <a:endParaRPr lang="en-US">
            <a:latin typeface="Montserrat" panose="02000505000000020004" pitchFamily="2" charset="0"/>
          </a:endParaRPr>
        </a:p>
      </dgm:t>
    </dgm:pt>
    <dgm:pt modelId="{0221475B-DE65-4358-AC94-C9EE9995F762}">
      <dgm:prSet phldrT="[Text]"/>
      <dgm:spPr>
        <a:solidFill>
          <a:srgbClr val="009999"/>
        </a:solidFill>
      </dgm:spPr>
      <dgm:t>
        <a:bodyPr/>
        <a:lstStyle/>
        <a:p>
          <a:r>
            <a:rPr lang="en-US" dirty="0">
              <a:latin typeface="Montserrat" panose="02000505000000020004" pitchFamily="2" charset="0"/>
            </a:rPr>
            <a:t>Target</a:t>
          </a:r>
        </a:p>
      </dgm:t>
    </dgm:pt>
    <dgm:pt modelId="{DFA3D5E0-1751-4855-B1C4-6A08F39879BF}" type="parTrans" cxnId="{5EDA3C5E-BFE1-45D1-B41E-2FFEC350FB91}">
      <dgm:prSet/>
      <dgm:spPr/>
      <dgm:t>
        <a:bodyPr/>
        <a:lstStyle/>
        <a:p>
          <a:endParaRPr lang="en-US">
            <a:latin typeface="Montserrat" panose="02000505000000020004" pitchFamily="2" charset="0"/>
          </a:endParaRPr>
        </a:p>
      </dgm:t>
    </dgm:pt>
    <dgm:pt modelId="{DEA54E71-940B-431A-9A87-6E8948304B46}" type="sibTrans" cxnId="{5EDA3C5E-BFE1-45D1-B41E-2FFEC350FB91}">
      <dgm:prSet/>
      <dgm:spPr/>
      <dgm:t>
        <a:bodyPr/>
        <a:lstStyle/>
        <a:p>
          <a:endParaRPr lang="en-US">
            <a:latin typeface="Montserrat" panose="02000505000000020004" pitchFamily="2" charset="0"/>
          </a:endParaRPr>
        </a:p>
      </dgm:t>
    </dgm:pt>
    <dgm:pt modelId="{F99B1714-226D-4650-8B0A-ED6EEAAA8F59}">
      <dgm:prSet phldrT="[Text]"/>
      <dgm:spPr>
        <a:solidFill>
          <a:srgbClr val="009999"/>
        </a:solidFill>
      </dgm:spPr>
      <dgm:t>
        <a:bodyPr/>
        <a:lstStyle/>
        <a:p>
          <a:r>
            <a:rPr lang="en-US" dirty="0">
              <a:latin typeface="Montserrat" panose="02000505000000020004" pitchFamily="2" charset="0"/>
            </a:rPr>
            <a:t>Target</a:t>
          </a:r>
        </a:p>
      </dgm:t>
    </dgm:pt>
    <dgm:pt modelId="{7D78B01B-44AE-4585-967F-CE064DE5366B}" type="parTrans" cxnId="{631D66BF-F083-44BB-8278-F0875E72D055}">
      <dgm:prSet/>
      <dgm:spPr/>
      <dgm:t>
        <a:bodyPr/>
        <a:lstStyle/>
        <a:p>
          <a:endParaRPr lang="en-US">
            <a:latin typeface="Montserrat" panose="02000505000000020004" pitchFamily="2" charset="0"/>
          </a:endParaRPr>
        </a:p>
      </dgm:t>
    </dgm:pt>
    <dgm:pt modelId="{9104C60A-878A-4E38-9990-2107BF7052D4}" type="sibTrans" cxnId="{631D66BF-F083-44BB-8278-F0875E72D055}">
      <dgm:prSet/>
      <dgm:spPr/>
      <dgm:t>
        <a:bodyPr/>
        <a:lstStyle/>
        <a:p>
          <a:endParaRPr lang="en-US">
            <a:latin typeface="Montserrat" panose="02000505000000020004" pitchFamily="2" charset="0"/>
          </a:endParaRPr>
        </a:p>
      </dgm:t>
    </dgm:pt>
    <dgm:pt modelId="{366168BD-4772-4A27-B592-4CDF42EA38D6}">
      <dgm:prSet phldrT="[Text]"/>
      <dgm:spPr>
        <a:solidFill>
          <a:srgbClr val="009999"/>
        </a:solidFill>
      </dgm:spPr>
      <dgm:t>
        <a:bodyPr/>
        <a:lstStyle/>
        <a:p>
          <a:r>
            <a:rPr lang="en-US" dirty="0">
              <a:latin typeface="Montserrat" panose="02000505000000020004" pitchFamily="2" charset="0"/>
            </a:rPr>
            <a:t>Basal rates</a:t>
          </a:r>
        </a:p>
      </dgm:t>
    </dgm:pt>
    <dgm:pt modelId="{F018F9E5-7310-450B-9C02-82F5D1393151}" type="parTrans" cxnId="{5E63D786-2249-442F-9C80-C6E3C66BD4EE}">
      <dgm:prSet/>
      <dgm:spPr/>
      <dgm:t>
        <a:bodyPr/>
        <a:lstStyle/>
        <a:p>
          <a:endParaRPr lang="en-US">
            <a:latin typeface="Montserrat" panose="02000505000000020004" pitchFamily="2" charset="0"/>
          </a:endParaRPr>
        </a:p>
      </dgm:t>
    </dgm:pt>
    <dgm:pt modelId="{54D0C7A7-4A3A-4194-BC16-722486138B7F}" type="sibTrans" cxnId="{5E63D786-2249-442F-9C80-C6E3C66BD4EE}">
      <dgm:prSet/>
      <dgm:spPr/>
      <dgm:t>
        <a:bodyPr/>
        <a:lstStyle/>
        <a:p>
          <a:endParaRPr lang="en-US">
            <a:latin typeface="Montserrat" panose="02000505000000020004" pitchFamily="2" charset="0"/>
          </a:endParaRPr>
        </a:p>
      </dgm:t>
    </dgm:pt>
    <dgm:pt modelId="{998FD5A6-3FFE-4EBA-9692-EF6B2EB2F41B}">
      <dgm:prSet phldrT="[Text]"/>
      <dgm:spPr/>
      <dgm:t>
        <a:bodyPr/>
        <a:lstStyle/>
        <a:p>
          <a:r>
            <a:rPr lang="en-US" dirty="0" err="1">
              <a:latin typeface="Montserrat" panose="02000505000000020004" pitchFamily="2" charset="0"/>
            </a:rPr>
            <a:t>Twiist</a:t>
          </a:r>
          <a:endParaRPr lang="en-US" dirty="0">
            <a:latin typeface="Montserrat" panose="02000505000000020004" pitchFamily="2" charset="0"/>
          </a:endParaRPr>
        </a:p>
      </dgm:t>
    </dgm:pt>
    <dgm:pt modelId="{27BA6E84-E641-46EC-83C5-B58AB7B846D4}" type="parTrans" cxnId="{D9AED3F7-B502-43C1-9636-7405DA599EF1}">
      <dgm:prSet/>
      <dgm:spPr/>
      <dgm:t>
        <a:bodyPr/>
        <a:lstStyle/>
        <a:p>
          <a:endParaRPr lang="en-US">
            <a:latin typeface="Montserrat" panose="02000505000000020004" pitchFamily="2" charset="0"/>
          </a:endParaRPr>
        </a:p>
      </dgm:t>
    </dgm:pt>
    <dgm:pt modelId="{22D86003-7E2B-4795-9DA0-1D453DCA829A}" type="sibTrans" cxnId="{D9AED3F7-B502-43C1-9636-7405DA599EF1}">
      <dgm:prSet/>
      <dgm:spPr/>
      <dgm:t>
        <a:bodyPr/>
        <a:lstStyle/>
        <a:p>
          <a:endParaRPr lang="en-US">
            <a:latin typeface="Montserrat" panose="02000505000000020004" pitchFamily="2" charset="0"/>
          </a:endParaRPr>
        </a:p>
      </dgm:t>
    </dgm:pt>
    <dgm:pt modelId="{EE56DB61-F3EA-4B8A-8F7A-D13767E217A9}">
      <dgm:prSet phldrT="[Text]"/>
      <dgm:spPr>
        <a:solidFill>
          <a:srgbClr val="009999"/>
        </a:solidFill>
      </dgm:spPr>
      <dgm:t>
        <a:bodyPr/>
        <a:lstStyle/>
        <a:p>
          <a:r>
            <a:rPr lang="en-US" dirty="0">
              <a:latin typeface="Montserrat" panose="02000505000000020004" pitchFamily="2" charset="0"/>
            </a:rPr>
            <a:t>Correction range</a:t>
          </a:r>
        </a:p>
      </dgm:t>
    </dgm:pt>
    <dgm:pt modelId="{CAE26EC9-CB2C-4300-9BF8-18B6F1B04BE7}" type="parTrans" cxnId="{F017FE37-198A-4AD2-A444-E4B299443729}">
      <dgm:prSet/>
      <dgm:spPr/>
      <dgm:t>
        <a:bodyPr/>
        <a:lstStyle/>
        <a:p>
          <a:endParaRPr lang="en-US">
            <a:latin typeface="Montserrat" panose="02000505000000020004" pitchFamily="2" charset="0"/>
          </a:endParaRPr>
        </a:p>
      </dgm:t>
    </dgm:pt>
    <dgm:pt modelId="{3B490410-C59F-470F-8DEA-D38F6685EEF7}" type="sibTrans" cxnId="{F017FE37-198A-4AD2-A444-E4B299443729}">
      <dgm:prSet/>
      <dgm:spPr/>
      <dgm:t>
        <a:bodyPr/>
        <a:lstStyle/>
        <a:p>
          <a:endParaRPr lang="en-US">
            <a:latin typeface="Montserrat" panose="02000505000000020004" pitchFamily="2" charset="0"/>
          </a:endParaRPr>
        </a:p>
      </dgm:t>
    </dgm:pt>
    <dgm:pt modelId="{B94F3FEC-9787-4206-A7F8-DE2C4CE0932F}">
      <dgm:prSet phldrT="[Text]"/>
      <dgm:spPr>
        <a:solidFill>
          <a:srgbClr val="009999"/>
        </a:solidFill>
      </dgm:spPr>
      <dgm:t>
        <a:bodyPr/>
        <a:lstStyle/>
        <a:p>
          <a:r>
            <a:rPr lang="en-US" dirty="0">
              <a:latin typeface="Montserrat" panose="02000505000000020004" pitchFamily="2" charset="0"/>
            </a:rPr>
            <a:t>ISF</a:t>
          </a:r>
        </a:p>
      </dgm:t>
    </dgm:pt>
    <dgm:pt modelId="{BD6F9CC1-AE55-4DF6-84DF-EAA0C9306DB9}" type="parTrans" cxnId="{0094B4BE-2D1E-46AD-BC8B-7BBF6EC4D1BB}">
      <dgm:prSet/>
      <dgm:spPr/>
      <dgm:t>
        <a:bodyPr/>
        <a:lstStyle/>
        <a:p>
          <a:endParaRPr lang="en-US">
            <a:latin typeface="Montserrat" panose="02000505000000020004" pitchFamily="2" charset="0"/>
          </a:endParaRPr>
        </a:p>
      </dgm:t>
    </dgm:pt>
    <dgm:pt modelId="{A5BD74AE-D4D1-430A-AF0B-205222668679}" type="sibTrans" cxnId="{0094B4BE-2D1E-46AD-BC8B-7BBF6EC4D1BB}">
      <dgm:prSet/>
      <dgm:spPr/>
      <dgm:t>
        <a:bodyPr/>
        <a:lstStyle/>
        <a:p>
          <a:endParaRPr lang="en-US">
            <a:latin typeface="Montserrat" panose="02000505000000020004" pitchFamily="2" charset="0"/>
          </a:endParaRPr>
        </a:p>
      </dgm:t>
    </dgm:pt>
    <dgm:pt modelId="{3980031D-F71B-44AE-AEBB-D7BA3AEF2B3D}">
      <dgm:prSet phldrT="[Text]"/>
      <dgm:spPr>
        <a:solidFill>
          <a:srgbClr val="009999"/>
        </a:solidFill>
      </dgm:spPr>
      <dgm:t>
        <a:bodyPr/>
        <a:lstStyle/>
        <a:p>
          <a:r>
            <a:rPr lang="en-US" dirty="0">
              <a:latin typeface="Montserrat" panose="02000505000000020004" pitchFamily="2" charset="0"/>
            </a:rPr>
            <a:t>Basal rates</a:t>
          </a:r>
        </a:p>
      </dgm:t>
    </dgm:pt>
    <dgm:pt modelId="{D84371DB-D708-406D-AEEF-6F0BFCDAA405}" type="parTrans" cxnId="{90871952-F16E-4249-B833-A63961B1FBBB}">
      <dgm:prSet/>
      <dgm:spPr/>
      <dgm:t>
        <a:bodyPr/>
        <a:lstStyle/>
        <a:p>
          <a:endParaRPr lang="en-US">
            <a:latin typeface="Montserrat" panose="02000505000000020004" pitchFamily="2" charset="0"/>
          </a:endParaRPr>
        </a:p>
      </dgm:t>
    </dgm:pt>
    <dgm:pt modelId="{E31C9A7B-F564-42D3-8FB8-93D385C547EF}" type="sibTrans" cxnId="{90871952-F16E-4249-B833-A63961B1FBBB}">
      <dgm:prSet/>
      <dgm:spPr/>
      <dgm:t>
        <a:bodyPr/>
        <a:lstStyle/>
        <a:p>
          <a:endParaRPr lang="en-US">
            <a:latin typeface="Montserrat" panose="02000505000000020004" pitchFamily="2" charset="0"/>
          </a:endParaRPr>
        </a:p>
      </dgm:t>
    </dgm:pt>
    <dgm:pt modelId="{FD5155F9-A8B5-48C2-988C-061CD277D8F5}">
      <dgm:prSet phldrT="[Text]"/>
      <dgm:spPr>
        <a:solidFill>
          <a:srgbClr val="009999"/>
        </a:solidFill>
      </dgm:spPr>
      <dgm:t>
        <a:bodyPr/>
        <a:lstStyle/>
        <a:p>
          <a:r>
            <a:rPr lang="en-US" dirty="0">
              <a:latin typeface="Montserrat" panose="02000505000000020004" pitchFamily="2" charset="0"/>
            </a:rPr>
            <a:t>Max basal</a:t>
          </a:r>
        </a:p>
      </dgm:t>
    </dgm:pt>
    <dgm:pt modelId="{37E12524-F7E5-447C-B8E3-EB16C1AE3ED7}" type="parTrans" cxnId="{79BADC1D-D9AC-4A9D-BE08-411D9F06162C}">
      <dgm:prSet/>
      <dgm:spPr/>
      <dgm:t>
        <a:bodyPr/>
        <a:lstStyle/>
        <a:p>
          <a:endParaRPr lang="en-US">
            <a:latin typeface="Montserrat" panose="02000505000000020004" pitchFamily="2" charset="0"/>
          </a:endParaRPr>
        </a:p>
      </dgm:t>
    </dgm:pt>
    <dgm:pt modelId="{1D48D63A-B63A-45A6-82C1-73E0D7A4F66C}" type="sibTrans" cxnId="{79BADC1D-D9AC-4A9D-BE08-411D9F06162C}">
      <dgm:prSet/>
      <dgm:spPr/>
      <dgm:t>
        <a:bodyPr/>
        <a:lstStyle/>
        <a:p>
          <a:endParaRPr lang="en-US">
            <a:latin typeface="Montserrat" panose="02000505000000020004" pitchFamily="2" charset="0"/>
          </a:endParaRPr>
        </a:p>
      </dgm:t>
    </dgm:pt>
    <dgm:pt modelId="{BE3DA0B3-8A0A-4AA9-8B30-FF6F7C838599}">
      <dgm:prSet phldrT="[Text]"/>
      <dgm:spPr>
        <a:solidFill>
          <a:srgbClr val="009999"/>
        </a:solidFill>
      </dgm:spPr>
      <dgm:t>
        <a:bodyPr/>
        <a:lstStyle/>
        <a:p>
          <a:r>
            <a:rPr lang="en-US" dirty="0">
              <a:latin typeface="Montserrat" panose="02000505000000020004" pitchFamily="2" charset="0"/>
            </a:rPr>
            <a:t>Glucose safety limit</a:t>
          </a:r>
        </a:p>
      </dgm:t>
    </dgm:pt>
    <dgm:pt modelId="{AFD9EAE0-3637-4090-BCC5-45156227743D}" type="parTrans" cxnId="{46A70118-D960-4813-9829-9235B1EE0AF7}">
      <dgm:prSet/>
      <dgm:spPr/>
      <dgm:t>
        <a:bodyPr/>
        <a:lstStyle/>
        <a:p>
          <a:endParaRPr lang="en-US">
            <a:latin typeface="Montserrat" panose="02000505000000020004" pitchFamily="2" charset="0"/>
          </a:endParaRPr>
        </a:p>
      </dgm:t>
    </dgm:pt>
    <dgm:pt modelId="{18FDEB9F-7838-4830-A5E5-51AE7567B537}" type="sibTrans" cxnId="{46A70118-D960-4813-9829-9235B1EE0AF7}">
      <dgm:prSet/>
      <dgm:spPr/>
      <dgm:t>
        <a:bodyPr/>
        <a:lstStyle/>
        <a:p>
          <a:endParaRPr lang="en-US">
            <a:latin typeface="Montserrat" panose="02000505000000020004" pitchFamily="2" charset="0"/>
          </a:endParaRPr>
        </a:p>
      </dgm:t>
    </dgm:pt>
    <dgm:pt modelId="{FA87FAE8-1CCA-49DF-A858-0C74D351CCE6}" type="pres">
      <dgm:prSet presAssocID="{A1B7B7A8-5EA5-447F-A1E9-704998FECA61}" presName="theList" presStyleCnt="0">
        <dgm:presLayoutVars>
          <dgm:dir/>
          <dgm:animLvl val="lvl"/>
          <dgm:resizeHandles val="exact"/>
        </dgm:presLayoutVars>
      </dgm:prSet>
      <dgm:spPr/>
    </dgm:pt>
    <dgm:pt modelId="{347F98BA-4AB6-4F29-9617-0AE08CD69850}" type="pres">
      <dgm:prSet presAssocID="{9D88E932-E48F-48E5-B0EF-49C654AE4445}" presName="compNode" presStyleCnt="0"/>
      <dgm:spPr/>
    </dgm:pt>
    <dgm:pt modelId="{ADB81BE1-2507-4820-9CB8-56813F5C6AE0}" type="pres">
      <dgm:prSet presAssocID="{9D88E932-E48F-48E5-B0EF-49C654AE4445}" presName="aNode" presStyleLbl="bgShp" presStyleIdx="0" presStyleCnt="5"/>
      <dgm:spPr/>
    </dgm:pt>
    <dgm:pt modelId="{BFC78F42-091E-4C22-BD7C-22B7E28541A3}" type="pres">
      <dgm:prSet presAssocID="{9D88E932-E48F-48E5-B0EF-49C654AE4445}" presName="textNode" presStyleLbl="bgShp" presStyleIdx="0" presStyleCnt="5"/>
      <dgm:spPr/>
    </dgm:pt>
    <dgm:pt modelId="{932A73EF-F605-4735-BC42-6C73F266EDE9}" type="pres">
      <dgm:prSet presAssocID="{9D88E932-E48F-48E5-B0EF-49C654AE4445}" presName="compChildNode" presStyleCnt="0"/>
      <dgm:spPr/>
    </dgm:pt>
    <dgm:pt modelId="{23CEDB19-7E41-437A-9CC8-1D12DB325E79}" type="pres">
      <dgm:prSet presAssocID="{9D88E932-E48F-48E5-B0EF-49C654AE4445}" presName="theInnerList" presStyleCnt="0"/>
      <dgm:spPr/>
    </dgm:pt>
    <dgm:pt modelId="{E8A5A7DC-A938-4DAE-8B77-3CF11821BC38}" type="pres">
      <dgm:prSet presAssocID="{2C17045A-88B9-426A-9D76-1869D1C76970}" presName="childNode" presStyleLbl="node1" presStyleIdx="0" presStyleCnt="11" custLinFactNeighborX="3070">
        <dgm:presLayoutVars>
          <dgm:bulletEnabled val="1"/>
        </dgm:presLayoutVars>
      </dgm:prSet>
      <dgm:spPr/>
    </dgm:pt>
    <dgm:pt modelId="{0566DAA3-3999-4B9C-ACB4-D0EDC420A229}" type="pres">
      <dgm:prSet presAssocID="{2C17045A-88B9-426A-9D76-1869D1C76970}" presName="aSpace2" presStyleCnt="0"/>
      <dgm:spPr/>
    </dgm:pt>
    <dgm:pt modelId="{B6714D60-9CA1-4388-94BB-7C5919DE891F}" type="pres">
      <dgm:prSet presAssocID="{D37E1222-3588-4CB4-835C-CB43CC3D70A6}" presName="childNode" presStyleLbl="node1" presStyleIdx="1" presStyleCnt="11" custLinFactNeighborX="3070">
        <dgm:presLayoutVars>
          <dgm:bulletEnabled val="1"/>
        </dgm:presLayoutVars>
      </dgm:prSet>
      <dgm:spPr/>
    </dgm:pt>
    <dgm:pt modelId="{1C98FE5F-6EBA-4A98-83C6-8604E8BBDE27}" type="pres">
      <dgm:prSet presAssocID="{D37E1222-3588-4CB4-835C-CB43CC3D70A6}" presName="aSpace2" presStyleCnt="0"/>
      <dgm:spPr/>
    </dgm:pt>
    <dgm:pt modelId="{BA53D999-62D7-4E45-A45C-77B9004F0989}" type="pres">
      <dgm:prSet presAssocID="{366168BD-4772-4A27-B592-4CDF42EA38D6}" presName="childNode" presStyleLbl="node1" presStyleIdx="2" presStyleCnt="11" custLinFactNeighborX="3070">
        <dgm:presLayoutVars>
          <dgm:bulletEnabled val="1"/>
        </dgm:presLayoutVars>
      </dgm:prSet>
      <dgm:spPr/>
    </dgm:pt>
    <dgm:pt modelId="{8A4C3930-8886-46FA-9D9F-B34391068285}" type="pres">
      <dgm:prSet presAssocID="{9D88E932-E48F-48E5-B0EF-49C654AE4445}" presName="aSpace" presStyleCnt="0"/>
      <dgm:spPr/>
    </dgm:pt>
    <dgm:pt modelId="{DFB22F74-F9BD-460B-AC13-728308BD52AE}" type="pres">
      <dgm:prSet presAssocID="{1DCC716E-DC53-42B3-A20F-03A7DF8132E0}" presName="compNode" presStyleCnt="0"/>
      <dgm:spPr/>
    </dgm:pt>
    <dgm:pt modelId="{FC28E79B-1C9B-40CA-83F6-60F5B868A0DE}" type="pres">
      <dgm:prSet presAssocID="{1DCC716E-DC53-42B3-A20F-03A7DF8132E0}" presName="aNode" presStyleLbl="bgShp" presStyleIdx="1" presStyleCnt="5"/>
      <dgm:spPr/>
    </dgm:pt>
    <dgm:pt modelId="{FDF3C038-CDD8-406E-9806-ED6525F0A263}" type="pres">
      <dgm:prSet presAssocID="{1DCC716E-DC53-42B3-A20F-03A7DF8132E0}" presName="textNode" presStyleLbl="bgShp" presStyleIdx="1" presStyleCnt="5"/>
      <dgm:spPr/>
    </dgm:pt>
    <dgm:pt modelId="{02258E68-D6CF-473C-A140-49F4E941BA04}" type="pres">
      <dgm:prSet presAssocID="{1DCC716E-DC53-42B3-A20F-03A7DF8132E0}" presName="compChildNode" presStyleCnt="0"/>
      <dgm:spPr/>
    </dgm:pt>
    <dgm:pt modelId="{DF3855F9-30FA-470B-9FB7-C3432FFF4411}" type="pres">
      <dgm:prSet presAssocID="{1DCC716E-DC53-42B3-A20F-03A7DF8132E0}" presName="theInnerList" presStyleCnt="0"/>
      <dgm:spPr/>
    </dgm:pt>
    <dgm:pt modelId="{DE83A3FB-3A41-472E-BF2D-87A98DD671E7}" type="pres">
      <dgm:prSet presAssocID="{FA11E15C-084D-40AD-A072-31597003FE6D}" presName="childNode" presStyleLbl="node1" presStyleIdx="3" presStyleCnt="11" custLinFactNeighborX="3070">
        <dgm:presLayoutVars>
          <dgm:bulletEnabled val="1"/>
        </dgm:presLayoutVars>
      </dgm:prSet>
      <dgm:spPr/>
    </dgm:pt>
    <dgm:pt modelId="{0406C59C-763F-4591-8E1C-D00C8B661273}" type="pres">
      <dgm:prSet presAssocID="{1DCC716E-DC53-42B3-A20F-03A7DF8132E0}" presName="aSpace" presStyleCnt="0"/>
      <dgm:spPr/>
    </dgm:pt>
    <dgm:pt modelId="{5CF30502-EA1C-459D-BFB9-464C897EB464}" type="pres">
      <dgm:prSet presAssocID="{D5B41A5C-9802-4A4D-A747-C1C20D6E3708}" presName="compNode" presStyleCnt="0"/>
      <dgm:spPr/>
    </dgm:pt>
    <dgm:pt modelId="{FB5EB922-0BD9-4587-BB29-5E6A6FE3E380}" type="pres">
      <dgm:prSet presAssocID="{D5B41A5C-9802-4A4D-A747-C1C20D6E3708}" presName="aNode" presStyleLbl="bgShp" presStyleIdx="2" presStyleCnt="5"/>
      <dgm:spPr/>
    </dgm:pt>
    <dgm:pt modelId="{3C67B930-546C-4DE5-9979-29894A11264F}" type="pres">
      <dgm:prSet presAssocID="{D5B41A5C-9802-4A4D-A747-C1C20D6E3708}" presName="textNode" presStyleLbl="bgShp" presStyleIdx="2" presStyleCnt="5"/>
      <dgm:spPr/>
    </dgm:pt>
    <dgm:pt modelId="{D9A5B249-C147-4FB3-99BC-96E564960FB3}" type="pres">
      <dgm:prSet presAssocID="{D5B41A5C-9802-4A4D-A747-C1C20D6E3708}" presName="compChildNode" presStyleCnt="0"/>
      <dgm:spPr/>
    </dgm:pt>
    <dgm:pt modelId="{8A95E5AD-641A-4557-B0C0-13C37EEAC283}" type="pres">
      <dgm:prSet presAssocID="{D5B41A5C-9802-4A4D-A747-C1C20D6E3708}" presName="theInnerList" presStyleCnt="0"/>
      <dgm:spPr/>
    </dgm:pt>
    <dgm:pt modelId="{1218B7B0-5F15-48DA-B974-5DAE62E268FF}" type="pres">
      <dgm:prSet presAssocID="{F99B1714-226D-4650-8B0A-ED6EEAAA8F59}" presName="childNode" presStyleLbl="node1" presStyleIdx="4" presStyleCnt="11">
        <dgm:presLayoutVars>
          <dgm:bulletEnabled val="1"/>
        </dgm:presLayoutVars>
      </dgm:prSet>
      <dgm:spPr/>
    </dgm:pt>
    <dgm:pt modelId="{65949D68-A4D5-4293-A98E-EDF885372475}" type="pres">
      <dgm:prSet presAssocID="{D5B41A5C-9802-4A4D-A747-C1C20D6E3708}" presName="aSpace" presStyleCnt="0"/>
      <dgm:spPr/>
    </dgm:pt>
    <dgm:pt modelId="{2C9CA23F-7C3C-430F-B50B-3DB1F831FB79}" type="pres">
      <dgm:prSet presAssocID="{408AD77D-0571-4D90-9F81-25C056049AFF}" presName="compNode" presStyleCnt="0"/>
      <dgm:spPr/>
    </dgm:pt>
    <dgm:pt modelId="{B5F0CFCC-7906-40A5-B52B-2380133A3007}" type="pres">
      <dgm:prSet presAssocID="{408AD77D-0571-4D90-9F81-25C056049AFF}" presName="aNode" presStyleLbl="bgShp" presStyleIdx="3" presStyleCnt="5"/>
      <dgm:spPr/>
    </dgm:pt>
    <dgm:pt modelId="{C3AFE6FF-11DA-41C1-979F-9119B93722A6}" type="pres">
      <dgm:prSet presAssocID="{408AD77D-0571-4D90-9F81-25C056049AFF}" presName="textNode" presStyleLbl="bgShp" presStyleIdx="3" presStyleCnt="5"/>
      <dgm:spPr/>
    </dgm:pt>
    <dgm:pt modelId="{45BD43BD-318F-4823-B18C-2D36899B14B7}" type="pres">
      <dgm:prSet presAssocID="{408AD77D-0571-4D90-9F81-25C056049AFF}" presName="compChildNode" presStyleCnt="0"/>
      <dgm:spPr/>
    </dgm:pt>
    <dgm:pt modelId="{4F629B4E-2E53-494A-81F9-0AAC8B20D254}" type="pres">
      <dgm:prSet presAssocID="{408AD77D-0571-4D90-9F81-25C056049AFF}" presName="theInnerList" presStyleCnt="0"/>
      <dgm:spPr/>
    </dgm:pt>
    <dgm:pt modelId="{A95CA1E9-0BE8-4D01-A135-B736CABD6971}" type="pres">
      <dgm:prSet presAssocID="{0221475B-DE65-4358-AC94-C9EE9995F762}" presName="childNode" presStyleLbl="node1" presStyleIdx="5" presStyleCnt="11">
        <dgm:presLayoutVars>
          <dgm:bulletEnabled val="1"/>
        </dgm:presLayoutVars>
      </dgm:prSet>
      <dgm:spPr/>
    </dgm:pt>
    <dgm:pt modelId="{CB7CBF8B-48A4-486A-81C8-17874E8239A0}" type="pres">
      <dgm:prSet presAssocID="{408AD77D-0571-4D90-9F81-25C056049AFF}" presName="aSpace" presStyleCnt="0"/>
      <dgm:spPr/>
    </dgm:pt>
    <dgm:pt modelId="{4FF93042-16FA-4BC2-9556-951EA44E47B3}" type="pres">
      <dgm:prSet presAssocID="{998FD5A6-3FFE-4EBA-9692-EF6B2EB2F41B}" presName="compNode" presStyleCnt="0"/>
      <dgm:spPr/>
    </dgm:pt>
    <dgm:pt modelId="{D3218F1B-184B-4EFC-A065-135D8DF392B5}" type="pres">
      <dgm:prSet presAssocID="{998FD5A6-3FFE-4EBA-9692-EF6B2EB2F41B}" presName="aNode" presStyleLbl="bgShp" presStyleIdx="4" presStyleCnt="5"/>
      <dgm:spPr/>
    </dgm:pt>
    <dgm:pt modelId="{801A1E3B-6730-4BCD-B940-0E00DFCCCB69}" type="pres">
      <dgm:prSet presAssocID="{998FD5A6-3FFE-4EBA-9692-EF6B2EB2F41B}" presName="textNode" presStyleLbl="bgShp" presStyleIdx="4" presStyleCnt="5"/>
      <dgm:spPr/>
    </dgm:pt>
    <dgm:pt modelId="{CC2D465E-4B10-47BC-AFF0-0762E25E8BCA}" type="pres">
      <dgm:prSet presAssocID="{998FD5A6-3FFE-4EBA-9692-EF6B2EB2F41B}" presName="compChildNode" presStyleCnt="0"/>
      <dgm:spPr/>
    </dgm:pt>
    <dgm:pt modelId="{CBB443F6-E7BA-4086-BE0D-4446A781CF7D}" type="pres">
      <dgm:prSet presAssocID="{998FD5A6-3FFE-4EBA-9692-EF6B2EB2F41B}" presName="theInnerList" presStyleCnt="0"/>
      <dgm:spPr/>
    </dgm:pt>
    <dgm:pt modelId="{831C2871-2005-42DE-A9C8-A0A73DCD52B9}" type="pres">
      <dgm:prSet presAssocID="{EE56DB61-F3EA-4B8A-8F7A-D13767E217A9}" presName="childNode" presStyleLbl="node1" presStyleIdx="6" presStyleCnt="11">
        <dgm:presLayoutVars>
          <dgm:bulletEnabled val="1"/>
        </dgm:presLayoutVars>
      </dgm:prSet>
      <dgm:spPr/>
    </dgm:pt>
    <dgm:pt modelId="{6CF70123-2F02-4B3E-8FF1-C5A7749A9A5D}" type="pres">
      <dgm:prSet presAssocID="{EE56DB61-F3EA-4B8A-8F7A-D13767E217A9}" presName="aSpace2" presStyleCnt="0"/>
      <dgm:spPr/>
    </dgm:pt>
    <dgm:pt modelId="{B8A10261-4A9A-4044-A5C7-211A89C0BE3C}" type="pres">
      <dgm:prSet presAssocID="{B94F3FEC-9787-4206-A7F8-DE2C4CE0932F}" presName="childNode" presStyleLbl="node1" presStyleIdx="7" presStyleCnt="11">
        <dgm:presLayoutVars>
          <dgm:bulletEnabled val="1"/>
        </dgm:presLayoutVars>
      </dgm:prSet>
      <dgm:spPr/>
    </dgm:pt>
    <dgm:pt modelId="{6683175E-15AD-450F-872B-FC3325B6E5D9}" type="pres">
      <dgm:prSet presAssocID="{B94F3FEC-9787-4206-A7F8-DE2C4CE0932F}" presName="aSpace2" presStyleCnt="0"/>
      <dgm:spPr/>
    </dgm:pt>
    <dgm:pt modelId="{3C4B6C0E-1831-4AD7-BF8C-13C8AED7392A}" type="pres">
      <dgm:prSet presAssocID="{3980031D-F71B-44AE-AEBB-D7BA3AEF2B3D}" presName="childNode" presStyleLbl="node1" presStyleIdx="8" presStyleCnt="11">
        <dgm:presLayoutVars>
          <dgm:bulletEnabled val="1"/>
        </dgm:presLayoutVars>
      </dgm:prSet>
      <dgm:spPr/>
    </dgm:pt>
    <dgm:pt modelId="{8DC8FB2B-98C5-4C9C-A9FA-967C36B251AD}" type="pres">
      <dgm:prSet presAssocID="{3980031D-F71B-44AE-AEBB-D7BA3AEF2B3D}" presName="aSpace2" presStyleCnt="0"/>
      <dgm:spPr/>
    </dgm:pt>
    <dgm:pt modelId="{526183FC-36C6-4B15-BCD9-4D81465536F8}" type="pres">
      <dgm:prSet presAssocID="{FD5155F9-A8B5-48C2-988C-061CD277D8F5}" presName="childNode" presStyleLbl="node1" presStyleIdx="9" presStyleCnt="11">
        <dgm:presLayoutVars>
          <dgm:bulletEnabled val="1"/>
        </dgm:presLayoutVars>
      </dgm:prSet>
      <dgm:spPr/>
    </dgm:pt>
    <dgm:pt modelId="{E6B739AB-2EBC-4482-B8B2-5316FAC166F6}" type="pres">
      <dgm:prSet presAssocID="{FD5155F9-A8B5-48C2-988C-061CD277D8F5}" presName="aSpace2" presStyleCnt="0"/>
      <dgm:spPr/>
    </dgm:pt>
    <dgm:pt modelId="{582C4347-9E4F-4B69-A4E8-7FA179D20BCF}" type="pres">
      <dgm:prSet presAssocID="{BE3DA0B3-8A0A-4AA9-8B30-FF6F7C838599}" presName="childNode" presStyleLbl="node1" presStyleIdx="10" presStyleCnt="11">
        <dgm:presLayoutVars>
          <dgm:bulletEnabled val="1"/>
        </dgm:presLayoutVars>
      </dgm:prSet>
      <dgm:spPr/>
    </dgm:pt>
  </dgm:ptLst>
  <dgm:cxnLst>
    <dgm:cxn modelId="{9CF4F108-6476-406D-A77E-B6F1F00B5618}" type="presOf" srcId="{366168BD-4772-4A27-B592-4CDF42EA38D6}" destId="{BA53D999-62D7-4E45-A45C-77B9004F0989}" srcOrd="0" destOrd="0" presId="urn:microsoft.com/office/officeart/2005/8/layout/lProcess2"/>
    <dgm:cxn modelId="{A96F530E-BCC6-4B66-AFF0-D21926F12B1A}" type="presOf" srcId="{9D88E932-E48F-48E5-B0EF-49C654AE4445}" destId="{BFC78F42-091E-4C22-BD7C-22B7E28541A3}" srcOrd="1" destOrd="0" presId="urn:microsoft.com/office/officeart/2005/8/layout/lProcess2"/>
    <dgm:cxn modelId="{46A70118-D960-4813-9829-9235B1EE0AF7}" srcId="{998FD5A6-3FFE-4EBA-9692-EF6B2EB2F41B}" destId="{BE3DA0B3-8A0A-4AA9-8B30-FF6F7C838599}" srcOrd="4" destOrd="0" parTransId="{AFD9EAE0-3637-4090-BCC5-45156227743D}" sibTransId="{18FDEB9F-7838-4830-A5E5-51AE7567B537}"/>
    <dgm:cxn modelId="{79BADC1D-D9AC-4A9D-BE08-411D9F06162C}" srcId="{998FD5A6-3FFE-4EBA-9692-EF6B2EB2F41B}" destId="{FD5155F9-A8B5-48C2-988C-061CD277D8F5}" srcOrd="3" destOrd="0" parTransId="{37E12524-F7E5-447C-B8E3-EB16C1AE3ED7}" sibTransId="{1D48D63A-B63A-45A6-82C1-73E0D7A4F66C}"/>
    <dgm:cxn modelId="{1ED78623-8B79-4C5B-815E-54A3876BBA9A}" type="presOf" srcId="{EE56DB61-F3EA-4B8A-8F7A-D13767E217A9}" destId="{831C2871-2005-42DE-A9C8-A0A73DCD52B9}" srcOrd="0" destOrd="0" presId="urn:microsoft.com/office/officeart/2005/8/layout/lProcess2"/>
    <dgm:cxn modelId="{C0A6362B-CD0B-4FFF-B06D-F5AB7B3B4D73}" type="presOf" srcId="{9D88E932-E48F-48E5-B0EF-49C654AE4445}" destId="{ADB81BE1-2507-4820-9CB8-56813F5C6AE0}" srcOrd="0" destOrd="0" presId="urn:microsoft.com/office/officeart/2005/8/layout/lProcess2"/>
    <dgm:cxn modelId="{3FF97B37-FE56-45E9-8309-998C87236C07}" srcId="{A1B7B7A8-5EA5-447F-A1E9-704998FECA61}" destId="{1DCC716E-DC53-42B3-A20F-03A7DF8132E0}" srcOrd="1" destOrd="0" parTransId="{DE7EF526-1E88-47A0-A8C9-F36D7E95B649}" sibTransId="{F3F8E578-1308-46F4-81BA-CD88988554BC}"/>
    <dgm:cxn modelId="{F017FE37-198A-4AD2-A444-E4B299443729}" srcId="{998FD5A6-3FFE-4EBA-9692-EF6B2EB2F41B}" destId="{EE56DB61-F3EA-4B8A-8F7A-D13767E217A9}" srcOrd="0" destOrd="0" parTransId="{CAE26EC9-CB2C-4300-9BF8-18B6F1B04BE7}" sibTransId="{3B490410-C59F-470F-8DEA-D38F6685EEF7}"/>
    <dgm:cxn modelId="{5EDA3C5E-BFE1-45D1-B41E-2FFEC350FB91}" srcId="{408AD77D-0571-4D90-9F81-25C056049AFF}" destId="{0221475B-DE65-4358-AC94-C9EE9995F762}" srcOrd="0" destOrd="0" parTransId="{DFA3D5E0-1751-4855-B1C4-6A08F39879BF}" sibTransId="{DEA54E71-940B-431A-9A87-6E8948304B46}"/>
    <dgm:cxn modelId="{4F379148-7C63-40E8-B780-BD47358D97DD}" type="presOf" srcId="{408AD77D-0571-4D90-9F81-25C056049AFF}" destId="{B5F0CFCC-7906-40A5-B52B-2380133A3007}" srcOrd="0" destOrd="0" presId="urn:microsoft.com/office/officeart/2005/8/layout/lProcess2"/>
    <dgm:cxn modelId="{DA4D7A69-F434-4B09-81BE-8C00F212B1FD}" type="presOf" srcId="{0221475B-DE65-4358-AC94-C9EE9995F762}" destId="{A95CA1E9-0BE8-4D01-A135-B736CABD6971}" srcOrd="0" destOrd="0" presId="urn:microsoft.com/office/officeart/2005/8/layout/lProcess2"/>
    <dgm:cxn modelId="{90871952-F16E-4249-B833-A63961B1FBBB}" srcId="{998FD5A6-3FFE-4EBA-9692-EF6B2EB2F41B}" destId="{3980031D-F71B-44AE-AEBB-D7BA3AEF2B3D}" srcOrd="2" destOrd="0" parTransId="{D84371DB-D708-406D-AEEF-6F0BFCDAA405}" sibTransId="{E31C9A7B-F564-42D3-8FB8-93D385C547EF}"/>
    <dgm:cxn modelId="{33512C78-5A45-4FC3-B3EA-26C11F22A555}" type="presOf" srcId="{D37E1222-3588-4CB4-835C-CB43CC3D70A6}" destId="{B6714D60-9CA1-4388-94BB-7C5919DE891F}" srcOrd="0" destOrd="0" presId="urn:microsoft.com/office/officeart/2005/8/layout/lProcess2"/>
    <dgm:cxn modelId="{8C22E178-A865-402E-BDAE-382E276BD397}" type="presOf" srcId="{998FD5A6-3FFE-4EBA-9692-EF6B2EB2F41B}" destId="{D3218F1B-184B-4EFC-A065-135D8DF392B5}" srcOrd="0" destOrd="0" presId="urn:microsoft.com/office/officeart/2005/8/layout/lProcess2"/>
    <dgm:cxn modelId="{631DC37E-7271-4482-8BF5-54F1A3353DD4}" type="presOf" srcId="{1DCC716E-DC53-42B3-A20F-03A7DF8132E0}" destId="{FC28E79B-1C9B-40CA-83F6-60F5B868A0DE}" srcOrd="0" destOrd="0" presId="urn:microsoft.com/office/officeart/2005/8/layout/lProcess2"/>
    <dgm:cxn modelId="{ED29A980-0D89-4357-A13A-73E9C4CFF41F}" type="presOf" srcId="{A1B7B7A8-5EA5-447F-A1E9-704998FECA61}" destId="{FA87FAE8-1CCA-49DF-A858-0C74D351CCE6}" srcOrd="0" destOrd="0" presId="urn:microsoft.com/office/officeart/2005/8/layout/lProcess2"/>
    <dgm:cxn modelId="{63D1D982-F5B7-49BA-98FC-8019E9C5830A}" type="presOf" srcId="{FA11E15C-084D-40AD-A072-31597003FE6D}" destId="{DE83A3FB-3A41-472E-BF2D-87A98DD671E7}" srcOrd="0" destOrd="0" presId="urn:microsoft.com/office/officeart/2005/8/layout/lProcess2"/>
    <dgm:cxn modelId="{5E63D786-2249-442F-9C80-C6E3C66BD4EE}" srcId="{9D88E932-E48F-48E5-B0EF-49C654AE4445}" destId="{366168BD-4772-4A27-B592-4CDF42EA38D6}" srcOrd="2" destOrd="0" parTransId="{F018F9E5-7310-450B-9C02-82F5D1393151}" sibTransId="{54D0C7A7-4A3A-4194-BC16-722486138B7F}"/>
    <dgm:cxn modelId="{C53B848D-EC3A-42F0-B458-10F790814767}" type="presOf" srcId="{D5B41A5C-9802-4A4D-A747-C1C20D6E3708}" destId="{FB5EB922-0BD9-4587-BB29-5E6A6FE3E380}" srcOrd="0" destOrd="0" presId="urn:microsoft.com/office/officeart/2005/8/layout/lProcess2"/>
    <dgm:cxn modelId="{29D28F90-C97E-4A46-9F46-70872204EB5C}" srcId="{9D88E932-E48F-48E5-B0EF-49C654AE4445}" destId="{2C17045A-88B9-426A-9D76-1869D1C76970}" srcOrd="0" destOrd="0" parTransId="{0850E5D9-362A-422A-A377-89B9BE8D2A6E}" sibTransId="{8630D090-CDBF-4BDD-9ECF-7FE1170874D4}"/>
    <dgm:cxn modelId="{BF800693-5F37-4EC1-888D-3C26C87C4DED}" type="presOf" srcId="{1DCC716E-DC53-42B3-A20F-03A7DF8132E0}" destId="{FDF3C038-CDD8-406E-9806-ED6525F0A263}" srcOrd="1" destOrd="0" presId="urn:microsoft.com/office/officeart/2005/8/layout/lProcess2"/>
    <dgm:cxn modelId="{B2794797-BB35-4D8A-ACFB-F8D3E4B828F3}" srcId="{A1B7B7A8-5EA5-447F-A1E9-704998FECA61}" destId="{408AD77D-0571-4D90-9F81-25C056049AFF}" srcOrd="3" destOrd="0" parTransId="{31F748F1-FF57-41CE-9B12-DF07FA414A5C}" sibTransId="{08641DF0-C706-490B-803D-D0346DEEE515}"/>
    <dgm:cxn modelId="{7DB89D97-44E1-4F3F-AF18-5920F4D19B65}" srcId="{9D88E932-E48F-48E5-B0EF-49C654AE4445}" destId="{D37E1222-3588-4CB4-835C-CB43CC3D70A6}" srcOrd="1" destOrd="0" parTransId="{0982D978-9ABE-4E2C-9231-21A51639DFF3}" sibTransId="{BF3A821E-A423-431F-93D1-D0729AFF1CEA}"/>
    <dgm:cxn modelId="{BE3C4098-79C8-4193-A87C-189F38974D5B}" type="presOf" srcId="{998FD5A6-3FFE-4EBA-9692-EF6B2EB2F41B}" destId="{801A1E3B-6730-4BCD-B940-0E00DFCCCB69}" srcOrd="1" destOrd="0" presId="urn:microsoft.com/office/officeart/2005/8/layout/lProcess2"/>
    <dgm:cxn modelId="{8DBFFC9B-F60A-41A6-B886-635BF6DBBF37}" srcId="{1DCC716E-DC53-42B3-A20F-03A7DF8132E0}" destId="{FA11E15C-084D-40AD-A072-31597003FE6D}" srcOrd="0" destOrd="0" parTransId="{5D5CB1E3-EF79-40E4-8C4F-CAB3B23358ED}" sibTransId="{9FF2B477-ABFF-4456-98E3-F2B27339B2A2}"/>
    <dgm:cxn modelId="{243C73AB-7D0E-4C31-8847-74F2B576E980}" type="presOf" srcId="{D5B41A5C-9802-4A4D-A747-C1C20D6E3708}" destId="{3C67B930-546C-4DE5-9979-29894A11264F}" srcOrd="1" destOrd="0" presId="urn:microsoft.com/office/officeart/2005/8/layout/lProcess2"/>
    <dgm:cxn modelId="{0094B4BE-2D1E-46AD-BC8B-7BBF6EC4D1BB}" srcId="{998FD5A6-3FFE-4EBA-9692-EF6B2EB2F41B}" destId="{B94F3FEC-9787-4206-A7F8-DE2C4CE0932F}" srcOrd="1" destOrd="0" parTransId="{BD6F9CC1-AE55-4DF6-84DF-EAA0C9306DB9}" sibTransId="{A5BD74AE-D4D1-430A-AF0B-205222668679}"/>
    <dgm:cxn modelId="{3DDE2EBF-0195-4045-8A14-EDC5124427D8}" type="presOf" srcId="{2C17045A-88B9-426A-9D76-1869D1C76970}" destId="{E8A5A7DC-A938-4DAE-8B77-3CF11821BC38}" srcOrd="0" destOrd="0" presId="urn:microsoft.com/office/officeart/2005/8/layout/lProcess2"/>
    <dgm:cxn modelId="{631D66BF-F083-44BB-8278-F0875E72D055}" srcId="{D5B41A5C-9802-4A4D-A747-C1C20D6E3708}" destId="{F99B1714-226D-4650-8B0A-ED6EEAAA8F59}" srcOrd="0" destOrd="0" parTransId="{7D78B01B-44AE-4585-967F-CE064DE5366B}" sibTransId="{9104C60A-878A-4E38-9990-2107BF7052D4}"/>
    <dgm:cxn modelId="{2E2265D7-D38F-43E6-8E83-41DDB036ACBD}" type="presOf" srcId="{BE3DA0B3-8A0A-4AA9-8B30-FF6F7C838599}" destId="{582C4347-9E4F-4B69-A4E8-7FA179D20BCF}" srcOrd="0" destOrd="0" presId="urn:microsoft.com/office/officeart/2005/8/layout/lProcess2"/>
    <dgm:cxn modelId="{87ADC6E1-DC93-4283-97FB-2DAF629B75FF}" type="presOf" srcId="{408AD77D-0571-4D90-9F81-25C056049AFF}" destId="{C3AFE6FF-11DA-41C1-979F-9119B93722A6}" srcOrd="1" destOrd="0" presId="urn:microsoft.com/office/officeart/2005/8/layout/lProcess2"/>
    <dgm:cxn modelId="{AEE252E3-EACB-43E1-9033-CCDF63C4BAE6}" type="presOf" srcId="{3980031D-F71B-44AE-AEBB-D7BA3AEF2B3D}" destId="{3C4B6C0E-1831-4AD7-BF8C-13C8AED7392A}" srcOrd="0" destOrd="0" presId="urn:microsoft.com/office/officeart/2005/8/layout/lProcess2"/>
    <dgm:cxn modelId="{158D84E7-3D26-468A-8CF7-E81A673ECDD6}" type="presOf" srcId="{F99B1714-226D-4650-8B0A-ED6EEAAA8F59}" destId="{1218B7B0-5F15-48DA-B974-5DAE62E268FF}" srcOrd="0" destOrd="0" presId="urn:microsoft.com/office/officeart/2005/8/layout/lProcess2"/>
    <dgm:cxn modelId="{0EDD26E9-FBAD-4D2E-852E-4D615FBE9029}" type="presOf" srcId="{FD5155F9-A8B5-48C2-988C-061CD277D8F5}" destId="{526183FC-36C6-4B15-BCD9-4D81465536F8}" srcOrd="0" destOrd="0" presId="urn:microsoft.com/office/officeart/2005/8/layout/lProcess2"/>
    <dgm:cxn modelId="{F38984F0-2B15-413A-9A6F-B4C9A55C76A2}" srcId="{A1B7B7A8-5EA5-447F-A1E9-704998FECA61}" destId="{D5B41A5C-9802-4A4D-A747-C1C20D6E3708}" srcOrd="2" destOrd="0" parTransId="{F0DBA356-E931-4A3A-BA70-0DA4C22CDC87}" sibTransId="{4BA1F6E3-48B8-4EDE-BA10-BA877C5BBE1E}"/>
    <dgm:cxn modelId="{EDAD9DF2-C5D2-4F7F-BDAC-EE0232FDC522}" type="presOf" srcId="{B94F3FEC-9787-4206-A7F8-DE2C4CE0932F}" destId="{B8A10261-4A9A-4044-A5C7-211A89C0BE3C}" srcOrd="0" destOrd="0" presId="urn:microsoft.com/office/officeart/2005/8/layout/lProcess2"/>
    <dgm:cxn modelId="{D9AED3F7-B502-43C1-9636-7405DA599EF1}" srcId="{A1B7B7A8-5EA5-447F-A1E9-704998FECA61}" destId="{998FD5A6-3FFE-4EBA-9692-EF6B2EB2F41B}" srcOrd="4" destOrd="0" parTransId="{27BA6E84-E641-46EC-83C5-B58AB7B846D4}" sibTransId="{22D86003-7E2B-4795-9DA0-1D453DCA829A}"/>
    <dgm:cxn modelId="{7A373EFA-1896-4C83-8CCC-C3A45D580A3E}" srcId="{A1B7B7A8-5EA5-447F-A1E9-704998FECA61}" destId="{9D88E932-E48F-48E5-B0EF-49C654AE4445}" srcOrd="0" destOrd="0" parTransId="{2CF7A628-963E-4441-B386-B46C84CF297A}" sibTransId="{72FB7A0A-9A8E-4ACB-9EB1-66526B147488}"/>
    <dgm:cxn modelId="{D3235485-E05C-497C-85A5-297BED8CF1D1}" type="presParOf" srcId="{FA87FAE8-1CCA-49DF-A858-0C74D351CCE6}" destId="{347F98BA-4AB6-4F29-9617-0AE08CD69850}" srcOrd="0" destOrd="0" presId="urn:microsoft.com/office/officeart/2005/8/layout/lProcess2"/>
    <dgm:cxn modelId="{919AAD08-739B-45DA-922E-E4F30EAB4638}" type="presParOf" srcId="{347F98BA-4AB6-4F29-9617-0AE08CD69850}" destId="{ADB81BE1-2507-4820-9CB8-56813F5C6AE0}" srcOrd="0" destOrd="0" presId="urn:microsoft.com/office/officeart/2005/8/layout/lProcess2"/>
    <dgm:cxn modelId="{563805AA-CDC2-4C14-AEBF-FFA2F2B6B84B}" type="presParOf" srcId="{347F98BA-4AB6-4F29-9617-0AE08CD69850}" destId="{BFC78F42-091E-4C22-BD7C-22B7E28541A3}" srcOrd="1" destOrd="0" presId="urn:microsoft.com/office/officeart/2005/8/layout/lProcess2"/>
    <dgm:cxn modelId="{5FE95650-9F93-4EEA-8DE9-A30893814C37}" type="presParOf" srcId="{347F98BA-4AB6-4F29-9617-0AE08CD69850}" destId="{932A73EF-F605-4735-BC42-6C73F266EDE9}" srcOrd="2" destOrd="0" presId="urn:microsoft.com/office/officeart/2005/8/layout/lProcess2"/>
    <dgm:cxn modelId="{C79648E1-C88A-4106-A0A5-D62AB852BCE9}" type="presParOf" srcId="{932A73EF-F605-4735-BC42-6C73F266EDE9}" destId="{23CEDB19-7E41-437A-9CC8-1D12DB325E79}" srcOrd="0" destOrd="0" presId="urn:microsoft.com/office/officeart/2005/8/layout/lProcess2"/>
    <dgm:cxn modelId="{361EEDC1-CE8F-4347-8A63-66E0E8C4DC20}" type="presParOf" srcId="{23CEDB19-7E41-437A-9CC8-1D12DB325E79}" destId="{E8A5A7DC-A938-4DAE-8B77-3CF11821BC38}" srcOrd="0" destOrd="0" presId="urn:microsoft.com/office/officeart/2005/8/layout/lProcess2"/>
    <dgm:cxn modelId="{B3D0484E-3992-43ED-8A0D-F02DB2D8E4F9}" type="presParOf" srcId="{23CEDB19-7E41-437A-9CC8-1D12DB325E79}" destId="{0566DAA3-3999-4B9C-ACB4-D0EDC420A229}" srcOrd="1" destOrd="0" presId="urn:microsoft.com/office/officeart/2005/8/layout/lProcess2"/>
    <dgm:cxn modelId="{9FC7A22E-F81B-4E1F-A25C-F7E671DC060B}" type="presParOf" srcId="{23CEDB19-7E41-437A-9CC8-1D12DB325E79}" destId="{B6714D60-9CA1-4388-94BB-7C5919DE891F}" srcOrd="2" destOrd="0" presId="urn:microsoft.com/office/officeart/2005/8/layout/lProcess2"/>
    <dgm:cxn modelId="{5FEC27B1-2DFA-4B1B-B88A-2E84E6BEFD59}" type="presParOf" srcId="{23CEDB19-7E41-437A-9CC8-1D12DB325E79}" destId="{1C98FE5F-6EBA-4A98-83C6-8604E8BBDE27}" srcOrd="3" destOrd="0" presId="urn:microsoft.com/office/officeart/2005/8/layout/lProcess2"/>
    <dgm:cxn modelId="{980F8B5C-9C1F-4A57-851C-6D5BD04E8AB4}" type="presParOf" srcId="{23CEDB19-7E41-437A-9CC8-1D12DB325E79}" destId="{BA53D999-62D7-4E45-A45C-77B9004F0989}" srcOrd="4" destOrd="0" presId="urn:microsoft.com/office/officeart/2005/8/layout/lProcess2"/>
    <dgm:cxn modelId="{D6893BB7-458F-4B29-9B0D-FC018D84F138}" type="presParOf" srcId="{FA87FAE8-1CCA-49DF-A858-0C74D351CCE6}" destId="{8A4C3930-8886-46FA-9D9F-B34391068285}" srcOrd="1" destOrd="0" presId="urn:microsoft.com/office/officeart/2005/8/layout/lProcess2"/>
    <dgm:cxn modelId="{9A347052-E539-4078-9085-B6EE6A84A3EF}" type="presParOf" srcId="{FA87FAE8-1CCA-49DF-A858-0C74D351CCE6}" destId="{DFB22F74-F9BD-460B-AC13-728308BD52AE}" srcOrd="2" destOrd="0" presId="urn:microsoft.com/office/officeart/2005/8/layout/lProcess2"/>
    <dgm:cxn modelId="{F2CE73EB-F6D4-4F66-893B-0FDBF2AD4100}" type="presParOf" srcId="{DFB22F74-F9BD-460B-AC13-728308BD52AE}" destId="{FC28E79B-1C9B-40CA-83F6-60F5B868A0DE}" srcOrd="0" destOrd="0" presId="urn:microsoft.com/office/officeart/2005/8/layout/lProcess2"/>
    <dgm:cxn modelId="{E981BB2D-1BE2-43C3-9C4B-522163779470}" type="presParOf" srcId="{DFB22F74-F9BD-460B-AC13-728308BD52AE}" destId="{FDF3C038-CDD8-406E-9806-ED6525F0A263}" srcOrd="1" destOrd="0" presId="urn:microsoft.com/office/officeart/2005/8/layout/lProcess2"/>
    <dgm:cxn modelId="{C2763A13-81C4-44C9-B030-9E7EBD029CAA}" type="presParOf" srcId="{DFB22F74-F9BD-460B-AC13-728308BD52AE}" destId="{02258E68-D6CF-473C-A140-49F4E941BA04}" srcOrd="2" destOrd="0" presId="urn:microsoft.com/office/officeart/2005/8/layout/lProcess2"/>
    <dgm:cxn modelId="{B4C4A2D0-EB7F-4EE1-ADBB-2532E0C8D481}" type="presParOf" srcId="{02258E68-D6CF-473C-A140-49F4E941BA04}" destId="{DF3855F9-30FA-470B-9FB7-C3432FFF4411}" srcOrd="0" destOrd="0" presId="urn:microsoft.com/office/officeart/2005/8/layout/lProcess2"/>
    <dgm:cxn modelId="{34BF241D-47F8-4BBD-AADA-3346FFF23F3C}" type="presParOf" srcId="{DF3855F9-30FA-470B-9FB7-C3432FFF4411}" destId="{DE83A3FB-3A41-472E-BF2D-87A98DD671E7}" srcOrd="0" destOrd="0" presId="urn:microsoft.com/office/officeart/2005/8/layout/lProcess2"/>
    <dgm:cxn modelId="{A35653E3-831E-48C8-A6D4-3625BEB95D34}" type="presParOf" srcId="{FA87FAE8-1CCA-49DF-A858-0C74D351CCE6}" destId="{0406C59C-763F-4591-8E1C-D00C8B661273}" srcOrd="3" destOrd="0" presId="urn:microsoft.com/office/officeart/2005/8/layout/lProcess2"/>
    <dgm:cxn modelId="{622CBE38-C0AF-4F0A-B7B1-951D7210367E}" type="presParOf" srcId="{FA87FAE8-1CCA-49DF-A858-0C74D351CCE6}" destId="{5CF30502-EA1C-459D-BFB9-464C897EB464}" srcOrd="4" destOrd="0" presId="urn:microsoft.com/office/officeart/2005/8/layout/lProcess2"/>
    <dgm:cxn modelId="{54BE7256-CCCF-42DB-BC70-5AC2EFD1F8FF}" type="presParOf" srcId="{5CF30502-EA1C-459D-BFB9-464C897EB464}" destId="{FB5EB922-0BD9-4587-BB29-5E6A6FE3E380}" srcOrd="0" destOrd="0" presId="urn:microsoft.com/office/officeart/2005/8/layout/lProcess2"/>
    <dgm:cxn modelId="{2A347218-4485-4805-A6F6-9B4D8E5EE80C}" type="presParOf" srcId="{5CF30502-EA1C-459D-BFB9-464C897EB464}" destId="{3C67B930-546C-4DE5-9979-29894A11264F}" srcOrd="1" destOrd="0" presId="urn:microsoft.com/office/officeart/2005/8/layout/lProcess2"/>
    <dgm:cxn modelId="{D0F56A77-E828-435F-90B3-8454725C7943}" type="presParOf" srcId="{5CF30502-EA1C-459D-BFB9-464C897EB464}" destId="{D9A5B249-C147-4FB3-99BC-96E564960FB3}" srcOrd="2" destOrd="0" presId="urn:microsoft.com/office/officeart/2005/8/layout/lProcess2"/>
    <dgm:cxn modelId="{9F7EC376-41EE-4134-8BA3-710C56F56591}" type="presParOf" srcId="{D9A5B249-C147-4FB3-99BC-96E564960FB3}" destId="{8A95E5AD-641A-4557-B0C0-13C37EEAC283}" srcOrd="0" destOrd="0" presId="urn:microsoft.com/office/officeart/2005/8/layout/lProcess2"/>
    <dgm:cxn modelId="{33927F1F-9202-4D93-8D96-C06287BBB048}" type="presParOf" srcId="{8A95E5AD-641A-4557-B0C0-13C37EEAC283}" destId="{1218B7B0-5F15-48DA-B974-5DAE62E268FF}" srcOrd="0" destOrd="0" presId="urn:microsoft.com/office/officeart/2005/8/layout/lProcess2"/>
    <dgm:cxn modelId="{3444D8C2-CEE3-4396-A298-D70D30ADC6DF}" type="presParOf" srcId="{FA87FAE8-1CCA-49DF-A858-0C74D351CCE6}" destId="{65949D68-A4D5-4293-A98E-EDF885372475}" srcOrd="5" destOrd="0" presId="urn:microsoft.com/office/officeart/2005/8/layout/lProcess2"/>
    <dgm:cxn modelId="{B4DF4037-268F-4DF4-B4CA-436C59510B0F}" type="presParOf" srcId="{FA87FAE8-1CCA-49DF-A858-0C74D351CCE6}" destId="{2C9CA23F-7C3C-430F-B50B-3DB1F831FB79}" srcOrd="6" destOrd="0" presId="urn:microsoft.com/office/officeart/2005/8/layout/lProcess2"/>
    <dgm:cxn modelId="{687CAA44-515D-44C8-92C5-072C6156EEFC}" type="presParOf" srcId="{2C9CA23F-7C3C-430F-B50B-3DB1F831FB79}" destId="{B5F0CFCC-7906-40A5-B52B-2380133A3007}" srcOrd="0" destOrd="0" presId="urn:microsoft.com/office/officeart/2005/8/layout/lProcess2"/>
    <dgm:cxn modelId="{BB8F4C17-0C52-4DBC-AB99-9B0A1968AE0B}" type="presParOf" srcId="{2C9CA23F-7C3C-430F-B50B-3DB1F831FB79}" destId="{C3AFE6FF-11DA-41C1-979F-9119B93722A6}" srcOrd="1" destOrd="0" presId="urn:microsoft.com/office/officeart/2005/8/layout/lProcess2"/>
    <dgm:cxn modelId="{30CE8DD0-88C7-4496-B36B-C898A856CC16}" type="presParOf" srcId="{2C9CA23F-7C3C-430F-B50B-3DB1F831FB79}" destId="{45BD43BD-318F-4823-B18C-2D36899B14B7}" srcOrd="2" destOrd="0" presId="urn:microsoft.com/office/officeart/2005/8/layout/lProcess2"/>
    <dgm:cxn modelId="{9B7052AB-E78B-47F8-A14F-98C87F685F06}" type="presParOf" srcId="{45BD43BD-318F-4823-B18C-2D36899B14B7}" destId="{4F629B4E-2E53-494A-81F9-0AAC8B20D254}" srcOrd="0" destOrd="0" presId="urn:microsoft.com/office/officeart/2005/8/layout/lProcess2"/>
    <dgm:cxn modelId="{4A6E489B-7DBC-4242-B5D2-8DFE6461202F}" type="presParOf" srcId="{4F629B4E-2E53-494A-81F9-0AAC8B20D254}" destId="{A95CA1E9-0BE8-4D01-A135-B736CABD6971}" srcOrd="0" destOrd="0" presId="urn:microsoft.com/office/officeart/2005/8/layout/lProcess2"/>
    <dgm:cxn modelId="{6969D4CA-BD5A-427C-9571-D20F4DFE5CCD}" type="presParOf" srcId="{FA87FAE8-1CCA-49DF-A858-0C74D351CCE6}" destId="{CB7CBF8B-48A4-486A-81C8-17874E8239A0}" srcOrd="7" destOrd="0" presId="urn:microsoft.com/office/officeart/2005/8/layout/lProcess2"/>
    <dgm:cxn modelId="{911EC2F6-0CA6-41C0-85F2-B0064C570D5E}" type="presParOf" srcId="{FA87FAE8-1CCA-49DF-A858-0C74D351CCE6}" destId="{4FF93042-16FA-4BC2-9556-951EA44E47B3}" srcOrd="8" destOrd="0" presId="urn:microsoft.com/office/officeart/2005/8/layout/lProcess2"/>
    <dgm:cxn modelId="{CF53CDA6-03BE-4B73-BD4A-4E2665332383}" type="presParOf" srcId="{4FF93042-16FA-4BC2-9556-951EA44E47B3}" destId="{D3218F1B-184B-4EFC-A065-135D8DF392B5}" srcOrd="0" destOrd="0" presId="urn:microsoft.com/office/officeart/2005/8/layout/lProcess2"/>
    <dgm:cxn modelId="{6B335611-9C07-4780-AD95-AD9D8F14D0BC}" type="presParOf" srcId="{4FF93042-16FA-4BC2-9556-951EA44E47B3}" destId="{801A1E3B-6730-4BCD-B940-0E00DFCCCB69}" srcOrd="1" destOrd="0" presId="urn:microsoft.com/office/officeart/2005/8/layout/lProcess2"/>
    <dgm:cxn modelId="{660314E6-995C-437C-BFFB-AC3CA880F740}" type="presParOf" srcId="{4FF93042-16FA-4BC2-9556-951EA44E47B3}" destId="{CC2D465E-4B10-47BC-AFF0-0762E25E8BCA}" srcOrd="2" destOrd="0" presId="urn:microsoft.com/office/officeart/2005/8/layout/lProcess2"/>
    <dgm:cxn modelId="{4090B368-28D5-412D-B89A-C8D7B0E921D4}" type="presParOf" srcId="{CC2D465E-4B10-47BC-AFF0-0762E25E8BCA}" destId="{CBB443F6-E7BA-4086-BE0D-4446A781CF7D}" srcOrd="0" destOrd="0" presId="urn:microsoft.com/office/officeart/2005/8/layout/lProcess2"/>
    <dgm:cxn modelId="{D8435D63-798C-47D7-B2AD-C3D10B19DF0F}" type="presParOf" srcId="{CBB443F6-E7BA-4086-BE0D-4446A781CF7D}" destId="{831C2871-2005-42DE-A9C8-A0A73DCD52B9}" srcOrd="0" destOrd="0" presId="urn:microsoft.com/office/officeart/2005/8/layout/lProcess2"/>
    <dgm:cxn modelId="{AEF729F3-4F1D-4C48-B1C6-663DB8EEEC93}" type="presParOf" srcId="{CBB443F6-E7BA-4086-BE0D-4446A781CF7D}" destId="{6CF70123-2F02-4B3E-8FF1-C5A7749A9A5D}" srcOrd="1" destOrd="0" presId="urn:microsoft.com/office/officeart/2005/8/layout/lProcess2"/>
    <dgm:cxn modelId="{3A47EF74-ED00-4A03-A00C-0C24FCF96F9D}" type="presParOf" srcId="{CBB443F6-E7BA-4086-BE0D-4446A781CF7D}" destId="{B8A10261-4A9A-4044-A5C7-211A89C0BE3C}" srcOrd="2" destOrd="0" presId="urn:microsoft.com/office/officeart/2005/8/layout/lProcess2"/>
    <dgm:cxn modelId="{321B4263-B934-4228-B8E5-BD49DCC7959F}" type="presParOf" srcId="{CBB443F6-E7BA-4086-BE0D-4446A781CF7D}" destId="{6683175E-15AD-450F-872B-FC3325B6E5D9}" srcOrd="3" destOrd="0" presId="urn:microsoft.com/office/officeart/2005/8/layout/lProcess2"/>
    <dgm:cxn modelId="{6D29EDF7-7C0B-45E0-A103-E214AC719AE5}" type="presParOf" srcId="{CBB443F6-E7BA-4086-BE0D-4446A781CF7D}" destId="{3C4B6C0E-1831-4AD7-BF8C-13C8AED7392A}" srcOrd="4" destOrd="0" presId="urn:microsoft.com/office/officeart/2005/8/layout/lProcess2"/>
    <dgm:cxn modelId="{64093E5C-915B-4135-89B9-AD6D1E714D59}" type="presParOf" srcId="{CBB443F6-E7BA-4086-BE0D-4446A781CF7D}" destId="{8DC8FB2B-98C5-4C9C-A9FA-967C36B251AD}" srcOrd="5" destOrd="0" presId="urn:microsoft.com/office/officeart/2005/8/layout/lProcess2"/>
    <dgm:cxn modelId="{1EA5E5CE-3B9C-4856-B4E0-6F7E06641DE3}" type="presParOf" srcId="{CBB443F6-E7BA-4086-BE0D-4446A781CF7D}" destId="{526183FC-36C6-4B15-BCD9-4D81465536F8}" srcOrd="6" destOrd="0" presId="urn:microsoft.com/office/officeart/2005/8/layout/lProcess2"/>
    <dgm:cxn modelId="{700BA976-14D9-4C28-9E24-3187F576E1C0}" type="presParOf" srcId="{CBB443F6-E7BA-4086-BE0D-4446A781CF7D}" destId="{E6B739AB-2EBC-4482-B8B2-5316FAC166F6}" srcOrd="7" destOrd="0" presId="urn:microsoft.com/office/officeart/2005/8/layout/lProcess2"/>
    <dgm:cxn modelId="{F3D2710B-753D-4B28-86D0-E4EC3A4AE2C1}" type="presParOf" srcId="{CBB443F6-E7BA-4086-BE0D-4446A781CF7D}" destId="{582C4347-9E4F-4B69-A4E8-7FA179D20BCF}" srcOrd="8"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B7B7A8-5EA5-447F-A1E9-704998FECA61}"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D88E932-E48F-48E5-B0EF-49C654AE4445}">
      <dgm:prSet phldrT="[Text]"/>
      <dgm:spPr/>
      <dgm:t>
        <a:bodyPr/>
        <a:lstStyle/>
        <a:p>
          <a:r>
            <a:rPr lang="en-US" dirty="0">
              <a:latin typeface="Montserrat" panose="02000505000000020004" pitchFamily="2" charset="0"/>
            </a:rPr>
            <a:t>Control IQ+</a:t>
          </a:r>
        </a:p>
      </dgm:t>
    </dgm:pt>
    <dgm:pt modelId="{2CF7A628-963E-4441-B386-B46C84CF297A}" type="parTrans" cxnId="{7A373EFA-1896-4C83-8CCC-C3A45D580A3E}">
      <dgm:prSet/>
      <dgm:spPr/>
      <dgm:t>
        <a:bodyPr/>
        <a:lstStyle/>
        <a:p>
          <a:endParaRPr lang="en-US">
            <a:latin typeface="Montserrat" panose="02000505000000020004" pitchFamily="2" charset="0"/>
          </a:endParaRPr>
        </a:p>
      </dgm:t>
    </dgm:pt>
    <dgm:pt modelId="{72FB7A0A-9A8E-4ACB-9EB1-66526B147488}" type="sibTrans" cxnId="{7A373EFA-1896-4C83-8CCC-C3A45D580A3E}">
      <dgm:prSet/>
      <dgm:spPr/>
      <dgm:t>
        <a:bodyPr/>
        <a:lstStyle/>
        <a:p>
          <a:endParaRPr lang="en-US">
            <a:latin typeface="Montserrat" panose="02000505000000020004" pitchFamily="2" charset="0"/>
          </a:endParaRPr>
        </a:p>
      </dgm:t>
    </dgm:pt>
    <dgm:pt modelId="{2C17045A-88B9-426A-9D76-1869D1C76970}">
      <dgm:prSet phldrT="[Text]"/>
      <dgm:spPr>
        <a:solidFill>
          <a:srgbClr val="009999"/>
        </a:solidFill>
      </dgm:spPr>
      <dgm:t>
        <a:bodyPr/>
        <a:lstStyle/>
        <a:p>
          <a:r>
            <a:rPr lang="en-US" dirty="0">
              <a:latin typeface="Montserrat" panose="02000505000000020004" pitchFamily="2" charset="0"/>
            </a:rPr>
            <a:t>ICR</a:t>
          </a:r>
        </a:p>
      </dgm:t>
    </dgm:pt>
    <dgm:pt modelId="{0850E5D9-362A-422A-A377-89B9BE8D2A6E}" type="parTrans" cxnId="{29D28F90-C97E-4A46-9F46-70872204EB5C}">
      <dgm:prSet/>
      <dgm:spPr/>
      <dgm:t>
        <a:bodyPr/>
        <a:lstStyle/>
        <a:p>
          <a:endParaRPr lang="en-US">
            <a:latin typeface="Montserrat" panose="02000505000000020004" pitchFamily="2" charset="0"/>
          </a:endParaRPr>
        </a:p>
      </dgm:t>
    </dgm:pt>
    <dgm:pt modelId="{8630D090-CDBF-4BDD-9ECF-7FE1170874D4}" type="sibTrans" cxnId="{29D28F90-C97E-4A46-9F46-70872204EB5C}">
      <dgm:prSet/>
      <dgm:spPr/>
      <dgm:t>
        <a:bodyPr/>
        <a:lstStyle/>
        <a:p>
          <a:endParaRPr lang="en-US">
            <a:latin typeface="Montserrat" panose="02000505000000020004" pitchFamily="2" charset="0"/>
          </a:endParaRPr>
        </a:p>
      </dgm:t>
    </dgm:pt>
    <dgm:pt modelId="{D37E1222-3588-4CB4-835C-CB43CC3D70A6}">
      <dgm:prSet phldrT="[Text]"/>
      <dgm:spPr>
        <a:solidFill>
          <a:srgbClr val="009999"/>
        </a:solidFill>
      </dgm:spPr>
      <dgm:t>
        <a:bodyPr/>
        <a:lstStyle/>
        <a:p>
          <a:r>
            <a:rPr lang="en-US" dirty="0">
              <a:latin typeface="Montserrat" panose="02000505000000020004" pitchFamily="2" charset="0"/>
            </a:rPr>
            <a:t>ISF</a:t>
          </a:r>
        </a:p>
      </dgm:t>
    </dgm:pt>
    <dgm:pt modelId="{0982D978-9ABE-4E2C-9231-21A51639DFF3}" type="parTrans" cxnId="{7DB89D97-44E1-4F3F-AF18-5920F4D19B65}">
      <dgm:prSet/>
      <dgm:spPr/>
      <dgm:t>
        <a:bodyPr/>
        <a:lstStyle/>
        <a:p>
          <a:endParaRPr lang="en-US">
            <a:latin typeface="Montserrat" panose="02000505000000020004" pitchFamily="2" charset="0"/>
          </a:endParaRPr>
        </a:p>
      </dgm:t>
    </dgm:pt>
    <dgm:pt modelId="{BF3A821E-A423-431F-93D1-D0729AFF1CEA}" type="sibTrans" cxnId="{7DB89D97-44E1-4F3F-AF18-5920F4D19B65}">
      <dgm:prSet/>
      <dgm:spPr/>
      <dgm:t>
        <a:bodyPr/>
        <a:lstStyle/>
        <a:p>
          <a:endParaRPr lang="en-US">
            <a:latin typeface="Montserrat" panose="02000505000000020004" pitchFamily="2" charset="0"/>
          </a:endParaRPr>
        </a:p>
      </dgm:t>
    </dgm:pt>
    <dgm:pt modelId="{1DCC716E-DC53-42B3-A20F-03A7DF8132E0}">
      <dgm:prSet phldrT="[Text]"/>
      <dgm:spPr/>
      <dgm:t>
        <a:bodyPr/>
        <a:lstStyle/>
        <a:p>
          <a:r>
            <a:rPr lang="en-US" dirty="0" err="1">
              <a:latin typeface="Montserrat" panose="02000505000000020004" pitchFamily="2" charset="0"/>
            </a:rPr>
            <a:t>iLet</a:t>
          </a:r>
          <a:endParaRPr lang="en-US" dirty="0">
            <a:latin typeface="Montserrat" panose="02000505000000020004" pitchFamily="2" charset="0"/>
          </a:endParaRPr>
        </a:p>
      </dgm:t>
    </dgm:pt>
    <dgm:pt modelId="{DE7EF526-1E88-47A0-A8C9-F36D7E95B649}" type="parTrans" cxnId="{3FF97B37-FE56-45E9-8309-998C87236C07}">
      <dgm:prSet/>
      <dgm:spPr/>
      <dgm:t>
        <a:bodyPr/>
        <a:lstStyle/>
        <a:p>
          <a:endParaRPr lang="en-US">
            <a:latin typeface="Montserrat" panose="02000505000000020004" pitchFamily="2" charset="0"/>
          </a:endParaRPr>
        </a:p>
      </dgm:t>
    </dgm:pt>
    <dgm:pt modelId="{F3F8E578-1308-46F4-81BA-CD88988554BC}" type="sibTrans" cxnId="{3FF97B37-FE56-45E9-8309-998C87236C07}">
      <dgm:prSet/>
      <dgm:spPr/>
      <dgm:t>
        <a:bodyPr/>
        <a:lstStyle/>
        <a:p>
          <a:endParaRPr lang="en-US">
            <a:latin typeface="Montserrat" panose="02000505000000020004" pitchFamily="2" charset="0"/>
          </a:endParaRPr>
        </a:p>
      </dgm:t>
    </dgm:pt>
    <dgm:pt modelId="{FA11E15C-084D-40AD-A072-31597003FE6D}">
      <dgm:prSet phldrT="[Text]" custT="1"/>
      <dgm:spPr>
        <a:solidFill>
          <a:srgbClr val="009999"/>
        </a:solidFill>
      </dgm:spPr>
      <dgm:t>
        <a:bodyPr/>
        <a:lstStyle/>
        <a:p>
          <a:r>
            <a:rPr lang="en-US" sz="1400" dirty="0">
              <a:latin typeface="Montserrat" panose="02000505000000020004" pitchFamily="2" charset="0"/>
            </a:rPr>
            <a:t>Meal announcements</a:t>
          </a:r>
        </a:p>
      </dgm:t>
    </dgm:pt>
    <dgm:pt modelId="{5D5CB1E3-EF79-40E4-8C4F-CAB3B23358ED}" type="parTrans" cxnId="{8DBFFC9B-F60A-41A6-B886-635BF6DBBF37}">
      <dgm:prSet/>
      <dgm:spPr/>
      <dgm:t>
        <a:bodyPr/>
        <a:lstStyle/>
        <a:p>
          <a:endParaRPr lang="en-US">
            <a:latin typeface="Montserrat" panose="02000505000000020004" pitchFamily="2" charset="0"/>
          </a:endParaRPr>
        </a:p>
      </dgm:t>
    </dgm:pt>
    <dgm:pt modelId="{9FF2B477-ABFF-4456-98E3-F2B27339B2A2}" type="sibTrans" cxnId="{8DBFFC9B-F60A-41A6-B886-635BF6DBBF37}">
      <dgm:prSet/>
      <dgm:spPr/>
      <dgm:t>
        <a:bodyPr/>
        <a:lstStyle/>
        <a:p>
          <a:endParaRPr lang="en-US">
            <a:latin typeface="Montserrat" panose="02000505000000020004" pitchFamily="2" charset="0"/>
          </a:endParaRPr>
        </a:p>
      </dgm:t>
    </dgm:pt>
    <dgm:pt modelId="{D5B41A5C-9802-4A4D-A747-C1C20D6E3708}">
      <dgm:prSet phldrT="[Text]"/>
      <dgm:spPr/>
      <dgm:t>
        <a:bodyPr/>
        <a:lstStyle/>
        <a:p>
          <a:r>
            <a:rPr lang="en-US" dirty="0" err="1">
              <a:latin typeface="Montserrat" panose="02000505000000020004" pitchFamily="2" charset="0"/>
            </a:rPr>
            <a:t>Omnipod</a:t>
          </a:r>
          <a:r>
            <a:rPr lang="en-US" dirty="0">
              <a:latin typeface="Montserrat" panose="02000505000000020004" pitchFamily="2" charset="0"/>
            </a:rPr>
            <a:t> 5</a:t>
          </a:r>
        </a:p>
      </dgm:t>
    </dgm:pt>
    <dgm:pt modelId="{F0DBA356-E931-4A3A-BA70-0DA4C22CDC87}" type="parTrans" cxnId="{F38984F0-2B15-413A-9A6F-B4C9A55C76A2}">
      <dgm:prSet/>
      <dgm:spPr/>
      <dgm:t>
        <a:bodyPr/>
        <a:lstStyle/>
        <a:p>
          <a:endParaRPr lang="en-US">
            <a:latin typeface="Montserrat" panose="02000505000000020004" pitchFamily="2" charset="0"/>
          </a:endParaRPr>
        </a:p>
      </dgm:t>
    </dgm:pt>
    <dgm:pt modelId="{4BA1F6E3-48B8-4EDE-BA10-BA877C5BBE1E}" type="sibTrans" cxnId="{F38984F0-2B15-413A-9A6F-B4C9A55C76A2}">
      <dgm:prSet/>
      <dgm:spPr/>
      <dgm:t>
        <a:bodyPr/>
        <a:lstStyle/>
        <a:p>
          <a:endParaRPr lang="en-US">
            <a:latin typeface="Montserrat" panose="02000505000000020004" pitchFamily="2" charset="0"/>
          </a:endParaRPr>
        </a:p>
      </dgm:t>
    </dgm:pt>
    <dgm:pt modelId="{408AD77D-0571-4D90-9F81-25C056049AFF}">
      <dgm:prSet phldrT="[Text]"/>
      <dgm:spPr/>
      <dgm:t>
        <a:bodyPr/>
        <a:lstStyle/>
        <a:p>
          <a:r>
            <a:rPr lang="en-US" dirty="0">
              <a:latin typeface="Montserrat" panose="02000505000000020004" pitchFamily="2" charset="0"/>
            </a:rPr>
            <a:t>780G</a:t>
          </a:r>
        </a:p>
      </dgm:t>
    </dgm:pt>
    <dgm:pt modelId="{31F748F1-FF57-41CE-9B12-DF07FA414A5C}" type="parTrans" cxnId="{B2794797-BB35-4D8A-ACFB-F8D3E4B828F3}">
      <dgm:prSet/>
      <dgm:spPr/>
      <dgm:t>
        <a:bodyPr/>
        <a:lstStyle/>
        <a:p>
          <a:endParaRPr lang="en-US">
            <a:latin typeface="Montserrat" panose="02000505000000020004" pitchFamily="2" charset="0"/>
          </a:endParaRPr>
        </a:p>
      </dgm:t>
    </dgm:pt>
    <dgm:pt modelId="{08641DF0-C706-490B-803D-D0346DEEE515}" type="sibTrans" cxnId="{B2794797-BB35-4D8A-ACFB-F8D3E4B828F3}">
      <dgm:prSet/>
      <dgm:spPr/>
      <dgm:t>
        <a:bodyPr/>
        <a:lstStyle/>
        <a:p>
          <a:endParaRPr lang="en-US">
            <a:latin typeface="Montserrat" panose="02000505000000020004" pitchFamily="2" charset="0"/>
          </a:endParaRPr>
        </a:p>
      </dgm:t>
    </dgm:pt>
    <dgm:pt modelId="{0221475B-DE65-4358-AC94-C9EE9995F762}">
      <dgm:prSet phldrT="[Text]"/>
      <dgm:spPr>
        <a:solidFill>
          <a:srgbClr val="009999"/>
        </a:solidFill>
      </dgm:spPr>
      <dgm:t>
        <a:bodyPr/>
        <a:lstStyle/>
        <a:p>
          <a:r>
            <a:rPr lang="en-US" dirty="0">
              <a:latin typeface="Montserrat" panose="02000505000000020004" pitchFamily="2" charset="0"/>
            </a:rPr>
            <a:t>ICR</a:t>
          </a:r>
        </a:p>
      </dgm:t>
    </dgm:pt>
    <dgm:pt modelId="{DFA3D5E0-1751-4855-B1C4-6A08F39879BF}" type="parTrans" cxnId="{5EDA3C5E-BFE1-45D1-B41E-2FFEC350FB91}">
      <dgm:prSet/>
      <dgm:spPr/>
      <dgm:t>
        <a:bodyPr/>
        <a:lstStyle/>
        <a:p>
          <a:endParaRPr lang="en-US">
            <a:latin typeface="Montserrat" panose="02000505000000020004" pitchFamily="2" charset="0"/>
          </a:endParaRPr>
        </a:p>
      </dgm:t>
    </dgm:pt>
    <dgm:pt modelId="{DEA54E71-940B-431A-9A87-6E8948304B46}" type="sibTrans" cxnId="{5EDA3C5E-BFE1-45D1-B41E-2FFEC350FB91}">
      <dgm:prSet/>
      <dgm:spPr/>
      <dgm:t>
        <a:bodyPr/>
        <a:lstStyle/>
        <a:p>
          <a:endParaRPr lang="en-US">
            <a:latin typeface="Montserrat" panose="02000505000000020004" pitchFamily="2" charset="0"/>
          </a:endParaRPr>
        </a:p>
      </dgm:t>
    </dgm:pt>
    <dgm:pt modelId="{F99B1714-226D-4650-8B0A-ED6EEAAA8F59}">
      <dgm:prSet phldrT="[Text]"/>
      <dgm:spPr>
        <a:solidFill>
          <a:srgbClr val="009999"/>
        </a:solidFill>
      </dgm:spPr>
      <dgm:t>
        <a:bodyPr/>
        <a:lstStyle/>
        <a:p>
          <a:r>
            <a:rPr lang="en-US" dirty="0">
              <a:latin typeface="Montserrat" panose="02000505000000020004" pitchFamily="2" charset="0"/>
            </a:rPr>
            <a:t>ICR</a:t>
          </a:r>
        </a:p>
      </dgm:t>
    </dgm:pt>
    <dgm:pt modelId="{7D78B01B-44AE-4585-967F-CE064DE5366B}" type="parTrans" cxnId="{631D66BF-F083-44BB-8278-F0875E72D055}">
      <dgm:prSet/>
      <dgm:spPr/>
      <dgm:t>
        <a:bodyPr/>
        <a:lstStyle/>
        <a:p>
          <a:endParaRPr lang="en-US">
            <a:latin typeface="Montserrat" panose="02000505000000020004" pitchFamily="2" charset="0"/>
          </a:endParaRPr>
        </a:p>
      </dgm:t>
    </dgm:pt>
    <dgm:pt modelId="{9104C60A-878A-4E38-9990-2107BF7052D4}" type="sibTrans" cxnId="{631D66BF-F083-44BB-8278-F0875E72D055}">
      <dgm:prSet/>
      <dgm:spPr/>
      <dgm:t>
        <a:bodyPr/>
        <a:lstStyle/>
        <a:p>
          <a:endParaRPr lang="en-US">
            <a:latin typeface="Montserrat" panose="02000505000000020004" pitchFamily="2" charset="0"/>
          </a:endParaRPr>
        </a:p>
      </dgm:t>
    </dgm:pt>
    <dgm:pt modelId="{998FD5A6-3FFE-4EBA-9692-EF6B2EB2F41B}">
      <dgm:prSet phldrT="[Text]"/>
      <dgm:spPr/>
      <dgm:t>
        <a:bodyPr/>
        <a:lstStyle/>
        <a:p>
          <a:r>
            <a:rPr lang="en-US" dirty="0" err="1">
              <a:latin typeface="Montserrat" panose="02000505000000020004" pitchFamily="2" charset="0"/>
            </a:rPr>
            <a:t>Twiist</a:t>
          </a:r>
          <a:endParaRPr lang="en-US" dirty="0">
            <a:latin typeface="Montserrat" panose="02000505000000020004" pitchFamily="2" charset="0"/>
          </a:endParaRPr>
        </a:p>
      </dgm:t>
    </dgm:pt>
    <dgm:pt modelId="{27BA6E84-E641-46EC-83C5-B58AB7B846D4}" type="parTrans" cxnId="{D9AED3F7-B502-43C1-9636-7405DA599EF1}">
      <dgm:prSet/>
      <dgm:spPr/>
      <dgm:t>
        <a:bodyPr/>
        <a:lstStyle/>
        <a:p>
          <a:endParaRPr lang="en-US">
            <a:latin typeface="Montserrat" panose="02000505000000020004" pitchFamily="2" charset="0"/>
          </a:endParaRPr>
        </a:p>
      </dgm:t>
    </dgm:pt>
    <dgm:pt modelId="{22D86003-7E2B-4795-9DA0-1D453DCA829A}" type="sibTrans" cxnId="{D9AED3F7-B502-43C1-9636-7405DA599EF1}">
      <dgm:prSet/>
      <dgm:spPr/>
      <dgm:t>
        <a:bodyPr/>
        <a:lstStyle/>
        <a:p>
          <a:endParaRPr lang="en-US">
            <a:latin typeface="Montserrat" panose="02000505000000020004" pitchFamily="2" charset="0"/>
          </a:endParaRPr>
        </a:p>
      </dgm:t>
    </dgm:pt>
    <dgm:pt modelId="{EE56DB61-F3EA-4B8A-8F7A-D13767E217A9}">
      <dgm:prSet phldrT="[Text]"/>
      <dgm:spPr>
        <a:solidFill>
          <a:srgbClr val="009999"/>
        </a:solidFill>
      </dgm:spPr>
      <dgm:t>
        <a:bodyPr/>
        <a:lstStyle/>
        <a:p>
          <a:r>
            <a:rPr lang="en-US" dirty="0">
              <a:latin typeface="Montserrat" panose="02000505000000020004" pitchFamily="2" charset="0"/>
            </a:rPr>
            <a:t>Correction range</a:t>
          </a:r>
        </a:p>
      </dgm:t>
    </dgm:pt>
    <dgm:pt modelId="{CAE26EC9-CB2C-4300-9BF8-18B6F1B04BE7}" type="parTrans" cxnId="{F017FE37-198A-4AD2-A444-E4B299443729}">
      <dgm:prSet/>
      <dgm:spPr/>
      <dgm:t>
        <a:bodyPr/>
        <a:lstStyle/>
        <a:p>
          <a:endParaRPr lang="en-US">
            <a:latin typeface="Montserrat" panose="02000505000000020004" pitchFamily="2" charset="0"/>
          </a:endParaRPr>
        </a:p>
      </dgm:t>
    </dgm:pt>
    <dgm:pt modelId="{3B490410-C59F-470F-8DEA-D38F6685EEF7}" type="sibTrans" cxnId="{F017FE37-198A-4AD2-A444-E4B299443729}">
      <dgm:prSet/>
      <dgm:spPr/>
      <dgm:t>
        <a:bodyPr/>
        <a:lstStyle/>
        <a:p>
          <a:endParaRPr lang="en-US">
            <a:latin typeface="Montserrat" panose="02000505000000020004" pitchFamily="2" charset="0"/>
          </a:endParaRPr>
        </a:p>
      </dgm:t>
    </dgm:pt>
    <dgm:pt modelId="{B94F3FEC-9787-4206-A7F8-DE2C4CE0932F}">
      <dgm:prSet phldrT="[Text]"/>
      <dgm:spPr>
        <a:solidFill>
          <a:srgbClr val="009999"/>
        </a:solidFill>
      </dgm:spPr>
      <dgm:t>
        <a:bodyPr/>
        <a:lstStyle/>
        <a:p>
          <a:r>
            <a:rPr lang="en-US" dirty="0">
              <a:latin typeface="Montserrat" panose="02000505000000020004" pitchFamily="2" charset="0"/>
            </a:rPr>
            <a:t>ISF</a:t>
          </a:r>
        </a:p>
      </dgm:t>
    </dgm:pt>
    <dgm:pt modelId="{BD6F9CC1-AE55-4DF6-84DF-EAA0C9306DB9}" type="parTrans" cxnId="{0094B4BE-2D1E-46AD-BC8B-7BBF6EC4D1BB}">
      <dgm:prSet/>
      <dgm:spPr/>
      <dgm:t>
        <a:bodyPr/>
        <a:lstStyle/>
        <a:p>
          <a:endParaRPr lang="en-US">
            <a:latin typeface="Montserrat" panose="02000505000000020004" pitchFamily="2" charset="0"/>
          </a:endParaRPr>
        </a:p>
      </dgm:t>
    </dgm:pt>
    <dgm:pt modelId="{A5BD74AE-D4D1-430A-AF0B-205222668679}" type="sibTrans" cxnId="{0094B4BE-2D1E-46AD-BC8B-7BBF6EC4D1BB}">
      <dgm:prSet/>
      <dgm:spPr/>
      <dgm:t>
        <a:bodyPr/>
        <a:lstStyle/>
        <a:p>
          <a:endParaRPr lang="en-US">
            <a:latin typeface="Montserrat" panose="02000505000000020004" pitchFamily="2" charset="0"/>
          </a:endParaRPr>
        </a:p>
      </dgm:t>
    </dgm:pt>
    <dgm:pt modelId="{3980031D-F71B-44AE-AEBB-D7BA3AEF2B3D}">
      <dgm:prSet phldrT="[Text]"/>
      <dgm:spPr>
        <a:solidFill>
          <a:srgbClr val="009999"/>
        </a:solidFill>
      </dgm:spPr>
      <dgm:t>
        <a:bodyPr/>
        <a:lstStyle/>
        <a:p>
          <a:r>
            <a:rPr lang="en-US" dirty="0">
              <a:latin typeface="Montserrat" panose="02000505000000020004" pitchFamily="2" charset="0"/>
            </a:rPr>
            <a:t>ICR</a:t>
          </a:r>
        </a:p>
      </dgm:t>
    </dgm:pt>
    <dgm:pt modelId="{D84371DB-D708-406D-AEEF-6F0BFCDAA405}" type="parTrans" cxnId="{90871952-F16E-4249-B833-A63961B1FBBB}">
      <dgm:prSet/>
      <dgm:spPr/>
      <dgm:t>
        <a:bodyPr/>
        <a:lstStyle/>
        <a:p>
          <a:endParaRPr lang="en-US">
            <a:latin typeface="Montserrat" panose="02000505000000020004" pitchFamily="2" charset="0"/>
          </a:endParaRPr>
        </a:p>
      </dgm:t>
    </dgm:pt>
    <dgm:pt modelId="{E31C9A7B-F564-42D3-8FB8-93D385C547EF}" type="sibTrans" cxnId="{90871952-F16E-4249-B833-A63961B1FBBB}">
      <dgm:prSet/>
      <dgm:spPr/>
      <dgm:t>
        <a:bodyPr/>
        <a:lstStyle/>
        <a:p>
          <a:endParaRPr lang="en-US">
            <a:latin typeface="Montserrat" panose="02000505000000020004" pitchFamily="2" charset="0"/>
          </a:endParaRPr>
        </a:p>
      </dgm:t>
    </dgm:pt>
    <dgm:pt modelId="{7DD9DFDA-C2E3-4617-9D2D-F356064CCA7C}">
      <dgm:prSet phldrT="[Text]"/>
      <dgm:spPr>
        <a:solidFill>
          <a:srgbClr val="009999"/>
        </a:solidFill>
      </dgm:spPr>
      <dgm:t>
        <a:bodyPr/>
        <a:lstStyle/>
        <a:p>
          <a:r>
            <a:rPr lang="en-US" dirty="0">
              <a:latin typeface="Montserrat" panose="02000505000000020004" pitchFamily="2" charset="0"/>
            </a:rPr>
            <a:t>ISF</a:t>
          </a:r>
        </a:p>
      </dgm:t>
    </dgm:pt>
    <dgm:pt modelId="{ED7A276A-92A7-425C-BBCC-E624080A2816}" type="parTrans" cxnId="{317C2B52-0408-4149-8309-3A87A0000C88}">
      <dgm:prSet/>
      <dgm:spPr/>
      <dgm:t>
        <a:bodyPr/>
        <a:lstStyle/>
        <a:p>
          <a:endParaRPr lang="en-US">
            <a:latin typeface="Montserrat" panose="02000505000000020004" pitchFamily="2" charset="0"/>
          </a:endParaRPr>
        </a:p>
      </dgm:t>
    </dgm:pt>
    <dgm:pt modelId="{19134F51-DC2F-4206-ACD1-9D11B5ADE056}" type="sibTrans" cxnId="{317C2B52-0408-4149-8309-3A87A0000C88}">
      <dgm:prSet/>
      <dgm:spPr/>
      <dgm:t>
        <a:bodyPr/>
        <a:lstStyle/>
        <a:p>
          <a:endParaRPr lang="en-US">
            <a:latin typeface="Montserrat" panose="02000505000000020004" pitchFamily="2" charset="0"/>
          </a:endParaRPr>
        </a:p>
      </dgm:t>
    </dgm:pt>
    <dgm:pt modelId="{E2886ED2-2880-49CA-96D2-FAA34F30309B}">
      <dgm:prSet phldrT="[Text]"/>
      <dgm:spPr>
        <a:solidFill>
          <a:srgbClr val="009999"/>
        </a:solidFill>
      </dgm:spPr>
      <dgm:t>
        <a:bodyPr/>
        <a:lstStyle/>
        <a:p>
          <a:r>
            <a:rPr lang="en-US" dirty="0">
              <a:latin typeface="Montserrat" panose="02000505000000020004" pitchFamily="2" charset="0"/>
            </a:rPr>
            <a:t>AIT</a:t>
          </a:r>
        </a:p>
      </dgm:t>
    </dgm:pt>
    <dgm:pt modelId="{754D2D74-6332-4817-86F2-183723F78417}" type="parTrans" cxnId="{02B8EBF6-F236-4DBB-B922-7D3FF3B53217}">
      <dgm:prSet/>
      <dgm:spPr/>
      <dgm:t>
        <a:bodyPr/>
        <a:lstStyle/>
        <a:p>
          <a:endParaRPr lang="en-US">
            <a:latin typeface="Montserrat" panose="02000505000000020004" pitchFamily="2" charset="0"/>
          </a:endParaRPr>
        </a:p>
      </dgm:t>
    </dgm:pt>
    <dgm:pt modelId="{4198004B-479E-45A5-8290-7BF2B3180658}" type="sibTrans" cxnId="{02B8EBF6-F236-4DBB-B922-7D3FF3B53217}">
      <dgm:prSet/>
      <dgm:spPr/>
      <dgm:t>
        <a:bodyPr/>
        <a:lstStyle/>
        <a:p>
          <a:endParaRPr lang="en-US">
            <a:latin typeface="Montserrat" panose="02000505000000020004" pitchFamily="2" charset="0"/>
          </a:endParaRPr>
        </a:p>
      </dgm:t>
    </dgm:pt>
    <dgm:pt modelId="{64E64337-B38A-44C1-90FE-4C618A9963D4}">
      <dgm:prSet phldrT="[Text]"/>
      <dgm:spPr>
        <a:solidFill>
          <a:srgbClr val="009999"/>
        </a:solidFill>
      </dgm:spPr>
      <dgm:t>
        <a:bodyPr/>
        <a:lstStyle/>
        <a:p>
          <a:r>
            <a:rPr lang="en-US" dirty="0">
              <a:latin typeface="Montserrat" panose="02000505000000020004" pitchFamily="2" charset="0"/>
            </a:rPr>
            <a:t>Reverse correction</a:t>
          </a:r>
        </a:p>
      </dgm:t>
    </dgm:pt>
    <dgm:pt modelId="{FCE4EE42-F667-4989-8554-AD39216EC57A}" type="parTrans" cxnId="{546B28A6-CA95-4824-910E-7B07C5E12773}">
      <dgm:prSet/>
      <dgm:spPr/>
      <dgm:t>
        <a:bodyPr/>
        <a:lstStyle/>
        <a:p>
          <a:endParaRPr lang="en-US">
            <a:latin typeface="Montserrat" panose="02000505000000020004" pitchFamily="2" charset="0"/>
          </a:endParaRPr>
        </a:p>
      </dgm:t>
    </dgm:pt>
    <dgm:pt modelId="{F790D2B1-CDC2-47B1-837F-AF40DD7FC064}" type="sibTrans" cxnId="{546B28A6-CA95-4824-910E-7B07C5E12773}">
      <dgm:prSet/>
      <dgm:spPr/>
      <dgm:t>
        <a:bodyPr/>
        <a:lstStyle/>
        <a:p>
          <a:endParaRPr lang="en-US">
            <a:latin typeface="Montserrat" panose="02000505000000020004" pitchFamily="2" charset="0"/>
          </a:endParaRPr>
        </a:p>
      </dgm:t>
    </dgm:pt>
    <dgm:pt modelId="{E0E5F862-49D7-4219-8224-3CE6D4F4FB0A}">
      <dgm:prSet phldrT="[Text]"/>
      <dgm:spPr>
        <a:solidFill>
          <a:srgbClr val="009999"/>
        </a:solidFill>
      </dgm:spPr>
      <dgm:t>
        <a:bodyPr/>
        <a:lstStyle/>
        <a:p>
          <a:r>
            <a:rPr lang="en-US" dirty="0">
              <a:latin typeface="Montserrat" panose="02000505000000020004" pitchFamily="2" charset="0"/>
            </a:rPr>
            <a:t>Glucose target</a:t>
          </a:r>
        </a:p>
      </dgm:t>
    </dgm:pt>
    <dgm:pt modelId="{D17C3E19-9794-4C41-A501-162ADACCAC7F}" type="parTrans" cxnId="{2EA2A887-2D62-4D1D-A7F8-D34F13BDDDDB}">
      <dgm:prSet/>
      <dgm:spPr/>
      <dgm:t>
        <a:bodyPr/>
        <a:lstStyle/>
        <a:p>
          <a:endParaRPr lang="en-US">
            <a:latin typeface="Montserrat" panose="02000505000000020004" pitchFamily="2" charset="0"/>
          </a:endParaRPr>
        </a:p>
      </dgm:t>
    </dgm:pt>
    <dgm:pt modelId="{FAA76B02-441E-4FBB-B245-C51316F60117}" type="sibTrans" cxnId="{2EA2A887-2D62-4D1D-A7F8-D34F13BDDDDB}">
      <dgm:prSet/>
      <dgm:spPr/>
      <dgm:t>
        <a:bodyPr/>
        <a:lstStyle/>
        <a:p>
          <a:endParaRPr lang="en-US">
            <a:latin typeface="Montserrat" panose="02000505000000020004" pitchFamily="2" charset="0"/>
          </a:endParaRPr>
        </a:p>
      </dgm:t>
    </dgm:pt>
    <dgm:pt modelId="{0BA3D121-7AF5-4E61-914B-F9A2FC903E05}">
      <dgm:prSet phldrT="[Text]"/>
      <dgm:spPr>
        <a:solidFill>
          <a:srgbClr val="009999"/>
        </a:solidFill>
      </dgm:spPr>
      <dgm:t>
        <a:bodyPr/>
        <a:lstStyle/>
        <a:p>
          <a:r>
            <a:rPr lang="en-US" dirty="0">
              <a:latin typeface="Montserrat" panose="02000505000000020004" pitchFamily="2" charset="0"/>
            </a:rPr>
            <a:t>Carb absorption</a:t>
          </a:r>
        </a:p>
      </dgm:t>
    </dgm:pt>
    <dgm:pt modelId="{06B013E1-8895-4998-9252-371E1E6DDD71}" type="parTrans" cxnId="{15297C38-22FA-4EC3-ABF0-988F99451B85}">
      <dgm:prSet/>
      <dgm:spPr/>
      <dgm:t>
        <a:bodyPr/>
        <a:lstStyle/>
        <a:p>
          <a:endParaRPr lang="en-US">
            <a:latin typeface="Montserrat" panose="02000505000000020004" pitchFamily="2" charset="0"/>
          </a:endParaRPr>
        </a:p>
      </dgm:t>
    </dgm:pt>
    <dgm:pt modelId="{B8AE47A4-3B75-4279-A30C-851B48787031}" type="sibTrans" cxnId="{15297C38-22FA-4EC3-ABF0-988F99451B85}">
      <dgm:prSet/>
      <dgm:spPr/>
      <dgm:t>
        <a:bodyPr/>
        <a:lstStyle/>
        <a:p>
          <a:endParaRPr lang="en-US">
            <a:latin typeface="Montserrat" panose="02000505000000020004" pitchFamily="2" charset="0"/>
          </a:endParaRPr>
        </a:p>
      </dgm:t>
    </dgm:pt>
    <dgm:pt modelId="{296EAA81-ABB0-4E9F-89D1-D7E2C0AB260C}">
      <dgm:prSet phldrT="[Text]"/>
      <dgm:spPr>
        <a:solidFill>
          <a:srgbClr val="009999"/>
        </a:solidFill>
      </dgm:spPr>
      <dgm:t>
        <a:bodyPr/>
        <a:lstStyle/>
        <a:p>
          <a:r>
            <a:rPr lang="en-US" dirty="0">
              <a:latin typeface="Montserrat" panose="02000505000000020004" pitchFamily="2" charset="0"/>
            </a:rPr>
            <a:t>AIT</a:t>
          </a:r>
        </a:p>
      </dgm:t>
    </dgm:pt>
    <dgm:pt modelId="{890FE49C-0FF5-4744-97A0-898510158A1A}" type="parTrans" cxnId="{92C3B67E-8BA3-41EF-AD01-461F3783C824}">
      <dgm:prSet/>
      <dgm:spPr/>
      <dgm:t>
        <a:bodyPr/>
        <a:lstStyle/>
        <a:p>
          <a:endParaRPr lang="en-US">
            <a:latin typeface="Montserrat" panose="02000505000000020004" pitchFamily="2" charset="0"/>
          </a:endParaRPr>
        </a:p>
      </dgm:t>
    </dgm:pt>
    <dgm:pt modelId="{21A75468-A713-43DC-8692-EF090F0465DB}" type="sibTrans" cxnId="{92C3B67E-8BA3-41EF-AD01-461F3783C824}">
      <dgm:prSet/>
      <dgm:spPr/>
      <dgm:t>
        <a:bodyPr/>
        <a:lstStyle/>
        <a:p>
          <a:endParaRPr lang="en-US">
            <a:latin typeface="Montserrat" panose="02000505000000020004" pitchFamily="2" charset="0"/>
          </a:endParaRPr>
        </a:p>
      </dgm:t>
    </dgm:pt>
    <dgm:pt modelId="{FA87FAE8-1CCA-49DF-A858-0C74D351CCE6}" type="pres">
      <dgm:prSet presAssocID="{A1B7B7A8-5EA5-447F-A1E9-704998FECA61}" presName="theList" presStyleCnt="0">
        <dgm:presLayoutVars>
          <dgm:dir/>
          <dgm:animLvl val="lvl"/>
          <dgm:resizeHandles val="exact"/>
        </dgm:presLayoutVars>
      </dgm:prSet>
      <dgm:spPr/>
    </dgm:pt>
    <dgm:pt modelId="{347F98BA-4AB6-4F29-9617-0AE08CD69850}" type="pres">
      <dgm:prSet presAssocID="{9D88E932-E48F-48E5-B0EF-49C654AE4445}" presName="compNode" presStyleCnt="0"/>
      <dgm:spPr/>
    </dgm:pt>
    <dgm:pt modelId="{ADB81BE1-2507-4820-9CB8-56813F5C6AE0}" type="pres">
      <dgm:prSet presAssocID="{9D88E932-E48F-48E5-B0EF-49C654AE4445}" presName="aNode" presStyleLbl="bgShp" presStyleIdx="0" presStyleCnt="5" custLinFactNeighborX="-285" custLinFactNeighborY="-1246"/>
      <dgm:spPr/>
    </dgm:pt>
    <dgm:pt modelId="{BFC78F42-091E-4C22-BD7C-22B7E28541A3}" type="pres">
      <dgm:prSet presAssocID="{9D88E932-E48F-48E5-B0EF-49C654AE4445}" presName="textNode" presStyleLbl="bgShp" presStyleIdx="0" presStyleCnt="5"/>
      <dgm:spPr/>
    </dgm:pt>
    <dgm:pt modelId="{932A73EF-F605-4735-BC42-6C73F266EDE9}" type="pres">
      <dgm:prSet presAssocID="{9D88E932-E48F-48E5-B0EF-49C654AE4445}" presName="compChildNode" presStyleCnt="0"/>
      <dgm:spPr/>
    </dgm:pt>
    <dgm:pt modelId="{23CEDB19-7E41-437A-9CC8-1D12DB325E79}" type="pres">
      <dgm:prSet presAssocID="{9D88E932-E48F-48E5-B0EF-49C654AE4445}" presName="theInnerList" presStyleCnt="0"/>
      <dgm:spPr/>
    </dgm:pt>
    <dgm:pt modelId="{E8A5A7DC-A938-4DAE-8B77-3CF11821BC38}" type="pres">
      <dgm:prSet presAssocID="{2C17045A-88B9-426A-9D76-1869D1C76970}" presName="childNode" presStyleLbl="node1" presStyleIdx="0" presStyleCnt="14">
        <dgm:presLayoutVars>
          <dgm:bulletEnabled val="1"/>
        </dgm:presLayoutVars>
      </dgm:prSet>
      <dgm:spPr/>
    </dgm:pt>
    <dgm:pt modelId="{0566DAA3-3999-4B9C-ACB4-D0EDC420A229}" type="pres">
      <dgm:prSet presAssocID="{2C17045A-88B9-426A-9D76-1869D1C76970}" presName="aSpace2" presStyleCnt="0"/>
      <dgm:spPr/>
    </dgm:pt>
    <dgm:pt modelId="{B6714D60-9CA1-4388-94BB-7C5919DE891F}" type="pres">
      <dgm:prSet presAssocID="{D37E1222-3588-4CB4-835C-CB43CC3D70A6}" presName="childNode" presStyleLbl="node1" presStyleIdx="1" presStyleCnt="14">
        <dgm:presLayoutVars>
          <dgm:bulletEnabled val="1"/>
        </dgm:presLayoutVars>
      </dgm:prSet>
      <dgm:spPr/>
    </dgm:pt>
    <dgm:pt modelId="{8A4C3930-8886-46FA-9D9F-B34391068285}" type="pres">
      <dgm:prSet presAssocID="{9D88E932-E48F-48E5-B0EF-49C654AE4445}" presName="aSpace" presStyleCnt="0"/>
      <dgm:spPr/>
    </dgm:pt>
    <dgm:pt modelId="{DFB22F74-F9BD-460B-AC13-728308BD52AE}" type="pres">
      <dgm:prSet presAssocID="{1DCC716E-DC53-42B3-A20F-03A7DF8132E0}" presName="compNode" presStyleCnt="0"/>
      <dgm:spPr/>
    </dgm:pt>
    <dgm:pt modelId="{FC28E79B-1C9B-40CA-83F6-60F5B868A0DE}" type="pres">
      <dgm:prSet presAssocID="{1DCC716E-DC53-42B3-A20F-03A7DF8132E0}" presName="aNode" presStyleLbl="bgShp" presStyleIdx="1" presStyleCnt="5"/>
      <dgm:spPr/>
    </dgm:pt>
    <dgm:pt modelId="{FDF3C038-CDD8-406E-9806-ED6525F0A263}" type="pres">
      <dgm:prSet presAssocID="{1DCC716E-DC53-42B3-A20F-03A7DF8132E0}" presName="textNode" presStyleLbl="bgShp" presStyleIdx="1" presStyleCnt="5"/>
      <dgm:spPr/>
    </dgm:pt>
    <dgm:pt modelId="{02258E68-D6CF-473C-A140-49F4E941BA04}" type="pres">
      <dgm:prSet presAssocID="{1DCC716E-DC53-42B3-A20F-03A7DF8132E0}" presName="compChildNode" presStyleCnt="0"/>
      <dgm:spPr/>
    </dgm:pt>
    <dgm:pt modelId="{DF3855F9-30FA-470B-9FB7-C3432FFF4411}" type="pres">
      <dgm:prSet presAssocID="{1DCC716E-DC53-42B3-A20F-03A7DF8132E0}" presName="theInnerList" presStyleCnt="0"/>
      <dgm:spPr/>
    </dgm:pt>
    <dgm:pt modelId="{DE83A3FB-3A41-472E-BF2D-87A98DD671E7}" type="pres">
      <dgm:prSet presAssocID="{FA11E15C-084D-40AD-A072-31597003FE6D}" presName="childNode" presStyleLbl="node1" presStyleIdx="2" presStyleCnt="14" custLinFactNeighborX="-1331" custLinFactNeighborY="-2866">
        <dgm:presLayoutVars>
          <dgm:bulletEnabled val="1"/>
        </dgm:presLayoutVars>
      </dgm:prSet>
      <dgm:spPr/>
    </dgm:pt>
    <dgm:pt modelId="{0406C59C-763F-4591-8E1C-D00C8B661273}" type="pres">
      <dgm:prSet presAssocID="{1DCC716E-DC53-42B3-A20F-03A7DF8132E0}" presName="aSpace" presStyleCnt="0"/>
      <dgm:spPr/>
    </dgm:pt>
    <dgm:pt modelId="{5CF30502-EA1C-459D-BFB9-464C897EB464}" type="pres">
      <dgm:prSet presAssocID="{D5B41A5C-9802-4A4D-A747-C1C20D6E3708}" presName="compNode" presStyleCnt="0"/>
      <dgm:spPr/>
    </dgm:pt>
    <dgm:pt modelId="{FB5EB922-0BD9-4587-BB29-5E6A6FE3E380}" type="pres">
      <dgm:prSet presAssocID="{D5B41A5C-9802-4A4D-A747-C1C20D6E3708}" presName="aNode" presStyleLbl="bgShp" presStyleIdx="2" presStyleCnt="5"/>
      <dgm:spPr/>
    </dgm:pt>
    <dgm:pt modelId="{3C67B930-546C-4DE5-9979-29894A11264F}" type="pres">
      <dgm:prSet presAssocID="{D5B41A5C-9802-4A4D-A747-C1C20D6E3708}" presName="textNode" presStyleLbl="bgShp" presStyleIdx="2" presStyleCnt="5"/>
      <dgm:spPr/>
    </dgm:pt>
    <dgm:pt modelId="{D9A5B249-C147-4FB3-99BC-96E564960FB3}" type="pres">
      <dgm:prSet presAssocID="{D5B41A5C-9802-4A4D-A747-C1C20D6E3708}" presName="compChildNode" presStyleCnt="0"/>
      <dgm:spPr/>
    </dgm:pt>
    <dgm:pt modelId="{8A95E5AD-641A-4557-B0C0-13C37EEAC283}" type="pres">
      <dgm:prSet presAssocID="{D5B41A5C-9802-4A4D-A747-C1C20D6E3708}" presName="theInnerList" presStyleCnt="0"/>
      <dgm:spPr/>
    </dgm:pt>
    <dgm:pt modelId="{1218B7B0-5F15-48DA-B974-5DAE62E268FF}" type="pres">
      <dgm:prSet presAssocID="{F99B1714-226D-4650-8B0A-ED6EEAAA8F59}" presName="childNode" presStyleLbl="node1" presStyleIdx="3" presStyleCnt="14">
        <dgm:presLayoutVars>
          <dgm:bulletEnabled val="1"/>
        </dgm:presLayoutVars>
      </dgm:prSet>
      <dgm:spPr/>
    </dgm:pt>
    <dgm:pt modelId="{E36FDA2C-DAED-45D1-9824-CF06C5E9CDDD}" type="pres">
      <dgm:prSet presAssocID="{F99B1714-226D-4650-8B0A-ED6EEAAA8F59}" presName="aSpace2" presStyleCnt="0"/>
      <dgm:spPr/>
    </dgm:pt>
    <dgm:pt modelId="{BBE5987D-7D36-4497-8F02-2E077E877910}" type="pres">
      <dgm:prSet presAssocID="{7DD9DFDA-C2E3-4617-9D2D-F356064CCA7C}" presName="childNode" presStyleLbl="node1" presStyleIdx="4" presStyleCnt="14">
        <dgm:presLayoutVars>
          <dgm:bulletEnabled val="1"/>
        </dgm:presLayoutVars>
      </dgm:prSet>
      <dgm:spPr/>
    </dgm:pt>
    <dgm:pt modelId="{B380FCBB-4E40-4E02-81D6-B2FAFCA39CC7}" type="pres">
      <dgm:prSet presAssocID="{7DD9DFDA-C2E3-4617-9D2D-F356064CCA7C}" presName="aSpace2" presStyleCnt="0"/>
      <dgm:spPr/>
    </dgm:pt>
    <dgm:pt modelId="{A1ACF9D4-E1C5-4AB7-9C7D-EC5CB8AFD8DF}" type="pres">
      <dgm:prSet presAssocID="{E2886ED2-2880-49CA-96D2-FAA34F30309B}" presName="childNode" presStyleLbl="node1" presStyleIdx="5" presStyleCnt="14">
        <dgm:presLayoutVars>
          <dgm:bulletEnabled val="1"/>
        </dgm:presLayoutVars>
      </dgm:prSet>
      <dgm:spPr/>
    </dgm:pt>
    <dgm:pt modelId="{1C548C4E-33DF-4A3E-BA14-668C5E914FA9}" type="pres">
      <dgm:prSet presAssocID="{E2886ED2-2880-49CA-96D2-FAA34F30309B}" presName="aSpace2" presStyleCnt="0"/>
      <dgm:spPr/>
    </dgm:pt>
    <dgm:pt modelId="{394A258B-DBAA-46D1-A41B-2EF8BB0E0DAA}" type="pres">
      <dgm:prSet presAssocID="{64E64337-B38A-44C1-90FE-4C618A9963D4}" presName="childNode" presStyleLbl="node1" presStyleIdx="6" presStyleCnt="14">
        <dgm:presLayoutVars>
          <dgm:bulletEnabled val="1"/>
        </dgm:presLayoutVars>
      </dgm:prSet>
      <dgm:spPr/>
    </dgm:pt>
    <dgm:pt modelId="{3A5B40EA-5E1E-4E08-9E8B-65C0E27E7812}" type="pres">
      <dgm:prSet presAssocID="{64E64337-B38A-44C1-90FE-4C618A9963D4}" presName="aSpace2" presStyleCnt="0"/>
      <dgm:spPr/>
    </dgm:pt>
    <dgm:pt modelId="{AADCF9CE-3E8D-4B14-8091-787F0B4E6DF9}" type="pres">
      <dgm:prSet presAssocID="{E0E5F862-49D7-4219-8224-3CE6D4F4FB0A}" presName="childNode" presStyleLbl="node1" presStyleIdx="7" presStyleCnt="14">
        <dgm:presLayoutVars>
          <dgm:bulletEnabled val="1"/>
        </dgm:presLayoutVars>
      </dgm:prSet>
      <dgm:spPr/>
    </dgm:pt>
    <dgm:pt modelId="{65949D68-A4D5-4293-A98E-EDF885372475}" type="pres">
      <dgm:prSet presAssocID="{D5B41A5C-9802-4A4D-A747-C1C20D6E3708}" presName="aSpace" presStyleCnt="0"/>
      <dgm:spPr/>
    </dgm:pt>
    <dgm:pt modelId="{2C9CA23F-7C3C-430F-B50B-3DB1F831FB79}" type="pres">
      <dgm:prSet presAssocID="{408AD77D-0571-4D90-9F81-25C056049AFF}" presName="compNode" presStyleCnt="0"/>
      <dgm:spPr/>
    </dgm:pt>
    <dgm:pt modelId="{B5F0CFCC-7906-40A5-B52B-2380133A3007}" type="pres">
      <dgm:prSet presAssocID="{408AD77D-0571-4D90-9F81-25C056049AFF}" presName="aNode" presStyleLbl="bgShp" presStyleIdx="3" presStyleCnt="5"/>
      <dgm:spPr/>
    </dgm:pt>
    <dgm:pt modelId="{C3AFE6FF-11DA-41C1-979F-9119B93722A6}" type="pres">
      <dgm:prSet presAssocID="{408AD77D-0571-4D90-9F81-25C056049AFF}" presName="textNode" presStyleLbl="bgShp" presStyleIdx="3" presStyleCnt="5"/>
      <dgm:spPr/>
    </dgm:pt>
    <dgm:pt modelId="{45BD43BD-318F-4823-B18C-2D36899B14B7}" type="pres">
      <dgm:prSet presAssocID="{408AD77D-0571-4D90-9F81-25C056049AFF}" presName="compChildNode" presStyleCnt="0"/>
      <dgm:spPr/>
    </dgm:pt>
    <dgm:pt modelId="{4F629B4E-2E53-494A-81F9-0AAC8B20D254}" type="pres">
      <dgm:prSet presAssocID="{408AD77D-0571-4D90-9F81-25C056049AFF}" presName="theInnerList" presStyleCnt="0"/>
      <dgm:spPr/>
    </dgm:pt>
    <dgm:pt modelId="{A95CA1E9-0BE8-4D01-A135-B736CABD6971}" type="pres">
      <dgm:prSet presAssocID="{0221475B-DE65-4358-AC94-C9EE9995F762}" presName="childNode" presStyleLbl="node1" presStyleIdx="8" presStyleCnt="14">
        <dgm:presLayoutVars>
          <dgm:bulletEnabled val="1"/>
        </dgm:presLayoutVars>
      </dgm:prSet>
      <dgm:spPr/>
    </dgm:pt>
    <dgm:pt modelId="{1F31C31F-2F14-424F-BFD6-500CF7FFA7BB}" type="pres">
      <dgm:prSet presAssocID="{0221475B-DE65-4358-AC94-C9EE9995F762}" presName="aSpace2" presStyleCnt="0"/>
      <dgm:spPr/>
    </dgm:pt>
    <dgm:pt modelId="{E80EB696-3F75-4C9E-A34B-15F53E47324A}" type="pres">
      <dgm:prSet presAssocID="{296EAA81-ABB0-4E9F-89D1-D7E2C0AB260C}" presName="childNode" presStyleLbl="node1" presStyleIdx="9" presStyleCnt="14">
        <dgm:presLayoutVars>
          <dgm:bulletEnabled val="1"/>
        </dgm:presLayoutVars>
      </dgm:prSet>
      <dgm:spPr/>
    </dgm:pt>
    <dgm:pt modelId="{CB7CBF8B-48A4-486A-81C8-17874E8239A0}" type="pres">
      <dgm:prSet presAssocID="{408AD77D-0571-4D90-9F81-25C056049AFF}" presName="aSpace" presStyleCnt="0"/>
      <dgm:spPr/>
    </dgm:pt>
    <dgm:pt modelId="{4FF93042-16FA-4BC2-9556-951EA44E47B3}" type="pres">
      <dgm:prSet presAssocID="{998FD5A6-3FFE-4EBA-9692-EF6B2EB2F41B}" presName="compNode" presStyleCnt="0"/>
      <dgm:spPr/>
    </dgm:pt>
    <dgm:pt modelId="{D3218F1B-184B-4EFC-A065-135D8DF392B5}" type="pres">
      <dgm:prSet presAssocID="{998FD5A6-3FFE-4EBA-9692-EF6B2EB2F41B}" presName="aNode" presStyleLbl="bgShp" presStyleIdx="4" presStyleCnt="5"/>
      <dgm:spPr/>
    </dgm:pt>
    <dgm:pt modelId="{801A1E3B-6730-4BCD-B940-0E00DFCCCB69}" type="pres">
      <dgm:prSet presAssocID="{998FD5A6-3FFE-4EBA-9692-EF6B2EB2F41B}" presName="textNode" presStyleLbl="bgShp" presStyleIdx="4" presStyleCnt="5"/>
      <dgm:spPr/>
    </dgm:pt>
    <dgm:pt modelId="{CC2D465E-4B10-47BC-AFF0-0762E25E8BCA}" type="pres">
      <dgm:prSet presAssocID="{998FD5A6-3FFE-4EBA-9692-EF6B2EB2F41B}" presName="compChildNode" presStyleCnt="0"/>
      <dgm:spPr/>
    </dgm:pt>
    <dgm:pt modelId="{CBB443F6-E7BA-4086-BE0D-4446A781CF7D}" type="pres">
      <dgm:prSet presAssocID="{998FD5A6-3FFE-4EBA-9692-EF6B2EB2F41B}" presName="theInnerList" presStyleCnt="0"/>
      <dgm:spPr/>
    </dgm:pt>
    <dgm:pt modelId="{831C2871-2005-42DE-A9C8-A0A73DCD52B9}" type="pres">
      <dgm:prSet presAssocID="{EE56DB61-F3EA-4B8A-8F7A-D13767E217A9}" presName="childNode" presStyleLbl="node1" presStyleIdx="10" presStyleCnt="14">
        <dgm:presLayoutVars>
          <dgm:bulletEnabled val="1"/>
        </dgm:presLayoutVars>
      </dgm:prSet>
      <dgm:spPr/>
    </dgm:pt>
    <dgm:pt modelId="{6CF70123-2F02-4B3E-8FF1-C5A7749A9A5D}" type="pres">
      <dgm:prSet presAssocID="{EE56DB61-F3EA-4B8A-8F7A-D13767E217A9}" presName="aSpace2" presStyleCnt="0"/>
      <dgm:spPr/>
    </dgm:pt>
    <dgm:pt modelId="{B8A10261-4A9A-4044-A5C7-211A89C0BE3C}" type="pres">
      <dgm:prSet presAssocID="{B94F3FEC-9787-4206-A7F8-DE2C4CE0932F}" presName="childNode" presStyleLbl="node1" presStyleIdx="11" presStyleCnt="14">
        <dgm:presLayoutVars>
          <dgm:bulletEnabled val="1"/>
        </dgm:presLayoutVars>
      </dgm:prSet>
      <dgm:spPr/>
    </dgm:pt>
    <dgm:pt modelId="{6683175E-15AD-450F-872B-FC3325B6E5D9}" type="pres">
      <dgm:prSet presAssocID="{B94F3FEC-9787-4206-A7F8-DE2C4CE0932F}" presName="aSpace2" presStyleCnt="0"/>
      <dgm:spPr/>
    </dgm:pt>
    <dgm:pt modelId="{3C4B6C0E-1831-4AD7-BF8C-13C8AED7392A}" type="pres">
      <dgm:prSet presAssocID="{3980031D-F71B-44AE-AEBB-D7BA3AEF2B3D}" presName="childNode" presStyleLbl="node1" presStyleIdx="12" presStyleCnt="14">
        <dgm:presLayoutVars>
          <dgm:bulletEnabled val="1"/>
        </dgm:presLayoutVars>
      </dgm:prSet>
      <dgm:spPr/>
    </dgm:pt>
    <dgm:pt modelId="{82ABA30A-C497-4FA8-9AD8-5124971F3412}" type="pres">
      <dgm:prSet presAssocID="{3980031D-F71B-44AE-AEBB-D7BA3AEF2B3D}" presName="aSpace2" presStyleCnt="0"/>
      <dgm:spPr/>
    </dgm:pt>
    <dgm:pt modelId="{D708F0DE-1F84-4946-A12F-D7405DF9BBA5}" type="pres">
      <dgm:prSet presAssocID="{0BA3D121-7AF5-4E61-914B-F9A2FC903E05}" presName="childNode" presStyleLbl="node1" presStyleIdx="13" presStyleCnt="14">
        <dgm:presLayoutVars>
          <dgm:bulletEnabled val="1"/>
        </dgm:presLayoutVars>
      </dgm:prSet>
      <dgm:spPr/>
    </dgm:pt>
  </dgm:ptLst>
  <dgm:cxnLst>
    <dgm:cxn modelId="{FB3B1F09-6EA3-43EC-BB02-41AEF3FC0D0D}" type="presOf" srcId="{0BA3D121-7AF5-4E61-914B-F9A2FC903E05}" destId="{D708F0DE-1F84-4946-A12F-D7405DF9BBA5}" srcOrd="0" destOrd="0" presId="urn:microsoft.com/office/officeart/2005/8/layout/lProcess2"/>
    <dgm:cxn modelId="{A96F530E-BCC6-4B66-AFF0-D21926F12B1A}" type="presOf" srcId="{9D88E932-E48F-48E5-B0EF-49C654AE4445}" destId="{BFC78F42-091E-4C22-BD7C-22B7E28541A3}" srcOrd="1" destOrd="0" presId="urn:microsoft.com/office/officeart/2005/8/layout/lProcess2"/>
    <dgm:cxn modelId="{1ED78623-8B79-4C5B-815E-54A3876BBA9A}" type="presOf" srcId="{EE56DB61-F3EA-4B8A-8F7A-D13767E217A9}" destId="{831C2871-2005-42DE-A9C8-A0A73DCD52B9}" srcOrd="0" destOrd="0" presId="urn:microsoft.com/office/officeart/2005/8/layout/lProcess2"/>
    <dgm:cxn modelId="{C0A6362B-CD0B-4FFF-B06D-F5AB7B3B4D73}" type="presOf" srcId="{9D88E932-E48F-48E5-B0EF-49C654AE4445}" destId="{ADB81BE1-2507-4820-9CB8-56813F5C6AE0}" srcOrd="0" destOrd="0" presId="urn:microsoft.com/office/officeart/2005/8/layout/lProcess2"/>
    <dgm:cxn modelId="{48167E30-AC1C-4360-9240-A0019F699987}" type="presOf" srcId="{7DD9DFDA-C2E3-4617-9D2D-F356064CCA7C}" destId="{BBE5987D-7D36-4497-8F02-2E077E877910}" srcOrd="0" destOrd="0" presId="urn:microsoft.com/office/officeart/2005/8/layout/lProcess2"/>
    <dgm:cxn modelId="{3FF97B37-FE56-45E9-8309-998C87236C07}" srcId="{A1B7B7A8-5EA5-447F-A1E9-704998FECA61}" destId="{1DCC716E-DC53-42B3-A20F-03A7DF8132E0}" srcOrd="1" destOrd="0" parTransId="{DE7EF526-1E88-47A0-A8C9-F36D7E95B649}" sibTransId="{F3F8E578-1308-46F4-81BA-CD88988554BC}"/>
    <dgm:cxn modelId="{F017FE37-198A-4AD2-A444-E4B299443729}" srcId="{998FD5A6-3FFE-4EBA-9692-EF6B2EB2F41B}" destId="{EE56DB61-F3EA-4B8A-8F7A-D13767E217A9}" srcOrd="0" destOrd="0" parTransId="{CAE26EC9-CB2C-4300-9BF8-18B6F1B04BE7}" sibTransId="{3B490410-C59F-470F-8DEA-D38F6685EEF7}"/>
    <dgm:cxn modelId="{15297C38-22FA-4EC3-ABF0-988F99451B85}" srcId="{998FD5A6-3FFE-4EBA-9692-EF6B2EB2F41B}" destId="{0BA3D121-7AF5-4E61-914B-F9A2FC903E05}" srcOrd="3" destOrd="0" parTransId="{06B013E1-8895-4998-9252-371E1E6DDD71}" sibTransId="{B8AE47A4-3B75-4279-A30C-851B48787031}"/>
    <dgm:cxn modelId="{5EDA3C5E-BFE1-45D1-B41E-2FFEC350FB91}" srcId="{408AD77D-0571-4D90-9F81-25C056049AFF}" destId="{0221475B-DE65-4358-AC94-C9EE9995F762}" srcOrd="0" destOrd="0" parTransId="{DFA3D5E0-1751-4855-B1C4-6A08F39879BF}" sibTransId="{DEA54E71-940B-431A-9A87-6E8948304B46}"/>
    <dgm:cxn modelId="{62A1595E-82D1-4A55-8706-67B1405C9D13}" type="presOf" srcId="{E0E5F862-49D7-4219-8224-3CE6D4F4FB0A}" destId="{AADCF9CE-3E8D-4B14-8091-787F0B4E6DF9}" srcOrd="0" destOrd="0" presId="urn:microsoft.com/office/officeart/2005/8/layout/lProcess2"/>
    <dgm:cxn modelId="{4F379148-7C63-40E8-B780-BD47358D97DD}" type="presOf" srcId="{408AD77D-0571-4D90-9F81-25C056049AFF}" destId="{B5F0CFCC-7906-40A5-B52B-2380133A3007}" srcOrd="0" destOrd="0" presId="urn:microsoft.com/office/officeart/2005/8/layout/lProcess2"/>
    <dgm:cxn modelId="{DA4D7A69-F434-4B09-81BE-8C00F212B1FD}" type="presOf" srcId="{0221475B-DE65-4358-AC94-C9EE9995F762}" destId="{A95CA1E9-0BE8-4D01-A135-B736CABD6971}" srcOrd="0" destOrd="0" presId="urn:microsoft.com/office/officeart/2005/8/layout/lProcess2"/>
    <dgm:cxn modelId="{90871952-F16E-4249-B833-A63961B1FBBB}" srcId="{998FD5A6-3FFE-4EBA-9692-EF6B2EB2F41B}" destId="{3980031D-F71B-44AE-AEBB-D7BA3AEF2B3D}" srcOrd="2" destOrd="0" parTransId="{D84371DB-D708-406D-AEEF-6F0BFCDAA405}" sibTransId="{E31C9A7B-F564-42D3-8FB8-93D385C547EF}"/>
    <dgm:cxn modelId="{317C2B52-0408-4149-8309-3A87A0000C88}" srcId="{D5B41A5C-9802-4A4D-A747-C1C20D6E3708}" destId="{7DD9DFDA-C2E3-4617-9D2D-F356064CCA7C}" srcOrd="1" destOrd="0" parTransId="{ED7A276A-92A7-425C-BBCC-E624080A2816}" sibTransId="{19134F51-DC2F-4206-ACD1-9D11B5ADE056}"/>
    <dgm:cxn modelId="{3B5FD974-6A39-4502-AA31-CADDC84962C9}" type="presOf" srcId="{296EAA81-ABB0-4E9F-89D1-D7E2C0AB260C}" destId="{E80EB696-3F75-4C9E-A34B-15F53E47324A}" srcOrd="0" destOrd="0" presId="urn:microsoft.com/office/officeart/2005/8/layout/lProcess2"/>
    <dgm:cxn modelId="{33512C78-5A45-4FC3-B3EA-26C11F22A555}" type="presOf" srcId="{D37E1222-3588-4CB4-835C-CB43CC3D70A6}" destId="{B6714D60-9CA1-4388-94BB-7C5919DE891F}" srcOrd="0" destOrd="0" presId="urn:microsoft.com/office/officeart/2005/8/layout/lProcess2"/>
    <dgm:cxn modelId="{3AEF6378-A861-4509-8A22-41362D2BD781}" type="presOf" srcId="{E2886ED2-2880-49CA-96D2-FAA34F30309B}" destId="{A1ACF9D4-E1C5-4AB7-9C7D-EC5CB8AFD8DF}" srcOrd="0" destOrd="0" presId="urn:microsoft.com/office/officeart/2005/8/layout/lProcess2"/>
    <dgm:cxn modelId="{8C22E178-A865-402E-BDAE-382E276BD397}" type="presOf" srcId="{998FD5A6-3FFE-4EBA-9692-EF6B2EB2F41B}" destId="{D3218F1B-184B-4EFC-A065-135D8DF392B5}" srcOrd="0" destOrd="0" presId="urn:microsoft.com/office/officeart/2005/8/layout/lProcess2"/>
    <dgm:cxn modelId="{92C3B67E-8BA3-41EF-AD01-461F3783C824}" srcId="{408AD77D-0571-4D90-9F81-25C056049AFF}" destId="{296EAA81-ABB0-4E9F-89D1-D7E2C0AB260C}" srcOrd="1" destOrd="0" parTransId="{890FE49C-0FF5-4744-97A0-898510158A1A}" sibTransId="{21A75468-A713-43DC-8692-EF090F0465DB}"/>
    <dgm:cxn modelId="{631DC37E-7271-4482-8BF5-54F1A3353DD4}" type="presOf" srcId="{1DCC716E-DC53-42B3-A20F-03A7DF8132E0}" destId="{FC28E79B-1C9B-40CA-83F6-60F5B868A0DE}" srcOrd="0" destOrd="0" presId="urn:microsoft.com/office/officeart/2005/8/layout/lProcess2"/>
    <dgm:cxn modelId="{ED29A980-0D89-4357-A13A-73E9C4CFF41F}" type="presOf" srcId="{A1B7B7A8-5EA5-447F-A1E9-704998FECA61}" destId="{FA87FAE8-1CCA-49DF-A858-0C74D351CCE6}" srcOrd="0" destOrd="0" presId="urn:microsoft.com/office/officeart/2005/8/layout/lProcess2"/>
    <dgm:cxn modelId="{10EDCC81-F091-4DF8-A906-ABBE76377C37}" type="presOf" srcId="{64E64337-B38A-44C1-90FE-4C618A9963D4}" destId="{394A258B-DBAA-46D1-A41B-2EF8BB0E0DAA}" srcOrd="0" destOrd="0" presId="urn:microsoft.com/office/officeart/2005/8/layout/lProcess2"/>
    <dgm:cxn modelId="{63D1D982-F5B7-49BA-98FC-8019E9C5830A}" type="presOf" srcId="{FA11E15C-084D-40AD-A072-31597003FE6D}" destId="{DE83A3FB-3A41-472E-BF2D-87A98DD671E7}" srcOrd="0" destOrd="0" presId="urn:microsoft.com/office/officeart/2005/8/layout/lProcess2"/>
    <dgm:cxn modelId="{2EA2A887-2D62-4D1D-A7F8-D34F13BDDDDB}" srcId="{D5B41A5C-9802-4A4D-A747-C1C20D6E3708}" destId="{E0E5F862-49D7-4219-8224-3CE6D4F4FB0A}" srcOrd="4" destOrd="0" parTransId="{D17C3E19-9794-4C41-A501-162ADACCAC7F}" sibTransId="{FAA76B02-441E-4FBB-B245-C51316F60117}"/>
    <dgm:cxn modelId="{C53B848D-EC3A-42F0-B458-10F790814767}" type="presOf" srcId="{D5B41A5C-9802-4A4D-A747-C1C20D6E3708}" destId="{FB5EB922-0BD9-4587-BB29-5E6A6FE3E380}" srcOrd="0" destOrd="0" presId="urn:microsoft.com/office/officeart/2005/8/layout/lProcess2"/>
    <dgm:cxn modelId="{29D28F90-C97E-4A46-9F46-70872204EB5C}" srcId="{9D88E932-E48F-48E5-B0EF-49C654AE4445}" destId="{2C17045A-88B9-426A-9D76-1869D1C76970}" srcOrd="0" destOrd="0" parTransId="{0850E5D9-362A-422A-A377-89B9BE8D2A6E}" sibTransId="{8630D090-CDBF-4BDD-9ECF-7FE1170874D4}"/>
    <dgm:cxn modelId="{BF800693-5F37-4EC1-888D-3C26C87C4DED}" type="presOf" srcId="{1DCC716E-DC53-42B3-A20F-03A7DF8132E0}" destId="{FDF3C038-CDD8-406E-9806-ED6525F0A263}" srcOrd="1" destOrd="0" presId="urn:microsoft.com/office/officeart/2005/8/layout/lProcess2"/>
    <dgm:cxn modelId="{B2794797-BB35-4D8A-ACFB-F8D3E4B828F3}" srcId="{A1B7B7A8-5EA5-447F-A1E9-704998FECA61}" destId="{408AD77D-0571-4D90-9F81-25C056049AFF}" srcOrd="3" destOrd="0" parTransId="{31F748F1-FF57-41CE-9B12-DF07FA414A5C}" sibTransId="{08641DF0-C706-490B-803D-D0346DEEE515}"/>
    <dgm:cxn modelId="{7DB89D97-44E1-4F3F-AF18-5920F4D19B65}" srcId="{9D88E932-E48F-48E5-B0EF-49C654AE4445}" destId="{D37E1222-3588-4CB4-835C-CB43CC3D70A6}" srcOrd="1" destOrd="0" parTransId="{0982D978-9ABE-4E2C-9231-21A51639DFF3}" sibTransId="{BF3A821E-A423-431F-93D1-D0729AFF1CEA}"/>
    <dgm:cxn modelId="{BE3C4098-79C8-4193-A87C-189F38974D5B}" type="presOf" srcId="{998FD5A6-3FFE-4EBA-9692-EF6B2EB2F41B}" destId="{801A1E3B-6730-4BCD-B940-0E00DFCCCB69}" srcOrd="1" destOrd="0" presId="urn:microsoft.com/office/officeart/2005/8/layout/lProcess2"/>
    <dgm:cxn modelId="{8DBFFC9B-F60A-41A6-B886-635BF6DBBF37}" srcId="{1DCC716E-DC53-42B3-A20F-03A7DF8132E0}" destId="{FA11E15C-084D-40AD-A072-31597003FE6D}" srcOrd="0" destOrd="0" parTransId="{5D5CB1E3-EF79-40E4-8C4F-CAB3B23358ED}" sibTransId="{9FF2B477-ABFF-4456-98E3-F2B27339B2A2}"/>
    <dgm:cxn modelId="{546B28A6-CA95-4824-910E-7B07C5E12773}" srcId="{D5B41A5C-9802-4A4D-A747-C1C20D6E3708}" destId="{64E64337-B38A-44C1-90FE-4C618A9963D4}" srcOrd="3" destOrd="0" parTransId="{FCE4EE42-F667-4989-8554-AD39216EC57A}" sibTransId="{F790D2B1-CDC2-47B1-837F-AF40DD7FC064}"/>
    <dgm:cxn modelId="{243C73AB-7D0E-4C31-8847-74F2B576E980}" type="presOf" srcId="{D5B41A5C-9802-4A4D-A747-C1C20D6E3708}" destId="{3C67B930-546C-4DE5-9979-29894A11264F}" srcOrd="1" destOrd="0" presId="urn:microsoft.com/office/officeart/2005/8/layout/lProcess2"/>
    <dgm:cxn modelId="{0094B4BE-2D1E-46AD-BC8B-7BBF6EC4D1BB}" srcId="{998FD5A6-3FFE-4EBA-9692-EF6B2EB2F41B}" destId="{B94F3FEC-9787-4206-A7F8-DE2C4CE0932F}" srcOrd="1" destOrd="0" parTransId="{BD6F9CC1-AE55-4DF6-84DF-EAA0C9306DB9}" sibTransId="{A5BD74AE-D4D1-430A-AF0B-205222668679}"/>
    <dgm:cxn modelId="{3DDE2EBF-0195-4045-8A14-EDC5124427D8}" type="presOf" srcId="{2C17045A-88B9-426A-9D76-1869D1C76970}" destId="{E8A5A7DC-A938-4DAE-8B77-3CF11821BC38}" srcOrd="0" destOrd="0" presId="urn:microsoft.com/office/officeart/2005/8/layout/lProcess2"/>
    <dgm:cxn modelId="{631D66BF-F083-44BB-8278-F0875E72D055}" srcId="{D5B41A5C-9802-4A4D-A747-C1C20D6E3708}" destId="{F99B1714-226D-4650-8B0A-ED6EEAAA8F59}" srcOrd="0" destOrd="0" parTransId="{7D78B01B-44AE-4585-967F-CE064DE5366B}" sibTransId="{9104C60A-878A-4E38-9990-2107BF7052D4}"/>
    <dgm:cxn modelId="{87ADC6E1-DC93-4283-97FB-2DAF629B75FF}" type="presOf" srcId="{408AD77D-0571-4D90-9F81-25C056049AFF}" destId="{C3AFE6FF-11DA-41C1-979F-9119B93722A6}" srcOrd="1" destOrd="0" presId="urn:microsoft.com/office/officeart/2005/8/layout/lProcess2"/>
    <dgm:cxn modelId="{AEE252E3-EACB-43E1-9033-CCDF63C4BAE6}" type="presOf" srcId="{3980031D-F71B-44AE-AEBB-D7BA3AEF2B3D}" destId="{3C4B6C0E-1831-4AD7-BF8C-13C8AED7392A}" srcOrd="0" destOrd="0" presId="urn:microsoft.com/office/officeart/2005/8/layout/lProcess2"/>
    <dgm:cxn modelId="{158D84E7-3D26-468A-8CF7-E81A673ECDD6}" type="presOf" srcId="{F99B1714-226D-4650-8B0A-ED6EEAAA8F59}" destId="{1218B7B0-5F15-48DA-B974-5DAE62E268FF}" srcOrd="0" destOrd="0" presId="urn:microsoft.com/office/officeart/2005/8/layout/lProcess2"/>
    <dgm:cxn modelId="{F38984F0-2B15-413A-9A6F-B4C9A55C76A2}" srcId="{A1B7B7A8-5EA5-447F-A1E9-704998FECA61}" destId="{D5B41A5C-9802-4A4D-A747-C1C20D6E3708}" srcOrd="2" destOrd="0" parTransId="{F0DBA356-E931-4A3A-BA70-0DA4C22CDC87}" sibTransId="{4BA1F6E3-48B8-4EDE-BA10-BA877C5BBE1E}"/>
    <dgm:cxn modelId="{EDAD9DF2-C5D2-4F7F-BDAC-EE0232FDC522}" type="presOf" srcId="{B94F3FEC-9787-4206-A7F8-DE2C4CE0932F}" destId="{B8A10261-4A9A-4044-A5C7-211A89C0BE3C}" srcOrd="0" destOrd="0" presId="urn:microsoft.com/office/officeart/2005/8/layout/lProcess2"/>
    <dgm:cxn modelId="{02B8EBF6-F236-4DBB-B922-7D3FF3B53217}" srcId="{D5B41A5C-9802-4A4D-A747-C1C20D6E3708}" destId="{E2886ED2-2880-49CA-96D2-FAA34F30309B}" srcOrd="2" destOrd="0" parTransId="{754D2D74-6332-4817-86F2-183723F78417}" sibTransId="{4198004B-479E-45A5-8290-7BF2B3180658}"/>
    <dgm:cxn modelId="{D9AED3F7-B502-43C1-9636-7405DA599EF1}" srcId="{A1B7B7A8-5EA5-447F-A1E9-704998FECA61}" destId="{998FD5A6-3FFE-4EBA-9692-EF6B2EB2F41B}" srcOrd="4" destOrd="0" parTransId="{27BA6E84-E641-46EC-83C5-B58AB7B846D4}" sibTransId="{22D86003-7E2B-4795-9DA0-1D453DCA829A}"/>
    <dgm:cxn modelId="{7A373EFA-1896-4C83-8CCC-C3A45D580A3E}" srcId="{A1B7B7A8-5EA5-447F-A1E9-704998FECA61}" destId="{9D88E932-E48F-48E5-B0EF-49C654AE4445}" srcOrd="0" destOrd="0" parTransId="{2CF7A628-963E-4441-B386-B46C84CF297A}" sibTransId="{72FB7A0A-9A8E-4ACB-9EB1-66526B147488}"/>
    <dgm:cxn modelId="{D3235485-E05C-497C-85A5-297BED8CF1D1}" type="presParOf" srcId="{FA87FAE8-1CCA-49DF-A858-0C74D351CCE6}" destId="{347F98BA-4AB6-4F29-9617-0AE08CD69850}" srcOrd="0" destOrd="0" presId="urn:microsoft.com/office/officeart/2005/8/layout/lProcess2"/>
    <dgm:cxn modelId="{919AAD08-739B-45DA-922E-E4F30EAB4638}" type="presParOf" srcId="{347F98BA-4AB6-4F29-9617-0AE08CD69850}" destId="{ADB81BE1-2507-4820-9CB8-56813F5C6AE0}" srcOrd="0" destOrd="0" presId="urn:microsoft.com/office/officeart/2005/8/layout/lProcess2"/>
    <dgm:cxn modelId="{563805AA-CDC2-4C14-AEBF-FFA2F2B6B84B}" type="presParOf" srcId="{347F98BA-4AB6-4F29-9617-0AE08CD69850}" destId="{BFC78F42-091E-4C22-BD7C-22B7E28541A3}" srcOrd="1" destOrd="0" presId="urn:microsoft.com/office/officeart/2005/8/layout/lProcess2"/>
    <dgm:cxn modelId="{5FE95650-9F93-4EEA-8DE9-A30893814C37}" type="presParOf" srcId="{347F98BA-4AB6-4F29-9617-0AE08CD69850}" destId="{932A73EF-F605-4735-BC42-6C73F266EDE9}" srcOrd="2" destOrd="0" presId="urn:microsoft.com/office/officeart/2005/8/layout/lProcess2"/>
    <dgm:cxn modelId="{C79648E1-C88A-4106-A0A5-D62AB852BCE9}" type="presParOf" srcId="{932A73EF-F605-4735-BC42-6C73F266EDE9}" destId="{23CEDB19-7E41-437A-9CC8-1D12DB325E79}" srcOrd="0" destOrd="0" presId="urn:microsoft.com/office/officeart/2005/8/layout/lProcess2"/>
    <dgm:cxn modelId="{361EEDC1-CE8F-4347-8A63-66E0E8C4DC20}" type="presParOf" srcId="{23CEDB19-7E41-437A-9CC8-1D12DB325E79}" destId="{E8A5A7DC-A938-4DAE-8B77-3CF11821BC38}" srcOrd="0" destOrd="0" presId="urn:microsoft.com/office/officeart/2005/8/layout/lProcess2"/>
    <dgm:cxn modelId="{B3D0484E-3992-43ED-8A0D-F02DB2D8E4F9}" type="presParOf" srcId="{23CEDB19-7E41-437A-9CC8-1D12DB325E79}" destId="{0566DAA3-3999-4B9C-ACB4-D0EDC420A229}" srcOrd="1" destOrd="0" presId="urn:microsoft.com/office/officeart/2005/8/layout/lProcess2"/>
    <dgm:cxn modelId="{9FC7A22E-F81B-4E1F-A25C-F7E671DC060B}" type="presParOf" srcId="{23CEDB19-7E41-437A-9CC8-1D12DB325E79}" destId="{B6714D60-9CA1-4388-94BB-7C5919DE891F}" srcOrd="2" destOrd="0" presId="urn:microsoft.com/office/officeart/2005/8/layout/lProcess2"/>
    <dgm:cxn modelId="{D6893BB7-458F-4B29-9B0D-FC018D84F138}" type="presParOf" srcId="{FA87FAE8-1CCA-49DF-A858-0C74D351CCE6}" destId="{8A4C3930-8886-46FA-9D9F-B34391068285}" srcOrd="1" destOrd="0" presId="urn:microsoft.com/office/officeart/2005/8/layout/lProcess2"/>
    <dgm:cxn modelId="{9A347052-E539-4078-9085-B6EE6A84A3EF}" type="presParOf" srcId="{FA87FAE8-1CCA-49DF-A858-0C74D351CCE6}" destId="{DFB22F74-F9BD-460B-AC13-728308BD52AE}" srcOrd="2" destOrd="0" presId="urn:microsoft.com/office/officeart/2005/8/layout/lProcess2"/>
    <dgm:cxn modelId="{F2CE73EB-F6D4-4F66-893B-0FDBF2AD4100}" type="presParOf" srcId="{DFB22F74-F9BD-460B-AC13-728308BD52AE}" destId="{FC28E79B-1C9B-40CA-83F6-60F5B868A0DE}" srcOrd="0" destOrd="0" presId="urn:microsoft.com/office/officeart/2005/8/layout/lProcess2"/>
    <dgm:cxn modelId="{E981BB2D-1BE2-43C3-9C4B-522163779470}" type="presParOf" srcId="{DFB22F74-F9BD-460B-AC13-728308BD52AE}" destId="{FDF3C038-CDD8-406E-9806-ED6525F0A263}" srcOrd="1" destOrd="0" presId="urn:microsoft.com/office/officeart/2005/8/layout/lProcess2"/>
    <dgm:cxn modelId="{C2763A13-81C4-44C9-B030-9E7EBD029CAA}" type="presParOf" srcId="{DFB22F74-F9BD-460B-AC13-728308BD52AE}" destId="{02258E68-D6CF-473C-A140-49F4E941BA04}" srcOrd="2" destOrd="0" presId="urn:microsoft.com/office/officeart/2005/8/layout/lProcess2"/>
    <dgm:cxn modelId="{B4C4A2D0-EB7F-4EE1-ADBB-2532E0C8D481}" type="presParOf" srcId="{02258E68-D6CF-473C-A140-49F4E941BA04}" destId="{DF3855F9-30FA-470B-9FB7-C3432FFF4411}" srcOrd="0" destOrd="0" presId="urn:microsoft.com/office/officeart/2005/8/layout/lProcess2"/>
    <dgm:cxn modelId="{34BF241D-47F8-4BBD-AADA-3346FFF23F3C}" type="presParOf" srcId="{DF3855F9-30FA-470B-9FB7-C3432FFF4411}" destId="{DE83A3FB-3A41-472E-BF2D-87A98DD671E7}" srcOrd="0" destOrd="0" presId="urn:microsoft.com/office/officeart/2005/8/layout/lProcess2"/>
    <dgm:cxn modelId="{A35653E3-831E-48C8-A6D4-3625BEB95D34}" type="presParOf" srcId="{FA87FAE8-1CCA-49DF-A858-0C74D351CCE6}" destId="{0406C59C-763F-4591-8E1C-D00C8B661273}" srcOrd="3" destOrd="0" presId="urn:microsoft.com/office/officeart/2005/8/layout/lProcess2"/>
    <dgm:cxn modelId="{622CBE38-C0AF-4F0A-B7B1-951D7210367E}" type="presParOf" srcId="{FA87FAE8-1CCA-49DF-A858-0C74D351CCE6}" destId="{5CF30502-EA1C-459D-BFB9-464C897EB464}" srcOrd="4" destOrd="0" presId="urn:microsoft.com/office/officeart/2005/8/layout/lProcess2"/>
    <dgm:cxn modelId="{54BE7256-CCCF-42DB-BC70-5AC2EFD1F8FF}" type="presParOf" srcId="{5CF30502-EA1C-459D-BFB9-464C897EB464}" destId="{FB5EB922-0BD9-4587-BB29-5E6A6FE3E380}" srcOrd="0" destOrd="0" presId="urn:microsoft.com/office/officeart/2005/8/layout/lProcess2"/>
    <dgm:cxn modelId="{2A347218-4485-4805-A6F6-9B4D8E5EE80C}" type="presParOf" srcId="{5CF30502-EA1C-459D-BFB9-464C897EB464}" destId="{3C67B930-546C-4DE5-9979-29894A11264F}" srcOrd="1" destOrd="0" presId="urn:microsoft.com/office/officeart/2005/8/layout/lProcess2"/>
    <dgm:cxn modelId="{D0F56A77-E828-435F-90B3-8454725C7943}" type="presParOf" srcId="{5CF30502-EA1C-459D-BFB9-464C897EB464}" destId="{D9A5B249-C147-4FB3-99BC-96E564960FB3}" srcOrd="2" destOrd="0" presId="urn:microsoft.com/office/officeart/2005/8/layout/lProcess2"/>
    <dgm:cxn modelId="{9F7EC376-41EE-4134-8BA3-710C56F56591}" type="presParOf" srcId="{D9A5B249-C147-4FB3-99BC-96E564960FB3}" destId="{8A95E5AD-641A-4557-B0C0-13C37EEAC283}" srcOrd="0" destOrd="0" presId="urn:microsoft.com/office/officeart/2005/8/layout/lProcess2"/>
    <dgm:cxn modelId="{33927F1F-9202-4D93-8D96-C06287BBB048}" type="presParOf" srcId="{8A95E5AD-641A-4557-B0C0-13C37EEAC283}" destId="{1218B7B0-5F15-48DA-B974-5DAE62E268FF}" srcOrd="0" destOrd="0" presId="urn:microsoft.com/office/officeart/2005/8/layout/lProcess2"/>
    <dgm:cxn modelId="{883C5587-3FB2-4F06-A0F5-28A7087B9DF3}" type="presParOf" srcId="{8A95E5AD-641A-4557-B0C0-13C37EEAC283}" destId="{E36FDA2C-DAED-45D1-9824-CF06C5E9CDDD}" srcOrd="1" destOrd="0" presId="urn:microsoft.com/office/officeart/2005/8/layout/lProcess2"/>
    <dgm:cxn modelId="{BA27AADD-F172-4816-8C4E-EEA9E39E8656}" type="presParOf" srcId="{8A95E5AD-641A-4557-B0C0-13C37EEAC283}" destId="{BBE5987D-7D36-4497-8F02-2E077E877910}" srcOrd="2" destOrd="0" presId="urn:microsoft.com/office/officeart/2005/8/layout/lProcess2"/>
    <dgm:cxn modelId="{85E486AA-79F6-48E8-8FE2-7E1CFB19B96A}" type="presParOf" srcId="{8A95E5AD-641A-4557-B0C0-13C37EEAC283}" destId="{B380FCBB-4E40-4E02-81D6-B2FAFCA39CC7}" srcOrd="3" destOrd="0" presId="urn:microsoft.com/office/officeart/2005/8/layout/lProcess2"/>
    <dgm:cxn modelId="{E43247DB-9306-4D98-9256-A922A0C5749D}" type="presParOf" srcId="{8A95E5AD-641A-4557-B0C0-13C37EEAC283}" destId="{A1ACF9D4-E1C5-4AB7-9C7D-EC5CB8AFD8DF}" srcOrd="4" destOrd="0" presId="urn:microsoft.com/office/officeart/2005/8/layout/lProcess2"/>
    <dgm:cxn modelId="{6EF67117-6802-40F3-954F-7DB237606C8F}" type="presParOf" srcId="{8A95E5AD-641A-4557-B0C0-13C37EEAC283}" destId="{1C548C4E-33DF-4A3E-BA14-668C5E914FA9}" srcOrd="5" destOrd="0" presId="urn:microsoft.com/office/officeart/2005/8/layout/lProcess2"/>
    <dgm:cxn modelId="{284E0BBD-1BE3-4595-8A19-587BDB70A37D}" type="presParOf" srcId="{8A95E5AD-641A-4557-B0C0-13C37EEAC283}" destId="{394A258B-DBAA-46D1-A41B-2EF8BB0E0DAA}" srcOrd="6" destOrd="0" presId="urn:microsoft.com/office/officeart/2005/8/layout/lProcess2"/>
    <dgm:cxn modelId="{E9E722C7-FDA5-48B6-AC45-A5FBFBD0B59C}" type="presParOf" srcId="{8A95E5AD-641A-4557-B0C0-13C37EEAC283}" destId="{3A5B40EA-5E1E-4E08-9E8B-65C0E27E7812}" srcOrd="7" destOrd="0" presId="urn:microsoft.com/office/officeart/2005/8/layout/lProcess2"/>
    <dgm:cxn modelId="{0D93A6A6-CE1D-43F6-9384-74C6B2E6B0D7}" type="presParOf" srcId="{8A95E5AD-641A-4557-B0C0-13C37EEAC283}" destId="{AADCF9CE-3E8D-4B14-8091-787F0B4E6DF9}" srcOrd="8" destOrd="0" presId="urn:microsoft.com/office/officeart/2005/8/layout/lProcess2"/>
    <dgm:cxn modelId="{3444D8C2-CEE3-4396-A298-D70D30ADC6DF}" type="presParOf" srcId="{FA87FAE8-1CCA-49DF-A858-0C74D351CCE6}" destId="{65949D68-A4D5-4293-A98E-EDF885372475}" srcOrd="5" destOrd="0" presId="urn:microsoft.com/office/officeart/2005/8/layout/lProcess2"/>
    <dgm:cxn modelId="{B4DF4037-268F-4DF4-B4CA-436C59510B0F}" type="presParOf" srcId="{FA87FAE8-1CCA-49DF-A858-0C74D351CCE6}" destId="{2C9CA23F-7C3C-430F-B50B-3DB1F831FB79}" srcOrd="6" destOrd="0" presId="urn:microsoft.com/office/officeart/2005/8/layout/lProcess2"/>
    <dgm:cxn modelId="{687CAA44-515D-44C8-92C5-072C6156EEFC}" type="presParOf" srcId="{2C9CA23F-7C3C-430F-B50B-3DB1F831FB79}" destId="{B5F0CFCC-7906-40A5-B52B-2380133A3007}" srcOrd="0" destOrd="0" presId="urn:microsoft.com/office/officeart/2005/8/layout/lProcess2"/>
    <dgm:cxn modelId="{BB8F4C17-0C52-4DBC-AB99-9B0A1968AE0B}" type="presParOf" srcId="{2C9CA23F-7C3C-430F-B50B-3DB1F831FB79}" destId="{C3AFE6FF-11DA-41C1-979F-9119B93722A6}" srcOrd="1" destOrd="0" presId="urn:microsoft.com/office/officeart/2005/8/layout/lProcess2"/>
    <dgm:cxn modelId="{30CE8DD0-88C7-4496-B36B-C898A856CC16}" type="presParOf" srcId="{2C9CA23F-7C3C-430F-B50B-3DB1F831FB79}" destId="{45BD43BD-318F-4823-B18C-2D36899B14B7}" srcOrd="2" destOrd="0" presId="urn:microsoft.com/office/officeart/2005/8/layout/lProcess2"/>
    <dgm:cxn modelId="{9B7052AB-E78B-47F8-A14F-98C87F685F06}" type="presParOf" srcId="{45BD43BD-318F-4823-B18C-2D36899B14B7}" destId="{4F629B4E-2E53-494A-81F9-0AAC8B20D254}" srcOrd="0" destOrd="0" presId="urn:microsoft.com/office/officeart/2005/8/layout/lProcess2"/>
    <dgm:cxn modelId="{4A6E489B-7DBC-4242-B5D2-8DFE6461202F}" type="presParOf" srcId="{4F629B4E-2E53-494A-81F9-0AAC8B20D254}" destId="{A95CA1E9-0BE8-4D01-A135-B736CABD6971}" srcOrd="0" destOrd="0" presId="urn:microsoft.com/office/officeart/2005/8/layout/lProcess2"/>
    <dgm:cxn modelId="{CA59232B-6D7D-48B0-89DD-E401879DF788}" type="presParOf" srcId="{4F629B4E-2E53-494A-81F9-0AAC8B20D254}" destId="{1F31C31F-2F14-424F-BFD6-500CF7FFA7BB}" srcOrd="1" destOrd="0" presId="urn:microsoft.com/office/officeart/2005/8/layout/lProcess2"/>
    <dgm:cxn modelId="{F549AF26-4F36-4294-932D-7DFA4897B806}" type="presParOf" srcId="{4F629B4E-2E53-494A-81F9-0AAC8B20D254}" destId="{E80EB696-3F75-4C9E-A34B-15F53E47324A}" srcOrd="2" destOrd="0" presId="urn:microsoft.com/office/officeart/2005/8/layout/lProcess2"/>
    <dgm:cxn modelId="{6969D4CA-BD5A-427C-9571-D20F4DFE5CCD}" type="presParOf" srcId="{FA87FAE8-1CCA-49DF-A858-0C74D351CCE6}" destId="{CB7CBF8B-48A4-486A-81C8-17874E8239A0}" srcOrd="7" destOrd="0" presId="urn:microsoft.com/office/officeart/2005/8/layout/lProcess2"/>
    <dgm:cxn modelId="{911EC2F6-0CA6-41C0-85F2-B0064C570D5E}" type="presParOf" srcId="{FA87FAE8-1CCA-49DF-A858-0C74D351CCE6}" destId="{4FF93042-16FA-4BC2-9556-951EA44E47B3}" srcOrd="8" destOrd="0" presId="urn:microsoft.com/office/officeart/2005/8/layout/lProcess2"/>
    <dgm:cxn modelId="{CF53CDA6-03BE-4B73-BD4A-4E2665332383}" type="presParOf" srcId="{4FF93042-16FA-4BC2-9556-951EA44E47B3}" destId="{D3218F1B-184B-4EFC-A065-135D8DF392B5}" srcOrd="0" destOrd="0" presId="urn:microsoft.com/office/officeart/2005/8/layout/lProcess2"/>
    <dgm:cxn modelId="{6B335611-9C07-4780-AD95-AD9D8F14D0BC}" type="presParOf" srcId="{4FF93042-16FA-4BC2-9556-951EA44E47B3}" destId="{801A1E3B-6730-4BCD-B940-0E00DFCCCB69}" srcOrd="1" destOrd="0" presId="urn:microsoft.com/office/officeart/2005/8/layout/lProcess2"/>
    <dgm:cxn modelId="{660314E6-995C-437C-BFFB-AC3CA880F740}" type="presParOf" srcId="{4FF93042-16FA-4BC2-9556-951EA44E47B3}" destId="{CC2D465E-4B10-47BC-AFF0-0762E25E8BCA}" srcOrd="2" destOrd="0" presId="urn:microsoft.com/office/officeart/2005/8/layout/lProcess2"/>
    <dgm:cxn modelId="{4090B368-28D5-412D-B89A-C8D7B0E921D4}" type="presParOf" srcId="{CC2D465E-4B10-47BC-AFF0-0762E25E8BCA}" destId="{CBB443F6-E7BA-4086-BE0D-4446A781CF7D}" srcOrd="0" destOrd="0" presId="urn:microsoft.com/office/officeart/2005/8/layout/lProcess2"/>
    <dgm:cxn modelId="{D8435D63-798C-47D7-B2AD-C3D10B19DF0F}" type="presParOf" srcId="{CBB443F6-E7BA-4086-BE0D-4446A781CF7D}" destId="{831C2871-2005-42DE-A9C8-A0A73DCD52B9}" srcOrd="0" destOrd="0" presId="urn:microsoft.com/office/officeart/2005/8/layout/lProcess2"/>
    <dgm:cxn modelId="{AEF729F3-4F1D-4C48-B1C6-663DB8EEEC93}" type="presParOf" srcId="{CBB443F6-E7BA-4086-BE0D-4446A781CF7D}" destId="{6CF70123-2F02-4B3E-8FF1-C5A7749A9A5D}" srcOrd="1" destOrd="0" presId="urn:microsoft.com/office/officeart/2005/8/layout/lProcess2"/>
    <dgm:cxn modelId="{3A47EF74-ED00-4A03-A00C-0C24FCF96F9D}" type="presParOf" srcId="{CBB443F6-E7BA-4086-BE0D-4446A781CF7D}" destId="{B8A10261-4A9A-4044-A5C7-211A89C0BE3C}" srcOrd="2" destOrd="0" presId="urn:microsoft.com/office/officeart/2005/8/layout/lProcess2"/>
    <dgm:cxn modelId="{321B4263-B934-4228-B8E5-BD49DCC7959F}" type="presParOf" srcId="{CBB443F6-E7BA-4086-BE0D-4446A781CF7D}" destId="{6683175E-15AD-450F-872B-FC3325B6E5D9}" srcOrd="3" destOrd="0" presId="urn:microsoft.com/office/officeart/2005/8/layout/lProcess2"/>
    <dgm:cxn modelId="{6D29EDF7-7C0B-45E0-A103-E214AC719AE5}" type="presParOf" srcId="{CBB443F6-E7BA-4086-BE0D-4446A781CF7D}" destId="{3C4B6C0E-1831-4AD7-BF8C-13C8AED7392A}" srcOrd="4" destOrd="0" presId="urn:microsoft.com/office/officeart/2005/8/layout/lProcess2"/>
    <dgm:cxn modelId="{CA75A9BD-867E-463B-A1F9-D2C60DDFD818}" type="presParOf" srcId="{CBB443F6-E7BA-4086-BE0D-4446A781CF7D}" destId="{82ABA30A-C497-4FA8-9AD8-5124971F3412}" srcOrd="5" destOrd="0" presId="urn:microsoft.com/office/officeart/2005/8/layout/lProcess2"/>
    <dgm:cxn modelId="{502CCB1C-73B2-4EFC-983E-7B20C8280630}" type="presParOf" srcId="{CBB443F6-E7BA-4086-BE0D-4446A781CF7D}" destId="{D708F0DE-1F84-4946-A12F-D7405DF9BBA5}"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7C135B-8552-4DFD-BE44-A84C5D20114C}"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407DBC1B-93D2-4A9A-BEAC-C933AC89C433}">
      <dgm:prSet/>
      <dgm:spPr/>
      <dgm:t>
        <a:bodyPr/>
        <a:lstStyle/>
        <a:p>
          <a:r>
            <a:rPr lang="en-US"/>
            <a:t>A reusable pen or pen cap paired with a smartphone mobile app </a:t>
          </a:r>
        </a:p>
      </dgm:t>
    </dgm:pt>
    <dgm:pt modelId="{A33536D7-98C7-4E0A-BBDA-CB96EBDE834C}" type="parTrans" cxnId="{56028B73-F447-440C-B774-EDF93B76A106}">
      <dgm:prSet/>
      <dgm:spPr/>
      <dgm:t>
        <a:bodyPr/>
        <a:lstStyle/>
        <a:p>
          <a:endParaRPr lang="en-US"/>
        </a:p>
      </dgm:t>
    </dgm:pt>
    <dgm:pt modelId="{8E199302-585D-4867-A0A5-F018C72E411E}" type="sibTrans" cxnId="{56028B73-F447-440C-B774-EDF93B76A106}">
      <dgm:prSet/>
      <dgm:spPr/>
      <dgm:t>
        <a:bodyPr/>
        <a:lstStyle/>
        <a:p>
          <a:endParaRPr lang="en-US"/>
        </a:p>
      </dgm:t>
    </dgm:pt>
    <dgm:pt modelId="{1D762B98-5B47-4B65-B0B5-73A0181EA474}">
      <dgm:prSet/>
      <dgm:spPr/>
      <dgm:t>
        <a:bodyPr/>
        <a:lstStyle/>
        <a:p>
          <a:r>
            <a:rPr lang="en-US"/>
            <a:t>Calculates and tracks insulin doses</a:t>
          </a:r>
        </a:p>
      </dgm:t>
    </dgm:pt>
    <dgm:pt modelId="{F5F3612A-9078-4BC3-80EF-8A91B8A59E4D}" type="parTrans" cxnId="{E72B3363-27D8-47EB-AD52-1B9B74D805E3}">
      <dgm:prSet/>
      <dgm:spPr/>
      <dgm:t>
        <a:bodyPr/>
        <a:lstStyle/>
        <a:p>
          <a:endParaRPr lang="en-US"/>
        </a:p>
      </dgm:t>
    </dgm:pt>
    <dgm:pt modelId="{E6953136-AE0F-4D0D-8846-0D4BD6D2A76C}" type="sibTrans" cxnId="{E72B3363-27D8-47EB-AD52-1B9B74D805E3}">
      <dgm:prSet/>
      <dgm:spPr/>
      <dgm:t>
        <a:bodyPr/>
        <a:lstStyle/>
        <a:p>
          <a:endParaRPr lang="en-US"/>
        </a:p>
      </dgm:t>
    </dgm:pt>
    <dgm:pt modelId="{8ACEC661-EAA4-4184-A9F7-B50FAA2F7B57}">
      <dgm:prSet/>
      <dgm:spPr/>
      <dgm:t>
        <a:bodyPr/>
        <a:lstStyle/>
        <a:p>
          <a:r>
            <a:rPr lang="en-US"/>
            <a:t>Tracks active insulin time</a:t>
          </a:r>
        </a:p>
      </dgm:t>
    </dgm:pt>
    <dgm:pt modelId="{E9F43CC1-A844-4F3B-96ED-D7762F6642A3}" type="parTrans" cxnId="{BF80CBCA-97B7-4407-AB32-7AEB23267386}">
      <dgm:prSet/>
      <dgm:spPr/>
      <dgm:t>
        <a:bodyPr/>
        <a:lstStyle/>
        <a:p>
          <a:endParaRPr lang="en-US"/>
        </a:p>
      </dgm:t>
    </dgm:pt>
    <dgm:pt modelId="{C5ABC0F8-8CC0-467F-AE5F-D1613066A9CB}" type="sibTrans" cxnId="{BF80CBCA-97B7-4407-AB32-7AEB23267386}">
      <dgm:prSet/>
      <dgm:spPr/>
      <dgm:t>
        <a:bodyPr/>
        <a:lstStyle/>
        <a:p>
          <a:endParaRPr lang="en-US"/>
        </a:p>
      </dgm:t>
    </dgm:pt>
    <dgm:pt modelId="{A73069FA-0320-4A0E-A4A9-A3316896D118}">
      <dgm:prSet/>
      <dgm:spPr/>
      <dgm:t>
        <a:bodyPr/>
        <a:lstStyle/>
        <a:p>
          <a:r>
            <a:rPr lang="en-US"/>
            <a:t>Pairs with connected BGM and CGM</a:t>
          </a:r>
        </a:p>
      </dgm:t>
    </dgm:pt>
    <dgm:pt modelId="{BEA53897-D8E4-4E9E-8CDF-3A73E57770AA}" type="parTrans" cxnId="{A1D68CC3-C125-4E2E-8444-BD94D70E447A}">
      <dgm:prSet/>
      <dgm:spPr/>
      <dgm:t>
        <a:bodyPr/>
        <a:lstStyle/>
        <a:p>
          <a:endParaRPr lang="en-US"/>
        </a:p>
      </dgm:t>
    </dgm:pt>
    <dgm:pt modelId="{A4FDE928-67CA-4E2D-A8D4-F0CDC89C73B1}" type="sibTrans" cxnId="{A1D68CC3-C125-4E2E-8444-BD94D70E447A}">
      <dgm:prSet/>
      <dgm:spPr/>
      <dgm:t>
        <a:bodyPr/>
        <a:lstStyle/>
        <a:p>
          <a:endParaRPr lang="en-US"/>
        </a:p>
      </dgm:t>
    </dgm:pt>
    <dgm:pt modelId="{E776C384-FF9C-4F9B-B27A-F546E0A936F2}">
      <dgm:prSet/>
      <dgm:spPr/>
      <dgm:t>
        <a:bodyPr/>
        <a:lstStyle/>
        <a:p>
          <a:r>
            <a:rPr lang="en-US" dirty="0"/>
            <a:t>Cloud-based data access</a:t>
          </a:r>
        </a:p>
      </dgm:t>
    </dgm:pt>
    <dgm:pt modelId="{93DA3F97-E7AF-4F81-A6B5-B30F3B1D7654}" type="parTrans" cxnId="{38DCF695-99FE-4A8E-B8E5-198E12373BBD}">
      <dgm:prSet/>
      <dgm:spPr/>
      <dgm:t>
        <a:bodyPr/>
        <a:lstStyle/>
        <a:p>
          <a:endParaRPr lang="en-US"/>
        </a:p>
      </dgm:t>
    </dgm:pt>
    <dgm:pt modelId="{91B7BB35-8AEB-4BC8-A945-41EF49AA64B2}" type="sibTrans" cxnId="{38DCF695-99FE-4A8E-B8E5-198E12373BBD}">
      <dgm:prSet/>
      <dgm:spPr/>
      <dgm:t>
        <a:bodyPr/>
        <a:lstStyle/>
        <a:p>
          <a:endParaRPr lang="en-US"/>
        </a:p>
      </dgm:t>
    </dgm:pt>
    <dgm:pt modelId="{42120356-6A5A-42DF-B883-A29A2628E6D2}">
      <dgm:prSet/>
      <dgm:spPr/>
      <dgm:t>
        <a:bodyPr/>
        <a:lstStyle/>
        <a:p>
          <a:r>
            <a:rPr lang="en-US"/>
            <a:t>Dose reminders</a:t>
          </a:r>
        </a:p>
      </dgm:t>
    </dgm:pt>
    <dgm:pt modelId="{011F59EC-C0AD-4587-B3A1-A860A5931B3F}" type="parTrans" cxnId="{95E2FEF8-82FA-4E0E-8E7D-5B9932C62CA7}">
      <dgm:prSet/>
      <dgm:spPr/>
      <dgm:t>
        <a:bodyPr/>
        <a:lstStyle/>
        <a:p>
          <a:endParaRPr lang="en-US"/>
        </a:p>
      </dgm:t>
    </dgm:pt>
    <dgm:pt modelId="{2DE74FED-5D1B-41B1-8DB9-2B449843A79E}" type="sibTrans" cxnId="{95E2FEF8-82FA-4E0E-8E7D-5B9932C62CA7}">
      <dgm:prSet/>
      <dgm:spPr/>
      <dgm:t>
        <a:bodyPr/>
        <a:lstStyle/>
        <a:p>
          <a:endParaRPr lang="en-US"/>
        </a:p>
      </dgm:t>
    </dgm:pt>
    <dgm:pt modelId="{B6A32265-D206-42AF-98D7-6A8AD60BBF74}">
      <dgm:prSet/>
      <dgm:spPr/>
      <dgm:t>
        <a:bodyPr/>
        <a:lstStyle/>
        <a:p>
          <a:r>
            <a:rPr lang="en-US"/>
            <a:t>Insulin expiration </a:t>
          </a:r>
        </a:p>
      </dgm:t>
    </dgm:pt>
    <dgm:pt modelId="{E2B2A2AE-F251-4C2E-BDA1-646BDE5310FA}" type="parTrans" cxnId="{4730AF5D-7EE8-4F52-9916-7D7DC6F3522E}">
      <dgm:prSet/>
      <dgm:spPr/>
      <dgm:t>
        <a:bodyPr/>
        <a:lstStyle/>
        <a:p>
          <a:endParaRPr lang="en-US"/>
        </a:p>
      </dgm:t>
    </dgm:pt>
    <dgm:pt modelId="{61CE788E-93B1-40B0-8260-306945DF776F}" type="sibTrans" cxnId="{4730AF5D-7EE8-4F52-9916-7D7DC6F3522E}">
      <dgm:prSet/>
      <dgm:spPr/>
      <dgm:t>
        <a:bodyPr/>
        <a:lstStyle/>
        <a:p>
          <a:endParaRPr lang="en-US"/>
        </a:p>
      </dgm:t>
    </dgm:pt>
    <dgm:pt modelId="{CFCE6CDB-2216-4FA2-AA9A-DB1C81193D37}">
      <dgm:prSet/>
      <dgm:spPr/>
      <dgm:t>
        <a:bodyPr/>
        <a:lstStyle/>
        <a:p>
          <a:r>
            <a:rPr lang="en-US"/>
            <a:t>Temperature indicator</a:t>
          </a:r>
        </a:p>
      </dgm:t>
    </dgm:pt>
    <dgm:pt modelId="{C226BEA8-E940-40BA-8A8D-E4B65803118A}" type="parTrans" cxnId="{F24DFA4B-B780-4520-9DFA-DAAFBD653987}">
      <dgm:prSet/>
      <dgm:spPr/>
      <dgm:t>
        <a:bodyPr/>
        <a:lstStyle/>
        <a:p>
          <a:endParaRPr lang="en-US"/>
        </a:p>
      </dgm:t>
    </dgm:pt>
    <dgm:pt modelId="{0F860509-5B1C-4926-A9C1-F1434D7B34CE}" type="sibTrans" cxnId="{F24DFA4B-B780-4520-9DFA-DAAFBD653987}">
      <dgm:prSet/>
      <dgm:spPr/>
      <dgm:t>
        <a:bodyPr/>
        <a:lstStyle/>
        <a:p>
          <a:endParaRPr lang="en-US"/>
        </a:p>
      </dgm:t>
    </dgm:pt>
    <dgm:pt modelId="{43F4EDA0-69EF-4683-8DC5-EFF4FD53A5C5}" type="pres">
      <dgm:prSet presAssocID="{067C135B-8552-4DFD-BE44-A84C5D20114C}" presName="diagram" presStyleCnt="0">
        <dgm:presLayoutVars>
          <dgm:dir/>
          <dgm:resizeHandles val="exact"/>
        </dgm:presLayoutVars>
      </dgm:prSet>
      <dgm:spPr/>
    </dgm:pt>
    <dgm:pt modelId="{5180B02C-65EB-4CBF-A02B-2789C6341500}" type="pres">
      <dgm:prSet presAssocID="{407DBC1B-93D2-4A9A-BEAC-C933AC89C433}" presName="node" presStyleLbl="node1" presStyleIdx="0" presStyleCnt="8">
        <dgm:presLayoutVars>
          <dgm:bulletEnabled val="1"/>
        </dgm:presLayoutVars>
      </dgm:prSet>
      <dgm:spPr/>
    </dgm:pt>
    <dgm:pt modelId="{C57FF145-F696-4BB2-842C-C8CDBD88E494}" type="pres">
      <dgm:prSet presAssocID="{8E199302-585D-4867-A0A5-F018C72E411E}" presName="sibTrans" presStyleCnt="0"/>
      <dgm:spPr/>
    </dgm:pt>
    <dgm:pt modelId="{11CC1091-C346-4D14-B506-7E176CF802B6}" type="pres">
      <dgm:prSet presAssocID="{1D762B98-5B47-4B65-B0B5-73A0181EA474}" presName="node" presStyleLbl="node1" presStyleIdx="1" presStyleCnt="8">
        <dgm:presLayoutVars>
          <dgm:bulletEnabled val="1"/>
        </dgm:presLayoutVars>
      </dgm:prSet>
      <dgm:spPr/>
    </dgm:pt>
    <dgm:pt modelId="{9A5E91A5-1E8B-442B-AD54-6A1B75D80E63}" type="pres">
      <dgm:prSet presAssocID="{E6953136-AE0F-4D0D-8846-0D4BD6D2A76C}" presName="sibTrans" presStyleCnt="0"/>
      <dgm:spPr/>
    </dgm:pt>
    <dgm:pt modelId="{E07CAB84-DE39-40AF-8F59-7FEC5D1E4DE4}" type="pres">
      <dgm:prSet presAssocID="{8ACEC661-EAA4-4184-A9F7-B50FAA2F7B57}" presName="node" presStyleLbl="node1" presStyleIdx="2" presStyleCnt="8">
        <dgm:presLayoutVars>
          <dgm:bulletEnabled val="1"/>
        </dgm:presLayoutVars>
      </dgm:prSet>
      <dgm:spPr/>
    </dgm:pt>
    <dgm:pt modelId="{E3FE29A4-9294-4410-93A7-0EC03F3DD498}" type="pres">
      <dgm:prSet presAssocID="{C5ABC0F8-8CC0-467F-AE5F-D1613066A9CB}" presName="sibTrans" presStyleCnt="0"/>
      <dgm:spPr/>
    </dgm:pt>
    <dgm:pt modelId="{3B10B81B-466D-47C9-8046-D4F92213AEC3}" type="pres">
      <dgm:prSet presAssocID="{A73069FA-0320-4A0E-A4A9-A3316896D118}" presName="node" presStyleLbl="node1" presStyleIdx="3" presStyleCnt="8">
        <dgm:presLayoutVars>
          <dgm:bulletEnabled val="1"/>
        </dgm:presLayoutVars>
      </dgm:prSet>
      <dgm:spPr/>
    </dgm:pt>
    <dgm:pt modelId="{236E79B5-95AA-482B-9ECC-C0B4AA12048B}" type="pres">
      <dgm:prSet presAssocID="{A4FDE928-67CA-4E2D-A8D4-F0CDC89C73B1}" presName="sibTrans" presStyleCnt="0"/>
      <dgm:spPr/>
    </dgm:pt>
    <dgm:pt modelId="{5102A861-7292-457D-A519-5D891A3365F9}" type="pres">
      <dgm:prSet presAssocID="{E776C384-FF9C-4F9B-B27A-F546E0A936F2}" presName="node" presStyleLbl="node1" presStyleIdx="4" presStyleCnt="8">
        <dgm:presLayoutVars>
          <dgm:bulletEnabled val="1"/>
        </dgm:presLayoutVars>
      </dgm:prSet>
      <dgm:spPr/>
    </dgm:pt>
    <dgm:pt modelId="{22282F00-15BE-4274-BE12-1AFB77B6A02C}" type="pres">
      <dgm:prSet presAssocID="{91B7BB35-8AEB-4BC8-A945-41EF49AA64B2}" presName="sibTrans" presStyleCnt="0"/>
      <dgm:spPr/>
    </dgm:pt>
    <dgm:pt modelId="{64CCA1F3-75DB-43CC-BEA5-0BB8D21D8258}" type="pres">
      <dgm:prSet presAssocID="{42120356-6A5A-42DF-B883-A29A2628E6D2}" presName="node" presStyleLbl="node1" presStyleIdx="5" presStyleCnt="8">
        <dgm:presLayoutVars>
          <dgm:bulletEnabled val="1"/>
        </dgm:presLayoutVars>
      </dgm:prSet>
      <dgm:spPr/>
    </dgm:pt>
    <dgm:pt modelId="{6549E2A5-639F-4C17-AAA1-1FEDE88A146E}" type="pres">
      <dgm:prSet presAssocID="{2DE74FED-5D1B-41B1-8DB9-2B449843A79E}" presName="sibTrans" presStyleCnt="0"/>
      <dgm:spPr/>
    </dgm:pt>
    <dgm:pt modelId="{D3F79828-462D-4BA9-82AF-F4016E391E64}" type="pres">
      <dgm:prSet presAssocID="{B6A32265-D206-42AF-98D7-6A8AD60BBF74}" presName="node" presStyleLbl="node1" presStyleIdx="6" presStyleCnt="8">
        <dgm:presLayoutVars>
          <dgm:bulletEnabled val="1"/>
        </dgm:presLayoutVars>
      </dgm:prSet>
      <dgm:spPr/>
    </dgm:pt>
    <dgm:pt modelId="{C2DF45D2-7D47-4C18-A495-154A01CADE71}" type="pres">
      <dgm:prSet presAssocID="{61CE788E-93B1-40B0-8260-306945DF776F}" presName="sibTrans" presStyleCnt="0"/>
      <dgm:spPr/>
    </dgm:pt>
    <dgm:pt modelId="{75560750-3A95-44EB-82CA-78429149C453}" type="pres">
      <dgm:prSet presAssocID="{CFCE6CDB-2216-4FA2-AA9A-DB1C81193D37}" presName="node" presStyleLbl="node1" presStyleIdx="7" presStyleCnt="8">
        <dgm:presLayoutVars>
          <dgm:bulletEnabled val="1"/>
        </dgm:presLayoutVars>
      </dgm:prSet>
      <dgm:spPr/>
    </dgm:pt>
  </dgm:ptLst>
  <dgm:cxnLst>
    <dgm:cxn modelId="{7F450125-52F4-40F7-A8EB-847166707981}" type="presOf" srcId="{CFCE6CDB-2216-4FA2-AA9A-DB1C81193D37}" destId="{75560750-3A95-44EB-82CA-78429149C453}" srcOrd="0" destOrd="0" presId="urn:microsoft.com/office/officeart/2005/8/layout/default"/>
    <dgm:cxn modelId="{10D9FF36-CE9A-430B-9503-477CEEFD5460}" type="presOf" srcId="{B6A32265-D206-42AF-98D7-6A8AD60BBF74}" destId="{D3F79828-462D-4BA9-82AF-F4016E391E64}" srcOrd="0" destOrd="0" presId="urn:microsoft.com/office/officeart/2005/8/layout/default"/>
    <dgm:cxn modelId="{AB206339-A601-45F2-B266-938C467D4A50}" type="presOf" srcId="{A73069FA-0320-4A0E-A4A9-A3316896D118}" destId="{3B10B81B-466D-47C9-8046-D4F92213AEC3}" srcOrd="0" destOrd="0" presId="urn:microsoft.com/office/officeart/2005/8/layout/default"/>
    <dgm:cxn modelId="{4730AF5D-7EE8-4F52-9916-7D7DC6F3522E}" srcId="{067C135B-8552-4DFD-BE44-A84C5D20114C}" destId="{B6A32265-D206-42AF-98D7-6A8AD60BBF74}" srcOrd="6" destOrd="0" parTransId="{E2B2A2AE-F251-4C2E-BDA1-646BDE5310FA}" sibTransId="{61CE788E-93B1-40B0-8260-306945DF776F}"/>
    <dgm:cxn modelId="{E72B3363-27D8-47EB-AD52-1B9B74D805E3}" srcId="{067C135B-8552-4DFD-BE44-A84C5D20114C}" destId="{1D762B98-5B47-4B65-B0B5-73A0181EA474}" srcOrd="1" destOrd="0" parTransId="{F5F3612A-9078-4BC3-80EF-8A91B8A59E4D}" sibTransId="{E6953136-AE0F-4D0D-8846-0D4BD6D2A76C}"/>
    <dgm:cxn modelId="{F24DFA4B-B780-4520-9DFA-DAAFBD653987}" srcId="{067C135B-8552-4DFD-BE44-A84C5D20114C}" destId="{CFCE6CDB-2216-4FA2-AA9A-DB1C81193D37}" srcOrd="7" destOrd="0" parTransId="{C226BEA8-E940-40BA-8A8D-E4B65803118A}" sibTransId="{0F860509-5B1C-4926-A9C1-F1434D7B34CE}"/>
    <dgm:cxn modelId="{56028B73-F447-440C-B774-EDF93B76A106}" srcId="{067C135B-8552-4DFD-BE44-A84C5D20114C}" destId="{407DBC1B-93D2-4A9A-BEAC-C933AC89C433}" srcOrd="0" destOrd="0" parTransId="{A33536D7-98C7-4E0A-BBDA-CB96EBDE834C}" sibTransId="{8E199302-585D-4867-A0A5-F018C72E411E}"/>
    <dgm:cxn modelId="{99395A7F-BBCC-46BF-8616-CF5C37410D1A}" type="presOf" srcId="{8ACEC661-EAA4-4184-A9F7-B50FAA2F7B57}" destId="{E07CAB84-DE39-40AF-8F59-7FEC5D1E4DE4}" srcOrd="0" destOrd="0" presId="urn:microsoft.com/office/officeart/2005/8/layout/default"/>
    <dgm:cxn modelId="{38DCF695-99FE-4A8E-B8E5-198E12373BBD}" srcId="{067C135B-8552-4DFD-BE44-A84C5D20114C}" destId="{E776C384-FF9C-4F9B-B27A-F546E0A936F2}" srcOrd="4" destOrd="0" parTransId="{93DA3F97-E7AF-4F81-A6B5-B30F3B1D7654}" sibTransId="{91B7BB35-8AEB-4BC8-A945-41EF49AA64B2}"/>
    <dgm:cxn modelId="{42D8909E-B031-4583-B627-FF088240FF98}" type="presOf" srcId="{42120356-6A5A-42DF-B883-A29A2628E6D2}" destId="{64CCA1F3-75DB-43CC-BEA5-0BB8D21D8258}" srcOrd="0" destOrd="0" presId="urn:microsoft.com/office/officeart/2005/8/layout/default"/>
    <dgm:cxn modelId="{59F91CBA-A43C-470F-B32E-3A69C1660FB4}" type="presOf" srcId="{1D762B98-5B47-4B65-B0B5-73A0181EA474}" destId="{11CC1091-C346-4D14-B506-7E176CF802B6}" srcOrd="0" destOrd="0" presId="urn:microsoft.com/office/officeart/2005/8/layout/default"/>
    <dgm:cxn modelId="{A1D68CC3-C125-4E2E-8444-BD94D70E447A}" srcId="{067C135B-8552-4DFD-BE44-A84C5D20114C}" destId="{A73069FA-0320-4A0E-A4A9-A3316896D118}" srcOrd="3" destOrd="0" parTransId="{BEA53897-D8E4-4E9E-8CDF-3A73E57770AA}" sibTransId="{A4FDE928-67CA-4E2D-A8D4-F0CDC89C73B1}"/>
    <dgm:cxn modelId="{F6B63AC7-39D2-4FD0-9571-77A18E397132}" type="presOf" srcId="{407DBC1B-93D2-4A9A-BEAC-C933AC89C433}" destId="{5180B02C-65EB-4CBF-A02B-2789C6341500}" srcOrd="0" destOrd="0" presId="urn:microsoft.com/office/officeart/2005/8/layout/default"/>
    <dgm:cxn modelId="{BF80CBCA-97B7-4407-AB32-7AEB23267386}" srcId="{067C135B-8552-4DFD-BE44-A84C5D20114C}" destId="{8ACEC661-EAA4-4184-A9F7-B50FAA2F7B57}" srcOrd="2" destOrd="0" parTransId="{E9F43CC1-A844-4F3B-96ED-D7762F6642A3}" sibTransId="{C5ABC0F8-8CC0-467F-AE5F-D1613066A9CB}"/>
    <dgm:cxn modelId="{D8846BDC-8227-444D-83C2-E2C39D1FD913}" type="presOf" srcId="{067C135B-8552-4DFD-BE44-A84C5D20114C}" destId="{43F4EDA0-69EF-4683-8DC5-EFF4FD53A5C5}" srcOrd="0" destOrd="0" presId="urn:microsoft.com/office/officeart/2005/8/layout/default"/>
    <dgm:cxn modelId="{1F6795F1-9622-4481-BB50-4AC0CF8B51D0}" type="presOf" srcId="{E776C384-FF9C-4F9B-B27A-F546E0A936F2}" destId="{5102A861-7292-457D-A519-5D891A3365F9}" srcOrd="0" destOrd="0" presId="urn:microsoft.com/office/officeart/2005/8/layout/default"/>
    <dgm:cxn modelId="{95E2FEF8-82FA-4E0E-8E7D-5B9932C62CA7}" srcId="{067C135B-8552-4DFD-BE44-A84C5D20114C}" destId="{42120356-6A5A-42DF-B883-A29A2628E6D2}" srcOrd="5" destOrd="0" parTransId="{011F59EC-C0AD-4587-B3A1-A860A5931B3F}" sibTransId="{2DE74FED-5D1B-41B1-8DB9-2B449843A79E}"/>
    <dgm:cxn modelId="{8E4B73BE-702F-4604-B34C-DABD005C21B5}" type="presParOf" srcId="{43F4EDA0-69EF-4683-8DC5-EFF4FD53A5C5}" destId="{5180B02C-65EB-4CBF-A02B-2789C6341500}" srcOrd="0" destOrd="0" presId="urn:microsoft.com/office/officeart/2005/8/layout/default"/>
    <dgm:cxn modelId="{E00558C3-D5CB-4919-961D-FBA8D9FBB157}" type="presParOf" srcId="{43F4EDA0-69EF-4683-8DC5-EFF4FD53A5C5}" destId="{C57FF145-F696-4BB2-842C-C8CDBD88E494}" srcOrd="1" destOrd="0" presId="urn:microsoft.com/office/officeart/2005/8/layout/default"/>
    <dgm:cxn modelId="{9B2D8503-8E43-4267-85FA-97DBDEB71E49}" type="presParOf" srcId="{43F4EDA0-69EF-4683-8DC5-EFF4FD53A5C5}" destId="{11CC1091-C346-4D14-B506-7E176CF802B6}" srcOrd="2" destOrd="0" presId="urn:microsoft.com/office/officeart/2005/8/layout/default"/>
    <dgm:cxn modelId="{5D9523FF-87CA-4C4D-AAD0-F8F8B6CFBB8E}" type="presParOf" srcId="{43F4EDA0-69EF-4683-8DC5-EFF4FD53A5C5}" destId="{9A5E91A5-1E8B-442B-AD54-6A1B75D80E63}" srcOrd="3" destOrd="0" presId="urn:microsoft.com/office/officeart/2005/8/layout/default"/>
    <dgm:cxn modelId="{63B58AF3-80FE-4C19-B3E0-BCD75A614650}" type="presParOf" srcId="{43F4EDA0-69EF-4683-8DC5-EFF4FD53A5C5}" destId="{E07CAB84-DE39-40AF-8F59-7FEC5D1E4DE4}" srcOrd="4" destOrd="0" presId="urn:microsoft.com/office/officeart/2005/8/layout/default"/>
    <dgm:cxn modelId="{2F70B1EE-C32C-4848-A50F-AA71B5FE3D49}" type="presParOf" srcId="{43F4EDA0-69EF-4683-8DC5-EFF4FD53A5C5}" destId="{E3FE29A4-9294-4410-93A7-0EC03F3DD498}" srcOrd="5" destOrd="0" presId="urn:microsoft.com/office/officeart/2005/8/layout/default"/>
    <dgm:cxn modelId="{9AFC0E5E-5A4D-49DD-BF92-325ED9C1AC47}" type="presParOf" srcId="{43F4EDA0-69EF-4683-8DC5-EFF4FD53A5C5}" destId="{3B10B81B-466D-47C9-8046-D4F92213AEC3}" srcOrd="6" destOrd="0" presId="urn:microsoft.com/office/officeart/2005/8/layout/default"/>
    <dgm:cxn modelId="{BAB7AF79-7285-48D6-8CD4-AA1F3EC7907A}" type="presParOf" srcId="{43F4EDA0-69EF-4683-8DC5-EFF4FD53A5C5}" destId="{236E79B5-95AA-482B-9ECC-C0B4AA12048B}" srcOrd="7" destOrd="0" presId="urn:microsoft.com/office/officeart/2005/8/layout/default"/>
    <dgm:cxn modelId="{AFC0ADAF-A897-443F-8C52-E1A1A422A8A9}" type="presParOf" srcId="{43F4EDA0-69EF-4683-8DC5-EFF4FD53A5C5}" destId="{5102A861-7292-457D-A519-5D891A3365F9}" srcOrd="8" destOrd="0" presId="urn:microsoft.com/office/officeart/2005/8/layout/default"/>
    <dgm:cxn modelId="{A1B5BCEE-C5E1-4E3F-B2CD-FE3908B70C95}" type="presParOf" srcId="{43F4EDA0-69EF-4683-8DC5-EFF4FD53A5C5}" destId="{22282F00-15BE-4274-BE12-1AFB77B6A02C}" srcOrd="9" destOrd="0" presId="urn:microsoft.com/office/officeart/2005/8/layout/default"/>
    <dgm:cxn modelId="{1F8FDD86-5EA3-46E0-8105-AF742FD489BE}" type="presParOf" srcId="{43F4EDA0-69EF-4683-8DC5-EFF4FD53A5C5}" destId="{64CCA1F3-75DB-43CC-BEA5-0BB8D21D8258}" srcOrd="10" destOrd="0" presId="urn:microsoft.com/office/officeart/2005/8/layout/default"/>
    <dgm:cxn modelId="{265DBB14-0DFE-470B-9625-B29F80E48F2F}" type="presParOf" srcId="{43F4EDA0-69EF-4683-8DC5-EFF4FD53A5C5}" destId="{6549E2A5-639F-4C17-AAA1-1FEDE88A146E}" srcOrd="11" destOrd="0" presId="urn:microsoft.com/office/officeart/2005/8/layout/default"/>
    <dgm:cxn modelId="{A903573D-4AAF-41C3-9144-F562294439A8}" type="presParOf" srcId="{43F4EDA0-69EF-4683-8DC5-EFF4FD53A5C5}" destId="{D3F79828-462D-4BA9-82AF-F4016E391E64}" srcOrd="12" destOrd="0" presId="urn:microsoft.com/office/officeart/2005/8/layout/default"/>
    <dgm:cxn modelId="{F3C5AD95-9C83-48D2-B41D-A93A8C083290}" type="presParOf" srcId="{43F4EDA0-69EF-4683-8DC5-EFF4FD53A5C5}" destId="{C2DF45D2-7D47-4C18-A495-154A01CADE71}" srcOrd="13" destOrd="0" presId="urn:microsoft.com/office/officeart/2005/8/layout/default"/>
    <dgm:cxn modelId="{EB9F9319-51C6-410C-AD39-81E710A24EE8}" type="presParOf" srcId="{43F4EDA0-69EF-4683-8DC5-EFF4FD53A5C5}" destId="{75560750-3A95-44EB-82CA-78429149C453}"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9C6CA1-A365-4308-BF7D-9870C8A069AC}"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C2AD47EE-1EF2-4A66-9130-76092B7644EE}">
      <dgm:prSet/>
      <dgm:spPr/>
      <dgm:t>
        <a:bodyPr/>
        <a:lstStyle/>
        <a:p>
          <a:pPr>
            <a:lnSpc>
              <a:spcPct val="100000"/>
            </a:lnSpc>
          </a:pPr>
          <a:r>
            <a:rPr lang="en-US" dirty="0">
              <a:solidFill>
                <a:schemeClr val="bg2"/>
              </a:solidFill>
            </a:rPr>
            <a:t>7.23 Offer connected insulin pens for people with diabetes taking multiple daily insulin injections when appropriate. B </a:t>
          </a:r>
        </a:p>
      </dgm:t>
    </dgm:pt>
    <dgm:pt modelId="{B2A71C92-36C1-477A-A92D-69318A235F14}" type="parTrans" cxnId="{0688A1CF-1FED-48A7-9C4F-D2637F6378A4}">
      <dgm:prSet/>
      <dgm:spPr/>
      <dgm:t>
        <a:bodyPr/>
        <a:lstStyle/>
        <a:p>
          <a:endParaRPr lang="en-US"/>
        </a:p>
      </dgm:t>
    </dgm:pt>
    <dgm:pt modelId="{1159BD92-86CA-4DCD-AE63-CC1662FF688A}" type="sibTrans" cxnId="{0688A1CF-1FED-48A7-9C4F-D2637F6378A4}">
      <dgm:prSet/>
      <dgm:spPr/>
      <dgm:t>
        <a:bodyPr/>
        <a:lstStyle/>
        <a:p>
          <a:endParaRPr lang="en-US"/>
        </a:p>
      </dgm:t>
    </dgm:pt>
    <dgm:pt modelId="{B31609DE-4BD2-4690-95F8-98480DE4B870}">
      <dgm:prSet/>
      <dgm:spPr/>
      <dgm:t>
        <a:bodyPr/>
        <a:lstStyle/>
        <a:p>
          <a:pPr>
            <a:lnSpc>
              <a:spcPct val="100000"/>
            </a:lnSpc>
          </a:pPr>
          <a:r>
            <a:rPr lang="en-US" dirty="0">
              <a:solidFill>
                <a:schemeClr val="bg2"/>
              </a:solidFill>
            </a:rPr>
            <a:t>7.24 FDA-approved insulin dose calculators/decision support systems may be helpful for calculating insulin doses. B</a:t>
          </a:r>
        </a:p>
      </dgm:t>
    </dgm:pt>
    <dgm:pt modelId="{03565BA8-43A8-4E41-AB7F-380B47396B52}" type="parTrans" cxnId="{B41478C1-8239-49F6-9061-F29BDEA3FCE0}">
      <dgm:prSet/>
      <dgm:spPr/>
      <dgm:t>
        <a:bodyPr/>
        <a:lstStyle/>
        <a:p>
          <a:endParaRPr lang="en-US"/>
        </a:p>
      </dgm:t>
    </dgm:pt>
    <dgm:pt modelId="{CCAB6EA3-3D38-4895-840D-986147F488EB}" type="sibTrans" cxnId="{B41478C1-8239-49F6-9061-F29BDEA3FCE0}">
      <dgm:prSet/>
      <dgm:spPr/>
      <dgm:t>
        <a:bodyPr/>
        <a:lstStyle/>
        <a:p>
          <a:endParaRPr lang="en-US"/>
        </a:p>
      </dgm:t>
    </dgm:pt>
    <dgm:pt modelId="{64DC0728-C4FF-470C-B709-6EF63CB40C4C}" type="pres">
      <dgm:prSet presAssocID="{7B9C6CA1-A365-4308-BF7D-9870C8A069AC}" presName="root" presStyleCnt="0">
        <dgm:presLayoutVars>
          <dgm:dir/>
          <dgm:resizeHandles val="exact"/>
        </dgm:presLayoutVars>
      </dgm:prSet>
      <dgm:spPr/>
    </dgm:pt>
    <dgm:pt modelId="{F89FC6B3-0F47-4B0C-98FA-EF5AD8A11ED9}" type="pres">
      <dgm:prSet presAssocID="{C2AD47EE-1EF2-4A66-9130-76092B7644EE}" presName="compNode" presStyleCnt="0"/>
      <dgm:spPr/>
    </dgm:pt>
    <dgm:pt modelId="{385035E8-42FF-493C-BE46-8CFCB17B96A2}" type="pres">
      <dgm:prSet presAssocID="{C2AD47EE-1EF2-4A66-9130-76092B7644EE}" presName="bgRect" presStyleLbl="bgShp" presStyleIdx="0" presStyleCnt="2"/>
      <dgm:spPr/>
    </dgm:pt>
    <dgm:pt modelId="{F9790ED2-61AE-4DA9-95A6-40532D0046D1}" type="pres">
      <dgm:prSet presAssocID="{C2AD47EE-1EF2-4A66-9130-76092B7644EE}"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Needle"/>
        </a:ext>
      </dgm:extLst>
    </dgm:pt>
    <dgm:pt modelId="{AE60F41D-DFFA-472D-8C89-B836482283D5}" type="pres">
      <dgm:prSet presAssocID="{C2AD47EE-1EF2-4A66-9130-76092B7644EE}" presName="spaceRect" presStyleCnt="0"/>
      <dgm:spPr/>
    </dgm:pt>
    <dgm:pt modelId="{66566908-8EB2-420A-8EDB-CC6C94592C5B}" type="pres">
      <dgm:prSet presAssocID="{C2AD47EE-1EF2-4A66-9130-76092B7644EE}" presName="parTx" presStyleLbl="revTx" presStyleIdx="0" presStyleCnt="2">
        <dgm:presLayoutVars>
          <dgm:chMax val="0"/>
          <dgm:chPref val="0"/>
        </dgm:presLayoutVars>
      </dgm:prSet>
      <dgm:spPr/>
    </dgm:pt>
    <dgm:pt modelId="{D227E069-AF52-483C-AD6F-2C7AC8C52CEE}" type="pres">
      <dgm:prSet presAssocID="{1159BD92-86CA-4DCD-AE63-CC1662FF688A}" presName="sibTrans" presStyleCnt="0"/>
      <dgm:spPr/>
    </dgm:pt>
    <dgm:pt modelId="{C070A557-EC5E-4706-9E9F-E8C3507B05B9}" type="pres">
      <dgm:prSet presAssocID="{B31609DE-4BD2-4690-95F8-98480DE4B870}" presName="compNode" presStyleCnt="0"/>
      <dgm:spPr/>
    </dgm:pt>
    <dgm:pt modelId="{1068C415-FF2C-4824-8037-F62A7A71B08E}" type="pres">
      <dgm:prSet presAssocID="{B31609DE-4BD2-4690-95F8-98480DE4B870}" presName="bgRect" presStyleLbl="bgShp" presStyleIdx="1" presStyleCnt="2"/>
      <dgm:spPr/>
    </dgm:pt>
    <dgm:pt modelId="{57858780-43A3-40E1-85D2-84A32EE9CDE5}" type="pres">
      <dgm:prSet presAssocID="{B31609DE-4BD2-4690-95F8-98480DE4B870}"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9B153840-5992-4E8F-AB46-778824F68AE1}" type="pres">
      <dgm:prSet presAssocID="{B31609DE-4BD2-4690-95F8-98480DE4B870}" presName="spaceRect" presStyleCnt="0"/>
      <dgm:spPr/>
    </dgm:pt>
    <dgm:pt modelId="{136B0EC5-1968-4D42-87CA-2D79BE1A933E}" type="pres">
      <dgm:prSet presAssocID="{B31609DE-4BD2-4690-95F8-98480DE4B870}" presName="parTx" presStyleLbl="revTx" presStyleIdx="1" presStyleCnt="2">
        <dgm:presLayoutVars>
          <dgm:chMax val="0"/>
          <dgm:chPref val="0"/>
        </dgm:presLayoutVars>
      </dgm:prSet>
      <dgm:spPr/>
    </dgm:pt>
  </dgm:ptLst>
  <dgm:cxnLst>
    <dgm:cxn modelId="{334D4329-FDBB-40E3-812A-1CF942A7AA7D}" type="presOf" srcId="{7B9C6CA1-A365-4308-BF7D-9870C8A069AC}" destId="{64DC0728-C4FF-470C-B709-6EF63CB40C4C}" srcOrd="0" destOrd="0" presId="urn:microsoft.com/office/officeart/2018/2/layout/IconVerticalSolidList"/>
    <dgm:cxn modelId="{708F9C2B-6B69-422A-90FF-59FA5D09A672}" type="presOf" srcId="{C2AD47EE-1EF2-4A66-9130-76092B7644EE}" destId="{66566908-8EB2-420A-8EDB-CC6C94592C5B}" srcOrd="0" destOrd="0" presId="urn:microsoft.com/office/officeart/2018/2/layout/IconVerticalSolidList"/>
    <dgm:cxn modelId="{92671E59-36EB-454C-A3CB-2392863A6685}" type="presOf" srcId="{B31609DE-4BD2-4690-95F8-98480DE4B870}" destId="{136B0EC5-1968-4D42-87CA-2D79BE1A933E}" srcOrd="0" destOrd="0" presId="urn:microsoft.com/office/officeart/2018/2/layout/IconVerticalSolidList"/>
    <dgm:cxn modelId="{B41478C1-8239-49F6-9061-F29BDEA3FCE0}" srcId="{7B9C6CA1-A365-4308-BF7D-9870C8A069AC}" destId="{B31609DE-4BD2-4690-95F8-98480DE4B870}" srcOrd="1" destOrd="0" parTransId="{03565BA8-43A8-4E41-AB7F-380B47396B52}" sibTransId="{CCAB6EA3-3D38-4895-840D-986147F488EB}"/>
    <dgm:cxn modelId="{0688A1CF-1FED-48A7-9C4F-D2637F6378A4}" srcId="{7B9C6CA1-A365-4308-BF7D-9870C8A069AC}" destId="{C2AD47EE-1EF2-4A66-9130-76092B7644EE}" srcOrd="0" destOrd="0" parTransId="{B2A71C92-36C1-477A-A92D-69318A235F14}" sibTransId="{1159BD92-86CA-4DCD-AE63-CC1662FF688A}"/>
    <dgm:cxn modelId="{B2345840-FF57-4602-8A3B-0547A032146F}" type="presParOf" srcId="{64DC0728-C4FF-470C-B709-6EF63CB40C4C}" destId="{F89FC6B3-0F47-4B0C-98FA-EF5AD8A11ED9}" srcOrd="0" destOrd="0" presId="urn:microsoft.com/office/officeart/2018/2/layout/IconVerticalSolidList"/>
    <dgm:cxn modelId="{560A6689-ADF7-4843-AFFD-41DFCD88F2E0}" type="presParOf" srcId="{F89FC6B3-0F47-4B0C-98FA-EF5AD8A11ED9}" destId="{385035E8-42FF-493C-BE46-8CFCB17B96A2}" srcOrd="0" destOrd="0" presId="urn:microsoft.com/office/officeart/2018/2/layout/IconVerticalSolidList"/>
    <dgm:cxn modelId="{710ADC2E-73E5-4327-998C-1111FFF1E782}" type="presParOf" srcId="{F89FC6B3-0F47-4B0C-98FA-EF5AD8A11ED9}" destId="{F9790ED2-61AE-4DA9-95A6-40532D0046D1}" srcOrd="1" destOrd="0" presId="urn:microsoft.com/office/officeart/2018/2/layout/IconVerticalSolidList"/>
    <dgm:cxn modelId="{0601858D-F8A9-41AD-959D-3EEEF0C205DB}" type="presParOf" srcId="{F89FC6B3-0F47-4B0C-98FA-EF5AD8A11ED9}" destId="{AE60F41D-DFFA-472D-8C89-B836482283D5}" srcOrd="2" destOrd="0" presId="urn:microsoft.com/office/officeart/2018/2/layout/IconVerticalSolidList"/>
    <dgm:cxn modelId="{40918F9C-A3DB-4954-9255-5A7C24636CC8}" type="presParOf" srcId="{F89FC6B3-0F47-4B0C-98FA-EF5AD8A11ED9}" destId="{66566908-8EB2-420A-8EDB-CC6C94592C5B}" srcOrd="3" destOrd="0" presId="urn:microsoft.com/office/officeart/2018/2/layout/IconVerticalSolidList"/>
    <dgm:cxn modelId="{63C84915-24D5-4567-B0B3-A56B8829E2EC}" type="presParOf" srcId="{64DC0728-C4FF-470C-B709-6EF63CB40C4C}" destId="{D227E069-AF52-483C-AD6F-2C7AC8C52CEE}" srcOrd="1" destOrd="0" presId="urn:microsoft.com/office/officeart/2018/2/layout/IconVerticalSolidList"/>
    <dgm:cxn modelId="{4C690689-785B-47A9-A4A8-492D6D97AC79}" type="presParOf" srcId="{64DC0728-C4FF-470C-B709-6EF63CB40C4C}" destId="{C070A557-EC5E-4706-9E9F-E8C3507B05B9}" srcOrd="2" destOrd="0" presId="urn:microsoft.com/office/officeart/2018/2/layout/IconVerticalSolidList"/>
    <dgm:cxn modelId="{47E64901-078B-4964-A92E-0AB7999E07BB}" type="presParOf" srcId="{C070A557-EC5E-4706-9E9F-E8C3507B05B9}" destId="{1068C415-FF2C-4824-8037-F62A7A71B08E}" srcOrd="0" destOrd="0" presId="urn:microsoft.com/office/officeart/2018/2/layout/IconVerticalSolidList"/>
    <dgm:cxn modelId="{F4C3E20E-C438-48B5-AE82-88C2B6DEE8BA}" type="presParOf" srcId="{C070A557-EC5E-4706-9E9F-E8C3507B05B9}" destId="{57858780-43A3-40E1-85D2-84A32EE9CDE5}" srcOrd="1" destOrd="0" presId="urn:microsoft.com/office/officeart/2018/2/layout/IconVerticalSolidList"/>
    <dgm:cxn modelId="{E27FB32A-6BC3-42A9-981C-8AE3A06B3A08}" type="presParOf" srcId="{C070A557-EC5E-4706-9E9F-E8C3507B05B9}" destId="{9B153840-5992-4E8F-AB46-778824F68AE1}" srcOrd="2" destOrd="0" presId="urn:microsoft.com/office/officeart/2018/2/layout/IconVerticalSolidList"/>
    <dgm:cxn modelId="{2B935F7D-BC41-4202-BA68-DAD06D6A220F}" type="presParOf" srcId="{C070A557-EC5E-4706-9E9F-E8C3507B05B9}" destId="{136B0EC5-1968-4D42-87CA-2D79BE1A933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624209-D605-4D44-AB58-E74884B6FD1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2B4C1A6-584D-4292-88AD-CDEE6C9D6008}">
      <dgm:prSet/>
      <dgm:spPr/>
      <dgm:t>
        <a:bodyPr/>
        <a:lstStyle/>
        <a:p>
          <a:r>
            <a:rPr lang="en-US" b="0" i="0" dirty="0"/>
            <a:t>Delivery system design (moving from a </a:t>
          </a:r>
          <a:r>
            <a:rPr lang="en-US" b="0" i="1" dirty="0"/>
            <a:t>reactive</a:t>
          </a:r>
          <a:r>
            <a:rPr lang="en-US" b="0" i="0" dirty="0"/>
            <a:t> to a </a:t>
          </a:r>
          <a:r>
            <a:rPr lang="en-US" b="0" i="1" dirty="0"/>
            <a:t>proactive</a:t>
          </a:r>
          <a:r>
            <a:rPr lang="en-US" b="0" i="0" dirty="0"/>
            <a:t> care delivery system where planned visits are coordinated through a team-based approach)</a:t>
          </a:r>
          <a:endParaRPr lang="en-US" dirty="0"/>
        </a:p>
      </dgm:t>
    </dgm:pt>
    <dgm:pt modelId="{01F078FC-3146-4705-A78D-C16170299B9A}" type="parTrans" cxnId="{F45A9636-8392-423F-B7AC-7F0166C3A05D}">
      <dgm:prSet/>
      <dgm:spPr/>
      <dgm:t>
        <a:bodyPr/>
        <a:lstStyle/>
        <a:p>
          <a:endParaRPr lang="en-US"/>
        </a:p>
      </dgm:t>
    </dgm:pt>
    <dgm:pt modelId="{2A024C4D-934B-465E-B9C6-7DE1BD64E541}" type="sibTrans" cxnId="{F45A9636-8392-423F-B7AC-7F0166C3A05D}">
      <dgm:prSet/>
      <dgm:spPr/>
      <dgm:t>
        <a:bodyPr/>
        <a:lstStyle/>
        <a:p>
          <a:endParaRPr lang="en-US"/>
        </a:p>
      </dgm:t>
    </dgm:pt>
    <dgm:pt modelId="{47E553D0-A2B9-45A6-9346-9DC3C2084EAA}">
      <dgm:prSet/>
      <dgm:spPr/>
      <dgm:t>
        <a:bodyPr/>
        <a:lstStyle/>
        <a:p>
          <a:r>
            <a:rPr lang="en-US" b="0" i="0"/>
            <a:t>Self-management support</a:t>
          </a:r>
          <a:endParaRPr lang="en-US"/>
        </a:p>
      </dgm:t>
    </dgm:pt>
    <dgm:pt modelId="{3595BB66-60AA-401E-8782-4784AB6513F2}" type="parTrans" cxnId="{B861F4FB-FE2D-4E55-A719-B325010A72CF}">
      <dgm:prSet/>
      <dgm:spPr/>
      <dgm:t>
        <a:bodyPr/>
        <a:lstStyle/>
        <a:p>
          <a:endParaRPr lang="en-US"/>
        </a:p>
      </dgm:t>
    </dgm:pt>
    <dgm:pt modelId="{C8A6998C-224E-4A0B-9B82-CD3AD2BFA4D4}" type="sibTrans" cxnId="{B861F4FB-FE2D-4E55-A719-B325010A72CF}">
      <dgm:prSet/>
      <dgm:spPr/>
      <dgm:t>
        <a:bodyPr/>
        <a:lstStyle/>
        <a:p>
          <a:endParaRPr lang="en-US"/>
        </a:p>
      </dgm:t>
    </dgm:pt>
    <dgm:pt modelId="{760397DE-F54E-4D11-B0DA-F568219BC803}">
      <dgm:prSet/>
      <dgm:spPr/>
      <dgm:t>
        <a:bodyPr/>
        <a:lstStyle/>
        <a:p>
          <a:r>
            <a:rPr lang="en-US" b="0" i="0"/>
            <a:t>Decision support (basing care on evidence-based, effective care guidelines)</a:t>
          </a:r>
          <a:endParaRPr lang="en-US"/>
        </a:p>
      </dgm:t>
    </dgm:pt>
    <dgm:pt modelId="{280352D4-CC0D-45D6-B87F-FD84F298AA77}" type="parTrans" cxnId="{C44F1B9D-9509-4FA9-9F5C-5A2A025E7750}">
      <dgm:prSet/>
      <dgm:spPr/>
      <dgm:t>
        <a:bodyPr/>
        <a:lstStyle/>
        <a:p>
          <a:endParaRPr lang="en-US"/>
        </a:p>
      </dgm:t>
    </dgm:pt>
    <dgm:pt modelId="{E3E6684B-D848-4D0A-AD9A-A8F45572AA59}" type="sibTrans" cxnId="{C44F1B9D-9509-4FA9-9F5C-5A2A025E7750}">
      <dgm:prSet/>
      <dgm:spPr/>
      <dgm:t>
        <a:bodyPr/>
        <a:lstStyle/>
        <a:p>
          <a:endParaRPr lang="en-US"/>
        </a:p>
      </dgm:t>
    </dgm:pt>
    <dgm:pt modelId="{56F48EF7-4E45-4B24-9C93-E708B670C6CC}">
      <dgm:prSet/>
      <dgm:spPr/>
      <dgm:t>
        <a:bodyPr/>
        <a:lstStyle/>
        <a:p>
          <a:r>
            <a:rPr lang="en-US" b="0" i="0" dirty="0"/>
            <a:t>Clinical information systems (using registries that can provide patient-specific and population-based support to the care team)</a:t>
          </a:r>
          <a:endParaRPr lang="en-US" dirty="0"/>
        </a:p>
      </dgm:t>
    </dgm:pt>
    <dgm:pt modelId="{372DCACA-0B7C-4CD6-A499-5FA72D78D53B}" type="parTrans" cxnId="{2D02D9C2-754D-4000-9663-26A30798E165}">
      <dgm:prSet/>
      <dgm:spPr/>
      <dgm:t>
        <a:bodyPr/>
        <a:lstStyle/>
        <a:p>
          <a:endParaRPr lang="en-US"/>
        </a:p>
      </dgm:t>
    </dgm:pt>
    <dgm:pt modelId="{37B49D8F-65AC-47A7-9E80-C742D23B3930}" type="sibTrans" cxnId="{2D02D9C2-754D-4000-9663-26A30798E165}">
      <dgm:prSet/>
      <dgm:spPr/>
      <dgm:t>
        <a:bodyPr/>
        <a:lstStyle/>
        <a:p>
          <a:endParaRPr lang="en-US"/>
        </a:p>
      </dgm:t>
    </dgm:pt>
    <dgm:pt modelId="{437992CD-6F09-4183-B2CF-CE20AF6D70F7}">
      <dgm:prSet/>
      <dgm:spPr/>
      <dgm:t>
        <a:bodyPr/>
        <a:lstStyle/>
        <a:p>
          <a:r>
            <a:rPr lang="en-US" b="0" i="0"/>
            <a:t>Community resources and policies (identifying or developing resources to support healthy lifestyles)</a:t>
          </a:r>
          <a:endParaRPr lang="en-US"/>
        </a:p>
      </dgm:t>
    </dgm:pt>
    <dgm:pt modelId="{01BA6305-FF2F-4D39-8EA3-F106AE39E521}" type="parTrans" cxnId="{7BD4B1A8-D1EB-430B-8194-1B40615BD293}">
      <dgm:prSet/>
      <dgm:spPr/>
      <dgm:t>
        <a:bodyPr/>
        <a:lstStyle/>
        <a:p>
          <a:endParaRPr lang="en-US"/>
        </a:p>
      </dgm:t>
    </dgm:pt>
    <dgm:pt modelId="{A8EEA854-1D6F-4934-A56A-FB727EEB626B}" type="sibTrans" cxnId="{7BD4B1A8-D1EB-430B-8194-1B40615BD293}">
      <dgm:prSet/>
      <dgm:spPr/>
      <dgm:t>
        <a:bodyPr/>
        <a:lstStyle/>
        <a:p>
          <a:endParaRPr lang="en-US"/>
        </a:p>
      </dgm:t>
    </dgm:pt>
    <dgm:pt modelId="{590E7304-D466-4519-A9C2-C6A92DA32A3A}">
      <dgm:prSet/>
      <dgm:spPr/>
      <dgm:t>
        <a:bodyPr/>
        <a:lstStyle/>
        <a:p>
          <a:r>
            <a:rPr lang="en-US" b="0" i="0"/>
            <a:t>Health systems (to create a quality-oriented culture)</a:t>
          </a:r>
          <a:endParaRPr lang="en-US"/>
        </a:p>
      </dgm:t>
    </dgm:pt>
    <dgm:pt modelId="{0CCB4696-63C3-46A4-80E3-617759C132DF}" type="parTrans" cxnId="{3394FCC6-1965-4F64-B6D6-3095B3CD583A}">
      <dgm:prSet/>
      <dgm:spPr/>
      <dgm:t>
        <a:bodyPr/>
        <a:lstStyle/>
        <a:p>
          <a:endParaRPr lang="en-US"/>
        </a:p>
      </dgm:t>
    </dgm:pt>
    <dgm:pt modelId="{FF4ECFB6-8100-4F6B-A705-503E5D292BFB}" type="sibTrans" cxnId="{3394FCC6-1965-4F64-B6D6-3095B3CD583A}">
      <dgm:prSet/>
      <dgm:spPr/>
      <dgm:t>
        <a:bodyPr/>
        <a:lstStyle/>
        <a:p>
          <a:endParaRPr lang="en-US"/>
        </a:p>
      </dgm:t>
    </dgm:pt>
    <dgm:pt modelId="{7D7A4BD0-C163-4BD1-95AB-A18133F3015E}" type="pres">
      <dgm:prSet presAssocID="{83624209-D605-4D44-AB58-E74884B6FD1C}" presName="diagram" presStyleCnt="0">
        <dgm:presLayoutVars>
          <dgm:dir/>
          <dgm:resizeHandles val="exact"/>
        </dgm:presLayoutVars>
      </dgm:prSet>
      <dgm:spPr/>
    </dgm:pt>
    <dgm:pt modelId="{59357199-4753-469A-8FF2-C8045C1D5EBB}" type="pres">
      <dgm:prSet presAssocID="{32B4C1A6-584D-4292-88AD-CDEE6C9D6008}" presName="node" presStyleLbl="node1" presStyleIdx="0" presStyleCnt="6" custScaleY="153951">
        <dgm:presLayoutVars>
          <dgm:bulletEnabled val="1"/>
        </dgm:presLayoutVars>
      </dgm:prSet>
      <dgm:spPr/>
    </dgm:pt>
    <dgm:pt modelId="{30A375DD-7C97-4CC2-9DB7-6D45A4DFBEA9}" type="pres">
      <dgm:prSet presAssocID="{2A024C4D-934B-465E-B9C6-7DE1BD64E541}" presName="sibTrans" presStyleCnt="0"/>
      <dgm:spPr/>
    </dgm:pt>
    <dgm:pt modelId="{EB392CC8-B80E-4D36-91E7-102E9D158F42}" type="pres">
      <dgm:prSet presAssocID="{47E553D0-A2B9-45A6-9346-9DC3C2084EAA}" presName="node" presStyleLbl="node1" presStyleIdx="1" presStyleCnt="6">
        <dgm:presLayoutVars>
          <dgm:bulletEnabled val="1"/>
        </dgm:presLayoutVars>
      </dgm:prSet>
      <dgm:spPr/>
    </dgm:pt>
    <dgm:pt modelId="{4A2024C1-A294-4A18-BE65-ABC71D1D687D}" type="pres">
      <dgm:prSet presAssocID="{C8A6998C-224E-4A0B-9B82-CD3AD2BFA4D4}" presName="sibTrans" presStyleCnt="0"/>
      <dgm:spPr/>
    </dgm:pt>
    <dgm:pt modelId="{4F559206-7F80-41D2-8CC0-1E2C480F5F9E}" type="pres">
      <dgm:prSet presAssocID="{760397DE-F54E-4D11-B0DA-F568219BC803}" presName="node" presStyleLbl="node1" presStyleIdx="2" presStyleCnt="6">
        <dgm:presLayoutVars>
          <dgm:bulletEnabled val="1"/>
        </dgm:presLayoutVars>
      </dgm:prSet>
      <dgm:spPr/>
    </dgm:pt>
    <dgm:pt modelId="{C05BF9E0-FD19-42CD-AA73-A3DF0E0C8F92}" type="pres">
      <dgm:prSet presAssocID="{E3E6684B-D848-4D0A-AD9A-A8F45572AA59}" presName="sibTrans" presStyleCnt="0"/>
      <dgm:spPr/>
    </dgm:pt>
    <dgm:pt modelId="{6A878C32-4539-40DB-867D-F298B50B8832}" type="pres">
      <dgm:prSet presAssocID="{56F48EF7-4E45-4B24-9C93-E708B670C6CC}" presName="node" presStyleLbl="node1" presStyleIdx="3" presStyleCnt="6" custScaleY="153274">
        <dgm:presLayoutVars>
          <dgm:bulletEnabled val="1"/>
        </dgm:presLayoutVars>
      </dgm:prSet>
      <dgm:spPr/>
    </dgm:pt>
    <dgm:pt modelId="{B5D3AA97-AA6E-4501-8176-E428C7C002E3}" type="pres">
      <dgm:prSet presAssocID="{37B49D8F-65AC-47A7-9E80-C742D23B3930}" presName="sibTrans" presStyleCnt="0"/>
      <dgm:spPr/>
    </dgm:pt>
    <dgm:pt modelId="{6B1C28D0-73C3-45D6-BFEF-67595FD07A91}" type="pres">
      <dgm:prSet presAssocID="{437992CD-6F09-4183-B2CF-CE20AF6D70F7}" presName="node" presStyleLbl="node1" presStyleIdx="4" presStyleCnt="6">
        <dgm:presLayoutVars>
          <dgm:bulletEnabled val="1"/>
        </dgm:presLayoutVars>
      </dgm:prSet>
      <dgm:spPr/>
    </dgm:pt>
    <dgm:pt modelId="{F4321940-80E7-4351-B1FC-058A1DD154BE}" type="pres">
      <dgm:prSet presAssocID="{A8EEA854-1D6F-4934-A56A-FB727EEB626B}" presName="sibTrans" presStyleCnt="0"/>
      <dgm:spPr/>
    </dgm:pt>
    <dgm:pt modelId="{4AF038AE-B080-4173-9722-FEFC57B5157D}" type="pres">
      <dgm:prSet presAssocID="{590E7304-D466-4519-A9C2-C6A92DA32A3A}" presName="node" presStyleLbl="node1" presStyleIdx="5" presStyleCnt="6">
        <dgm:presLayoutVars>
          <dgm:bulletEnabled val="1"/>
        </dgm:presLayoutVars>
      </dgm:prSet>
      <dgm:spPr/>
    </dgm:pt>
  </dgm:ptLst>
  <dgm:cxnLst>
    <dgm:cxn modelId="{98D6C821-DCF7-4262-B745-3EE5A816A1BE}" type="presOf" srcId="{32B4C1A6-584D-4292-88AD-CDEE6C9D6008}" destId="{59357199-4753-469A-8FF2-C8045C1D5EBB}" srcOrd="0" destOrd="0" presId="urn:microsoft.com/office/officeart/2005/8/layout/default"/>
    <dgm:cxn modelId="{F45A9636-8392-423F-B7AC-7F0166C3A05D}" srcId="{83624209-D605-4D44-AB58-E74884B6FD1C}" destId="{32B4C1A6-584D-4292-88AD-CDEE6C9D6008}" srcOrd="0" destOrd="0" parTransId="{01F078FC-3146-4705-A78D-C16170299B9A}" sibTransId="{2A024C4D-934B-465E-B9C6-7DE1BD64E541}"/>
    <dgm:cxn modelId="{C5750691-6A33-4229-AEF3-3F3202972F26}" type="presOf" srcId="{56F48EF7-4E45-4B24-9C93-E708B670C6CC}" destId="{6A878C32-4539-40DB-867D-F298B50B8832}" srcOrd="0" destOrd="0" presId="urn:microsoft.com/office/officeart/2005/8/layout/default"/>
    <dgm:cxn modelId="{E94EB498-B417-44F7-ABFD-8A902EA43402}" type="presOf" srcId="{47E553D0-A2B9-45A6-9346-9DC3C2084EAA}" destId="{EB392CC8-B80E-4D36-91E7-102E9D158F42}" srcOrd="0" destOrd="0" presId="urn:microsoft.com/office/officeart/2005/8/layout/default"/>
    <dgm:cxn modelId="{C44F1B9D-9509-4FA9-9F5C-5A2A025E7750}" srcId="{83624209-D605-4D44-AB58-E74884B6FD1C}" destId="{760397DE-F54E-4D11-B0DA-F568219BC803}" srcOrd="2" destOrd="0" parTransId="{280352D4-CC0D-45D6-B87F-FD84F298AA77}" sibTransId="{E3E6684B-D848-4D0A-AD9A-A8F45572AA59}"/>
    <dgm:cxn modelId="{7BD4B1A8-D1EB-430B-8194-1B40615BD293}" srcId="{83624209-D605-4D44-AB58-E74884B6FD1C}" destId="{437992CD-6F09-4183-B2CF-CE20AF6D70F7}" srcOrd="4" destOrd="0" parTransId="{01BA6305-FF2F-4D39-8EA3-F106AE39E521}" sibTransId="{A8EEA854-1D6F-4934-A56A-FB727EEB626B}"/>
    <dgm:cxn modelId="{E696B5A8-36A5-42AA-A800-CEFCF2995201}" type="presOf" srcId="{590E7304-D466-4519-A9C2-C6A92DA32A3A}" destId="{4AF038AE-B080-4173-9722-FEFC57B5157D}" srcOrd="0" destOrd="0" presId="urn:microsoft.com/office/officeart/2005/8/layout/default"/>
    <dgm:cxn modelId="{2D02D9C2-754D-4000-9663-26A30798E165}" srcId="{83624209-D605-4D44-AB58-E74884B6FD1C}" destId="{56F48EF7-4E45-4B24-9C93-E708B670C6CC}" srcOrd="3" destOrd="0" parTransId="{372DCACA-0B7C-4CD6-A499-5FA72D78D53B}" sibTransId="{37B49D8F-65AC-47A7-9E80-C742D23B3930}"/>
    <dgm:cxn modelId="{3394FCC6-1965-4F64-B6D6-3095B3CD583A}" srcId="{83624209-D605-4D44-AB58-E74884B6FD1C}" destId="{590E7304-D466-4519-A9C2-C6A92DA32A3A}" srcOrd="5" destOrd="0" parTransId="{0CCB4696-63C3-46A4-80E3-617759C132DF}" sibTransId="{FF4ECFB6-8100-4F6B-A705-503E5D292BFB}"/>
    <dgm:cxn modelId="{6E8F62C9-CDF7-4D5C-8045-27F4018EC93E}" type="presOf" srcId="{437992CD-6F09-4183-B2CF-CE20AF6D70F7}" destId="{6B1C28D0-73C3-45D6-BFEF-67595FD07A91}" srcOrd="0" destOrd="0" presId="urn:microsoft.com/office/officeart/2005/8/layout/default"/>
    <dgm:cxn modelId="{330D2DE2-C5FA-4A09-AF3F-BC1B305ED7DA}" type="presOf" srcId="{83624209-D605-4D44-AB58-E74884B6FD1C}" destId="{7D7A4BD0-C163-4BD1-95AB-A18133F3015E}" srcOrd="0" destOrd="0" presId="urn:microsoft.com/office/officeart/2005/8/layout/default"/>
    <dgm:cxn modelId="{72FCCEEC-88E8-4A87-9FD5-68B827209DD5}" type="presOf" srcId="{760397DE-F54E-4D11-B0DA-F568219BC803}" destId="{4F559206-7F80-41D2-8CC0-1E2C480F5F9E}" srcOrd="0" destOrd="0" presId="urn:microsoft.com/office/officeart/2005/8/layout/default"/>
    <dgm:cxn modelId="{B861F4FB-FE2D-4E55-A719-B325010A72CF}" srcId="{83624209-D605-4D44-AB58-E74884B6FD1C}" destId="{47E553D0-A2B9-45A6-9346-9DC3C2084EAA}" srcOrd="1" destOrd="0" parTransId="{3595BB66-60AA-401E-8782-4784AB6513F2}" sibTransId="{C8A6998C-224E-4A0B-9B82-CD3AD2BFA4D4}"/>
    <dgm:cxn modelId="{CEF15433-5C2D-4CD2-810F-A0E19390B3DB}" type="presParOf" srcId="{7D7A4BD0-C163-4BD1-95AB-A18133F3015E}" destId="{59357199-4753-469A-8FF2-C8045C1D5EBB}" srcOrd="0" destOrd="0" presId="urn:microsoft.com/office/officeart/2005/8/layout/default"/>
    <dgm:cxn modelId="{D3C6D3B8-6749-40D4-B801-0C7A093183DC}" type="presParOf" srcId="{7D7A4BD0-C163-4BD1-95AB-A18133F3015E}" destId="{30A375DD-7C97-4CC2-9DB7-6D45A4DFBEA9}" srcOrd="1" destOrd="0" presId="urn:microsoft.com/office/officeart/2005/8/layout/default"/>
    <dgm:cxn modelId="{D9A7AAA9-8D08-4929-A528-4A358F36B037}" type="presParOf" srcId="{7D7A4BD0-C163-4BD1-95AB-A18133F3015E}" destId="{EB392CC8-B80E-4D36-91E7-102E9D158F42}" srcOrd="2" destOrd="0" presId="urn:microsoft.com/office/officeart/2005/8/layout/default"/>
    <dgm:cxn modelId="{5969A3C1-2DC5-4A70-B501-25820122B1B1}" type="presParOf" srcId="{7D7A4BD0-C163-4BD1-95AB-A18133F3015E}" destId="{4A2024C1-A294-4A18-BE65-ABC71D1D687D}" srcOrd="3" destOrd="0" presId="urn:microsoft.com/office/officeart/2005/8/layout/default"/>
    <dgm:cxn modelId="{9B08D1E4-ABB1-4AFA-A209-15B993CECBE1}" type="presParOf" srcId="{7D7A4BD0-C163-4BD1-95AB-A18133F3015E}" destId="{4F559206-7F80-41D2-8CC0-1E2C480F5F9E}" srcOrd="4" destOrd="0" presId="urn:microsoft.com/office/officeart/2005/8/layout/default"/>
    <dgm:cxn modelId="{A4C96BE7-AF69-445E-A96D-544BC3D73216}" type="presParOf" srcId="{7D7A4BD0-C163-4BD1-95AB-A18133F3015E}" destId="{C05BF9E0-FD19-42CD-AA73-A3DF0E0C8F92}" srcOrd="5" destOrd="0" presId="urn:microsoft.com/office/officeart/2005/8/layout/default"/>
    <dgm:cxn modelId="{78556A9B-2230-4EAA-B4DF-F4CE13342744}" type="presParOf" srcId="{7D7A4BD0-C163-4BD1-95AB-A18133F3015E}" destId="{6A878C32-4539-40DB-867D-F298B50B8832}" srcOrd="6" destOrd="0" presId="urn:microsoft.com/office/officeart/2005/8/layout/default"/>
    <dgm:cxn modelId="{9A151635-508A-495F-9925-54DEABF8A532}" type="presParOf" srcId="{7D7A4BD0-C163-4BD1-95AB-A18133F3015E}" destId="{B5D3AA97-AA6E-4501-8176-E428C7C002E3}" srcOrd="7" destOrd="0" presId="urn:microsoft.com/office/officeart/2005/8/layout/default"/>
    <dgm:cxn modelId="{ABF839E3-42E2-4B84-B0F1-864D3A5B59A8}" type="presParOf" srcId="{7D7A4BD0-C163-4BD1-95AB-A18133F3015E}" destId="{6B1C28D0-73C3-45D6-BFEF-67595FD07A91}" srcOrd="8" destOrd="0" presId="urn:microsoft.com/office/officeart/2005/8/layout/default"/>
    <dgm:cxn modelId="{00C8534D-D131-4E55-A058-52093282617C}" type="presParOf" srcId="{7D7A4BD0-C163-4BD1-95AB-A18133F3015E}" destId="{F4321940-80E7-4351-B1FC-058A1DD154BE}" srcOrd="9" destOrd="0" presId="urn:microsoft.com/office/officeart/2005/8/layout/default"/>
    <dgm:cxn modelId="{F0092859-C289-4F85-8D2B-56969BCBA5EC}" type="presParOf" srcId="{7D7A4BD0-C163-4BD1-95AB-A18133F3015E}" destId="{4AF038AE-B080-4173-9722-FEFC57B5157D}" srcOrd="1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DC9B61-5DA2-4046-874F-F8019CDF0951}"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DE2468FD-A9A3-4D06-B544-9770547BFA2A}">
      <dgm:prSet/>
      <dgm:spPr/>
      <dgm:t>
        <a:bodyPr/>
        <a:lstStyle/>
        <a:p>
          <a:r>
            <a:rPr lang="en-US" dirty="0"/>
            <a:t>To improve health, support overall well-being, and eliminate disparities, it is crucial to address these drivers.</a:t>
          </a:r>
        </a:p>
      </dgm:t>
    </dgm:pt>
    <dgm:pt modelId="{25D5D0F8-DA35-4318-9445-4E6FD4E7E66C}" type="parTrans" cxnId="{01550D45-2862-4694-A2E7-F097B65750AA}">
      <dgm:prSet/>
      <dgm:spPr/>
      <dgm:t>
        <a:bodyPr/>
        <a:lstStyle/>
        <a:p>
          <a:endParaRPr lang="en-US"/>
        </a:p>
      </dgm:t>
    </dgm:pt>
    <dgm:pt modelId="{980AA164-8673-4FB6-A268-0EC877023539}" type="sibTrans" cxnId="{01550D45-2862-4694-A2E7-F097B65750AA}">
      <dgm:prSet/>
      <dgm:spPr/>
      <dgm:t>
        <a:bodyPr/>
        <a:lstStyle/>
        <a:p>
          <a:endParaRPr lang="en-US"/>
        </a:p>
      </dgm:t>
    </dgm:pt>
    <dgm:pt modelId="{AAED44CD-1285-4DF2-B80A-263423E23B63}">
      <dgm:prSet/>
      <dgm:spPr/>
      <dgm:t>
        <a:bodyPr/>
        <a:lstStyle/>
        <a:p>
          <a:r>
            <a:rPr lang="en-US"/>
            <a:t>Individuals from racial and ethnic minority communities, underserved geographic areas (rural or urban), and those facing socioeconomic barriers to care and health at higher risk.</a:t>
          </a:r>
        </a:p>
      </dgm:t>
    </dgm:pt>
    <dgm:pt modelId="{AA714A4C-A93F-435E-96ED-1C21AF14B5E1}" type="parTrans" cxnId="{5C9B4D9D-95F1-4150-BA71-AD201CF1CE3F}">
      <dgm:prSet/>
      <dgm:spPr/>
      <dgm:t>
        <a:bodyPr/>
        <a:lstStyle/>
        <a:p>
          <a:endParaRPr lang="en-US"/>
        </a:p>
      </dgm:t>
    </dgm:pt>
    <dgm:pt modelId="{BF6566F0-26A5-4D8F-AF39-EEC05DF3D532}" type="sibTrans" cxnId="{5C9B4D9D-95F1-4150-BA71-AD201CF1CE3F}">
      <dgm:prSet/>
      <dgm:spPr/>
      <dgm:t>
        <a:bodyPr/>
        <a:lstStyle/>
        <a:p>
          <a:endParaRPr lang="en-US"/>
        </a:p>
      </dgm:t>
    </dgm:pt>
    <dgm:pt modelId="{A1E4638A-CC79-468A-BD8C-1CF3016714DB}" type="pres">
      <dgm:prSet presAssocID="{17DC9B61-5DA2-4046-874F-F8019CDF0951}" presName="hierChild1" presStyleCnt="0">
        <dgm:presLayoutVars>
          <dgm:chPref val="1"/>
          <dgm:dir/>
          <dgm:animOne val="branch"/>
          <dgm:animLvl val="lvl"/>
          <dgm:resizeHandles/>
        </dgm:presLayoutVars>
      </dgm:prSet>
      <dgm:spPr/>
    </dgm:pt>
    <dgm:pt modelId="{4B2D4F19-082B-4510-9556-E80234700807}" type="pres">
      <dgm:prSet presAssocID="{DE2468FD-A9A3-4D06-B544-9770547BFA2A}" presName="hierRoot1" presStyleCnt="0"/>
      <dgm:spPr/>
    </dgm:pt>
    <dgm:pt modelId="{7A154CE7-34AA-4307-97F6-C4740D44686C}" type="pres">
      <dgm:prSet presAssocID="{DE2468FD-A9A3-4D06-B544-9770547BFA2A}" presName="composite" presStyleCnt="0"/>
      <dgm:spPr/>
    </dgm:pt>
    <dgm:pt modelId="{16E821EC-087C-444D-864C-C027CF3F555E}" type="pres">
      <dgm:prSet presAssocID="{DE2468FD-A9A3-4D06-B544-9770547BFA2A}" presName="background" presStyleLbl="node0" presStyleIdx="0" presStyleCnt="2"/>
      <dgm:spPr/>
    </dgm:pt>
    <dgm:pt modelId="{52C38828-74DD-4430-A518-5254C254D8E7}" type="pres">
      <dgm:prSet presAssocID="{DE2468FD-A9A3-4D06-B544-9770547BFA2A}" presName="text" presStyleLbl="fgAcc0" presStyleIdx="0" presStyleCnt="2">
        <dgm:presLayoutVars>
          <dgm:chPref val="3"/>
        </dgm:presLayoutVars>
      </dgm:prSet>
      <dgm:spPr/>
    </dgm:pt>
    <dgm:pt modelId="{A3575879-41D2-4DE9-A7A8-E30B3D54E666}" type="pres">
      <dgm:prSet presAssocID="{DE2468FD-A9A3-4D06-B544-9770547BFA2A}" presName="hierChild2" presStyleCnt="0"/>
      <dgm:spPr/>
    </dgm:pt>
    <dgm:pt modelId="{6C33048C-3E8A-4BD7-951E-0B32ADA010ED}" type="pres">
      <dgm:prSet presAssocID="{AAED44CD-1285-4DF2-B80A-263423E23B63}" presName="hierRoot1" presStyleCnt="0"/>
      <dgm:spPr/>
    </dgm:pt>
    <dgm:pt modelId="{A88C49F5-489E-42E4-B91A-C9E815F6AA28}" type="pres">
      <dgm:prSet presAssocID="{AAED44CD-1285-4DF2-B80A-263423E23B63}" presName="composite" presStyleCnt="0"/>
      <dgm:spPr/>
    </dgm:pt>
    <dgm:pt modelId="{D6669723-B811-44DA-AF05-1759E82FFAFB}" type="pres">
      <dgm:prSet presAssocID="{AAED44CD-1285-4DF2-B80A-263423E23B63}" presName="background" presStyleLbl="node0" presStyleIdx="1" presStyleCnt="2"/>
      <dgm:spPr/>
    </dgm:pt>
    <dgm:pt modelId="{77E7737E-37BC-4453-BE4E-D1C8C8136016}" type="pres">
      <dgm:prSet presAssocID="{AAED44CD-1285-4DF2-B80A-263423E23B63}" presName="text" presStyleLbl="fgAcc0" presStyleIdx="1" presStyleCnt="2">
        <dgm:presLayoutVars>
          <dgm:chPref val="3"/>
        </dgm:presLayoutVars>
      </dgm:prSet>
      <dgm:spPr/>
    </dgm:pt>
    <dgm:pt modelId="{D7F3CC6E-2DDB-4491-8E14-309B598E2CCE}" type="pres">
      <dgm:prSet presAssocID="{AAED44CD-1285-4DF2-B80A-263423E23B63}" presName="hierChild2" presStyleCnt="0"/>
      <dgm:spPr/>
    </dgm:pt>
  </dgm:ptLst>
  <dgm:cxnLst>
    <dgm:cxn modelId="{11094E5D-DB7D-4969-82BB-4229F0AD4B70}" type="presOf" srcId="{AAED44CD-1285-4DF2-B80A-263423E23B63}" destId="{77E7737E-37BC-4453-BE4E-D1C8C8136016}" srcOrd="0" destOrd="0" presId="urn:microsoft.com/office/officeart/2005/8/layout/hierarchy1"/>
    <dgm:cxn modelId="{01550D45-2862-4694-A2E7-F097B65750AA}" srcId="{17DC9B61-5DA2-4046-874F-F8019CDF0951}" destId="{DE2468FD-A9A3-4D06-B544-9770547BFA2A}" srcOrd="0" destOrd="0" parTransId="{25D5D0F8-DA35-4318-9445-4E6FD4E7E66C}" sibTransId="{980AA164-8673-4FB6-A268-0EC877023539}"/>
    <dgm:cxn modelId="{5C9B4D9D-95F1-4150-BA71-AD201CF1CE3F}" srcId="{17DC9B61-5DA2-4046-874F-F8019CDF0951}" destId="{AAED44CD-1285-4DF2-B80A-263423E23B63}" srcOrd="1" destOrd="0" parTransId="{AA714A4C-A93F-435E-96ED-1C21AF14B5E1}" sibTransId="{BF6566F0-26A5-4D8F-AF39-EEC05DF3D532}"/>
    <dgm:cxn modelId="{EBF582E3-6A36-4985-84EC-264AD33643CE}" type="presOf" srcId="{DE2468FD-A9A3-4D06-B544-9770547BFA2A}" destId="{52C38828-74DD-4430-A518-5254C254D8E7}" srcOrd="0" destOrd="0" presId="urn:microsoft.com/office/officeart/2005/8/layout/hierarchy1"/>
    <dgm:cxn modelId="{FE741EF2-3B33-418C-83DB-B2AE83783DDB}" type="presOf" srcId="{17DC9B61-5DA2-4046-874F-F8019CDF0951}" destId="{A1E4638A-CC79-468A-BD8C-1CF3016714DB}" srcOrd="0" destOrd="0" presId="urn:microsoft.com/office/officeart/2005/8/layout/hierarchy1"/>
    <dgm:cxn modelId="{762217F0-A5B2-49DA-9EB6-618FD3FE7173}" type="presParOf" srcId="{A1E4638A-CC79-468A-BD8C-1CF3016714DB}" destId="{4B2D4F19-082B-4510-9556-E80234700807}" srcOrd="0" destOrd="0" presId="urn:microsoft.com/office/officeart/2005/8/layout/hierarchy1"/>
    <dgm:cxn modelId="{C4A99C4A-A4D0-4D3A-AAF7-CB19855C676F}" type="presParOf" srcId="{4B2D4F19-082B-4510-9556-E80234700807}" destId="{7A154CE7-34AA-4307-97F6-C4740D44686C}" srcOrd="0" destOrd="0" presId="urn:microsoft.com/office/officeart/2005/8/layout/hierarchy1"/>
    <dgm:cxn modelId="{4EBA61A9-71D4-4CA9-A2DB-1FEF237C4E59}" type="presParOf" srcId="{7A154CE7-34AA-4307-97F6-C4740D44686C}" destId="{16E821EC-087C-444D-864C-C027CF3F555E}" srcOrd="0" destOrd="0" presId="urn:microsoft.com/office/officeart/2005/8/layout/hierarchy1"/>
    <dgm:cxn modelId="{240C6310-B375-43D9-B89B-29117A8039C3}" type="presParOf" srcId="{7A154CE7-34AA-4307-97F6-C4740D44686C}" destId="{52C38828-74DD-4430-A518-5254C254D8E7}" srcOrd="1" destOrd="0" presId="urn:microsoft.com/office/officeart/2005/8/layout/hierarchy1"/>
    <dgm:cxn modelId="{49F09A77-6652-483C-BC06-9C36C10FA2F9}" type="presParOf" srcId="{4B2D4F19-082B-4510-9556-E80234700807}" destId="{A3575879-41D2-4DE9-A7A8-E30B3D54E666}" srcOrd="1" destOrd="0" presId="urn:microsoft.com/office/officeart/2005/8/layout/hierarchy1"/>
    <dgm:cxn modelId="{39D7BD8E-928B-4896-9B15-0B4FAFCF7F71}" type="presParOf" srcId="{A1E4638A-CC79-468A-BD8C-1CF3016714DB}" destId="{6C33048C-3E8A-4BD7-951E-0B32ADA010ED}" srcOrd="1" destOrd="0" presId="urn:microsoft.com/office/officeart/2005/8/layout/hierarchy1"/>
    <dgm:cxn modelId="{41A9928F-AC65-40F5-91C1-F3C5E6F356B6}" type="presParOf" srcId="{6C33048C-3E8A-4BD7-951E-0B32ADA010ED}" destId="{A88C49F5-489E-42E4-B91A-C9E815F6AA28}" srcOrd="0" destOrd="0" presId="urn:microsoft.com/office/officeart/2005/8/layout/hierarchy1"/>
    <dgm:cxn modelId="{273264B5-9E87-4657-A72C-A393B25F9B3C}" type="presParOf" srcId="{A88C49F5-489E-42E4-B91A-C9E815F6AA28}" destId="{D6669723-B811-44DA-AF05-1759E82FFAFB}" srcOrd="0" destOrd="0" presId="urn:microsoft.com/office/officeart/2005/8/layout/hierarchy1"/>
    <dgm:cxn modelId="{56F3330B-32DA-4CF3-B76B-25A7B29CB2B2}" type="presParOf" srcId="{A88C49F5-489E-42E4-B91A-C9E815F6AA28}" destId="{77E7737E-37BC-4453-BE4E-D1C8C8136016}" srcOrd="1" destOrd="0" presId="urn:microsoft.com/office/officeart/2005/8/layout/hierarchy1"/>
    <dgm:cxn modelId="{C8943F03-3A7C-462A-98E0-FCE80669CB72}" type="presParOf" srcId="{6C33048C-3E8A-4BD7-951E-0B32ADA010ED}" destId="{D7F3CC6E-2DDB-4491-8E14-309B598E2CCE}"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608968-2B41-4275-81B7-BB3B794CD0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B9CE780-7A08-419A-9FE8-A45D6F175CEF}">
      <dgm:prSet/>
      <dgm:spPr/>
      <dgm:t>
        <a:bodyPr/>
        <a:lstStyle/>
        <a:p>
          <a:pPr>
            <a:lnSpc>
              <a:spcPct val="100000"/>
            </a:lnSpc>
          </a:pPr>
          <a:r>
            <a:rPr lang="en-US" b="0" i="0" dirty="0"/>
            <a:t>Growing gaps in diabetes care quality and outcomes due to high &amp; risings costs of care</a:t>
          </a:r>
          <a:r>
            <a:rPr lang="en-US" dirty="0"/>
            <a:t>.</a:t>
          </a:r>
        </a:p>
      </dgm:t>
    </dgm:pt>
    <dgm:pt modelId="{AE499962-1B5B-419B-A893-5B3E54E5A01F}" type="parTrans" cxnId="{F0F6E430-CD25-42FA-956F-C086F3E2FB8A}">
      <dgm:prSet/>
      <dgm:spPr/>
      <dgm:t>
        <a:bodyPr/>
        <a:lstStyle/>
        <a:p>
          <a:endParaRPr lang="en-US"/>
        </a:p>
      </dgm:t>
    </dgm:pt>
    <dgm:pt modelId="{41203ACC-943C-4932-BCB9-78D82B042A54}" type="sibTrans" cxnId="{F0F6E430-CD25-42FA-956F-C086F3E2FB8A}">
      <dgm:prSet/>
      <dgm:spPr/>
      <dgm:t>
        <a:bodyPr/>
        <a:lstStyle/>
        <a:p>
          <a:endParaRPr lang="en-US"/>
        </a:p>
      </dgm:t>
    </dgm:pt>
    <dgm:pt modelId="{9D007EA9-50EE-4A01-8183-59804E0C9C97}">
      <dgm:prSet custT="1"/>
      <dgm:spPr/>
      <dgm:t>
        <a:bodyPr/>
        <a:lstStyle/>
        <a:p>
          <a:pPr>
            <a:lnSpc>
              <a:spcPct val="100000"/>
            </a:lnSpc>
          </a:pPr>
          <a:r>
            <a:rPr lang="en-US" sz="2400" b="0" i="0" dirty="0"/>
            <a:t>Increased disparities experienced by individuals from racial and ethnic minoritized backgrounds and those facing socioeconomic barriers to care. </a:t>
          </a:r>
          <a:endParaRPr lang="en-US" sz="2400" dirty="0"/>
        </a:p>
      </dgm:t>
    </dgm:pt>
    <dgm:pt modelId="{12B4168D-FDD8-4A13-988F-53DA2D71C3BE}" type="parTrans" cxnId="{7BE0C08F-9C0E-4298-A901-0C2BBA7EBC4B}">
      <dgm:prSet/>
      <dgm:spPr/>
      <dgm:t>
        <a:bodyPr/>
        <a:lstStyle/>
        <a:p>
          <a:endParaRPr lang="en-US"/>
        </a:p>
      </dgm:t>
    </dgm:pt>
    <dgm:pt modelId="{3828DE3F-18AB-4775-922D-D5BB17984448}" type="sibTrans" cxnId="{7BE0C08F-9C0E-4298-A901-0C2BBA7EBC4B}">
      <dgm:prSet/>
      <dgm:spPr/>
      <dgm:t>
        <a:bodyPr/>
        <a:lstStyle/>
        <a:p>
          <a:endParaRPr lang="en-US"/>
        </a:p>
      </dgm:t>
    </dgm:pt>
    <dgm:pt modelId="{A8974F5C-DCF6-4E2D-A3FE-0803925D7FBD}">
      <dgm:prSet/>
      <dgm:spPr/>
      <dgm:t>
        <a:bodyPr/>
        <a:lstStyle/>
        <a:p>
          <a:pPr>
            <a:lnSpc>
              <a:spcPct val="100000"/>
            </a:lnSpc>
          </a:pPr>
          <a:endParaRPr lang="en-US" dirty="0"/>
        </a:p>
      </dgm:t>
    </dgm:pt>
    <dgm:pt modelId="{50A6EC0F-1960-49D5-BB36-61360092FCF8}" type="parTrans" cxnId="{3345901B-E0C2-47E1-B4D2-69C620A44EEB}">
      <dgm:prSet/>
      <dgm:spPr/>
      <dgm:t>
        <a:bodyPr/>
        <a:lstStyle/>
        <a:p>
          <a:endParaRPr lang="en-US"/>
        </a:p>
      </dgm:t>
    </dgm:pt>
    <dgm:pt modelId="{CBB92BCE-994B-46A1-B287-FE265F7B1214}" type="sibTrans" cxnId="{3345901B-E0C2-47E1-B4D2-69C620A44EEB}">
      <dgm:prSet/>
      <dgm:spPr/>
      <dgm:t>
        <a:bodyPr/>
        <a:lstStyle/>
        <a:p>
          <a:endParaRPr lang="en-US"/>
        </a:p>
      </dgm:t>
    </dgm:pt>
    <dgm:pt modelId="{2F87E9BF-C0E0-4242-A826-D890500C97B7}">
      <dgm:prSet/>
      <dgm:spPr/>
      <dgm:t>
        <a:bodyPr/>
        <a:lstStyle/>
        <a:p>
          <a:pPr>
            <a:lnSpc>
              <a:spcPct val="100000"/>
            </a:lnSpc>
          </a:pPr>
          <a:r>
            <a:rPr lang="en-US" dirty="0"/>
            <a:t>C</a:t>
          </a:r>
          <a:r>
            <a:rPr lang="en-US" b="0" i="0" dirty="0"/>
            <a:t>alls for urgent, substantial, and multisectoral system-level improvements to care delivery</a:t>
          </a:r>
          <a:endParaRPr lang="en-US" dirty="0"/>
        </a:p>
      </dgm:t>
    </dgm:pt>
    <dgm:pt modelId="{0703DA33-9FCB-4815-91C8-2662362577B2}" type="parTrans" cxnId="{1C7D5479-1A24-4967-AA5C-E25A25EEA3BC}">
      <dgm:prSet/>
      <dgm:spPr/>
      <dgm:t>
        <a:bodyPr/>
        <a:lstStyle/>
        <a:p>
          <a:endParaRPr lang="en-US"/>
        </a:p>
      </dgm:t>
    </dgm:pt>
    <dgm:pt modelId="{34C18E31-1563-4790-A2C9-84277B0D36B5}" type="sibTrans" cxnId="{1C7D5479-1A24-4967-AA5C-E25A25EEA3BC}">
      <dgm:prSet/>
      <dgm:spPr/>
      <dgm:t>
        <a:bodyPr/>
        <a:lstStyle/>
        <a:p>
          <a:endParaRPr lang="en-US"/>
        </a:p>
      </dgm:t>
    </dgm:pt>
    <dgm:pt modelId="{768A614A-DB4C-4C97-BF9F-83355E300138}" type="pres">
      <dgm:prSet presAssocID="{28608968-2B41-4275-81B7-BB3B794CD00A}" presName="root" presStyleCnt="0">
        <dgm:presLayoutVars>
          <dgm:dir/>
          <dgm:resizeHandles val="exact"/>
        </dgm:presLayoutVars>
      </dgm:prSet>
      <dgm:spPr/>
    </dgm:pt>
    <dgm:pt modelId="{BE1FF1E8-AF17-42C4-9EDB-3D6D3D389A0E}" type="pres">
      <dgm:prSet presAssocID="{5B9CE780-7A08-419A-9FE8-A45D6F175CEF}" presName="compNode" presStyleCnt="0"/>
      <dgm:spPr/>
    </dgm:pt>
    <dgm:pt modelId="{09B70D7C-D3E3-4136-8A74-537996714315}" type="pres">
      <dgm:prSet presAssocID="{5B9CE780-7A08-419A-9FE8-A45D6F175CEF}" presName="bgRect" presStyleLbl="bgShp" presStyleIdx="0" presStyleCnt="3"/>
      <dgm:spPr/>
    </dgm:pt>
    <dgm:pt modelId="{5235C645-F02A-451A-A693-00D8FFA21857}" type="pres">
      <dgm:prSet presAssocID="{5B9CE780-7A08-419A-9FE8-A45D6F175CEF}"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Needle"/>
        </a:ext>
      </dgm:extLst>
    </dgm:pt>
    <dgm:pt modelId="{FDE285F9-A2AF-4664-8AB3-5FC5EF246AC8}" type="pres">
      <dgm:prSet presAssocID="{5B9CE780-7A08-419A-9FE8-A45D6F175CEF}" presName="spaceRect" presStyleCnt="0"/>
      <dgm:spPr/>
    </dgm:pt>
    <dgm:pt modelId="{03E7FA02-D273-45ED-8C2D-97D8FCC5AF6C}" type="pres">
      <dgm:prSet presAssocID="{5B9CE780-7A08-419A-9FE8-A45D6F175CEF}" presName="parTx" presStyleLbl="revTx" presStyleIdx="0" presStyleCnt="4">
        <dgm:presLayoutVars>
          <dgm:chMax val="0"/>
          <dgm:chPref val="0"/>
        </dgm:presLayoutVars>
      </dgm:prSet>
      <dgm:spPr/>
    </dgm:pt>
    <dgm:pt modelId="{ABA2B2B9-182F-465A-B2F4-E71218871614}" type="pres">
      <dgm:prSet presAssocID="{41203ACC-943C-4932-BCB9-78D82B042A54}" presName="sibTrans" presStyleCnt="0"/>
      <dgm:spPr/>
    </dgm:pt>
    <dgm:pt modelId="{B4BC6F98-1485-4800-9DFA-CF3C48ABCDD9}" type="pres">
      <dgm:prSet presAssocID="{9D007EA9-50EE-4A01-8183-59804E0C9C97}" presName="compNode" presStyleCnt="0"/>
      <dgm:spPr/>
    </dgm:pt>
    <dgm:pt modelId="{9C122D7D-E93A-4182-90B9-AD927045C90D}" type="pres">
      <dgm:prSet presAssocID="{9D007EA9-50EE-4A01-8183-59804E0C9C97}" presName="bgRect" presStyleLbl="bgShp" presStyleIdx="1" presStyleCnt="3" custLinFactNeighborX="-227" custLinFactNeighborY="10021"/>
      <dgm:spPr/>
    </dgm:pt>
    <dgm:pt modelId="{C6CB68E2-8930-40CA-ADE3-A4CD8715A4FA}" type="pres">
      <dgm:prSet presAssocID="{9D007EA9-50EE-4A01-8183-59804E0C9C97}"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B56B817C-235A-47EE-BCFF-2C185A54D283}" type="pres">
      <dgm:prSet presAssocID="{9D007EA9-50EE-4A01-8183-59804E0C9C97}" presName="spaceRect" presStyleCnt="0"/>
      <dgm:spPr/>
    </dgm:pt>
    <dgm:pt modelId="{036C0E93-C13E-4672-A4CB-6CE69785039E}" type="pres">
      <dgm:prSet presAssocID="{9D007EA9-50EE-4A01-8183-59804E0C9C97}" presName="parTx" presStyleLbl="revTx" presStyleIdx="1" presStyleCnt="4" custScaleX="179452" custLinFactNeighborX="43062" custLinFactNeighborY="9904">
        <dgm:presLayoutVars>
          <dgm:chMax val="0"/>
          <dgm:chPref val="0"/>
        </dgm:presLayoutVars>
      </dgm:prSet>
      <dgm:spPr/>
    </dgm:pt>
    <dgm:pt modelId="{8D023003-41B4-4D8A-974C-0D6AF29B9818}" type="pres">
      <dgm:prSet presAssocID="{9D007EA9-50EE-4A01-8183-59804E0C9C97}" presName="desTx" presStyleLbl="revTx" presStyleIdx="2" presStyleCnt="4">
        <dgm:presLayoutVars/>
      </dgm:prSet>
      <dgm:spPr/>
    </dgm:pt>
    <dgm:pt modelId="{830C98A0-2224-4251-86AA-9F2BBFBC5D10}" type="pres">
      <dgm:prSet presAssocID="{3828DE3F-18AB-4775-922D-D5BB17984448}" presName="sibTrans" presStyleCnt="0"/>
      <dgm:spPr/>
    </dgm:pt>
    <dgm:pt modelId="{B5B18EFE-E8D7-49CD-9FCB-088F7C604E7C}" type="pres">
      <dgm:prSet presAssocID="{2F87E9BF-C0E0-4242-A826-D890500C97B7}" presName="compNode" presStyleCnt="0"/>
      <dgm:spPr/>
    </dgm:pt>
    <dgm:pt modelId="{0BA95159-9192-4132-B196-DBCD4BBDFEE7}" type="pres">
      <dgm:prSet presAssocID="{2F87E9BF-C0E0-4242-A826-D890500C97B7}" presName="bgRect" presStyleLbl="bgShp" presStyleIdx="2" presStyleCnt="3"/>
      <dgm:spPr/>
    </dgm:pt>
    <dgm:pt modelId="{25EB998F-033B-4620-96E9-C52615C62EC2}" type="pres">
      <dgm:prSet presAssocID="{2F87E9BF-C0E0-4242-A826-D890500C97B7}"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peaker Phone"/>
        </a:ext>
      </dgm:extLst>
    </dgm:pt>
    <dgm:pt modelId="{18721A06-29CA-442A-BE7F-1D030EF321C6}" type="pres">
      <dgm:prSet presAssocID="{2F87E9BF-C0E0-4242-A826-D890500C97B7}" presName="spaceRect" presStyleCnt="0"/>
      <dgm:spPr/>
    </dgm:pt>
    <dgm:pt modelId="{2FC932CF-5B2E-4FB6-90C4-C2125B1CE74F}" type="pres">
      <dgm:prSet presAssocID="{2F87E9BF-C0E0-4242-A826-D890500C97B7}" presName="parTx" presStyleLbl="revTx" presStyleIdx="3" presStyleCnt="4">
        <dgm:presLayoutVars>
          <dgm:chMax val="0"/>
          <dgm:chPref val="0"/>
        </dgm:presLayoutVars>
      </dgm:prSet>
      <dgm:spPr/>
    </dgm:pt>
  </dgm:ptLst>
  <dgm:cxnLst>
    <dgm:cxn modelId="{3345901B-E0C2-47E1-B4D2-69C620A44EEB}" srcId="{9D007EA9-50EE-4A01-8183-59804E0C9C97}" destId="{A8974F5C-DCF6-4E2D-A3FE-0803925D7FBD}" srcOrd="0" destOrd="0" parTransId="{50A6EC0F-1960-49D5-BB36-61360092FCF8}" sibTransId="{CBB92BCE-994B-46A1-B287-FE265F7B1214}"/>
    <dgm:cxn modelId="{F0F6E430-CD25-42FA-956F-C086F3E2FB8A}" srcId="{28608968-2B41-4275-81B7-BB3B794CD00A}" destId="{5B9CE780-7A08-419A-9FE8-A45D6F175CEF}" srcOrd="0" destOrd="0" parTransId="{AE499962-1B5B-419B-A893-5B3E54E5A01F}" sibTransId="{41203ACC-943C-4932-BCB9-78D82B042A54}"/>
    <dgm:cxn modelId="{1FDAC052-BCA3-4038-BE43-2F6CCB5CC865}" type="presOf" srcId="{5B9CE780-7A08-419A-9FE8-A45D6F175CEF}" destId="{03E7FA02-D273-45ED-8C2D-97D8FCC5AF6C}" srcOrd="0" destOrd="0" presId="urn:microsoft.com/office/officeart/2018/2/layout/IconVerticalSolidList"/>
    <dgm:cxn modelId="{F0532853-7F1C-4D0E-BF97-13A43E2D828C}" type="presOf" srcId="{9D007EA9-50EE-4A01-8183-59804E0C9C97}" destId="{036C0E93-C13E-4672-A4CB-6CE69785039E}" srcOrd="0" destOrd="0" presId="urn:microsoft.com/office/officeart/2018/2/layout/IconVerticalSolidList"/>
    <dgm:cxn modelId="{1C7D5479-1A24-4967-AA5C-E25A25EEA3BC}" srcId="{28608968-2B41-4275-81B7-BB3B794CD00A}" destId="{2F87E9BF-C0E0-4242-A826-D890500C97B7}" srcOrd="2" destOrd="0" parTransId="{0703DA33-9FCB-4815-91C8-2662362577B2}" sibTransId="{34C18E31-1563-4790-A2C9-84277B0D36B5}"/>
    <dgm:cxn modelId="{7BE0C08F-9C0E-4298-A901-0C2BBA7EBC4B}" srcId="{28608968-2B41-4275-81B7-BB3B794CD00A}" destId="{9D007EA9-50EE-4A01-8183-59804E0C9C97}" srcOrd="1" destOrd="0" parTransId="{12B4168D-FDD8-4A13-988F-53DA2D71C3BE}" sibTransId="{3828DE3F-18AB-4775-922D-D5BB17984448}"/>
    <dgm:cxn modelId="{0D18F6BB-F4E1-46C0-851D-25A0B539C8B4}" type="presOf" srcId="{A8974F5C-DCF6-4E2D-A3FE-0803925D7FBD}" destId="{8D023003-41B4-4D8A-974C-0D6AF29B9818}" srcOrd="0" destOrd="0" presId="urn:microsoft.com/office/officeart/2018/2/layout/IconVerticalSolidList"/>
    <dgm:cxn modelId="{555377C7-D75A-4B95-A8E0-400CB0CD9341}" type="presOf" srcId="{2F87E9BF-C0E0-4242-A826-D890500C97B7}" destId="{2FC932CF-5B2E-4FB6-90C4-C2125B1CE74F}" srcOrd="0" destOrd="0" presId="urn:microsoft.com/office/officeart/2018/2/layout/IconVerticalSolidList"/>
    <dgm:cxn modelId="{28A8C8EB-9D02-475A-8883-425C3BB07C88}" type="presOf" srcId="{28608968-2B41-4275-81B7-BB3B794CD00A}" destId="{768A614A-DB4C-4C97-BF9F-83355E300138}" srcOrd="0" destOrd="0" presId="urn:microsoft.com/office/officeart/2018/2/layout/IconVerticalSolidList"/>
    <dgm:cxn modelId="{07569D79-65C1-4F31-8E10-04D7423E8A8A}" type="presParOf" srcId="{768A614A-DB4C-4C97-BF9F-83355E300138}" destId="{BE1FF1E8-AF17-42C4-9EDB-3D6D3D389A0E}" srcOrd="0" destOrd="0" presId="urn:microsoft.com/office/officeart/2018/2/layout/IconVerticalSolidList"/>
    <dgm:cxn modelId="{513B89E1-9238-4472-AFA8-58FE9C838BE2}" type="presParOf" srcId="{BE1FF1E8-AF17-42C4-9EDB-3D6D3D389A0E}" destId="{09B70D7C-D3E3-4136-8A74-537996714315}" srcOrd="0" destOrd="0" presId="urn:microsoft.com/office/officeart/2018/2/layout/IconVerticalSolidList"/>
    <dgm:cxn modelId="{30FB28C0-ADE3-4B60-BF96-0C054E36DCB7}" type="presParOf" srcId="{BE1FF1E8-AF17-42C4-9EDB-3D6D3D389A0E}" destId="{5235C645-F02A-451A-A693-00D8FFA21857}" srcOrd="1" destOrd="0" presId="urn:microsoft.com/office/officeart/2018/2/layout/IconVerticalSolidList"/>
    <dgm:cxn modelId="{DEDCF882-1781-4A05-BC2B-8CF1087B14D3}" type="presParOf" srcId="{BE1FF1E8-AF17-42C4-9EDB-3D6D3D389A0E}" destId="{FDE285F9-A2AF-4664-8AB3-5FC5EF246AC8}" srcOrd="2" destOrd="0" presId="urn:microsoft.com/office/officeart/2018/2/layout/IconVerticalSolidList"/>
    <dgm:cxn modelId="{46CF60BE-11B3-4B9A-9A08-CC64916EEFE2}" type="presParOf" srcId="{BE1FF1E8-AF17-42C4-9EDB-3D6D3D389A0E}" destId="{03E7FA02-D273-45ED-8C2D-97D8FCC5AF6C}" srcOrd="3" destOrd="0" presId="urn:microsoft.com/office/officeart/2018/2/layout/IconVerticalSolidList"/>
    <dgm:cxn modelId="{46BC2767-DCE7-42BC-9905-88E1287DECC5}" type="presParOf" srcId="{768A614A-DB4C-4C97-BF9F-83355E300138}" destId="{ABA2B2B9-182F-465A-B2F4-E71218871614}" srcOrd="1" destOrd="0" presId="urn:microsoft.com/office/officeart/2018/2/layout/IconVerticalSolidList"/>
    <dgm:cxn modelId="{7A3C01DE-3B7B-4DAE-889C-E8EA9E0D7DE7}" type="presParOf" srcId="{768A614A-DB4C-4C97-BF9F-83355E300138}" destId="{B4BC6F98-1485-4800-9DFA-CF3C48ABCDD9}" srcOrd="2" destOrd="0" presId="urn:microsoft.com/office/officeart/2018/2/layout/IconVerticalSolidList"/>
    <dgm:cxn modelId="{CEDAFC47-C6B7-4F65-B4F5-17597E72328E}" type="presParOf" srcId="{B4BC6F98-1485-4800-9DFA-CF3C48ABCDD9}" destId="{9C122D7D-E93A-4182-90B9-AD927045C90D}" srcOrd="0" destOrd="0" presId="urn:microsoft.com/office/officeart/2018/2/layout/IconVerticalSolidList"/>
    <dgm:cxn modelId="{DC5ED73B-6AA0-4448-92C0-4D24C33E29F3}" type="presParOf" srcId="{B4BC6F98-1485-4800-9DFA-CF3C48ABCDD9}" destId="{C6CB68E2-8930-40CA-ADE3-A4CD8715A4FA}" srcOrd="1" destOrd="0" presId="urn:microsoft.com/office/officeart/2018/2/layout/IconVerticalSolidList"/>
    <dgm:cxn modelId="{0706537E-C443-490A-998C-B3F82575B04D}" type="presParOf" srcId="{B4BC6F98-1485-4800-9DFA-CF3C48ABCDD9}" destId="{B56B817C-235A-47EE-BCFF-2C185A54D283}" srcOrd="2" destOrd="0" presId="urn:microsoft.com/office/officeart/2018/2/layout/IconVerticalSolidList"/>
    <dgm:cxn modelId="{4A6C664D-69CC-433A-932E-807F8FE00A7B}" type="presParOf" srcId="{B4BC6F98-1485-4800-9DFA-CF3C48ABCDD9}" destId="{036C0E93-C13E-4672-A4CB-6CE69785039E}" srcOrd="3" destOrd="0" presId="urn:microsoft.com/office/officeart/2018/2/layout/IconVerticalSolidList"/>
    <dgm:cxn modelId="{02BD29B1-A671-4BB4-9147-5EAA68A4B27D}" type="presParOf" srcId="{B4BC6F98-1485-4800-9DFA-CF3C48ABCDD9}" destId="{8D023003-41B4-4D8A-974C-0D6AF29B9818}" srcOrd="4" destOrd="0" presId="urn:microsoft.com/office/officeart/2018/2/layout/IconVerticalSolidList"/>
    <dgm:cxn modelId="{1CFE80B2-DC21-47B5-9D6D-5D7DC7AA666A}" type="presParOf" srcId="{768A614A-DB4C-4C97-BF9F-83355E300138}" destId="{830C98A0-2224-4251-86AA-9F2BBFBC5D10}" srcOrd="3" destOrd="0" presId="urn:microsoft.com/office/officeart/2018/2/layout/IconVerticalSolidList"/>
    <dgm:cxn modelId="{1C51816D-A00E-4586-8AB7-82F54D6FC3B3}" type="presParOf" srcId="{768A614A-DB4C-4C97-BF9F-83355E300138}" destId="{B5B18EFE-E8D7-49CD-9FCB-088F7C604E7C}" srcOrd="4" destOrd="0" presId="urn:microsoft.com/office/officeart/2018/2/layout/IconVerticalSolidList"/>
    <dgm:cxn modelId="{38C18CA8-2813-4D64-94FA-14CDBC567374}" type="presParOf" srcId="{B5B18EFE-E8D7-49CD-9FCB-088F7C604E7C}" destId="{0BA95159-9192-4132-B196-DBCD4BBDFEE7}" srcOrd="0" destOrd="0" presId="urn:microsoft.com/office/officeart/2018/2/layout/IconVerticalSolidList"/>
    <dgm:cxn modelId="{526663E3-724C-44ED-BCA0-9FCE5C9C6FC1}" type="presParOf" srcId="{B5B18EFE-E8D7-49CD-9FCB-088F7C604E7C}" destId="{25EB998F-033B-4620-96E9-C52615C62EC2}" srcOrd="1" destOrd="0" presId="urn:microsoft.com/office/officeart/2018/2/layout/IconVerticalSolidList"/>
    <dgm:cxn modelId="{CD674F83-8A6C-42CB-B7B0-064A3D63220C}" type="presParOf" srcId="{B5B18EFE-E8D7-49CD-9FCB-088F7C604E7C}" destId="{18721A06-29CA-442A-BE7F-1D030EF321C6}" srcOrd="2" destOrd="0" presId="urn:microsoft.com/office/officeart/2018/2/layout/IconVerticalSolidList"/>
    <dgm:cxn modelId="{28F9F2FD-37CA-4A79-9AD9-E730C3AF2903}" type="presParOf" srcId="{B5B18EFE-E8D7-49CD-9FCB-088F7C604E7C}" destId="{2FC932CF-5B2E-4FB6-90C4-C2125B1CE74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47726" y="1527348"/>
          <a:ext cx="1866758" cy="1866758"/>
        </a:xfrm>
        <a:prstGeom prst="gear9">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Behavior Change</a:t>
          </a:r>
        </a:p>
      </dsp:txBody>
      <dsp:txXfrm>
        <a:off x="2223027" y="1964627"/>
        <a:ext cx="1116156" cy="959552"/>
      </dsp:txXfrm>
    </dsp:sp>
    <dsp:sp modelId="{5D97AA9C-B504-42B3-A90B-8031CED3069D}">
      <dsp:nvSpPr>
        <dsp:cNvPr id="0" name=""/>
        <dsp:cNvSpPr/>
      </dsp:nvSpPr>
      <dsp:spPr>
        <a:xfrm>
          <a:off x="761612" y="1086114"/>
          <a:ext cx="1357642" cy="1357642"/>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Mental Health </a:t>
          </a:r>
        </a:p>
      </dsp:txBody>
      <dsp:txXfrm>
        <a:off x="1103402" y="1429970"/>
        <a:ext cx="674062" cy="669930"/>
      </dsp:txXfrm>
    </dsp:sp>
    <dsp:sp modelId="{98C12A95-8655-44B3-A70E-8B6343F0A08B}">
      <dsp:nvSpPr>
        <dsp:cNvPr id="0" name=""/>
        <dsp:cNvSpPr/>
      </dsp:nvSpPr>
      <dsp:spPr>
        <a:xfrm rot="20700000">
          <a:off x="1522030" y="149479"/>
          <a:ext cx="1330212" cy="1330212"/>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Medications</a:t>
          </a:r>
        </a:p>
      </dsp:txBody>
      <dsp:txXfrm rot="-20700000">
        <a:off x="1813785" y="441233"/>
        <a:ext cx="746703" cy="746703"/>
      </dsp:txXfrm>
    </dsp:sp>
    <dsp:sp modelId="{8905ECB8-D5F6-4E7F-966B-4CAC6B50A72B}">
      <dsp:nvSpPr>
        <dsp:cNvPr id="0" name=""/>
        <dsp:cNvSpPr/>
      </dsp:nvSpPr>
      <dsp:spPr>
        <a:xfrm>
          <a:off x="1695599" y="1250507"/>
          <a:ext cx="2389451" cy="2389451"/>
        </a:xfrm>
        <a:prstGeom prst="circularArrow">
          <a:avLst>
            <a:gd name="adj1" fmla="val 4687"/>
            <a:gd name="adj2" fmla="val 299029"/>
            <a:gd name="adj3" fmla="val 2493584"/>
            <a:gd name="adj4" fmla="val 1591080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521176" y="789153"/>
          <a:ext cx="1736085" cy="17360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214338" y="-138453"/>
          <a:ext cx="1871850" cy="187185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48CD2-90BD-401B-933B-3930624B405E}">
      <dsp:nvSpPr>
        <dsp:cNvPr id="0" name=""/>
        <dsp:cNvSpPr/>
      </dsp:nvSpPr>
      <dsp:spPr>
        <a:xfrm>
          <a:off x="175200" y="1309"/>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dirty="0">
              <a:latin typeface="Montserrat" panose="02000505000000020004" pitchFamily="2" charset="0"/>
            </a:rPr>
            <a:t>Basal rates</a:t>
          </a:r>
        </a:p>
      </dsp:txBody>
      <dsp:txXfrm>
        <a:off x="175200" y="1309"/>
        <a:ext cx="2486061" cy="1491637"/>
      </dsp:txXfrm>
    </dsp:sp>
    <dsp:sp modelId="{60AECF4D-A587-4D24-A199-0783183E35AE}">
      <dsp:nvSpPr>
        <dsp:cNvPr id="0" name=""/>
        <dsp:cNvSpPr/>
      </dsp:nvSpPr>
      <dsp:spPr>
        <a:xfrm>
          <a:off x="2909868" y="1309"/>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Carbohydrate ratios</a:t>
          </a:r>
        </a:p>
      </dsp:txBody>
      <dsp:txXfrm>
        <a:off x="2909868" y="1309"/>
        <a:ext cx="2486061" cy="1491637"/>
      </dsp:txXfrm>
    </dsp:sp>
    <dsp:sp modelId="{9B14BF55-B90C-4AB5-A285-977E62D9BA89}">
      <dsp:nvSpPr>
        <dsp:cNvPr id="0" name=""/>
        <dsp:cNvSpPr/>
      </dsp:nvSpPr>
      <dsp:spPr>
        <a:xfrm>
          <a:off x="5644536" y="1309"/>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Montserrat" panose="02000505000000020004" pitchFamily="2" charset="0"/>
            </a:rPr>
            <a:t>Correction factors</a:t>
          </a:r>
          <a:endParaRPr lang="en-US" sz="2600" kern="1200" dirty="0">
            <a:latin typeface="Montserrat" panose="02000505000000020004" pitchFamily="2" charset="0"/>
          </a:endParaRPr>
        </a:p>
      </dsp:txBody>
      <dsp:txXfrm>
        <a:off x="5644536" y="1309"/>
        <a:ext cx="2486061" cy="1491637"/>
      </dsp:txXfrm>
    </dsp:sp>
    <dsp:sp modelId="{74A386C3-C77A-4DF5-9A47-429E2B15844E}">
      <dsp:nvSpPr>
        <dsp:cNvPr id="0" name=""/>
        <dsp:cNvSpPr/>
      </dsp:nvSpPr>
      <dsp:spPr>
        <a:xfrm>
          <a:off x="175200" y="1741552"/>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Glucose targets</a:t>
          </a:r>
        </a:p>
      </dsp:txBody>
      <dsp:txXfrm>
        <a:off x="175200" y="1741552"/>
        <a:ext cx="2486061" cy="1491637"/>
      </dsp:txXfrm>
    </dsp:sp>
    <dsp:sp modelId="{F04425B3-9E6C-482A-AD1D-DBD2CD89590A}">
      <dsp:nvSpPr>
        <dsp:cNvPr id="0" name=""/>
        <dsp:cNvSpPr/>
      </dsp:nvSpPr>
      <dsp:spPr>
        <a:xfrm>
          <a:off x="2909868" y="1741552"/>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Active insulin time </a:t>
          </a:r>
        </a:p>
      </dsp:txBody>
      <dsp:txXfrm>
        <a:off x="2909868" y="1741552"/>
        <a:ext cx="2486061" cy="1491637"/>
      </dsp:txXfrm>
    </dsp:sp>
    <dsp:sp modelId="{0B0DFD20-45CD-43ED-8B41-C61D2E1B8BA0}">
      <dsp:nvSpPr>
        <dsp:cNvPr id="0" name=""/>
        <dsp:cNvSpPr/>
      </dsp:nvSpPr>
      <dsp:spPr>
        <a:xfrm>
          <a:off x="5644536" y="1741552"/>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Max bolus/Max basal</a:t>
          </a:r>
        </a:p>
      </dsp:txBody>
      <dsp:txXfrm>
        <a:off x="5644536" y="1741552"/>
        <a:ext cx="2486061" cy="1491637"/>
      </dsp:txXfrm>
    </dsp:sp>
    <dsp:sp modelId="{E08717CB-9331-40F4-87BC-8CB91FF9EDB3}">
      <dsp:nvSpPr>
        <dsp:cNvPr id="0" name=""/>
        <dsp:cNvSpPr/>
      </dsp:nvSpPr>
      <dsp:spPr>
        <a:xfrm>
          <a:off x="175200" y="3481795"/>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Extended boluses</a:t>
          </a:r>
        </a:p>
      </dsp:txBody>
      <dsp:txXfrm>
        <a:off x="175200" y="3481795"/>
        <a:ext cx="2486061" cy="1491637"/>
      </dsp:txXfrm>
    </dsp:sp>
    <dsp:sp modelId="{A2AE5330-AA83-4A0A-B503-6986AF7F82FE}">
      <dsp:nvSpPr>
        <dsp:cNvPr id="0" name=""/>
        <dsp:cNvSpPr/>
      </dsp:nvSpPr>
      <dsp:spPr>
        <a:xfrm>
          <a:off x="2909868" y="3481795"/>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Temp </a:t>
          </a:r>
          <a:r>
            <a:rPr lang="en-US" sz="2600" kern="1200" dirty="0" err="1">
              <a:latin typeface="Montserrat" panose="02000505000000020004" pitchFamily="2" charset="0"/>
            </a:rPr>
            <a:t>basals</a:t>
          </a:r>
          <a:endParaRPr lang="en-US" sz="2600" kern="1200" dirty="0">
            <a:latin typeface="Montserrat" panose="02000505000000020004" pitchFamily="2" charset="0"/>
          </a:endParaRPr>
        </a:p>
      </dsp:txBody>
      <dsp:txXfrm>
        <a:off x="2909868" y="3481795"/>
        <a:ext cx="2486061" cy="1491637"/>
      </dsp:txXfrm>
    </dsp:sp>
    <dsp:sp modelId="{E749F519-3BCC-4904-9638-56F6E3B0EE1E}">
      <dsp:nvSpPr>
        <dsp:cNvPr id="0" name=""/>
        <dsp:cNvSpPr/>
      </dsp:nvSpPr>
      <dsp:spPr>
        <a:xfrm>
          <a:off x="5644536" y="3481795"/>
          <a:ext cx="2486061" cy="1491637"/>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Montserrat" panose="02000505000000020004" pitchFamily="2" charset="0"/>
            </a:rPr>
            <a:t>Suspend on/before low</a:t>
          </a:r>
        </a:p>
      </dsp:txBody>
      <dsp:txXfrm>
        <a:off x="5644536" y="3481795"/>
        <a:ext cx="2486061" cy="1491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81BE1-2507-4820-9CB8-56813F5C6AE0}">
      <dsp:nvSpPr>
        <dsp:cNvPr id="0" name=""/>
        <dsp:cNvSpPr/>
      </dsp:nvSpPr>
      <dsp:spPr>
        <a:xfrm>
          <a:off x="4586" y="0"/>
          <a:ext cx="1609354" cy="4465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ontserrat" panose="02000505000000020004" pitchFamily="2" charset="0"/>
            </a:rPr>
            <a:t>Control IQ+</a:t>
          </a:r>
        </a:p>
      </dsp:txBody>
      <dsp:txXfrm>
        <a:off x="4586" y="0"/>
        <a:ext cx="1609354" cy="1339761"/>
      </dsp:txXfrm>
    </dsp:sp>
    <dsp:sp modelId="{E8A5A7DC-A938-4DAE-8B77-3CF11821BC38}">
      <dsp:nvSpPr>
        <dsp:cNvPr id="0" name=""/>
        <dsp:cNvSpPr/>
      </dsp:nvSpPr>
      <dsp:spPr>
        <a:xfrm>
          <a:off x="205047" y="1340143"/>
          <a:ext cx="1287483" cy="877365"/>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Target range</a:t>
          </a:r>
        </a:p>
      </dsp:txBody>
      <dsp:txXfrm>
        <a:off x="230744" y="1365840"/>
        <a:ext cx="1236089" cy="825971"/>
      </dsp:txXfrm>
    </dsp:sp>
    <dsp:sp modelId="{B6714D60-9CA1-4388-94BB-7C5919DE891F}">
      <dsp:nvSpPr>
        <dsp:cNvPr id="0" name=""/>
        <dsp:cNvSpPr/>
      </dsp:nvSpPr>
      <dsp:spPr>
        <a:xfrm>
          <a:off x="205047" y="2352487"/>
          <a:ext cx="1287483" cy="877365"/>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ISF</a:t>
          </a:r>
        </a:p>
      </dsp:txBody>
      <dsp:txXfrm>
        <a:off x="230744" y="2378184"/>
        <a:ext cx="1236089" cy="825971"/>
      </dsp:txXfrm>
    </dsp:sp>
    <dsp:sp modelId="{BA53D999-62D7-4E45-A45C-77B9004F0989}">
      <dsp:nvSpPr>
        <dsp:cNvPr id="0" name=""/>
        <dsp:cNvSpPr/>
      </dsp:nvSpPr>
      <dsp:spPr>
        <a:xfrm>
          <a:off x="205047" y="3364831"/>
          <a:ext cx="1287483" cy="877365"/>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Basal rates</a:t>
          </a:r>
        </a:p>
      </dsp:txBody>
      <dsp:txXfrm>
        <a:off x="230744" y="3390528"/>
        <a:ext cx="1236089" cy="825971"/>
      </dsp:txXfrm>
    </dsp:sp>
    <dsp:sp modelId="{FC28E79B-1C9B-40CA-83F6-60F5B868A0DE}">
      <dsp:nvSpPr>
        <dsp:cNvPr id="0" name=""/>
        <dsp:cNvSpPr/>
      </dsp:nvSpPr>
      <dsp:spPr>
        <a:xfrm>
          <a:off x="1734642" y="0"/>
          <a:ext cx="1609354" cy="4465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latin typeface="Montserrat" panose="02000505000000020004" pitchFamily="2" charset="0"/>
            </a:rPr>
            <a:t>iLet</a:t>
          </a:r>
          <a:endParaRPr lang="en-US" sz="2300" kern="1200" dirty="0">
            <a:latin typeface="Montserrat" panose="02000505000000020004" pitchFamily="2" charset="0"/>
          </a:endParaRPr>
        </a:p>
      </dsp:txBody>
      <dsp:txXfrm>
        <a:off x="1734642" y="0"/>
        <a:ext cx="1609354" cy="1339761"/>
      </dsp:txXfrm>
    </dsp:sp>
    <dsp:sp modelId="{DE83A3FB-3A41-472E-BF2D-87A98DD671E7}">
      <dsp:nvSpPr>
        <dsp:cNvPr id="0" name=""/>
        <dsp:cNvSpPr/>
      </dsp:nvSpPr>
      <dsp:spPr>
        <a:xfrm>
          <a:off x="1935103" y="1339761"/>
          <a:ext cx="1287483" cy="2902816"/>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Target</a:t>
          </a:r>
        </a:p>
      </dsp:txBody>
      <dsp:txXfrm>
        <a:off x="1972812" y="1377470"/>
        <a:ext cx="1212065" cy="2827398"/>
      </dsp:txXfrm>
    </dsp:sp>
    <dsp:sp modelId="{FB5EB922-0BD9-4587-BB29-5E6A6FE3E380}">
      <dsp:nvSpPr>
        <dsp:cNvPr id="0" name=""/>
        <dsp:cNvSpPr/>
      </dsp:nvSpPr>
      <dsp:spPr>
        <a:xfrm>
          <a:off x="3464699" y="0"/>
          <a:ext cx="1609354" cy="4465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latin typeface="Montserrat" panose="02000505000000020004" pitchFamily="2" charset="0"/>
            </a:rPr>
            <a:t>Omnipod</a:t>
          </a:r>
          <a:r>
            <a:rPr lang="en-US" sz="2300" kern="1200" dirty="0">
              <a:latin typeface="Montserrat" panose="02000505000000020004" pitchFamily="2" charset="0"/>
            </a:rPr>
            <a:t> 5</a:t>
          </a:r>
        </a:p>
      </dsp:txBody>
      <dsp:txXfrm>
        <a:off x="3464699" y="0"/>
        <a:ext cx="1609354" cy="1339761"/>
      </dsp:txXfrm>
    </dsp:sp>
    <dsp:sp modelId="{1218B7B0-5F15-48DA-B974-5DAE62E268FF}">
      <dsp:nvSpPr>
        <dsp:cNvPr id="0" name=""/>
        <dsp:cNvSpPr/>
      </dsp:nvSpPr>
      <dsp:spPr>
        <a:xfrm>
          <a:off x="3625634" y="1339761"/>
          <a:ext cx="1287483" cy="2902816"/>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Target</a:t>
          </a:r>
        </a:p>
      </dsp:txBody>
      <dsp:txXfrm>
        <a:off x="3663343" y="1377470"/>
        <a:ext cx="1212065" cy="2827398"/>
      </dsp:txXfrm>
    </dsp:sp>
    <dsp:sp modelId="{B5F0CFCC-7906-40A5-B52B-2380133A3007}">
      <dsp:nvSpPr>
        <dsp:cNvPr id="0" name=""/>
        <dsp:cNvSpPr/>
      </dsp:nvSpPr>
      <dsp:spPr>
        <a:xfrm>
          <a:off x="5194755" y="0"/>
          <a:ext cx="1609354" cy="4465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ontserrat" panose="02000505000000020004" pitchFamily="2" charset="0"/>
            </a:rPr>
            <a:t>780G</a:t>
          </a:r>
        </a:p>
      </dsp:txBody>
      <dsp:txXfrm>
        <a:off x="5194755" y="0"/>
        <a:ext cx="1609354" cy="1339761"/>
      </dsp:txXfrm>
    </dsp:sp>
    <dsp:sp modelId="{A95CA1E9-0BE8-4D01-A135-B736CABD6971}">
      <dsp:nvSpPr>
        <dsp:cNvPr id="0" name=""/>
        <dsp:cNvSpPr/>
      </dsp:nvSpPr>
      <dsp:spPr>
        <a:xfrm>
          <a:off x="5355690" y="1339761"/>
          <a:ext cx="1287483" cy="2902816"/>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Target</a:t>
          </a:r>
        </a:p>
      </dsp:txBody>
      <dsp:txXfrm>
        <a:off x="5393399" y="1377470"/>
        <a:ext cx="1212065" cy="2827398"/>
      </dsp:txXfrm>
    </dsp:sp>
    <dsp:sp modelId="{D3218F1B-184B-4EFC-A065-135D8DF392B5}">
      <dsp:nvSpPr>
        <dsp:cNvPr id="0" name=""/>
        <dsp:cNvSpPr/>
      </dsp:nvSpPr>
      <dsp:spPr>
        <a:xfrm>
          <a:off x="6924811" y="0"/>
          <a:ext cx="1609354" cy="4465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latin typeface="Montserrat" panose="02000505000000020004" pitchFamily="2" charset="0"/>
            </a:rPr>
            <a:t>Twiist</a:t>
          </a:r>
          <a:endParaRPr lang="en-US" sz="2300" kern="1200" dirty="0">
            <a:latin typeface="Montserrat" panose="02000505000000020004" pitchFamily="2" charset="0"/>
          </a:endParaRPr>
        </a:p>
      </dsp:txBody>
      <dsp:txXfrm>
        <a:off x="6924811" y="0"/>
        <a:ext cx="1609354" cy="1339761"/>
      </dsp:txXfrm>
    </dsp:sp>
    <dsp:sp modelId="{831C2871-2005-42DE-A9C8-A0A73DCD52B9}">
      <dsp:nvSpPr>
        <dsp:cNvPr id="0" name=""/>
        <dsp:cNvSpPr/>
      </dsp:nvSpPr>
      <dsp:spPr>
        <a:xfrm>
          <a:off x="7085747" y="1340606"/>
          <a:ext cx="1287483" cy="516639"/>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Correction range</a:t>
          </a:r>
        </a:p>
      </dsp:txBody>
      <dsp:txXfrm>
        <a:off x="7100879" y="1355738"/>
        <a:ext cx="1257219" cy="486375"/>
      </dsp:txXfrm>
    </dsp:sp>
    <dsp:sp modelId="{B8A10261-4A9A-4044-A5C7-211A89C0BE3C}">
      <dsp:nvSpPr>
        <dsp:cNvPr id="0" name=""/>
        <dsp:cNvSpPr/>
      </dsp:nvSpPr>
      <dsp:spPr>
        <a:xfrm>
          <a:off x="7085747" y="1936728"/>
          <a:ext cx="1287483" cy="516639"/>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ISF</a:t>
          </a:r>
        </a:p>
      </dsp:txBody>
      <dsp:txXfrm>
        <a:off x="7100879" y="1951860"/>
        <a:ext cx="1257219" cy="486375"/>
      </dsp:txXfrm>
    </dsp:sp>
    <dsp:sp modelId="{3C4B6C0E-1831-4AD7-BF8C-13C8AED7392A}">
      <dsp:nvSpPr>
        <dsp:cNvPr id="0" name=""/>
        <dsp:cNvSpPr/>
      </dsp:nvSpPr>
      <dsp:spPr>
        <a:xfrm>
          <a:off x="7085747" y="2532850"/>
          <a:ext cx="1287483" cy="516639"/>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Basal rates</a:t>
          </a:r>
        </a:p>
      </dsp:txBody>
      <dsp:txXfrm>
        <a:off x="7100879" y="2547982"/>
        <a:ext cx="1257219" cy="486375"/>
      </dsp:txXfrm>
    </dsp:sp>
    <dsp:sp modelId="{526183FC-36C6-4B15-BCD9-4D81465536F8}">
      <dsp:nvSpPr>
        <dsp:cNvPr id="0" name=""/>
        <dsp:cNvSpPr/>
      </dsp:nvSpPr>
      <dsp:spPr>
        <a:xfrm>
          <a:off x="7085747" y="3128972"/>
          <a:ext cx="1287483" cy="516639"/>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Max basal</a:t>
          </a:r>
        </a:p>
      </dsp:txBody>
      <dsp:txXfrm>
        <a:off x="7100879" y="3144104"/>
        <a:ext cx="1257219" cy="486375"/>
      </dsp:txXfrm>
    </dsp:sp>
    <dsp:sp modelId="{582C4347-9E4F-4B69-A4E8-7FA179D20BCF}">
      <dsp:nvSpPr>
        <dsp:cNvPr id="0" name=""/>
        <dsp:cNvSpPr/>
      </dsp:nvSpPr>
      <dsp:spPr>
        <a:xfrm>
          <a:off x="7085747" y="3725094"/>
          <a:ext cx="1287483" cy="516639"/>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ontserrat" panose="02000505000000020004" pitchFamily="2" charset="0"/>
            </a:rPr>
            <a:t>Glucose safety limit</a:t>
          </a:r>
        </a:p>
      </dsp:txBody>
      <dsp:txXfrm>
        <a:off x="7100879" y="3740226"/>
        <a:ext cx="1257219" cy="4863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81BE1-2507-4820-9CB8-56813F5C6AE0}">
      <dsp:nvSpPr>
        <dsp:cNvPr id="0" name=""/>
        <dsp:cNvSpPr/>
      </dsp:nvSpPr>
      <dsp:spPr>
        <a:xfrm>
          <a:off x="0" y="0"/>
          <a:ext cx="1566825" cy="5177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ontserrat" panose="02000505000000020004" pitchFamily="2" charset="0"/>
            </a:rPr>
            <a:t>Control IQ+</a:t>
          </a:r>
        </a:p>
      </dsp:txBody>
      <dsp:txXfrm>
        <a:off x="0" y="0"/>
        <a:ext cx="1566825" cy="1553336"/>
      </dsp:txXfrm>
    </dsp:sp>
    <dsp:sp modelId="{E8A5A7DC-A938-4DAE-8B77-3CF11821BC38}">
      <dsp:nvSpPr>
        <dsp:cNvPr id="0" name=""/>
        <dsp:cNvSpPr/>
      </dsp:nvSpPr>
      <dsp:spPr>
        <a:xfrm>
          <a:off x="161147" y="1554853"/>
          <a:ext cx="1253460" cy="156117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ICR</a:t>
          </a:r>
        </a:p>
      </dsp:txBody>
      <dsp:txXfrm>
        <a:off x="197860" y="1591566"/>
        <a:ext cx="1180034" cy="1487748"/>
      </dsp:txXfrm>
    </dsp:sp>
    <dsp:sp modelId="{B6714D60-9CA1-4388-94BB-7C5919DE891F}">
      <dsp:nvSpPr>
        <dsp:cNvPr id="0" name=""/>
        <dsp:cNvSpPr/>
      </dsp:nvSpPr>
      <dsp:spPr>
        <a:xfrm>
          <a:off x="161147" y="3356208"/>
          <a:ext cx="1253460" cy="156117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ISF</a:t>
          </a:r>
        </a:p>
      </dsp:txBody>
      <dsp:txXfrm>
        <a:off x="197860" y="3392921"/>
        <a:ext cx="1180034" cy="1487748"/>
      </dsp:txXfrm>
    </dsp:sp>
    <dsp:sp modelId="{FC28E79B-1C9B-40CA-83F6-60F5B868A0DE}">
      <dsp:nvSpPr>
        <dsp:cNvPr id="0" name=""/>
        <dsp:cNvSpPr/>
      </dsp:nvSpPr>
      <dsp:spPr>
        <a:xfrm>
          <a:off x="1688802" y="0"/>
          <a:ext cx="1566825" cy="5177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latin typeface="Montserrat" panose="02000505000000020004" pitchFamily="2" charset="0"/>
            </a:rPr>
            <a:t>iLet</a:t>
          </a:r>
          <a:endParaRPr lang="en-US" sz="2200" kern="1200" dirty="0">
            <a:latin typeface="Montserrat" panose="02000505000000020004" pitchFamily="2" charset="0"/>
          </a:endParaRPr>
        </a:p>
      </dsp:txBody>
      <dsp:txXfrm>
        <a:off x="1688802" y="0"/>
        <a:ext cx="1566825" cy="1553336"/>
      </dsp:txXfrm>
    </dsp:sp>
    <dsp:sp modelId="{DE83A3FB-3A41-472E-BF2D-87A98DD671E7}">
      <dsp:nvSpPr>
        <dsp:cNvPr id="0" name=""/>
        <dsp:cNvSpPr/>
      </dsp:nvSpPr>
      <dsp:spPr>
        <a:xfrm>
          <a:off x="1828801" y="1456879"/>
          <a:ext cx="1253460" cy="3365562"/>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anose="02000505000000020004" pitchFamily="2" charset="0"/>
            </a:rPr>
            <a:t>Meal announcements</a:t>
          </a:r>
        </a:p>
      </dsp:txBody>
      <dsp:txXfrm>
        <a:off x="1865514" y="1493592"/>
        <a:ext cx="1180034" cy="3292136"/>
      </dsp:txXfrm>
    </dsp:sp>
    <dsp:sp modelId="{FB5EB922-0BD9-4587-BB29-5E6A6FE3E380}">
      <dsp:nvSpPr>
        <dsp:cNvPr id="0" name=""/>
        <dsp:cNvSpPr/>
      </dsp:nvSpPr>
      <dsp:spPr>
        <a:xfrm>
          <a:off x="3373139" y="0"/>
          <a:ext cx="1566825" cy="5177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latin typeface="Montserrat" panose="02000505000000020004" pitchFamily="2" charset="0"/>
            </a:rPr>
            <a:t>Omnipod</a:t>
          </a:r>
          <a:r>
            <a:rPr lang="en-US" sz="2200" kern="1200" dirty="0">
              <a:latin typeface="Montserrat" panose="02000505000000020004" pitchFamily="2" charset="0"/>
            </a:rPr>
            <a:t> 5</a:t>
          </a:r>
        </a:p>
      </dsp:txBody>
      <dsp:txXfrm>
        <a:off x="3373139" y="0"/>
        <a:ext cx="1566825" cy="1553336"/>
      </dsp:txXfrm>
    </dsp:sp>
    <dsp:sp modelId="{1218B7B0-5F15-48DA-B974-5DAE62E268FF}">
      <dsp:nvSpPr>
        <dsp:cNvPr id="0" name=""/>
        <dsp:cNvSpPr/>
      </dsp:nvSpPr>
      <dsp:spPr>
        <a:xfrm>
          <a:off x="3529822" y="1554316"/>
          <a:ext cx="1253460" cy="598997"/>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ICR</a:t>
          </a:r>
        </a:p>
      </dsp:txBody>
      <dsp:txXfrm>
        <a:off x="3547366" y="1571860"/>
        <a:ext cx="1218372" cy="563909"/>
      </dsp:txXfrm>
    </dsp:sp>
    <dsp:sp modelId="{BBE5987D-7D36-4497-8F02-2E077E877910}">
      <dsp:nvSpPr>
        <dsp:cNvPr id="0" name=""/>
        <dsp:cNvSpPr/>
      </dsp:nvSpPr>
      <dsp:spPr>
        <a:xfrm>
          <a:off x="3529822" y="2245467"/>
          <a:ext cx="1253460" cy="598997"/>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ISF</a:t>
          </a:r>
        </a:p>
      </dsp:txBody>
      <dsp:txXfrm>
        <a:off x="3547366" y="2263011"/>
        <a:ext cx="1218372" cy="563909"/>
      </dsp:txXfrm>
    </dsp:sp>
    <dsp:sp modelId="{A1ACF9D4-E1C5-4AB7-9C7D-EC5CB8AFD8DF}">
      <dsp:nvSpPr>
        <dsp:cNvPr id="0" name=""/>
        <dsp:cNvSpPr/>
      </dsp:nvSpPr>
      <dsp:spPr>
        <a:xfrm>
          <a:off x="3529822" y="2936619"/>
          <a:ext cx="1253460" cy="598997"/>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AIT</a:t>
          </a:r>
        </a:p>
      </dsp:txBody>
      <dsp:txXfrm>
        <a:off x="3547366" y="2954163"/>
        <a:ext cx="1218372" cy="563909"/>
      </dsp:txXfrm>
    </dsp:sp>
    <dsp:sp modelId="{394A258B-DBAA-46D1-A41B-2EF8BB0E0DAA}">
      <dsp:nvSpPr>
        <dsp:cNvPr id="0" name=""/>
        <dsp:cNvSpPr/>
      </dsp:nvSpPr>
      <dsp:spPr>
        <a:xfrm>
          <a:off x="3529822" y="3627770"/>
          <a:ext cx="1253460" cy="598997"/>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Reverse correction</a:t>
          </a:r>
        </a:p>
      </dsp:txBody>
      <dsp:txXfrm>
        <a:off x="3547366" y="3645314"/>
        <a:ext cx="1218372" cy="563909"/>
      </dsp:txXfrm>
    </dsp:sp>
    <dsp:sp modelId="{AADCF9CE-3E8D-4B14-8091-787F0B4E6DF9}">
      <dsp:nvSpPr>
        <dsp:cNvPr id="0" name=""/>
        <dsp:cNvSpPr/>
      </dsp:nvSpPr>
      <dsp:spPr>
        <a:xfrm>
          <a:off x="3529822" y="4318921"/>
          <a:ext cx="1253460" cy="598997"/>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Glucose target</a:t>
          </a:r>
        </a:p>
      </dsp:txBody>
      <dsp:txXfrm>
        <a:off x="3547366" y="4336465"/>
        <a:ext cx="1218372" cy="563909"/>
      </dsp:txXfrm>
    </dsp:sp>
    <dsp:sp modelId="{B5F0CFCC-7906-40A5-B52B-2380133A3007}">
      <dsp:nvSpPr>
        <dsp:cNvPr id="0" name=""/>
        <dsp:cNvSpPr/>
      </dsp:nvSpPr>
      <dsp:spPr>
        <a:xfrm>
          <a:off x="5057477" y="0"/>
          <a:ext cx="1566825" cy="5177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ontserrat" panose="02000505000000020004" pitchFamily="2" charset="0"/>
            </a:rPr>
            <a:t>780G</a:t>
          </a:r>
        </a:p>
      </dsp:txBody>
      <dsp:txXfrm>
        <a:off x="5057477" y="0"/>
        <a:ext cx="1566825" cy="1553336"/>
      </dsp:txXfrm>
    </dsp:sp>
    <dsp:sp modelId="{A95CA1E9-0BE8-4D01-A135-B736CABD6971}">
      <dsp:nvSpPr>
        <dsp:cNvPr id="0" name=""/>
        <dsp:cNvSpPr/>
      </dsp:nvSpPr>
      <dsp:spPr>
        <a:xfrm>
          <a:off x="5214159" y="1554853"/>
          <a:ext cx="1253460" cy="156117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ICR</a:t>
          </a:r>
        </a:p>
      </dsp:txBody>
      <dsp:txXfrm>
        <a:off x="5250872" y="1591566"/>
        <a:ext cx="1180034" cy="1487748"/>
      </dsp:txXfrm>
    </dsp:sp>
    <dsp:sp modelId="{E80EB696-3F75-4C9E-A34B-15F53E47324A}">
      <dsp:nvSpPr>
        <dsp:cNvPr id="0" name=""/>
        <dsp:cNvSpPr/>
      </dsp:nvSpPr>
      <dsp:spPr>
        <a:xfrm>
          <a:off x="5214159" y="3356208"/>
          <a:ext cx="1253460" cy="1561174"/>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AIT</a:t>
          </a:r>
        </a:p>
      </dsp:txBody>
      <dsp:txXfrm>
        <a:off x="5250872" y="3392921"/>
        <a:ext cx="1180034" cy="1487748"/>
      </dsp:txXfrm>
    </dsp:sp>
    <dsp:sp modelId="{D3218F1B-184B-4EFC-A065-135D8DF392B5}">
      <dsp:nvSpPr>
        <dsp:cNvPr id="0" name=""/>
        <dsp:cNvSpPr/>
      </dsp:nvSpPr>
      <dsp:spPr>
        <a:xfrm>
          <a:off x="6741814" y="0"/>
          <a:ext cx="1566825" cy="51777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latin typeface="Montserrat" panose="02000505000000020004" pitchFamily="2" charset="0"/>
            </a:rPr>
            <a:t>Twiist</a:t>
          </a:r>
          <a:endParaRPr lang="en-US" sz="2200" kern="1200" dirty="0">
            <a:latin typeface="Montserrat" panose="02000505000000020004" pitchFamily="2" charset="0"/>
          </a:endParaRPr>
        </a:p>
      </dsp:txBody>
      <dsp:txXfrm>
        <a:off x="6741814" y="0"/>
        <a:ext cx="1566825" cy="1553336"/>
      </dsp:txXfrm>
    </dsp:sp>
    <dsp:sp modelId="{831C2871-2005-42DE-A9C8-A0A73DCD52B9}">
      <dsp:nvSpPr>
        <dsp:cNvPr id="0" name=""/>
        <dsp:cNvSpPr/>
      </dsp:nvSpPr>
      <dsp:spPr>
        <a:xfrm>
          <a:off x="6898497" y="1553463"/>
          <a:ext cx="1253460" cy="754293"/>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Correction range</a:t>
          </a:r>
        </a:p>
      </dsp:txBody>
      <dsp:txXfrm>
        <a:off x="6920589" y="1575555"/>
        <a:ext cx="1209276" cy="710109"/>
      </dsp:txXfrm>
    </dsp:sp>
    <dsp:sp modelId="{B8A10261-4A9A-4044-A5C7-211A89C0BE3C}">
      <dsp:nvSpPr>
        <dsp:cNvPr id="0" name=""/>
        <dsp:cNvSpPr/>
      </dsp:nvSpPr>
      <dsp:spPr>
        <a:xfrm>
          <a:off x="6898497" y="2423801"/>
          <a:ext cx="1253460" cy="754293"/>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ISF</a:t>
          </a:r>
        </a:p>
      </dsp:txBody>
      <dsp:txXfrm>
        <a:off x="6920589" y="2445893"/>
        <a:ext cx="1209276" cy="710109"/>
      </dsp:txXfrm>
    </dsp:sp>
    <dsp:sp modelId="{3C4B6C0E-1831-4AD7-BF8C-13C8AED7392A}">
      <dsp:nvSpPr>
        <dsp:cNvPr id="0" name=""/>
        <dsp:cNvSpPr/>
      </dsp:nvSpPr>
      <dsp:spPr>
        <a:xfrm>
          <a:off x="6898497" y="3294140"/>
          <a:ext cx="1253460" cy="754293"/>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ICR</a:t>
          </a:r>
        </a:p>
      </dsp:txBody>
      <dsp:txXfrm>
        <a:off x="6920589" y="3316232"/>
        <a:ext cx="1209276" cy="710109"/>
      </dsp:txXfrm>
    </dsp:sp>
    <dsp:sp modelId="{D708F0DE-1F84-4946-A12F-D7405DF9BBA5}">
      <dsp:nvSpPr>
        <dsp:cNvPr id="0" name=""/>
        <dsp:cNvSpPr/>
      </dsp:nvSpPr>
      <dsp:spPr>
        <a:xfrm>
          <a:off x="6898497" y="4164479"/>
          <a:ext cx="1253460" cy="754293"/>
        </a:xfrm>
        <a:prstGeom prst="roundRect">
          <a:avLst>
            <a:gd name="adj" fmla="val 10000"/>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2000505000000020004" pitchFamily="2" charset="0"/>
            </a:rPr>
            <a:t>Carb absorption</a:t>
          </a:r>
        </a:p>
      </dsp:txBody>
      <dsp:txXfrm>
        <a:off x="6920589" y="4186571"/>
        <a:ext cx="1209276" cy="7101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0B02C-65EB-4CBF-A02B-2789C6341500}">
      <dsp:nvSpPr>
        <dsp:cNvPr id="0" name=""/>
        <dsp:cNvSpPr/>
      </dsp:nvSpPr>
      <dsp:spPr>
        <a:xfrm>
          <a:off x="2544" y="556334"/>
          <a:ext cx="2019002" cy="12114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 reusable pen or pen cap paired with a smartphone mobile app </a:t>
          </a:r>
        </a:p>
      </dsp:txBody>
      <dsp:txXfrm>
        <a:off x="2544" y="556334"/>
        <a:ext cx="2019002" cy="1211401"/>
      </dsp:txXfrm>
    </dsp:sp>
    <dsp:sp modelId="{11CC1091-C346-4D14-B506-7E176CF802B6}">
      <dsp:nvSpPr>
        <dsp:cNvPr id="0" name=""/>
        <dsp:cNvSpPr/>
      </dsp:nvSpPr>
      <dsp:spPr>
        <a:xfrm>
          <a:off x="2223447" y="556334"/>
          <a:ext cx="2019002" cy="12114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Calculates and tracks insulin doses</a:t>
          </a:r>
        </a:p>
      </dsp:txBody>
      <dsp:txXfrm>
        <a:off x="2223447" y="556334"/>
        <a:ext cx="2019002" cy="1211401"/>
      </dsp:txXfrm>
    </dsp:sp>
    <dsp:sp modelId="{E07CAB84-DE39-40AF-8F59-7FEC5D1E4DE4}">
      <dsp:nvSpPr>
        <dsp:cNvPr id="0" name=""/>
        <dsp:cNvSpPr/>
      </dsp:nvSpPr>
      <dsp:spPr>
        <a:xfrm>
          <a:off x="4444350" y="556334"/>
          <a:ext cx="2019002" cy="12114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Tracks active insulin time</a:t>
          </a:r>
        </a:p>
      </dsp:txBody>
      <dsp:txXfrm>
        <a:off x="4444350" y="556334"/>
        <a:ext cx="2019002" cy="1211401"/>
      </dsp:txXfrm>
    </dsp:sp>
    <dsp:sp modelId="{3B10B81B-466D-47C9-8046-D4F92213AEC3}">
      <dsp:nvSpPr>
        <dsp:cNvPr id="0" name=""/>
        <dsp:cNvSpPr/>
      </dsp:nvSpPr>
      <dsp:spPr>
        <a:xfrm>
          <a:off x="6665252" y="556334"/>
          <a:ext cx="2019002" cy="12114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Pairs with connected BGM and CGM</a:t>
          </a:r>
        </a:p>
      </dsp:txBody>
      <dsp:txXfrm>
        <a:off x="6665252" y="556334"/>
        <a:ext cx="2019002" cy="1211401"/>
      </dsp:txXfrm>
    </dsp:sp>
    <dsp:sp modelId="{5102A861-7292-457D-A519-5D891A3365F9}">
      <dsp:nvSpPr>
        <dsp:cNvPr id="0" name=""/>
        <dsp:cNvSpPr/>
      </dsp:nvSpPr>
      <dsp:spPr>
        <a:xfrm>
          <a:off x="2544" y="1969636"/>
          <a:ext cx="2019002" cy="12114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Cloud-based data access</a:t>
          </a:r>
        </a:p>
      </dsp:txBody>
      <dsp:txXfrm>
        <a:off x="2544" y="1969636"/>
        <a:ext cx="2019002" cy="1211401"/>
      </dsp:txXfrm>
    </dsp:sp>
    <dsp:sp modelId="{64CCA1F3-75DB-43CC-BEA5-0BB8D21D8258}">
      <dsp:nvSpPr>
        <dsp:cNvPr id="0" name=""/>
        <dsp:cNvSpPr/>
      </dsp:nvSpPr>
      <dsp:spPr>
        <a:xfrm>
          <a:off x="2223447" y="1969636"/>
          <a:ext cx="2019002" cy="12114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Dose reminders</a:t>
          </a:r>
        </a:p>
      </dsp:txBody>
      <dsp:txXfrm>
        <a:off x="2223447" y="1969636"/>
        <a:ext cx="2019002" cy="1211401"/>
      </dsp:txXfrm>
    </dsp:sp>
    <dsp:sp modelId="{D3F79828-462D-4BA9-82AF-F4016E391E64}">
      <dsp:nvSpPr>
        <dsp:cNvPr id="0" name=""/>
        <dsp:cNvSpPr/>
      </dsp:nvSpPr>
      <dsp:spPr>
        <a:xfrm>
          <a:off x="4444350" y="1969636"/>
          <a:ext cx="2019002" cy="12114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Insulin expiration </a:t>
          </a:r>
        </a:p>
      </dsp:txBody>
      <dsp:txXfrm>
        <a:off x="4444350" y="1969636"/>
        <a:ext cx="2019002" cy="1211401"/>
      </dsp:txXfrm>
    </dsp:sp>
    <dsp:sp modelId="{75560750-3A95-44EB-82CA-78429149C453}">
      <dsp:nvSpPr>
        <dsp:cNvPr id="0" name=""/>
        <dsp:cNvSpPr/>
      </dsp:nvSpPr>
      <dsp:spPr>
        <a:xfrm>
          <a:off x="6665252" y="1969636"/>
          <a:ext cx="2019002" cy="12114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Temperature indicator</a:t>
          </a:r>
        </a:p>
      </dsp:txBody>
      <dsp:txXfrm>
        <a:off x="6665252" y="1969636"/>
        <a:ext cx="2019002" cy="1211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035E8-42FF-493C-BE46-8CFCB17B96A2}">
      <dsp:nvSpPr>
        <dsp:cNvPr id="0" name=""/>
        <dsp:cNvSpPr/>
      </dsp:nvSpPr>
      <dsp:spPr>
        <a:xfrm>
          <a:off x="0" y="631507"/>
          <a:ext cx="8763000" cy="11658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790ED2-61AE-4DA9-95A6-40532D0046D1}">
      <dsp:nvSpPr>
        <dsp:cNvPr id="0" name=""/>
        <dsp:cNvSpPr/>
      </dsp:nvSpPr>
      <dsp:spPr>
        <a:xfrm>
          <a:off x="352672" y="893826"/>
          <a:ext cx="641223" cy="6412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66908-8EB2-420A-8EDB-CC6C94592C5B}">
      <dsp:nvSpPr>
        <dsp:cNvPr id="0" name=""/>
        <dsp:cNvSpPr/>
      </dsp:nvSpPr>
      <dsp:spPr>
        <a:xfrm>
          <a:off x="1346568" y="631507"/>
          <a:ext cx="7416431" cy="1165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87" tIns="123387" rIns="123387" bIns="123387"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bg2"/>
              </a:solidFill>
            </a:rPr>
            <a:t>7.23 Offer connected insulin pens for people with diabetes taking multiple daily insulin injections when appropriate. B </a:t>
          </a:r>
        </a:p>
      </dsp:txBody>
      <dsp:txXfrm>
        <a:off x="1346568" y="631507"/>
        <a:ext cx="7416431" cy="1165860"/>
      </dsp:txXfrm>
    </dsp:sp>
    <dsp:sp modelId="{1068C415-FF2C-4824-8037-F62A7A71B08E}">
      <dsp:nvSpPr>
        <dsp:cNvPr id="0" name=""/>
        <dsp:cNvSpPr/>
      </dsp:nvSpPr>
      <dsp:spPr>
        <a:xfrm>
          <a:off x="0" y="2088832"/>
          <a:ext cx="8763000" cy="116586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858780-43A3-40E1-85D2-84A32EE9CDE5}">
      <dsp:nvSpPr>
        <dsp:cNvPr id="0" name=""/>
        <dsp:cNvSpPr/>
      </dsp:nvSpPr>
      <dsp:spPr>
        <a:xfrm>
          <a:off x="352672" y="2351151"/>
          <a:ext cx="641223" cy="64122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B0EC5-1968-4D42-87CA-2D79BE1A933E}">
      <dsp:nvSpPr>
        <dsp:cNvPr id="0" name=""/>
        <dsp:cNvSpPr/>
      </dsp:nvSpPr>
      <dsp:spPr>
        <a:xfrm>
          <a:off x="1346568" y="2088832"/>
          <a:ext cx="7416431" cy="1165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87" tIns="123387" rIns="123387" bIns="123387"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bg2"/>
              </a:solidFill>
            </a:rPr>
            <a:t>7.24 FDA-approved insulin dose calculators/decision support systems may be helpful for calculating insulin doses. B</a:t>
          </a:r>
        </a:p>
      </dsp:txBody>
      <dsp:txXfrm>
        <a:off x="1346568" y="2088832"/>
        <a:ext cx="7416431" cy="1165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57199-4753-469A-8FF2-C8045C1D5EBB}">
      <dsp:nvSpPr>
        <dsp:cNvPr id="0" name=""/>
        <dsp:cNvSpPr/>
      </dsp:nvSpPr>
      <dsp:spPr>
        <a:xfrm>
          <a:off x="51435" y="1211"/>
          <a:ext cx="2539603" cy="234584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Delivery system design (moving from a </a:t>
          </a:r>
          <a:r>
            <a:rPr lang="en-US" sz="1900" b="0" i="1" kern="1200" dirty="0"/>
            <a:t>reactive</a:t>
          </a:r>
          <a:r>
            <a:rPr lang="en-US" sz="1900" b="0" i="0" kern="1200" dirty="0"/>
            <a:t> to a </a:t>
          </a:r>
          <a:r>
            <a:rPr lang="en-US" sz="1900" b="0" i="1" kern="1200" dirty="0"/>
            <a:t>proactive</a:t>
          </a:r>
          <a:r>
            <a:rPr lang="en-US" sz="1900" b="0" i="0" kern="1200" dirty="0"/>
            <a:t> care delivery system where planned visits are coordinated through a team-based approach)</a:t>
          </a:r>
          <a:endParaRPr lang="en-US" sz="1900" kern="1200" dirty="0"/>
        </a:p>
      </dsp:txBody>
      <dsp:txXfrm>
        <a:off x="51435" y="1211"/>
        <a:ext cx="2539603" cy="2345846"/>
      </dsp:txXfrm>
    </dsp:sp>
    <dsp:sp modelId="{EB392CC8-B80E-4D36-91E7-102E9D158F42}">
      <dsp:nvSpPr>
        <dsp:cNvPr id="0" name=""/>
        <dsp:cNvSpPr/>
      </dsp:nvSpPr>
      <dsp:spPr>
        <a:xfrm>
          <a:off x="2844998" y="412253"/>
          <a:ext cx="2539603" cy="152376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Self-management support</a:t>
          </a:r>
          <a:endParaRPr lang="en-US" sz="1900" kern="1200"/>
        </a:p>
      </dsp:txBody>
      <dsp:txXfrm>
        <a:off x="2844998" y="412253"/>
        <a:ext cx="2539603" cy="1523761"/>
      </dsp:txXfrm>
    </dsp:sp>
    <dsp:sp modelId="{4F559206-7F80-41D2-8CC0-1E2C480F5F9E}">
      <dsp:nvSpPr>
        <dsp:cNvPr id="0" name=""/>
        <dsp:cNvSpPr/>
      </dsp:nvSpPr>
      <dsp:spPr>
        <a:xfrm>
          <a:off x="5638561" y="412253"/>
          <a:ext cx="2539603" cy="152376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Decision support (basing care on evidence-based, effective care guidelines)</a:t>
          </a:r>
          <a:endParaRPr lang="en-US" sz="1900" kern="1200"/>
        </a:p>
      </dsp:txBody>
      <dsp:txXfrm>
        <a:off x="5638561" y="412253"/>
        <a:ext cx="2539603" cy="1523761"/>
      </dsp:txXfrm>
    </dsp:sp>
    <dsp:sp modelId="{6A878C32-4539-40DB-867D-F298B50B8832}">
      <dsp:nvSpPr>
        <dsp:cNvPr id="0" name=""/>
        <dsp:cNvSpPr/>
      </dsp:nvSpPr>
      <dsp:spPr>
        <a:xfrm>
          <a:off x="51435" y="2601018"/>
          <a:ext cx="2539603" cy="23355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Clinical information systems (using registries that can provide patient-specific and population-based support to the care team)</a:t>
          </a:r>
          <a:endParaRPr lang="en-US" sz="1900" kern="1200" dirty="0"/>
        </a:p>
      </dsp:txBody>
      <dsp:txXfrm>
        <a:off x="51435" y="2601018"/>
        <a:ext cx="2539603" cy="2335530"/>
      </dsp:txXfrm>
    </dsp:sp>
    <dsp:sp modelId="{6B1C28D0-73C3-45D6-BFEF-67595FD07A91}">
      <dsp:nvSpPr>
        <dsp:cNvPr id="0" name=""/>
        <dsp:cNvSpPr/>
      </dsp:nvSpPr>
      <dsp:spPr>
        <a:xfrm>
          <a:off x="2844998" y="3006902"/>
          <a:ext cx="2539603" cy="152376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Community resources and policies (identifying or developing resources to support healthy lifestyles)</a:t>
          </a:r>
          <a:endParaRPr lang="en-US" sz="1900" kern="1200"/>
        </a:p>
      </dsp:txBody>
      <dsp:txXfrm>
        <a:off x="2844998" y="3006902"/>
        <a:ext cx="2539603" cy="1523761"/>
      </dsp:txXfrm>
    </dsp:sp>
    <dsp:sp modelId="{4AF038AE-B080-4173-9722-FEFC57B5157D}">
      <dsp:nvSpPr>
        <dsp:cNvPr id="0" name=""/>
        <dsp:cNvSpPr/>
      </dsp:nvSpPr>
      <dsp:spPr>
        <a:xfrm>
          <a:off x="5638561" y="3006902"/>
          <a:ext cx="2539603" cy="152376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Health systems (to create a quality-oriented culture)</a:t>
          </a:r>
          <a:endParaRPr lang="en-US" sz="1900" kern="1200"/>
        </a:p>
      </dsp:txBody>
      <dsp:txXfrm>
        <a:off x="5638561" y="3006902"/>
        <a:ext cx="2539603" cy="15237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821EC-087C-444D-864C-C027CF3F555E}">
      <dsp:nvSpPr>
        <dsp:cNvPr id="0" name=""/>
        <dsp:cNvSpPr/>
      </dsp:nvSpPr>
      <dsp:spPr>
        <a:xfrm>
          <a:off x="1004" y="1163239"/>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52C38828-74DD-4430-A518-5254C254D8E7}">
      <dsp:nvSpPr>
        <dsp:cNvPr id="0" name=""/>
        <dsp:cNvSpPr/>
      </dsp:nvSpPr>
      <dsp:spPr>
        <a:xfrm>
          <a:off x="392794" y="1535440"/>
          <a:ext cx="3526110" cy="22390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To improve health, support overall well-being, and eliminate disparities, it is crucial to address these drivers.</a:t>
          </a:r>
        </a:p>
      </dsp:txBody>
      <dsp:txXfrm>
        <a:off x="458374" y="1601020"/>
        <a:ext cx="3394950" cy="2107920"/>
      </dsp:txXfrm>
    </dsp:sp>
    <dsp:sp modelId="{D6669723-B811-44DA-AF05-1759E82FFAFB}">
      <dsp:nvSpPr>
        <dsp:cNvPr id="0" name=""/>
        <dsp:cNvSpPr/>
      </dsp:nvSpPr>
      <dsp:spPr>
        <a:xfrm>
          <a:off x="4310695" y="1163239"/>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77E7737E-37BC-4453-BE4E-D1C8C8136016}">
      <dsp:nvSpPr>
        <dsp:cNvPr id="0" name=""/>
        <dsp:cNvSpPr/>
      </dsp:nvSpPr>
      <dsp:spPr>
        <a:xfrm>
          <a:off x="4702485" y="1535440"/>
          <a:ext cx="3526110" cy="223908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Individuals from racial and ethnic minority communities, underserved geographic areas (rural or urban), and those facing socioeconomic barriers to care and health at higher risk.</a:t>
          </a:r>
        </a:p>
      </dsp:txBody>
      <dsp:txXfrm>
        <a:off x="4768065" y="1601020"/>
        <a:ext cx="3394950" cy="21079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70D7C-D3E3-4136-8A74-537996714315}">
      <dsp:nvSpPr>
        <dsp:cNvPr id="0" name=""/>
        <dsp:cNvSpPr/>
      </dsp:nvSpPr>
      <dsp:spPr>
        <a:xfrm>
          <a:off x="0" y="159866"/>
          <a:ext cx="8229600" cy="13094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5C645-F02A-451A-A693-00D8FFA21857}">
      <dsp:nvSpPr>
        <dsp:cNvPr id="0" name=""/>
        <dsp:cNvSpPr/>
      </dsp:nvSpPr>
      <dsp:spPr>
        <a:xfrm>
          <a:off x="396117" y="454499"/>
          <a:ext cx="720918" cy="7202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E7FA02-D273-45ED-8C2D-97D8FCC5AF6C}">
      <dsp:nvSpPr>
        <dsp:cNvPr id="0" name=""/>
        <dsp:cNvSpPr/>
      </dsp:nvSpPr>
      <dsp:spPr>
        <a:xfrm>
          <a:off x="1513154" y="159866"/>
          <a:ext cx="6595623" cy="131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22" tIns="138722" rIns="138722" bIns="138722" numCol="1" spcCol="1270" anchor="ctr" anchorCtr="0">
          <a:noAutofit/>
        </a:bodyPr>
        <a:lstStyle/>
        <a:p>
          <a:pPr marL="0" lvl="0" indent="0" algn="l" defTabSz="1111250">
            <a:lnSpc>
              <a:spcPct val="100000"/>
            </a:lnSpc>
            <a:spcBef>
              <a:spcPct val="0"/>
            </a:spcBef>
            <a:spcAft>
              <a:spcPct val="35000"/>
            </a:spcAft>
            <a:buNone/>
          </a:pPr>
          <a:r>
            <a:rPr lang="en-US" sz="2500" b="0" i="0" kern="1200" dirty="0"/>
            <a:t>Growing gaps in diabetes care quality and outcomes due to high &amp; risings costs of care</a:t>
          </a:r>
          <a:r>
            <a:rPr lang="en-US" sz="2500" kern="1200" dirty="0"/>
            <a:t>.</a:t>
          </a:r>
        </a:p>
      </dsp:txBody>
      <dsp:txXfrm>
        <a:off x="1513154" y="159866"/>
        <a:ext cx="6595623" cy="1310760"/>
      </dsp:txXfrm>
    </dsp:sp>
    <dsp:sp modelId="{9C122D7D-E93A-4182-90B9-AD927045C90D}">
      <dsp:nvSpPr>
        <dsp:cNvPr id="0" name=""/>
        <dsp:cNvSpPr/>
      </dsp:nvSpPr>
      <dsp:spPr>
        <a:xfrm>
          <a:off x="0" y="1944722"/>
          <a:ext cx="8229600" cy="13094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CB68E2-8930-40CA-ADE3-A4CD8715A4FA}">
      <dsp:nvSpPr>
        <dsp:cNvPr id="0" name=""/>
        <dsp:cNvSpPr/>
      </dsp:nvSpPr>
      <dsp:spPr>
        <a:xfrm>
          <a:off x="396117" y="2108132"/>
          <a:ext cx="720918" cy="7202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6C0E93-C13E-4672-A4CB-6CE69785039E}">
      <dsp:nvSpPr>
        <dsp:cNvPr id="0" name=""/>
        <dsp:cNvSpPr/>
      </dsp:nvSpPr>
      <dsp:spPr>
        <a:xfrm>
          <a:off x="1583918" y="1943317"/>
          <a:ext cx="6645681" cy="131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22" tIns="138722" rIns="138722" bIns="138722" numCol="1" spcCol="1270" anchor="ctr" anchorCtr="0">
          <a:noAutofit/>
        </a:bodyPr>
        <a:lstStyle/>
        <a:p>
          <a:pPr marL="0" lvl="0" indent="0" algn="l" defTabSz="1066800">
            <a:lnSpc>
              <a:spcPct val="100000"/>
            </a:lnSpc>
            <a:spcBef>
              <a:spcPct val="0"/>
            </a:spcBef>
            <a:spcAft>
              <a:spcPct val="35000"/>
            </a:spcAft>
            <a:buNone/>
          </a:pPr>
          <a:r>
            <a:rPr lang="en-US" sz="2400" b="0" i="0" kern="1200" dirty="0"/>
            <a:t>Increased disparities experienced by individuals from racial and ethnic minoritized backgrounds and those facing socioeconomic barriers to care. </a:t>
          </a:r>
          <a:endParaRPr lang="en-US" sz="2400" kern="1200" dirty="0"/>
        </a:p>
      </dsp:txBody>
      <dsp:txXfrm>
        <a:off x="1583918" y="1943317"/>
        <a:ext cx="6645681" cy="1310760"/>
      </dsp:txXfrm>
    </dsp:sp>
    <dsp:sp modelId="{8D023003-41B4-4D8A-974C-0D6AF29B9818}">
      <dsp:nvSpPr>
        <dsp:cNvPr id="0" name=""/>
        <dsp:cNvSpPr/>
      </dsp:nvSpPr>
      <dsp:spPr>
        <a:xfrm>
          <a:off x="5216474" y="1813499"/>
          <a:ext cx="2892303" cy="1309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587" tIns="138587" rIns="138587" bIns="138587"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5216474" y="1813499"/>
        <a:ext cx="2892303" cy="1309480"/>
      </dsp:txXfrm>
    </dsp:sp>
    <dsp:sp modelId="{0BA95159-9192-4132-B196-DBCD4BBDFEE7}">
      <dsp:nvSpPr>
        <dsp:cNvPr id="0" name=""/>
        <dsp:cNvSpPr/>
      </dsp:nvSpPr>
      <dsp:spPr>
        <a:xfrm>
          <a:off x="0" y="3467133"/>
          <a:ext cx="8229600" cy="13094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B998F-033B-4620-96E9-C52615C62EC2}">
      <dsp:nvSpPr>
        <dsp:cNvPr id="0" name=""/>
        <dsp:cNvSpPr/>
      </dsp:nvSpPr>
      <dsp:spPr>
        <a:xfrm>
          <a:off x="396117" y="3761766"/>
          <a:ext cx="720918" cy="7202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C932CF-5B2E-4FB6-90C4-C2125B1CE74F}">
      <dsp:nvSpPr>
        <dsp:cNvPr id="0" name=""/>
        <dsp:cNvSpPr/>
      </dsp:nvSpPr>
      <dsp:spPr>
        <a:xfrm>
          <a:off x="1513154" y="3467133"/>
          <a:ext cx="6595623" cy="131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22" tIns="138722" rIns="138722" bIns="138722" numCol="1" spcCol="1270" anchor="ctr" anchorCtr="0">
          <a:noAutofit/>
        </a:bodyPr>
        <a:lstStyle/>
        <a:p>
          <a:pPr marL="0" lvl="0" indent="0" algn="l" defTabSz="1111250">
            <a:lnSpc>
              <a:spcPct val="100000"/>
            </a:lnSpc>
            <a:spcBef>
              <a:spcPct val="0"/>
            </a:spcBef>
            <a:spcAft>
              <a:spcPct val="35000"/>
            </a:spcAft>
            <a:buNone/>
          </a:pPr>
          <a:r>
            <a:rPr lang="en-US" sz="2500" kern="1200" dirty="0"/>
            <a:t>C</a:t>
          </a:r>
          <a:r>
            <a:rPr lang="en-US" sz="2500" b="0" i="0" kern="1200" dirty="0"/>
            <a:t>alls for urgent, substantial, and multisectoral system-level improvements to care delivery</a:t>
          </a:r>
          <a:endParaRPr lang="en-US" sz="2500" kern="1200" dirty="0"/>
        </a:p>
      </dsp:txBody>
      <dsp:txXfrm>
        <a:off x="1513154" y="3467133"/>
        <a:ext cx="6595623" cy="131076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100" dirty="0">
                <a:latin typeface="Calibri" panose="020F0502020204030204" pitchFamily="34" charset="0"/>
              </a:rPr>
              <a:t>© Copyright 1999-2026, Diabetes Education Services     www.DiabetesEd.net</a:t>
            </a:r>
          </a:p>
        </p:txBody>
      </p:sp>
      <p:sp>
        <p:nvSpPr>
          <p:cNvPr id="2" name="Slide Number Placeholder 1"/>
          <p:cNvSpPr>
            <a:spLocks noGrp="1"/>
          </p:cNvSpPr>
          <p:nvPr>
            <p:ph type="sldNum" sz="quarter" idx="3"/>
          </p:nvPr>
        </p:nvSpPr>
        <p:spPr>
          <a:xfrm>
            <a:off x="5730240" y="8903493"/>
            <a:ext cx="838200" cy="481012"/>
          </a:xfrm>
          <a:prstGeom prst="rect">
            <a:avLst/>
          </a:prstGeom>
        </p:spPr>
        <p:txBody>
          <a:bodyPr vert="horz" lIns="91440" tIns="45720" rIns="91440" bIns="45720" rtlCol="0" anchor="b"/>
          <a:lstStyle>
            <a:lvl1pPr algn="r">
              <a:defRPr sz="1200"/>
            </a:lvl1pPr>
          </a:lstStyle>
          <a:p>
            <a:pPr algn="l"/>
            <a:r>
              <a:rPr lang="en-US" sz="1100" dirty="0">
                <a:latin typeface="+mn-lt"/>
              </a:rPr>
              <a:t>Page </a:t>
            </a:r>
            <a:fld id="{39B53E30-4B26-4798-8251-D139B7AFA054}" type="slidenum">
              <a:rPr lang="en-US" sz="1100" smtClean="0">
                <a:latin typeface="+mn-lt"/>
              </a:rPr>
              <a:pPr algn="l"/>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dces.org/education/danatech/glucose-monitoring/continuous-glucose-monitors-(cg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lickr.com/photos/fdaphotos/15657970628"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omnipod.com/sites/default/files/Omnipod-5_User-guide.pdf"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tandemdiabetes.com/docs/default-source/product-documents/t-slim-x2-insulin-pump/aw-1007704_b-user-guide-mobile-bolus-tslim-x2-control-iq-7-6-mgdl-artwork-web.pdf?sfvrsn=71e5e2d7_32" TargetMode="External"/><Relationship Id="rId4" Type="http://schemas.openxmlformats.org/officeDocument/2006/relationships/hyperlink" Target="https://www.medtronicdiabetes.com/sites/default/files/library/download-library/user-guides/MiniMed_770G_System_User_Guide.pdf"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1</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F0D4E6FE-9345-6052-A475-933EFCE12E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3ADD9AB0-B411-7B4E-9AB7-F14AAEEFDC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A5BD7-F043-4D1B-AA17-CD412FC534DE}"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974660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9318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336;p17:notes">
            <a:extLst>
              <a:ext uri="{FF2B5EF4-FFF2-40B4-BE49-F238E27FC236}">
                <a16:creationId xmlns:a16="http://schemas.microsoft.com/office/drawing/2014/main" id="{6A11D368-9E8A-CF16-B0E5-54A9FCA6365A}"/>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14691" name="Google Shape;337;p17:notes">
            <a:extLst>
              <a:ext uri="{FF2B5EF4-FFF2-40B4-BE49-F238E27FC236}">
                <a16:creationId xmlns:a16="http://schemas.microsoft.com/office/drawing/2014/main" id="{D5A0CA53-42F2-2EEE-0A96-DCE90E327B39}"/>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A42F488A-1AAA-AD71-4A96-0E248192AB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63FB32A-C89E-2C89-139E-0D1E7DA55630}"/>
              </a:ext>
            </a:extLst>
          </p:cNvPr>
          <p:cNvSpPr>
            <a:spLocks noGrp="1"/>
          </p:cNvSpPr>
          <p:nvPr>
            <p:ph type="body" idx="1"/>
          </p:nvPr>
        </p:nvSpPr>
        <p:spPr/>
        <p:txBody>
          <a:bodyPr/>
          <a:lstStyle/>
          <a:p>
            <a:pPr eaLnBrk="1" fontAlgn="auto" hangingPunct="1">
              <a:spcBef>
                <a:spcPts val="0"/>
              </a:spcBef>
              <a:spcAft>
                <a:spcPts val="0"/>
              </a:spcAft>
              <a:defRPr/>
            </a:pPr>
            <a:r>
              <a:rPr lang="en-US" baseline="30000" dirty="0">
                <a:solidFill>
                  <a:srgbClr val="939396"/>
                </a:solidFill>
                <a:latin typeface="+mj-lt"/>
              </a:rPr>
              <a:t>*</a:t>
            </a:r>
            <a:r>
              <a:rPr lang="en-US" dirty="0">
                <a:solidFill>
                  <a:srgbClr val="939396"/>
                </a:solidFill>
                <a:latin typeface="+mj-lt"/>
                <a:cs typeface="Arial" panose="020B0604020202020204" pitchFamily="34" charset="0"/>
              </a:rPr>
              <a:t>Grade A: Clear evidence from well-conducted, generalizable randomized controlled trials that are adequately powered; </a:t>
            </a:r>
            <a:r>
              <a:rPr lang="en-US" baseline="30000" dirty="0">
                <a:solidFill>
                  <a:srgbClr val="939396"/>
                </a:solidFill>
                <a:latin typeface="+mj-lt"/>
                <a:cs typeface="Arial" panose="020B0604020202020204" pitchFamily="34" charset="0"/>
              </a:rPr>
              <a:t>†</a:t>
            </a:r>
            <a:r>
              <a:rPr lang="en-US" dirty="0">
                <a:solidFill>
                  <a:srgbClr val="939396"/>
                </a:solidFill>
                <a:latin typeface="+mj-lt"/>
                <a:cs typeface="Arial" panose="020B0604020202020204" pitchFamily="34" charset="0"/>
              </a:rPr>
              <a:t>Grade B: Supportive evidence from well-conducted cohort studies; </a:t>
            </a:r>
            <a:r>
              <a:rPr lang="en-US" baseline="30000" dirty="0">
                <a:solidFill>
                  <a:srgbClr val="939396"/>
                </a:solidFill>
                <a:latin typeface="+mj-lt"/>
                <a:cs typeface="Arial" panose="020B0604020202020204" pitchFamily="34" charset="0"/>
              </a:rPr>
              <a:t>§</a:t>
            </a:r>
            <a:r>
              <a:rPr lang="en-US" dirty="0">
                <a:solidFill>
                  <a:srgbClr val="939396"/>
                </a:solidFill>
                <a:latin typeface="+mj-lt"/>
                <a:cs typeface="Arial" panose="020B0604020202020204" pitchFamily="34" charset="0"/>
              </a:rPr>
              <a:t>Grade C: Supportive evidence from poorly controlled or uncontrolled studies.</a:t>
            </a:r>
            <a:br>
              <a:rPr lang="en-US" dirty="0">
                <a:solidFill>
                  <a:srgbClr val="939396"/>
                </a:solidFill>
                <a:latin typeface="+mj-lt"/>
                <a:cs typeface="Arial" panose="020B0604020202020204" pitchFamily="34" charset="0"/>
              </a:rPr>
            </a:b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Google Shape;328;p16:notes">
            <a:extLst>
              <a:ext uri="{FF2B5EF4-FFF2-40B4-BE49-F238E27FC236}">
                <a16:creationId xmlns:a16="http://schemas.microsoft.com/office/drawing/2014/main" id="{46455C35-C1CA-BA02-0033-77C7F9032EEC}"/>
              </a:ext>
            </a:extLst>
          </p:cNvPr>
          <p:cNvSpPr>
            <a:spLocks noGrp="1" noRot="1" noChangeAspect="1" noTextEdit="1"/>
          </p:cNvSpPr>
          <p:nvPr>
            <p:ph type="sldImg" idx="2"/>
          </p:nvPr>
        </p:nvSpPr>
        <p:spPr bwMode="auto">
          <a:xfrm>
            <a:off x="1143000" y="685800"/>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09571" name="Google Shape;329;p16:notes">
            <a:extLst>
              <a:ext uri="{FF2B5EF4-FFF2-40B4-BE49-F238E27FC236}">
                <a16:creationId xmlns:a16="http://schemas.microsoft.com/office/drawing/2014/main" id="{393A3F7D-5D4B-3ECB-6E82-A8658CBF2630}"/>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dirty="0"/>
          </a:p>
        </p:txBody>
      </p:sp>
      <p:sp>
        <p:nvSpPr>
          <p:cNvPr id="109572" name="Slide Number Placeholder 1">
            <a:extLst>
              <a:ext uri="{FF2B5EF4-FFF2-40B4-BE49-F238E27FC236}">
                <a16:creationId xmlns:a16="http://schemas.microsoft.com/office/drawing/2014/main" id="{8CC323EB-CB94-79B0-6C7B-DAD435B6A6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95D85-B9B5-40DC-9D0E-F090A356E08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360;p19:notes">
            <a:extLst>
              <a:ext uri="{FF2B5EF4-FFF2-40B4-BE49-F238E27FC236}">
                <a16:creationId xmlns:a16="http://schemas.microsoft.com/office/drawing/2014/main" id="{4F599356-E08D-B089-1B13-0C352013624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8787" name="Google Shape;361;p19:notes">
            <a:extLst>
              <a:ext uri="{FF2B5EF4-FFF2-40B4-BE49-F238E27FC236}">
                <a16:creationId xmlns:a16="http://schemas.microsoft.com/office/drawing/2014/main" id="{012EAD4D-2C64-535B-6AFA-7F82B0C27354}"/>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dirty="0"/>
          </a:p>
          <a:p>
            <a:pPr>
              <a:spcBef>
                <a:spcPct val="0"/>
              </a:spcBef>
            </a:pPr>
            <a:endParaRPr lang="en-US" altLang="en-US" dirty="0"/>
          </a:p>
          <a:p>
            <a:pPr>
              <a:spcBef>
                <a:spcPct val="0"/>
              </a:spcBef>
            </a:pP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54B78681-B887-DE15-BEDA-1C58A9D1EA29}"/>
              </a:ext>
            </a:extLst>
          </p:cNvPr>
          <p:cNvSpPr>
            <a:spLocks noGrp="1" noRot="1" noChangeAspect="1" noTextEdit="1"/>
          </p:cNvSpPr>
          <p:nvPr>
            <p:ph type="sldImg"/>
          </p:nvPr>
        </p:nvSpPr>
        <p:spPr bwMode="auto">
          <a:xfrm>
            <a:off x="719138" y="1163638"/>
            <a:ext cx="5584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48C5F9A-9406-E889-5315-33A9964309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5ADF174E-ADB6-3469-EE20-8A28B738CB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5715" name="Notes Placeholder 2">
            <a:extLst>
              <a:ext uri="{FF2B5EF4-FFF2-40B4-BE49-F238E27FC236}">
                <a16:creationId xmlns:a16="http://schemas.microsoft.com/office/drawing/2014/main" id="{BB40DDC4-6486-502D-F8CF-82CF9C991B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5716" name="Slide Number Placeholder 1">
            <a:extLst>
              <a:ext uri="{FF2B5EF4-FFF2-40B4-BE49-F238E27FC236}">
                <a16:creationId xmlns:a16="http://schemas.microsoft.com/office/drawing/2014/main" id="{E7578F74-90AE-579D-5318-E5012ABB10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926EFB-D21E-4EA9-8EA2-EDDC3652123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2DFE1306-C7AF-900C-D82E-B1E87418AA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17763" name="Notes Placeholder 2">
            <a:extLst>
              <a:ext uri="{FF2B5EF4-FFF2-40B4-BE49-F238E27FC236}">
                <a16:creationId xmlns:a16="http://schemas.microsoft.com/office/drawing/2014/main" id="{E6FC7C6C-5EAF-779A-8277-DAC83AA307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a:t>
            </a:r>
            <a:r>
              <a:rPr lang="en-US" dirty="0">
                <a:hlinkClick r:id="rId3"/>
              </a:rPr>
              <a:t>Continuous Glucose Monitors (CGM) l Danatech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comparison continues with additional details on device features. Understanding these nuances enables pharmacists to tailor recommendations and troubleshoot issues. Device selection should align with patient preferences, clinical goals, and insurance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drug interactions, the original libre 2 and libre 3 had an interaction at doses of vitamin c over 500mg, now this is over 1000 mg with the plus versions.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acetaminophen in doses over 1000 mg every 6 s or 4 grams per day will cause false high readings with the Dexcom devices, although this is beyond the max dose.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alarms are different between devices. For example, libre devices have a high and low alarm. The other devices have high, low, predictive and rise and fall rates. </a:t>
            </a:r>
          </a:p>
          <a:p>
            <a:endParaRPr lang="en-US" altLang="en-US" dirty="0"/>
          </a:p>
          <a:p>
            <a:r>
              <a:rPr lang="en-US" altLang="en-US" dirty="0"/>
              <a:t>When used with smart phones, there are accessibility features that may allow the phone to read the information to you, for those that are visually impaired. Iphones may have a feature where you can ask siri what your glucose is. </a:t>
            </a:r>
          </a:p>
        </p:txBody>
      </p:sp>
      <p:sp>
        <p:nvSpPr>
          <p:cNvPr id="117764" name="Slide Number Placeholder 1">
            <a:extLst>
              <a:ext uri="{FF2B5EF4-FFF2-40B4-BE49-F238E27FC236}">
                <a16:creationId xmlns:a16="http://schemas.microsoft.com/office/drawing/2014/main" id="{69357E63-D32D-17C0-04FE-98ADFC4309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CF3602-A949-4A57-B36D-85EBCE74F4A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Zahalka SJ, Akturk HK, Galindo RJ, Shah VN, Low Wang CC. Continuous Glucose Monitoring for Prediabetes - Roles, Evidence, and Gaps. </a:t>
            </a:r>
            <a:r>
              <a:rPr lang="en-US" sz="1200" b="0" i="0" kern="1200" dirty="0" err="1">
                <a:solidFill>
                  <a:schemeClr val="tx1"/>
                </a:solidFill>
                <a:effectLst/>
                <a:latin typeface="+mn-lt"/>
                <a:ea typeface="+mn-ea"/>
                <a:cs typeface="+mn-cs"/>
              </a:rPr>
              <a:t>Endocr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Pract</a:t>
            </a:r>
            <a:r>
              <a:rPr lang="en-US" sz="1200" b="0" i="0" kern="1200" dirty="0">
                <a:solidFill>
                  <a:schemeClr val="tx1"/>
                </a:solidFill>
                <a:effectLst/>
                <a:latin typeface="+mn-lt"/>
                <a:ea typeface="+mn-ea"/>
                <a:cs typeface="+mn-cs"/>
              </a:rPr>
              <a:t>. 2025 May 21:S1530-891X(25)00893-6.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10.1016/j.eprac.2025.05.742.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ahead of print. PMID: 40409607.</a:t>
            </a:r>
          </a:p>
          <a:p>
            <a:endParaRPr lang="en-US" sz="1200" b="0" i="0" kern="1200" dirty="0">
              <a:solidFill>
                <a:schemeClr val="tx1"/>
              </a:solidFill>
              <a:effectLst/>
              <a:latin typeface="+mn-lt"/>
              <a:ea typeface="+mn-ea"/>
              <a:cs typeface="+mn-cs"/>
            </a:endParaRPr>
          </a:p>
          <a:p>
            <a:r>
              <a:rPr lang="en-US" dirty="0"/>
              <a:t>Adults not on insulin with type 2 diabetes, prediabetes or who are interested in tracking their glucose Adults not on insulin interested in understanding their metabolic health and a p</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2A311E-4516-4077-A68F-F7810F54CAB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28341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Google Shape;536;p39:notes">
            <a:extLst>
              <a:ext uri="{FF2B5EF4-FFF2-40B4-BE49-F238E27FC236}">
                <a16:creationId xmlns:a16="http://schemas.microsoft.com/office/drawing/2014/main" id="{F88094F9-7977-9E53-493F-2A87AB70F984}"/>
              </a:ext>
            </a:extLst>
          </p:cNvPr>
          <p:cNvSpPr>
            <a:spLocks noGrp="1" noRot="1" noChangeAspect="1" noTextEdit="1"/>
          </p:cNvSpPr>
          <p:nvPr>
            <p:ph type="sldImg" idx="2"/>
          </p:nvPr>
        </p:nvSpPr>
        <p:spPr bwMode="auto">
          <a:xfrm>
            <a:off x="1377950" y="1146175"/>
            <a:ext cx="4116388" cy="30876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34147" name="Google Shape;537;p39:notes">
            <a:extLst>
              <a:ext uri="{FF2B5EF4-FFF2-40B4-BE49-F238E27FC236}">
                <a16:creationId xmlns:a16="http://schemas.microsoft.com/office/drawing/2014/main" id="{2B02C337-F613-AA28-3272-24A37F127C39}"/>
              </a:ext>
            </a:extLst>
          </p:cNvPr>
          <p:cNvSpPr>
            <a:spLocks noGrp="1" noChangeArrowheads="1"/>
          </p:cNvSpPr>
          <p:nvPr>
            <p:ph type="body" idx="1"/>
          </p:nvPr>
        </p:nvSpPr>
        <p:spPr bwMode="auto">
          <a:xfrm>
            <a:off x="687388" y="4406900"/>
            <a:ext cx="5495925" cy="3605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52" tIns="45764" rIns="91552" bIns="45764" numCol="1" anchor="t" anchorCtr="0" compatLnSpc="1">
            <a:prstTxWarp prst="textNoShape">
              <a:avLst/>
            </a:prstTxWarp>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2</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022249B8-B13D-6EE1-24F8-210278FEE9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17DA07F2-5AEF-B7B5-F237-1C202E7060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1">
            <a:extLst>
              <a:ext uri="{FF2B5EF4-FFF2-40B4-BE49-F238E27FC236}">
                <a16:creationId xmlns:a16="http://schemas.microsoft.com/office/drawing/2014/main" id="{F4C8CF41-3558-8060-AD20-CC802A970D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1C1D61-8DD8-4036-B73A-77499A6E596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52606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862F0357-6900-673F-FF0C-C3321B5B21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BE4BB828-1D4B-D524-7531-FD7691CA73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1097A2F1-92B4-FD6E-A1E5-A28C94E5DC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416B2B42-C5B5-3A50-567E-3647DF00B7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8244" name="Header Placeholder 3">
            <a:extLst>
              <a:ext uri="{FF2B5EF4-FFF2-40B4-BE49-F238E27FC236}">
                <a16:creationId xmlns:a16="http://schemas.microsoft.com/office/drawing/2014/main" id="{6220DFC5-9A91-8668-F152-1EE24DA63648}"/>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Obesity Series, Part II: Physical Activity</a:t>
            </a:r>
          </a:p>
        </p:txBody>
      </p:sp>
      <p:sp>
        <p:nvSpPr>
          <p:cNvPr id="138245" name="Footer Placeholder 4">
            <a:extLst>
              <a:ext uri="{FF2B5EF4-FFF2-40B4-BE49-F238E27FC236}">
                <a16:creationId xmlns:a16="http://schemas.microsoft.com/office/drawing/2014/main" id="{BD870C2D-86B4-48F3-024A-A459DDED9946}"/>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Copyright 2014 American Association of Diabetes Educators. All rights reserved.</a:t>
            </a:r>
          </a:p>
        </p:txBody>
      </p:sp>
      <p:sp>
        <p:nvSpPr>
          <p:cNvPr id="138246" name="Slide Number Placeholder 5">
            <a:extLst>
              <a:ext uri="{FF2B5EF4-FFF2-40B4-BE49-F238E27FC236}">
                <a16:creationId xmlns:a16="http://schemas.microsoft.com/office/drawing/2014/main" id="{86006375-39BF-90C0-99DF-D437BB57C1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B53B5B-D21E-4FFE-B0C1-241C8BDAFC6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63635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3662CE84-7A9E-10BB-F442-E4F76B875D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C5056A39-951B-5ACA-8C81-C617CD2CE6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Image obtained from: https://lada-diabetes.com/freestyle-libre-14-day-system-review-first-week-thoughts/</a:t>
            </a:r>
          </a:p>
        </p:txBody>
      </p:sp>
      <p:sp>
        <p:nvSpPr>
          <p:cNvPr id="140292" name="Slide Number Placeholder 3">
            <a:extLst>
              <a:ext uri="{FF2B5EF4-FFF2-40B4-BE49-F238E27FC236}">
                <a16:creationId xmlns:a16="http://schemas.microsoft.com/office/drawing/2014/main" id="{A0DE7A89-FF50-3DDB-1088-A87701023F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0D26F3-C6AE-4096-9791-204748605DE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2323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2338" name="Google Shape;436;p27:notes">
            <a:extLst>
              <a:ext uri="{FF2B5EF4-FFF2-40B4-BE49-F238E27FC236}">
                <a16:creationId xmlns:a16="http://schemas.microsoft.com/office/drawing/2014/main" id="{325F481E-9B48-DBFB-C9C8-6B8300C007F7}"/>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142339" name="Google Shape;437;p27:notes">
            <a:extLst>
              <a:ext uri="{FF2B5EF4-FFF2-40B4-BE49-F238E27FC236}">
                <a16:creationId xmlns:a16="http://schemas.microsoft.com/office/drawing/2014/main" id="{93D1F996-8E6D-B70E-2143-C89EDBB05BD1}"/>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9F0FFA71-5C73-AB1F-9E75-E51831EE45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04178836-AC31-0278-C95C-70CCD6F232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panose="020B0600070205080204" pitchFamily="34" charset="-128"/>
              <a:cs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Notes Placeholder 1">
            <a:extLst>
              <a:ext uri="{FF2B5EF4-FFF2-40B4-BE49-F238E27FC236}">
                <a16:creationId xmlns:a16="http://schemas.microsoft.com/office/drawing/2014/main" id="{5E1598CA-6E36-72D8-6ACB-09ED5A868D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Libreview report, my own image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54E44C8A-6D46-0CB1-C219-CB8CB40003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72397274-20B8-6F92-AA8E-0581509DCF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Learning Objective #:  2</a:t>
            </a:r>
          </a:p>
          <a:p>
            <a:endParaRPr lang="en-US" altLang="en-US"/>
          </a:p>
          <a:p>
            <a:r>
              <a:rPr lang="en-US" altLang="en-US"/>
              <a:t>Rationale </a:t>
            </a:r>
          </a:p>
          <a:p>
            <a:endParaRPr lang="en-US" altLang="en-US"/>
          </a:p>
          <a:p>
            <a:r>
              <a:rPr lang="en-US" altLang="en-US"/>
              <a:t>Answer: B</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8CDD1F34-6686-60C7-69F0-5728249B86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5FE2B9A9-4F9D-C989-D356-25EF7D9A56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Google Shape;601;p42:notes">
            <a:extLst>
              <a:ext uri="{FF2B5EF4-FFF2-40B4-BE49-F238E27FC236}">
                <a16:creationId xmlns:a16="http://schemas.microsoft.com/office/drawing/2014/main" id="{E8D5E3AE-A9EF-363B-012C-404A7C0FA25D}"/>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154627" name="Google Shape;602;p42:notes">
            <a:extLst>
              <a:ext uri="{FF2B5EF4-FFF2-40B4-BE49-F238E27FC236}">
                <a16:creationId xmlns:a16="http://schemas.microsoft.com/office/drawing/2014/main" id="{2186BAFC-38D7-396D-2145-E09A2CDEFE56}"/>
              </a:ext>
            </a:extLst>
          </p:cNvPr>
          <p:cNvSpPr>
            <a:spLocks noGrp="1" noRot="1" noChangeAspect="1" noTextEdit="1"/>
          </p:cNvSpPr>
          <p:nvPr>
            <p:ph type="sldImg" idx="2"/>
          </p:nvPr>
        </p:nvSpPr>
        <p:spPr bwMode="auto">
          <a:xfrm>
            <a:off x="685800" y="1143000"/>
            <a:ext cx="5486400" cy="30861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8F55B1A5-C1C8-06C6-27B7-4AF164458F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8E2F547C-0892-3C2A-C624-703E29741A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Segoe UI" panose="020B0502040204020203" pitchFamily="34" charset="0"/>
              </a:rPr>
              <a:t>Terrance starts CGM</a:t>
            </a: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0F911E1E-FF50-D962-0C3B-4787F945A8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a:extLst>
              <a:ext uri="{FF2B5EF4-FFF2-40B4-BE49-F238E27FC236}">
                <a16:creationId xmlns:a16="http://schemas.microsoft.com/office/drawing/2014/main" id="{E548EE2E-D1F6-CF89-3A58-7360DA3AF4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Correction answer:  time below range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FD00BF6A-38AD-BA27-5166-0E13A1B037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6587BC10-D451-A628-6244-3090F41CEF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Sglt2 inhibitor or </a:t>
            </a:r>
            <a:r>
              <a:rPr lang="en-US" dirty="0" err="1"/>
              <a:t>semaglutide</a:t>
            </a:r>
            <a:r>
              <a:rPr lang="en-US" dirty="0"/>
              <a:t> since CKD. </a:t>
            </a:r>
          </a:p>
        </p:txBody>
      </p:sp>
    </p:spTree>
    <p:extLst>
      <p:ext uri="{BB962C8B-B14F-4D97-AF65-F5344CB8AC3E}">
        <p14:creationId xmlns:p14="http://schemas.microsoft.com/office/powerpoint/2010/main" val="2323322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88E6A351-0129-DC3F-AB78-1E7ECE662A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02321536-2333-7DE5-4BDC-379C48A004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4F48CF4E-10EF-DE22-B7DD-39CF937642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a:extLst>
              <a:ext uri="{FF2B5EF4-FFF2-40B4-BE49-F238E27FC236}">
                <a16:creationId xmlns:a16="http://schemas.microsoft.com/office/drawing/2014/main" id="{39B08726-D7A8-6AA0-18F8-3639A96DC3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Did not tolerate higher dose of metformin</a:t>
            </a:r>
          </a:p>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46ED6B46-6F05-0499-304E-59231A8FF0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C458A3C5-563D-B324-EE16-10C4279A53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DACFC256-8831-CD4A-248C-5707868957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1BC2E0A6-FB43-B392-E457-C6551DBD3A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B8EE9040-B9F0-E6D4-C995-7336C44900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BA452E62-99CB-75E4-D5BD-4FA8AEDF3E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rPr>
              <a:t>Current DM Meds </a:t>
            </a:r>
            <a:endParaRPr lang="en-US" altLang="en-US">
              <a:solidFill>
                <a:srgbClr val="000000"/>
              </a:solidFill>
              <a:latin typeface="Arial" panose="020B0604020202020204" pitchFamily="34" charset="0"/>
            </a:endParaRPr>
          </a:p>
          <a:p>
            <a:r>
              <a:rPr lang="en-US" altLang="en-US">
                <a:solidFill>
                  <a:srgbClr val="000000"/>
                </a:solidFill>
                <a:latin typeface="Arial" panose="020B0604020202020204" pitchFamily="34" charset="0"/>
              </a:rPr>
              <a:t>-Insulin glargine inject 50 units QAM and 40 at night</a:t>
            </a:r>
          </a:p>
          <a:p>
            <a:r>
              <a:rPr lang="fr-FR" altLang="en-US">
                <a:solidFill>
                  <a:srgbClr val="000000"/>
                </a:solidFill>
                <a:latin typeface="Arial" panose="020B0604020202020204" pitchFamily="34" charset="0"/>
              </a:rPr>
              <a:t>-Insulin aspart 8-10-10 units plus SS</a:t>
            </a:r>
          </a:p>
          <a:p>
            <a:r>
              <a:rPr lang="en-US" altLang="en-US">
                <a:latin typeface="Arial" panose="020B0604020202020204" pitchFamily="34" charset="0"/>
              </a:rPr>
              <a:t>-Metformin 1000 mg daily </a:t>
            </a:r>
          </a:p>
          <a:p>
            <a:r>
              <a:rPr lang="en-US" altLang="en-US">
                <a:solidFill>
                  <a:srgbClr val="000000"/>
                </a:solidFill>
                <a:latin typeface="Arial" panose="020B0604020202020204" pitchFamily="34" charset="0"/>
              </a:rPr>
              <a:t>-Semaglutide, 0.25mg daily (2 doses so far)</a:t>
            </a:r>
          </a:p>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5100A552-6F1D-B24E-C40F-131933F486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285274B8-A221-9B28-9F24-9ED9346523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Next plan: continue to titrate the </a:t>
            </a:r>
            <a:r>
              <a:rPr lang="en-US" altLang="en-US" dirty="0" err="1"/>
              <a:t>semaglutide</a:t>
            </a:r>
            <a:endParaRPr lang="en-US" altLang="en-US" dirty="0"/>
          </a:p>
          <a:p>
            <a:r>
              <a:rPr lang="en-US" altLang="en-US" dirty="0"/>
              <a:t>Consider more </a:t>
            </a:r>
            <a:r>
              <a:rPr lang="en-US" altLang="en-US" dirty="0" err="1"/>
              <a:t>aspart</a:t>
            </a:r>
            <a:r>
              <a:rPr lang="en-US" altLang="en-US" dirty="0"/>
              <a:t> at dinner or lower carb dinner. </a:t>
            </a:r>
          </a:p>
          <a:p>
            <a:r>
              <a:rPr lang="en-US" altLang="en-US" dirty="0"/>
              <a:t>Continue to titrate down the glargine and </a:t>
            </a:r>
            <a:r>
              <a:rPr lang="en-US" altLang="en-US" dirty="0" err="1"/>
              <a:t>aspart</a:t>
            </a:r>
            <a:r>
              <a:rPr lang="en-US" altLang="en-US" dirty="0"/>
              <a:t> </a:t>
            </a:r>
          </a:p>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5BE9815-4E5B-FFC3-C4F9-70E235E24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a:extLst>
              <a:ext uri="{FF2B5EF4-FFF2-40B4-BE49-F238E27FC236}">
                <a16:creationId xmlns:a16="http://schemas.microsoft.com/office/drawing/2014/main" id="{464B77CC-A4DE-0439-7993-DB4F79D258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397F708E-C275-ED0B-E7AC-6CD65B46D0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1681934E-0E2A-C982-619F-528AC6FA3A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whole curve is elevated</a:t>
            </a:r>
          </a:p>
          <a:p>
            <a:r>
              <a:rPr lang="en-US" altLang="en-US" dirty="0"/>
              <a:t>Needs more insulin-is the person taking insulin? </a:t>
            </a:r>
          </a:p>
          <a:p>
            <a:r>
              <a:rPr lang="en-US" altLang="en-US" dirty="0"/>
              <a:t>Ability to use non insulin therapies? </a:t>
            </a:r>
          </a:p>
          <a:p>
            <a:r>
              <a:rPr lang="en-US" altLang="en-US" dirty="0"/>
              <a:t>Low on Saturday likely false low.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8EEF0B73-7912-793F-5257-8ADE304EC6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9231B524-5854-9049-29B4-119FFCCB45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Fix lows: too much basals</a:t>
            </a:r>
          </a:p>
          <a:p>
            <a:r>
              <a:rPr lang="en-US" altLang="en-US"/>
              <a:t>Fix highs: dietary modifications, or another medication, possibly meal time insulin.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Consider switch to tirzepatide or add basal insulin?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2DA0B-E443-4EDD-A52C-8444F6A2615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0080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a:t>
            </a:r>
            <a:r>
              <a:rPr lang="en-US" dirty="0" err="1"/>
              <a:t>oversalization</a:t>
            </a:r>
            <a:r>
              <a:rPr lang="en-US" dirty="0"/>
              <a:t> but also the confusion that can occur from regimen complexity: this patient was actually taking glargine 3 to 4 times daily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2A311E-4516-4077-A68F-F7810F54CAB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8742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7">
            <a:extLst>
              <a:ext uri="{FF2B5EF4-FFF2-40B4-BE49-F238E27FC236}">
                <a16:creationId xmlns:a16="http://schemas.microsoft.com/office/drawing/2014/main" id="{04CFB368-DBBF-D7CD-E1D8-FDC775418A93}"/>
              </a:ext>
            </a:extLst>
          </p:cNvPr>
          <p:cNvSpPr txBox="1">
            <a:spLocks noGrp="1" noChangeArrowheads="1"/>
          </p:cNvSpPr>
          <p:nvPr/>
        </p:nvSpPr>
        <p:spPr bwMode="auto">
          <a:xfrm>
            <a:off x="4052888" y="9064625"/>
            <a:ext cx="31019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0" tIns="47690" rIns="95380" bIns="47690" anchor="b"/>
          <a:lstStyle>
            <a:lvl1pPr defTabSz="965200">
              <a:defRPr>
                <a:solidFill>
                  <a:schemeClr val="tx1"/>
                </a:solidFill>
                <a:latin typeface="Arial" panose="020B0604020202020204" pitchFamily="34" charset="0"/>
              </a:defRPr>
            </a:lvl1pPr>
            <a:lvl2pPr marL="742950" indent="-285750" defTabSz="965200">
              <a:defRPr>
                <a:solidFill>
                  <a:schemeClr val="tx1"/>
                </a:solidFill>
                <a:latin typeface="Arial" panose="020B0604020202020204" pitchFamily="34" charset="0"/>
              </a:defRPr>
            </a:lvl2pPr>
            <a:lvl3pPr marL="1143000" indent="-228600" defTabSz="965200">
              <a:defRPr>
                <a:solidFill>
                  <a:schemeClr val="tx1"/>
                </a:solidFill>
                <a:latin typeface="Arial" panose="020B0604020202020204" pitchFamily="34" charset="0"/>
              </a:defRPr>
            </a:lvl3pPr>
            <a:lvl4pPr marL="1600200" indent="-228600" defTabSz="965200">
              <a:defRPr>
                <a:solidFill>
                  <a:schemeClr val="tx1"/>
                </a:solidFill>
                <a:latin typeface="Arial" panose="020B0604020202020204" pitchFamily="34" charset="0"/>
              </a:defRPr>
            </a:lvl4pPr>
            <a:lvl5pPr marL="2057400" indent="-228600" defTabSz="965200">
              <a:defRPr>
                <a:solidFill>
                  <a:schemeClr val="tx1"/>
                </a:solidFill>
                <a:latin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5200" rtl="0" eaLnBrk="0" fontAlgn="base" latinLnBrk="0" hangingPunct="0">
              <a:lnSpc>
                <a:spcPct val="100000"/>
              </a:lnSpc>
              <a:spcBef>
                <a:spcPct val="0"/>
              </a:spcBef>
              <a:spcAft>
                <a:spcPct val="0"/>
              </a:spcAft>
              <a:buClrTx/>
              <a:buSzTx/>
              <a:buFontTx/>
              <a:buNone/>
              <a:tabLst/>
              <a:defRPr/>
            </a:pPr>
            <a:fld id="{C0C47D32-DADB-4879-A4B2-101764EA6BA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652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184324" name="Rectangle 2">
            <a:extLst>
              <a:ext uri="{FF2B5EF4-FFF2-40B4-BE49-F238E27FC236}">
                <a16:creationId xmlns:a16="http://schemas.microsoft.com/office/drawing/2014/main" id="{2275F8B0-D274-3CA6-9ECF-2671C2A0BEBF}"/>
              </a:ext>
            </a:extLst>
          </p:cNvPr>
          <p:cNvSpPr>
            <a:spLocks noGrp="1" noRot="1" noChangeAspect="1" noChangeArrowheads="1" noTextEdit="1"/>
          </p:cNvSpPr>
          <p:nvPr>
            <p:ph type="sldImg"/>
          </p:nvPr>
        </p:nvSpPr>
        <p:spPr bwMode="auto">
          <a:xfrm>
            <a:off x="1192213" y="712788"/>
            <a:ext cx="4772025" cy="35798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5" name="Rectangle 3">
            <a:extLst>
              <a:ext uri="{FF2B5EF4-FFF2-40B4-BE49-F238E27FC236}">
                <a16:creationId xmlns:a16="http://schemas.microsoft.com/office/drawing/2014/main" id="{BBE20BA6-B4E8-37BF-A8BF-93447D456CFC}"/>
              </a:ext>
            </a:extLst>
          </p:cNvPr>
          <p:cNvSpPr>
            <a:spLocks noGrp="1" noChangeArrowheads="1"/>
          </p:cNvSpPr>
          <p:nvPr>
            <p:ph type="body" idx="1"/>
          </p:nvPr>
        </p:nvSpPr>
        <p:spPr bwMode="auto">
          <a:xfrm>
            <a:off x="357188" y="4537075"/>
            <a:ext cx="6440487"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380" tIns="47690" rIns="95380" bIns="47690" numCol="1" anchor="t" anchorCtr="0" compatLnSpc="1">
            <a:prstTxWarp prst="textNoShape">
              <a:avLst/>
            </a:prstTxWarp>
          </a:bodyPr>
          <a:lstStyle/>
          <a:p>
            <a:pPr eaLnBrk="1" hangingPunct="1">
              <a:lnSpc>
                <a:spcPct val="95000"/>
              </a:lnSpc>
              <a:spcBef>
                <a:spcPct val="0"/>
              </a:spcBef>
              <a:spcAft>
                <a:spcPct val="25000"/>
              </a:spcAft>
            </a:pPr>
            <a:r>
              <a:rPr lang="en-US" altLang="en-US" dirty="0">
                <a:latin typeface="Arial" panose="020B0604020202020204" pitchFamily="34" charset="0"/>
                <a:cs typeface="Arial" panose="020B0604020202020204" pitchFamily="34" charset="0"/>
              </a:rPr>
              <a:t>Image available for reuse: </a:t>
            </a:r>
            <a:r>
              <a:rPr lang="en-US" altLang="en-US" dirty="0">
                <a:hlinkClick r:id="rId3"/>
              </a:rPr>
              <a:t>https://www.flickr.com/photos/fdaphotos/15657970628</a:t>
            </a:r>
            <a:endParaRPr lang="en-US" altLang="en-US" dirty="0"/>
          </a:p>
          <a:p>
            <a:pPr eaLnBrk="1" hangingPunct="1">
              <a:lnSpc>
                <a:spcPct val="95000"/>
              </a:lnSpc>
              <a:spcBef>
                <a:spcPct val="0"/>
              </a:spcBef>
              <a:spcAft>
                <a:spcPct val="25000"/>
              </a:spcAft>
            </a:pPr>
            <a:endParaRPr lang="en-US" altLang="en-US" dirty="0">
              <a:latin typeface="Arial" panose="020B0604020202020204" pitchFamily="34" charset="0"/>
              <a:cs typeface="Arial" panose="020B0604020202020204" pitchFamily="34" charset="0"/>
            </a:endParaRPr>
          </a:p>
          <a:p>
            <a:pPr eaLnBrk="1" hangingPunct="1">
              <a:lnSpc>
                <a:spcPct val="95000"/>
              </a:lnSpc>
              <a:spcBef>
                <a:spcPct val="0"/>
              </a:spcBef>
              <a:spcAft>
                <a:spcPct val="25000"/>
              </a:spcAft>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2B2DFA-04F6-4713-86A1-47E953577B2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85672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D54BC8-B74A-4A48-8B28-738237F34A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154422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69D0AF3-96B2-240D-7A50-21C8541E2B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D0AB71A5-486E-DF3C-CAC9-8876AD5D50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Insulin pump basics include the use of U100 rapid-acting insulin, bolus calculators, and customizable basal rates. These features help minimize insulin</a:t>
            </a:r>
            <a:endParaRPr lang="en-US" altLang="en-US" dirty="0"/>
          </a:p>
        </p:txBody>
      </p:sp>
      <p:sp>
        <p:nvSpPr>
          <p:cNvPr id="89092" name="Slide Number Placeholder 3">
            <a:extLst>
              <a:ext uri="{FF2B5EF4-FFF2-40B4-BE49-F238E27FC236}">
                <a16:creationId xmlns:a16="http://schemas.microsoft.com/office/drawing/2014/main" id="{BB390983-AF2B-3FA0-3414-E2B5674A52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panose="020B0604020202020204" pitchFamily="34" charset="0"/>
              </a:defRPr>
            </a:lvl1pPr>
            <a:lvl2pPr marL="769938" indent="-295275" defTabSz="947738">
              <a:defRPr>
                <a:solidFill>
                  <a:schemeClr val="tx1"/>
                </a:solidFill>
                <a:latin typeface="Arial" panose="020B0604020202020204" pitchFamily="34" charset="0"/>
              </a:defRPr>
            </a:lvl2pPr>
            <a:lvl3pPr marL="1184275" indent="-236538" defTabSz="947738">
              <a:defRPr>
                <a:solidFill>
                  <a:schemeClr val="tx1"/>
                </a:solidFill>
                <a:latin typeface="Arial" panose="020B0604020202020204" pitchFamily="34" charset="0"/>
              </a:defRPr>
            </a:lvl3pPr>
            <a:lvl4pPr marL="1658938" indent="-236538" defTabSz="947738">
              <a:defRPr>
                <a:solidFill>
                  <a:schemeClr val="tx1"/>
                </a:solidFill>
                <a:latin typeface="Arial" panose="020B0604020202020204" pitchFamily="34" charset="0"/>
              </a:defRPr>
            </a:lvl4pPr>
            <a:lvl5pPr marL="2133600" indent="-236538" defTabSz="947738">
              <a:defRPr>
                <a:solidFill>
                  <a:schemeClr val="tx1"/>
                </a:solidFill>
                <a:latin typeface="Arial" panose="020B0604020202020204" pitchFamily="34" charset="0"/>
              </a:defRPr>
            </a:lvl5pPr>
            <a:lvl6pPr marL="2590800" indent="-236538" defTabSz="947738" eaLnBrk="0" fontAlgn="base" hangingPunct="0">
              <a:spcBef>
                <a:spcPct val="0"/>
              </a:spcBef>
              <a:spcAft>
                <a:spcPct val="0"/>
              </a:spcAft>
              <a:defRPr>
                <a:solidFill>
                  <a:schemeClr val="tx1"/>
                </a:solidFill>
                <a:latin typeface="Arial" panose="020B0604020202020204" pitchFamily="34" charset="0"/>
              </a:defRPr>
            </a:lvl6pPr>
            <a:lvl7pPr marL="3048000" indent="-236538" defTabSz="947738" eaLnBrk="0" fontAlgn="base" hangingPunct="0">
              <a:spcBef>
                <a:spcPct val="0"/>
              </a:spcBef>
              <a:spcAft>
                <a:spcPct val="0"/>
              </a:spcAft>
              <a:defRPr>
                <a:solidFill>
                  <a:schemeClr val="tx1"/>
                </a:solidFill>
                <a:latin typeface="Arial" panose="020B0604020202020204" pitchFamily="34" charset="0"/>
              </a:defRPr>
            </a:lvl7pPr>
            <a:lvl8pPr marL="3505200" indent="-236538" defTabSz="947738" eaLnBrk="0" fontAlgn="base" hangingPunct="0">
              <a:spcBef>
                <a:spcPct val="0"/>
              </a:spcBef>
              <a:spcAft>
                <a:spcPct val="0"/>
              </a:spcAft>
              <a:defRPr>
                <a:solidFill>
                  <a:schemeClr val="tx1"/>
                </a:solidFill>
                <a:latin typeface="Arial" panose="020B0604020202020204" pitchFamily="34" charset="0"/>
              </a:defRPr>
            </a:lvl8pPr>
            <a:lvl9pPr marL="3962400" indent="-236538" defTabSz="9477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7738" rtl="0" eaLnBrk="1" fontAlgn="auto" latinLnBrk="0" hangingPunct="1">
              <a:lnSpc>
                <a:spcPct val="100000"/>
              </a:lnSpc>
              <a:spcBef>
                <a:spcPts val="0"/>
              </a:spcBef>
              <a:spcAft>
                <a:spcPts val="0"/>
              </a:spcAft>
              <a:buClrTx/>
              <a:buSzTx/>
              <a:buFontTx/>
              <a:buNone/>
              <a:tabLst/>
              <a:defRPr/>
            </a:pPr>
            <a:fld id="{5D642466-7FBD-45B0-8B65-AA313204D89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429AF620-EA68-AC90-E4E8-0EBAD2FA71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B6424477-9249-DA68-5050-8BFC166DAD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past, there was more rigid criteria for who should go on an insulin pump. Because of the improved outcomes, the criteria is much more</a:t>
            </a:r>
            <a:endParaRPr lang="en-US" altLang="en-US" dirty="0"/>
          </a:p>
        </p:txBody>
      </p:sp>
      <p:sp>
        <p:nvSpPr>
          <p:cNvPr id="196612" name="Slide Number Placeholder 1">
            <a:extLst>
              <a:ext uri="{FF2B5EF4-FFF2-40B4-BE49-F238E27FC236}">
                <a16:creationId xmlns:a16="http://schemas.microsoft.com/office/drawing/2014/main" id="{1CD11584-DB4C-707B-287F-DF98BBBA6E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066DC5-D484-4582-A389-B8543E5B5C5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7F1173E8-598E-3072-768A-646D9B42EC91}"/>
              </a:ext>
            </a:extLst>
          </p:cNvPr>
          <p:cNvSpPr>
            <a:spLocks noGrp="1" noRot="1" noChangeAspect="1" noTextEdit="1"/>
          </p:cNvSpPr>
          <p:nvPr>
            <p:ph type="sldImg"/>
          </p:nvPr>
        </p:nvSpPr>
        <p:spPr bwMode="auto">
          <a:xfrm>
            <a:off x="1143000"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73C2D8FE-0C05-250B-3F0A-0C401A5C0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5702F217-B925-4101-E4DF-6057D83886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F8BB831D-9EEB-6567-B01D-24C9279304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2C444CA5-AEFA-A770-8B93-ECBC2C6BDE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D341BE2F-F8BE-210D-E230-13D244AC88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My own picture.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C9FD4260-FA87-6BB5-3199-6CB72F001EB9}"/>
              </a:ext>
            </a:extLst>
          </p:cNvPr>
          <p:cNvSpPr>
            <a:spLocks noGrp="1" noRot="1" noChangeAspect="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a:extLst>
              <a:ext uri="{FF2B5EF4-FFF2-40B4-BE49-F238E27FC236}">
                <a16:creationId xmlns:a16="http://schemas.microsoft.com/office/drawing/2014/main" id="{FEBB239E-847D-0CE1-96FD-B318230EA9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6DF53F05-C587-8EEA-49DB-5007758B9B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9927C1B4-B4CF-C9D8-AC2C-711F99D7E0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8FE3F213-BD14-9D35-B830-A2EE89E4A0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a:extLst>
              <a:ext uri="{FF2B5EF4-FFF2-40B4-BE49-F238E27FC236}">
                <a16:creationId xmlns:a16="http://schemas.microsoft.com/office/drawing/2014/main" id="{7B4BEF02-E89C-9D4C-7C8D-49EAD974C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6FDBFAE0-CF66-55D6-1664-0FF9B875F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a:extLst>
              <a:ext uri="{FF2B5EF4-FFF2-40B4-BE49-F238E27FC236}">
                <a16:creationId xmlns:a16="http://schemas.microsoft.com/office/drawing/2014/main" id="{4688569E-28A1-3DB0-3A6C-E57DB9536E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Below is a table summarizing literature from landmark trials of AID systems currently FDA approved for use in T2DM. Of note, these studies each had diverse cohorts that are representative of a US population, both in regards to racial and ethnic composition, education level, income, as well as utilization of other antihyperglycemic agents especially SGLT2 inhibitors and GLP1 agonist, (example from SECURE-T2D) 55% using GLP1s, 44% on SGLT2, 27% using both) (2IQP: 40-52% GLP1, 35-39 SGLT2, 20-23% on both)</a:t>
            </a:r>
            <a:br>
              <a:rPr lang="en-US" dirty="0"/>
            </a:br>
            <a:br>
              <a:rPr lang="en-US" dirty="0"/>
            </a:br>
            <a:r>
              <a:rPr lang="en-US" dirty="0"/>
              <a:t>SECURE-T2D: HbA1c reduced by </a:t>
            </a:r>
            <a:r>
              <a:rPr lang="en-US" b="1" dirty="0"/>
              <a:t>~0.8%</a:t>
            </a:r>
            <a:r>
              <a:rPr lang="en-US" dirty="0"/>
              <a:t> (from 8.2% to 7.4%; 95% CI −1.0 to −0.7), significant for noninferiority &amp; superiority.</a:t>
            </a:r>
          </a:p>
          <a:p>
            <a:endParaRPr lang="en-US" dirty="0"/>
          </a:p>
          <a:p>
            <a:r>
              <a:rPr lang="en-US" dirty="0"/>
              <a:t>2IQP: Of note, featured a randomized controlled trial. Not blinded due to nature of intervention. A1C reduced by 0.9% on average in AID group, 0.6% adjusted difference between groups. (</a:t>
            </a:r>
            <a:r>
              <a:rPr lang="it-IT" dirty="0"/>
              <a:t>95% confidence interval [CI], –0.8 to –0.4; P&lt;0.00</a:t>
            </a:r>
          </a:p>
          <a:p>
            <a:r>
              <a:rPr lang="en-US" sz="1200" b="0" i="0" kern="1200" dirty="0">
                <a:solidFill>
                  <a:schemeClr val="tx1"/>
                </a:solidFill>
                <a:effectLst/>
                <a:latin typeface="+mn-lt"/>
                <a:ea typeface="+mn-ea"/>
                <a:cs typeface="+mn-cs"/>
              </a:rPr>
              <a:t>Pasquel, F. </a:t>
            </a:r>
            <a:r>
              <a:rPr lang="en-US" sz="1200" b="0" i="1" kern="1200" dirty="0">
                <a:solidFill>
                  <a:schemeClr val="tx1"/>
                </a:solidFill>
                <a:effectLst/>
                <a:latin typeface="+mn-lt"/>
                <a:ea typeface="+mn-ea"/>
                <a:cs typeface="+mn-cs"/>
              </a:rPr>
              <a:t>JAMA </a:t>
            </a:r>
            <a:r>
              <a:rPr lang="en-US" sz="1200" b="0" i="1" kern="1200" dirty="0" err="1">
                <a:solidFill>
                  <a:schemeClr val="tx1"/>
                </a:solidFill>
                <a:effectLst/>
                <a:latin typeface="+mn-lt"/>
                <a:ea typeface="+mn-ea"/>
                <a:cs typeface="+mn-cs"/>
              </a:rPr>
              <a:t>Netw</a:t>
            </a:r>
            <a:r>
              <a:rPr lang="en-US" sz="1200" b="0" i="1" kern="1200" dirty="0">
                <a:solidFill>
                  <a:schemeClr val="tx1"/>
                </a:solidFill>
                <a:effectLst/>
                <a:latin typeface="+mn-lt"/>
                <a:ea typeface="+mn-ea"/>
                <a:cs typeface="+mn-cs"/>
              </a:rPr>
              <a:t> Open.</a:t>
            </a:r>
            <a:r>
              <a:rPr lang="en-US" sz="1200" b="0" i="0" kern="1200" dirty="0">
                <a:solidFill>
                  <a:schemeClr val="tx1"/>
                </a:solidFill>
                <a:effectLst/>
                <a:latin typeface="+mn-lt"/>
                <a:ea typeface="+mn-ea"/>
                <a:cs typeface="+mn-cs"/>
              </a:rPr>
              <a:t> 2025;8(2):e2459348;  </a:t>
            </a:r>
            <a:r>
              <a:rPr lang="en-US" sz="1200" b="0" i="0" kern="1200" dirty="0" err="1">
                <a:solidFill>
                  <a:schemeClr val="tx1"/>
                </a:solidFill>
                <a:effectLst/>
                <a:latin typeface="+mn-lt"/>
                <a:ea typeface="+mn-ea"/>
                <a:cs typeface="+mn-cs"/>
              </a:rPr>
              <a:t>Kudva</a:t>
            </a:r>
            <a:r>
              <a:rPr lang="en-US" sz="1200" b="0" i="0" kern="1200" dirty="0">
                <a:solidFill>
                  <a:schemeClr val="tx1"/>
                </a:solidFill>
                <a:effectLst/>
                <a:latin typeface="+mn-lt"/>
                <a:ea typeface="+mn-ea"/>
                <a:cs typeface="+mn-cs"/>
              </a:rPr>
              <a:t>, Y. </a:t>
            </a:r>
            <a:r>
              <a:rPr lang="en-US" sz="1200" b="0" i="1" kern="1200" dirty="0">
                <a:solidFill>
                  <a:schemeClr val="tx1"/>
                </a:solidFill>
                <a:effectLst/>
                <a:latin typeface="+mn-lt"/>
                <a:ea typeface="+mn-ea"/>
                <a:cs typeface="+mn-cs"/>
              </a:rPr>
              <a:t>N </a:t>
            </a:r>
            <a:r>
              <a:rPr lang="en-US" sz="1200" b="0" i="1" kern="1200" dirty="0" err="1">
                <a:solidFill>
                  <a:schemeClr val="tx1"/>
                </a:solidFill>
                <a:effectLst/>
                <a:latin typeface="+mn-lt"/>
                <a:ea typeface="+mn-ea"/>
                <a:cs typeface="+mn-cs"/>
              </a:rPr>
              <a:t>Egl</a:t>
            </a:r>
            <a:r>
              <a:rPr lang="en-US" sz="1200" b="0" i="1" kern="1200" dirty="0">
                <a:solidFill>
                  <a:schemeClr val="tx1"/>
                </a:solidFill>
                <a:effectLst/>
                <a:latin typeface="+mn-lt"/>
                <a:ea typeface="+mn-ea"/>
                <a:cs typeface="+mn-cs"/>
              </a:rPr>
              <a:t> J Med. </a:t>
            </a:r>
            <a:r>
              <a:rPr lang="en-US" sz="1200" b="0" i="0" kern="1200" dirty="0">
                <a:solidFill>
                  <a:schemeClr val="tx1"/>
                </a:solidFill>
                <a:effectLst/>
                <a:latin typeface="+mn-lt"/>
                <a:ea typeface="+mn-ea"/>
                <a:cs typeface="+mn-cs"/>
              </a:rPr>
              <a:t>2025;392:1801-1812; Bhargava, A. </a:t>
            </a:r>
            <a:r>
              <a:rPr lang="en-US" sz="1200" b="0" i="1" kern="1200" dirty="0">
                <a:solidFill>
                  <a:schemeClr val="tx1"/>
                </a:solidFill>
                <a:effectLst/>
                <a:latin typeface="+mn-lt"/>
                <a:ea typeface="+mn-ea"/>
                <a:cs typeface="+mn-cs"/>
              </a:rPr>
              <a:t>Diabetes Technol Ther.</a:t>
            </a:r>
            <a:r>
              <a:rPr lang="en-US" sz="1200" b="0" i="0" kern="1200" dirty="0">
                <a:solidFill>
                  <a:schemeClr val="tx1"/>
                </a:solidFill>
                <a:effectLst/>
                <a:latin typeface="+mn-lt"/>
                <a:ea typeface="+mn-ea"/>
                <a:cs typeface="+mn-cs"/>
              </a:rPr>
              <a:t> 2025;27(5):366-375</a:t>
            </a:r>
            <a:br>
              <a:rPr lang="en-US" dirty="0"/>
            </a:br>
            <a:r>
              <a:rPr lang="en-US" dirty="0"/>
              <a:t>IMPAC T2D:  daily insulin dose was increased from run-in to the end of the study (77.4 – 38.5 U vs. 91.8 – 49.3 U, P &lt; 0.0001), announced carbohydrates were unchanged, and the number of daily user-initiated boluses was reduced (3.9 –1.9 vs. 3.2 – 1.8, P &lt; 0.0001). There was no signiﬁcant change in participant weight or body mass index</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911CF7-9DDD-478F-90E8-DA96020894A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4795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Emphasis that patients should be carb aware, not necessarily a strict requirement for carbohydrate counting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911CF7-9DDD-478F-90E8-DA96020894A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555765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0AFAD5D-5802-7598-A4FD-B1EBC1E416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68E7400-B4AC-1448-D102-86FE0C9E9B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4452" name="Slide Number Placeholder 3">
            <a:extLst>
              <a:ext uri="{FF2B5EF4-FFF2-40B4-BE49-F238E27FC236}">
                <a16:creationId xmlns:a16="http://schemas.microsoft.com/office/drawing/2014/main" id="{9A07BC06-0D70-F622-8029-93DB150ED4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751C19-CF7F-4A98-B2FF-92927B4457F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B79726C1-F3F4-57BE-F2FF-600CDADB5C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6CDB66A3-FE7F-3C68-E5AE-5FB038E4A2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6500" name="Slide Number Placeholder 3">
            <a:extLst>
              <a:ext uri="{FF2B5EF4-FFF2-40B4-BE49-F238E27FC236}">
                <a16:creationId xmlns:a16="http://schemas.microsoft.com/office/drawing/2014/main" id="{C5E4C300-FD65-B87F-8952-057C1A34AB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74C66-9D43-4630-9AF8-7DBA27B0240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2A311E-4516-4077-A68F-F7810F54CAB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1647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F46E6DB1-E187-7207-0CF7-B0B9B96717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BB54EA2A-C337-A23A-6879-8AF966272A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EAB86158-5947-2F5C-0461-CA23AB6A8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CDD2B5D9-3571-0242-2AE3-95E219A88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9572" name="Slide Number Placeholder 3">
            <a:extLst>
              <a:ext uri="{FF2B5EF4-FFF2-40B4-BE49-F238E27FC236}">
                <a16:creationId xmlns:a16="http://schemas.microsoft.com/office/drawing/2014/main" id="{572E1540-7283-EA86-8516-22AAE182A4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0E2BC6-B94B-43B4-BA6C-82E5ED5E8545}"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02519AB-9756-4904-897D-FE67146372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5083E56E-93A3-2963-E1C8-12C05A69A5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10D4569B-E883-2393-4730-EA2239CD6B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26A3D18-4937-481B-A56D-A7A081B574B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08A67BBD-0FEE-820D-678B-AC462883A1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CA7C9B62-B586-1302-50DB-3015D49700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3668" name="Slide Number Placeholder 3">
            <a:extLst>
              <a:ext uri="{FF2B5EF4-FFF2-40B4-BE49-F238E27FC236}">
                <a16:creationId xmlns:a16="http://schemas.microsoft.com/office/drawing/2014/main" id="{C5EE8C17-8BF5-0DA6-8F0F-46E0032009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241B9B-47FA-4173-9697-5227C5D4B82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D5AFB-320E-9316-DBA1-3CFE11E4F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619AA-0D24-879C-1D32-2EE20E357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19EA6-E640-F0DE-8937-7AF615AF5F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72E160-0AF7-8F18-368C-E4679FCF036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185089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06D35FE1-6ED5-B0B2-8250-D8C115C81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D6320B0D-A4B1-E08A-3AF4-1BCBEB6387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hlinkClick r:id="rId3"/>
              </a:rPr>
              <a:t>Omnipod-5_User-guide.pdf</a:t>
            </a:r>
            <a:br>
              <a:rPr lang="en-US" altLang="en-US" dirty="0"/>
            </a:br>
            <a:endParaRPr lang="en-US" altLang="en-US" dirty="0"/>
          </a:p>
          <a:p>
            <a:r>
              <a:rPr lang="en-US" altLang="en-US" dirty="0">
                <a:hlinkClick r:id="rId4"/>
              </a:rPr>
              <a:t>MiniMed_770G_System_User_Guide.pdf (medtronicdiabetes.com)</a:t>
            </a:r>
            <a:endParaRPr lang="en-US" altLang="en-US" dirty="0"/>
          </a:p>
          <a:p>
            <a:endParaRPr lang="en-US" altLang="en-US" dirty="0"/>
          </a:p>
          <a:p>
            <a:r>
              <a:rPr lang="en-US" altLang="en-US" dirty="0">
                <a:hlinkClick r:id="rId5"/>
              </a:rPr>
              <a:t>AW-1007704_B User Guide, Mobile Bolus, t:slim X2, Control-IQ, 7.6, mg/dL, Artwork.pdf (tandemdiabetes.com)</a:t>
            </a:r>
            <a:endParaRPr lang="en-US" altLang="en-US" dirty="0"/>
          </a:p>
          <a:p>
            <a:endParaRPr lang="en-US" altLang="en-US" dirty="0"/>
          </a:p>
          <a:p>
            <a:r>
              <a:rPr lang="en-US" altLang="en-US" u="sng" dirty="0">
                <a:solidFill>
                  <a:schemeClr val="bg2"/>
                </a:solidFill>
              </a:rPr>
              <a:t>User manuals</a:t>
            </a:r>
          </a:p>
          <a:p>
            <a:r>
              <a:rPr lang="en-US" altLang="en-US" dirty="0">
                <a:hlinkClick r:id="rId3"/>
              </a:rPr>
              <a:t>Omnipod-5_User-guide.pdf</a:t>
            </a:r>
            <a:endParaRPr lang="en-US" altLang="en-US" dirty="0"/>
          </a:p>
          <a:p>
            <a:r>
              <a:rPr lang="en-US" altLang="en-US" dirty="0">
                <a:hlinkClick r:id="rId4"/>
              </a:rPr>
              <a:t>MiniMed_770G_System_User_Guide.pdf (medtronicdiabetes.com)</a:t>
            </a:r>
            <a:endParaRPr lang="en-US" altLang="en-US" dirty="0"/>
          </a:p>
          <a:p>
            <a:r>
              <a:rPr lang="en-US" altLang="en-US" dirty="0">
                <a:hlinkClick r:id="rId5"/>
              </a:rPr>
              <a:t>AW-1007704_B User Guide, Mobile Bolus, t:slim X2, Control-IQ, 7.6, mg/dL, Artwork.pdf (tandemdiabetes.com)</a:t>
            </a:r>
            <a:endParaRPr lang="en-US" altLang="en-US" dirty="0"/>
          </a:p>
          <a:p>
            <a:endParaRPr lang="en-US" altLang="en-US" dirty="0"/>
          </a:p>
          <a:p>
            <a:r>
              <a:rPr lang="en-US" altLang="en-US" dirty="0"/>
              <a:t>770g and 780 g max is 250 units. </a:t>
            </a:r>
          </a:p>
          <a:p>
            <a:endParaRPr lang="en-US" altLang="en-US" dirty="0"/>
          </a:p>
          <a:p>
            <a:endParaRPr lang="en-US" altLang="en-US" dirty="0"/>
          </a:p>
          <a:p>
            <a:endParaRPr lang="en-US" altLang="en-US" dirty="0"/>
          </a:p>
        </p:txBody>
      </p:sp>
      <p:sp>
        <p:nvSpPr>
          <p:cNvPr id="117764" name="Slide Number Placeholder 3">
            <a:extLst>
              <a:ext uri="{FF2B5EF4-FFF2-40B4-BE49-F238E27FC236}">
                <a16:creationId xmlns:a16="http://schemas.microsoft.com/office/drawing/2014/main" id="{8AD57163-7B02-667E-4F49-83FF93A896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1B6692E-817A-4894-B61C-D8CD3DD8619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927951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D54BC8-B74A-4A48-8B28-738237F34A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13828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2FFFF-E9F4-E8FD-117C-53EA361E4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DD9BB-8C22-0031-B343-5786C0C94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74D3E-1748-3936-99B0-886B5E6483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21566A-4A1B-7D27-7BD4-95121E863E8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D54BC8-B74A-4A48-8B28-738237F34A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393863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FFAC9EFD-01FF-770E-23D8-C017A1374D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CF91EE02-A2C1-8D37-8F0F-8F5773F77A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Arial" panose="020B0604020202020204" pitchFamily="34" charset="0"/>
              </a:rPr>
              <a:t> </a:t>
            </a:r>
            <a:r>
              <a:rPr lang="en-US" altLang="en-US" sz="1800" b="1">
                <a:solidFill>
                  <a:srgbClr val="000000"/>
                </a:solidFill>
                <a:latin typeface="Arial" panose="020B0604020202020204" pitchFamily="34" charset="0"/>
              </a:rPr>
              <a:t>HPI: </a:t>
            </a:r>
            <a:r>
              <a:rPr lang="en-US" altLang="en-US" sz="1800">
                <a:solidFill>
                  <a:srgbClr val="000000"/>
                </a:solidFill>
                <a:latin typeface="Arial" panose="020B0604020202020204" pitchFamily="34" charset="0"/>
              </a:rPr>
              <a:t>The patient has Type 2 diabetes and was diagnosed 20 + years ago. There is a history of diabetes in the family. The disease course has been stable . Initially, the symptoms were  thirst , excessive urination and fatigue. Currently, there are no symptoms. Her weight has increased by approximately 20 pounds over the past few months, as she started insulin and controlled her DM. The initial treatment was oral agents, currently the treatment is insulin for the past 15 years.</a:t>
            </a:r>
          </a:p>
          <a:p>
            <a:r>
              <a:rPr lang="en-US" altLang="en-US" sz="1800">
                <a:latin typeface="Arial" panose="020B0604020202020204" pitchFamily="34" charset="0"/>
              </a:rPr>
              <a:t>Her control has been poor until about six months because she was not taking her insulin due to weight gain. She claims to the weight gain of 20 lbs is due to insulin, but she does have calorie count.</a:t>
            </a:r>
          </a:p>
          <a:p>
            <a:r>
              <a:rPr lang="en-US" altLang="en-US" sz="1800">
                <a:latin typeface="Arial" panose="020B0604020202020204" pitchFamily="34" charset="0"/>
              </a:rPr>
              <a:t>Currently, she is taking Lantus 48 units at bedtime. She using Novolog up to 60 units pre meal. </a:t>
            </a:r>
          </a:p>
          <a:p>
            <a:r>
              <a:rPr lang="en-US" altLang="en-US" sz="1800">
                <a:latin typeface="Arial" panose="020B0604020202020204" pitchFamily="34" charset="0"/>
              </a:rPr>
              <a:t>She is following a diet plan and is exercising a little. She does monitor blood glucose levels 4 times daily using a one touch ultra mini meter. She does keep written records of blood glucose levels in a log book. </a:t>
            </a:r>
          </a:p>
          <a:p>
            <a:r>
              <a:rPr lang="en-US" altLang="en-US" sz="1800">
                <a:latin typeface="Arial" panose="020B0604020202020204" pitchFamily="34" charset="0"/>
              </a:rPr>
              <a:t>Her log book looks OK. She is unhappy with weight gain, </a:t>
            </a:r>
          </a:p>
          <a:p>
            <a:r>
              <a:rPr lang="en-US" altLang="en-US" sz="1800">
                <a:latin typeface="Arial" panose="020B0604020202020204" pitchFamily="34" charset="0"/>
              </a:rPr>
              <a:t>She self measures and self injects insulin dose. Terri has had symptoms of hypoglycemia. She has an awareness of what the symptoms are and what to do if she is having a reaction.</a:t>
            </a:r>
          </a:p>
          <a:p>
            <a:r>
              <a:rPr lang="en-US" altLang="en-US" sz="1800">
                <a:latin typeface="Arial" panose="020B0604020202020204" pitchFamily="34" charset="0"/>
              </a:rPr>
              <a:t>She has no complications from diabetes.</a:t>
            </a:r>
          </a:p>
          <a:p>
            <a:r>
              <a:rPr lang="en-US" altLang="en-US" sz="1800">
                <a:latin typeface="Arial" panose="020B0604020202020204" pitchFamily="34" charset="0"/>
              </a:rPr>
              <a:t>She may be interested in a CSII pump.</a:t>
            </a:r>
          </a:p>
          <a:p>
            <a:r>
              <a:rPr lang="en-US" altLang="en-US" sz="1800">
                <a:latin typeface="Arial" panose="020B0604020202020204" pitchFamily="34" charset="0"/>
              </a:rPr>
              <a:t>She is  currently seeing an ophthalmologist. </a:t>
            </a:r>
          </a:p>
          <a:p>
            <a:r>
              <a:rPr lang="en-US" altLang="en-US" sz="1800">
                <a:latin typeface="Arial" panose="020B0604020202020204" pitchFamily="34" charset="0"/>
              </a:rPr>
              <a:t>The patient has additional risk factors for disease including high blood pressure and hyperlipidemia.</a:t>
            </a:r>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E6AA0E89-6BAF-BB53-72B5-4920930F69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a:extLst>
              <a:ext uri="{FF2B5EF4-FFF2-40B4-BE49-F238E27FC236}">
                <a16:creationId xmlns:a16="http://schemas.microsoft.com/office/drawing/2014/main" id="{94A52F6A-C4EB-96C2-C3B3-8538B691CA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86FA95-8423-416E-A154-EACD2D2FD45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46208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9326341C-AB97-83B4-C7D3-302CA7B4C8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A8E4DB48-0E15-4D44-37AE-A8E01801FF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Diana start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4BFAE35C-F049-BC9B-436F-EE41738290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07" name="Notes Placeholder 2">
            <a:extLst>
              <a:ext uri="{FF2B5EF4-FFF2-40B4-BE49-F238E27FC236}">
                <a16:creationId xmlns:a16="http://schemas.microsoft.com/office/drawing/2014/main" id="{9CDD7D47-3F4F-539C-8001-2C1F8B775A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3908" name="Slide Number Placeholder 3">
            <a:extLst>
              <a:ext uri="{FF2B5EF4-FFF2-40B4-BE49-F238E27FC236}">
                <a16:creationId xmlns:a16="http://schemas.microsoft.com/office/drawing/2014/main" id="{0F9CF8ED-C7A2-9294-61E8-FE00A163D3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0BEC98-25B4-414E-B54D-48511E25CAD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45792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44A6C5CC-2DFF-C530-4266-CE541AFE5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32173661-AA3A-DAD7-A005-126385680D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Most insulin pump users are more knowledgeable than their hospital health care providers about diabetes management; therefore, experienced pump users may be encouraged to self-manage their diabetes during their hospitalization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411BA945-61BA-2AD8-4DE7-D44F127EDD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C92E806B-F762-B4A2-EECF-C8206AEABD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2B2DFA-04F6-4713-86A1-47E953577B2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93860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27127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050F-AB49-6145-B5BA-6FE297C463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4185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set up in different ways</a:t>
            </a:r>
          </a:p>
          <a:p>
            <a:pPr marL="171450" indent="-171450">
              <a:buFontTx/>
              <a:buChar char="-"/>
            </a:pPr>
            <a:r>
              <a:rPr lang="en-US" dirty="0"/>
              <a:t>Fixed Dose</a:t>
            </a:r>
          </a:p>
          <a:p>
            <a:pPr marL="171450" indent="-171450">
              <a:buFontTx/>
              <a:buChar char="-"/>
            </a:pPr>
            <a:r>
              <a:rPr lang="en-US" dirty="0"/>
              <a:t>Meal Estimation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2FF698-4450-4876-8592-A588BD320E0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183603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2B2DFA-04F6-4713-86A1-47E953577B26}"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298845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0F4D7382-5D7E-459C-98F2-428780D12E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9154AC1F-706F-42BA-93A5-DF66EE03CD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cs typeface="Calibri" panose="020F0502020204030204" pitchFamily="34" charset="0"/>
            </a:endParaRPr>
          </a:p>
        </p:txBody>
      </p:sp>
      <p:sp>
        <p:nvSpPr>
          <p:cNvPr id="142340" name="Slide Number Placeholder 3">
            <a:extLst>
              <a:ext uri="{FF2B5EF4-FFF2-40B4-BE49-F238E27FC236}">
                <a16:creationId xmlns:a16="http://schemas.microsoft.com/office/drawing/2014/main" id="{C2DCBF7E-F037-4E37-B10B-4A3AB60195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3B54ED-6314-4270-AC5F-17848BB1DF1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423ED8B4-635F-3C98-2A53-DD42E45DF6E0}"/>
              </a:ext>
            </a:extLst>
          </p:cNvPr>
          <p:cNvSpPr>
            <a:spLocks noGrp="1" noRot="1" noChangeAspect="1" noChangeArrowheads="1" noTextEdit="1"/>
          </p:cNvSpPr>
          <p:nvPr>
            <p:ph type="sldImg"/>
          </p:nvPr>
        </p:nvSpPr>
        <p:spPr bwMode="auto">
          <a:xfrm>
            <a:off x="1497013" y="1200150"/>
            <a:ext cx="4321175"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a:extLst>
              <a:ext uri="{FF2B5EF4-FFF2-40B4-BE49-F238E27FC236}">
                <a16:creationId xmlns:a16="http://schemas.microsoft.com/office/drawing/2014/main" id="{114DF137-217B-8CAC-C0B4-0BB67928DD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Permission to use from companion medical</a:t>
            </a:r>
          </a:p>
          <a:p>
            <a:endParaRPr lang="en-US" altLang="en-US"/>
          </a:p>
          <a:p>
            <a:r>
              <a:rPr lang="en-US" altLang="en-US"/>
              <a:t>Showing how it can be set to carb counting or meal estimates, for small, medium or high carb meals or just using set doses. </a:t>
            </a:r>
          </a:p>
          <a:p>
            <a:r>
              <a:rPr lang="en-US" altLang="en-US"/>
              <a:t>With all of the, you can set the insulin sensitivity factor and BG target, to add or subtract insulin if glucose is out of range. </a:t>
            </a:r>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5EC0913-9659-58DC-6697-5F9DED2C56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A50F5104-E2D6-2FA3-55F5-2E02561D38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A9484777-F6BD-AA17-2453-4A172240C9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a:extLst>
              <a:ext uri="{FF2B5EF4-FFF2-40B4-BE49-F238E27FC236}">
                <a16:creationId xmlns:a16="http://schemas.microsoft.com/office/drawing/2014/main" id="{6CFEBDC6-F99D-5AA8-289E-82CF74AAC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Header Placeholder 3">
            <a:extLst>
              <a:ext uri="{FF2B5EF4-FFF2-40B4-BE49-F238E27FC236}">
                <a16:creationId xmlns:a16="http://schemas.microsoft.com/office/drawing/2014/main" id="{E03DB248-351E-A0F1-F471-9567D64C54F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Obesity Series, Part II: Physical Activity</a:t>
            </a:r>
          </a:p>
        </p:txBody>
      </p:sp>
      <p:sp>
        <p:nvSpPr>
          <p:cNvPr id="5" name="Footer Placeholder 4">
            <a:extLst>
              <a:ext uri="{FF2B5EF4-FFF2-40B4-BE49-F238E27FC236}">
                <a16:creationId xmlns:a16="http://schemas.microsoft.com/office/drawing/2014/main" id="{A9C28627-A597-E944-52E1-FB5BD6C2FE5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 2014 American Association of Diabetes Educators. All rights reserved.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FC4123B2-983C-D7D6-9349-DD4AD11F76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a:extLst>
              <a:ext uri="{FF2B5EF4-FFF2-40B4-BE49-F238E27FC236}">
                <a16:creationId xmlns:a16="http://schemas.microsoft.com/office/drawing/2014/main" id="{159F96FB-F3FC-B6E7-28E7-977F9F486F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6B1F-3B91-764F-5B0C-20DF476CDB1E}"/>
            </a:ext>
          </a:extLst>
        </p:cNvPr>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0DEAECAC-D30A-E379-85AB-6C477A0130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147" name="Notes Placeholder 2">
            <a:extLst>
              <a:ext uri="{FF2B5EF4-FFF2-40B4-BE49-F238E27FC236}">
                <a16:creationId xmlns:a16="http://schemas.microsoft.com/office/drawing/2014/main" id="{939A7D2C-CEBF-A12F-73F4-E22A4E27EA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Beta bionics</a:t>
            </a:r>
          </a:p>
          <a:p>
            <a:r>
              <a:rPr lang="en-US" altLang="en-US" dirty="0"/>
              <a:t>Bigfoot unity. </a:t>
            </a:r>
          </a:p>
          <a:p>
            <a:endParaRPr lang="en-US" altLang="en-US" dirty="0"/>
          </a:p>
        </p:txBody>
      </p:sp>
      <p:sp>
        <p:nvSpPr>
          <p:cNvPr id="134148" name="Slide Number Placeholder 3">
            <a:extLst>
              <a:ext uri="{FF2B5EF4-FFF2-40B4-BE49-F238E27FC236}">
                <a16:creationId xmlns:a16="http://schemas.microsoft.com/office/drawing/2014/main" id="{D3953EDB-B09F-DF95-9123-E709042AB8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D16753-A974-4870-8312-35BB4C8A086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3178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6793E3F1-AC3D-9A74-50D7-2644DE7EBE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a:extLst>
              <a:ext uri="{FF2B5EF4-FFF2-40B4-BE49-F238E27FC236}">
                <a16:creationId xmlns:a16="http://schemas.microsoft.com/office/drawing/2014/main" id="{60EB77A8-42DF-6E48-A52E-9FEF8FE505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B8F21-5BDA-2600-398E-55DE65A86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3C2FC-A887-2290-4BB1-80740FCDED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480848-7C28-5941-BF0D-0363AB1C75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C99F6A-758D-68CF-9E45-CF86A8FD405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D54BC8-B74A-4A48-8B28-738237F34A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677383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513DB-6096-6EE6-6EB7-64B016F4B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C5B93-EEEA-D1D1-4157-8ED456D82A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7CA575-8D39-811E-505B-39D1A4AAEF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88ECEA-3F06-C55C-9DF4-400D04AF1460}"/>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D54BC8-B74A-4A48-8B28-738237F34A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209697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04F58175-E61D-1A9E-3173-00E7C13D2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AAFEF293-4FF7-B3FB-46EA-3F3E315571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Am I slides 205-207?</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83958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Referral to DSMES is fluid and applied when needed. The ADA has listed the critical times to refer to DSMES. All people with diabetes should participate in a developmentally and culturally appropriate DMSES as it helps identify appropriate strategies and coping skills. </a:t>
            </a:r>
          </a:p>
        </p:txBody>
      </p:sp>
    </p:spTree>
    <p:extLst>
      <p:ext uri="{BB962C8B-B14F-4D97-AF65-F5344CB8AC3E}">
        <p14:creationId xmlns:p14="http://schemas.microsoft.com/office/powerpoint/2010/main" val="6339307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With engagement and tailoring of </a:t>
            </a:r>
            <a:r>
              <a:rPr lang="en-US" dirty="0"/>
              <a:t>DSMES interventions we see greater outcomes and benefits. </a:t>
            </a:r>
          </a:p>
          <a:p>
            <a:r>
              <a:rPr lang="en-US" dirty="0"/>
              <a:t>DSMES has been shown to…..</a:t>
            </a:r>
          </a:p>
          <a:p>
            <a:endParaRPr lang="en-US" dirty="0"/>
          </a:p>
          <a:p>
            <a:r>
              <a:rPr lang="en-US" dirty="0"/>
              <a:t>Lower A1c by about 0.55% (https://</a:t>
            </a:r>
            <a:r>
              <a:rPr lang="en-US" dirty="0" err="1"/>
              <a:t>www.cdc.gov</a:t>
            </a:r>
            <a:r>
              <a:rPr lang="en-US" dirty="0"/>
              <a:t>/diabetes-toolkit/</a:t>
            </a:r>
            <a:r>
              <a:rPr lang="en-US" dirty="0" err="1"/>
              <a:t>php</a:t>
            </a:r>
            <a:r>
              <a:rPr lang="en-US" dirty="0"/>
              <a:t>/business-case/overall-value-</a:t>
            </a:r>
            <a:r>
              <a:rPr lang="en-US" dirty="0" err="1"/>
              <a:t>roi.html</a:t>
            </a:r>
            <a:r>
              <a:rPr lang="en-US" dirty="0"/>
              <a:t>#:~:text=A%20systematic%20review%20of%20DSMES,in%20hemoglobin%20A1C%20of%200.55%25.) </a:t>
            </a:r>
          </a:p>
          <a:p>
            <a:endParaRPr lang="en-US" dirty="0"/>
          </a:p>
          <a:p>
            <a:r>
              <a:rPr lang="en-US" dirty="0"/>
              <a:t>Reduced cost: In 2022 cost was 413 billion dollars annually (about 20000 per person) with $307 billon dollars in direct health care costs and the remainder in reduced productivity. </a:t>
            </a:r>
          </a:p>
          <a:p>
            <a:endParaRPr lang="en-US" dirty="0"/>
          </a:p>
          <a:p>
            <a:r>
              <a:rPr lang="en-US" b="0" i="0" dirty="0">
                <a:solidFill>
                  <a:srgbClr val="000000"/>
                </a:solidFill>
                <a:effectLst/>
                <a:latin typeface="Open Sans" panose="020B0606030504020204" pitchFamily="34" charset="0"/>
              </a:rPr>
              <a:t>Less than 5% of Medicare beneficiaries and 6.8% of people with private insurance use these services in their first year of diagnosis. And only 53% of individuals eligible receive it. </a:t>
            </a:r>
          </a:p>
          <a:p>
            <a:r>
              <a:rPr lang="en-US" dirty="0"/>
              <a:t>https://</a:t>
            </a:r>
            <a:r>
              <a:rPr lang="en-US" dirty="0" err="1"/>
              <a:t>www.cdc.gov</a:t>
            </a:r>
            <a:r>
              <a:rPr lang="en-US" dirty="0"/>
              <a:t>/diabetes/health-equity/increase-diabetes-</a:t>
            </a:r>
            <a:r>
              <a:rPr lang="en-US" dirty="0" err="1"/>
              <a:t>education.html</a:t>
            </a:r>
            <a:endParaRPr lang="en-US" dirty="0"/>
          </a:p>
          <a:p>
            <a:endParaRPr lang="en-US" b="0" i="0" dirty="0">
              <a:solidFill>
                <a:srgbClr val="000000"/>
              </a:solidFill>
              <a:effectLst/>
              <a:latin typeface="Open Sans" panose="020B0606030504020204" pitchFamily="34" charset="0"/>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4988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30EFCE4B-D1A8-404E-915F-61BDF85D6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1107BDA4-2479-EDAF-B486-0F55996B25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 device used in diabetes man agement works optimally without educa tion, training, and ongoing support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988844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2D65E-9573-16F1-19BB-14AE627C7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9DC17-321A-8658-2A83-E930B88CD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04477-D491-886F-92B5-B0CC1F92EA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90E62-9911-B19E-ECF6-C64A3DDBC56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585909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dirty="0"/>
              <a:t>Many healthcare professionals incorrectly assume that people with</a:t>
            </a:r>
          </a:p>
          <a:p>
            <a:pPr marL="0" indent="0">
              <a:lnSpc>
                <a:spcPct val="120000"/>
              </a:lnSpc>
              <a:buNone/>
            </a:pPr>
            <a:r>
              <a:rPr lang="en-US" dirty="0"/>
              <a:t>diabetes are not reaching their goals due to a lack of effort. If they</a:t>
            </a:r>
          </a:p>
          <a:p>
            <a:pPr marL="0" indent="0">
              <a:lnSpc>
                <a:spcPct val="120000"/>
              </a:lnSpc>
              <a:buNone/>
            </a:pPr>
            <a:r>
              <a:rPr lang="en-US" dirty="0"/>
              <a:t>“just tried hard enough,” they could reach the recommended </a:t>
            </a:r>
            <a:r>
              <a:rPr lang="en-US" dirty="0" err="1"/>
              <a:t>timein</a:t>
            </a:r>
            <a:r>
              <a:rPr lang="en-US" dirty="0"/>
              <a:t>-range target. Unfortunately, this false belief can build a wall of</a:t>
            </a:r>
          </a:p>
          <a:p>
            <a:pPr marL="0" indent="0">
              <a:lnSpc>
                <a:spcPct val="120000"/>
              </a:lnSpc>
              <a:buNone/>
            </a:pPr>
            <a:r>
              <a:rPr lang="en-US" dirty="0"/>
              <a:t>misunderstanding between the HCP and the person with diabetes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0B8111-2AAA-480F-B4A2-95E9CCEFF56E}"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871913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52078-B002-4C6C-A178-9DA0F504D52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703332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896033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150938" y="692150"/>
            <a:ext cx="4556125" cy="3416300"/>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AF2AEF-2941-CB4A-880C-2879A1BE8EAF}" type="slidenum">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447860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356494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1181100"/>
            <a:ext cx="424815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3EBA5BD7-F043-4D1B-AA17-CD412FC534DE}" type="slidenum">
              <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48507"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3885723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60640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BA5BD7-F043-4D1B-AA17-CD412FC534DE}"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9458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345185" y="460693"/>
            <a:ext cx="8455914" cy="429348"/>
          </a:xfrm>
        </p:spPr>
        <p:txBody>
          <a:bodyPr/>
          <a:lstStyle>
            <a:lvl1pPr>
              <a:spcBef>
                <a:spcPts val="0"/>
              </a:spcBef>
              <a:defRPr/>
            </a:lvl1pPr>
          </a:lstStyle>
          <a:p>
            <a:r>
              <a:rPr lang="en-US"/>
              <a:t>Click to edit Master title style</a:t>
            </a:r>
          </a:p>
        </p:txBody>
      </p:sp>
      <p:sp>
        <p:nvSpPr>
          <p:cNvPr id="8" name="Text Placeholder 7"/>
          <p:cNvSpPr>
            <a:spLocks noGrp="1"/>
          </p:cNvSpPr>
          <p:nvPr>
            <p:ph type="body" sz="quarter" idx="16"/>
          </p:nvPr>
        </p:nvSpPr>
        <p:spPr>
          <a:xfrm>
            <a:off x="345185" y="6103113"/>
            <a:ext cx="8455914" cy="246887"/>
          </a:xfrm>
        </p:spPr>
        <p:txBody>
          <a:bodyPr lIns="0" tIns="0" rIns="0" bIns="0" rtlCol="0" anchor="b">
            <a:noAutofit/>
          </a:bodyPr>
          <a:lstStyle>
            <a:lvl1pPr>
              <a:defRPr lang="en-US" sz="600" dirty="0">
                <a:solidFill>
                  <a:schemeClr val="tx2">
                    <a:lumMod val="60000"/>
                    <a:lumOff val="40000"/>
                  </a:schemeClr>
                </a:solidFill>
                <a:latin typeface="+mj-lt"/>
              </a:defRPr>
            </a:lvl1pPr>
          </a:lstStyle>
          <a:p>
            <a:pPr lvl="0"/>
            <a:r>
              <a:rPr lang="en-US"/>
              <a:t>Click to edit Master text styles</a:t>
            </a:r>
          </a:p>
        </p:txBody>
      </p:sp>
      <p:sp>
        <p:nvSpPr>
          <p:cNvPr id="2" name="Footer Placeholder 1">
            <a:extLst>
              <a:ext uri="{FF2B5EF4-FFF2-40B4-BE49-F238E27FC236}">
                <a16:creationId xmlns:a16="http://schemas.microsoft.com/office/drawing/2014/main" id="{80A6347B-ED42-89F5-E673-66A7A2F2332F}"/>
              </a:ext>
            </a:extLst>
          </p:cNvPr>
          <p:cNvSpPr>
            <a:spLocks noGrp="1"/>
          </p:cNvSpPr>
          <p:nvPr>
            <p:ph type="ftr" sz="quarter" idx="17"/>
          </p:nvPr>
        </p:nvSpPr>
        <p:spPr>
          <a:xfrm>
            <a:off x="3028950" y="6502400"/>
            <a:ext cx="30861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1261499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 With Photo A">
    <p:bg>
      <p:bgPr>
        <a:solidFill>
          <a:schemeClr val="bg2"/>
        </a:solidFill>
        <a:effectLst/>
      </p:bgPr>
    </p:bg>
    <p:spTree>
      <p:nvGrpSpPr>
        <p:cNvPr id="1" name=""/>
        <p:cNvGrpSpPr/>
        <p:nvPr/>
      </p:nvGrpSpPr>
      <p:grpSpPr>
        <a:xfrm>
          <a:off x="0" y="0"/>
          <a:ext cx="0" cy="0"/>
          <a:chOff x="0" y="0"/>
          <a:chExt cx="0" cy="0"/>
        </a:xfrm>
      </p:grpSpPr>
      <p:sp>
        <p:nvSpPr>
          <p:cNvPr id="3" name="Round Same Side Corner Rectangle 4">
            <a:extLst>
              <a:ext uri="{FF2B5EF4-FFF2-40B4-BE49-F238E27FC236}">
                <a16:creationId xmlns:a16="http://schemas.microsoft.com/office/drawing/2014/main" id="{A94A60E3-6944-C923-2DC5-4C30EBBE4C63}"/>
              </a:ext>
            </a:extLst>
          </p:cNvPr>
          <p:cNvSpPr/>
          <p:nvPr userDrawn="1"/>
        </p:nvSpPr>
        <p:spPr>
          <a:xfrm rot="5400000">
            <a:off x="-1282700" y="1739900"/>
            <a:ext cx="5499100" cy="2933700"/>
          </a:xfrm>
          <a:prstGeom prst="round2SameRect">
            <a:avLst>
              <a:gd name="adj1" fmla="val 353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ext Placeholder 7"/>
          <p:cNvSpPr>
            <a:spLocks noGrp="1"/>
          </p:cNvSpPr>
          <p:nvPr>
            <p:ph type="body" sz="quarter" idx="16"/>
          </p:nvPr>
        </p:nvSpPr>
        <p:spPr>
          <a:xfrm>
            <a:off x="345185" y="6103112"/>
            <a:ext cx="8455914" cy="246888"/>
          </a:xfrm>
        </p:spPr>
        <p:txBody>
          <a:bodyPr anchor="b"/>
          <a:lstStyle>
            <a:lvl1pPr>
              <a:spcBef>
                <a:spcPts val="0"/>
              </a:spcBef>
              <a:defRPr lang="en-US" sz="600" kern="1200" dirty="0">
                <a:solidFill>
                  <a:schemeClr val="tx2">
                    <a:lumMod val="60000"/>
                    <a:lumOff val="40000"/>
                  </a:schemeClr>
                </a:solidFill>
                <a:latin typeface="+mn-lt"/>
                <a:ea typeface="+mn-ea"/>
                <a:cs typeface="+mn-cs"/>
              </a:defRPr>
            </a:lvl1pPr>
          </a:lstStyle>
          <a:p>
            <a:pPr lvl="0"/>
            <a:r>
              <a:rPr lang="en-US"/>
              <a:t>Click to edit Master text styles</a:t>
            </a:r>
          </a:p>
        </p:txBody>
      </p:sp>
      <p:sp>
        <p:nvSpPr>
          <p:cNvPr id="13" name="Picture Placeholder 12"/>
          <p:cNvSpPr>
            <a:spLocks noGrp="1"/>
          </p:cNvSpPr>
          <p:nvPr>
            <p:ph type="pic" sz="quarter" idx="19"/>
          </p:nvPr>
        </p:nvSpPr>
        <p:spPr>
          <a:xfrm>
            <a:off x="-11907" y="457201"/>
            <a:ext cx="2945607" cy="5499101"/>
          </a:xfrm>
          <a:custGeom>
            <a:avLst/>
            <a:gdLst>
              <a:gd name="connsiteX0" fmla="*/ 0 w 3927476"/>
              <a:gd name="connsiteY0" fmla="*/ 0 h 5503160"/>
              <a:gd name="connsiteX1" fmla="*/ 3805718 w 3927476"/>
              <a:gd name="connsiteY1" fmla="*/ 0 h 5503160"/>
              <a:gd name="connsiteX2" fmla="*/ 3927476 w 3927476"/>
              <a:gd name="connsiteY2" fmla="*/ 121758 h 5503160"/>
              <a:gd name="connsiteX3" fmla="*/ 3927476 w 3927476"/>
              <a:gd name="connsiteY3" fmla="*/ 5381402 h 5503160"/>
              <a:gd name="connsiteX4" fmla="*/ 3805718 w 3927476"/>
              <a:gd name="connsiteY4" fmla="*/ 5503160 h 5503160"/>
              <a:gd name="connsiteX5" fmla="*/ 0 w 3927476"/>
              <a:gd name="connsiteY5" fmla="*/ 5503160 h 550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7476" h="5503160">
                <a:moveTo>
                  <a:pt x="0" y="0"/>
                </a:moveTo>
                <a:lnTo>
                  <a:pt x="3805718" y="0"/>
                </a:lnTo>
                <a:cubicBezTo>
                  <a:pt x="3872963" y="0"/>
                  <a:pt x="3927476" y="54513"/>
                  <a:pt x="3927476" y="121758"/>
                </a:cubicBezTo>
                <a:lnTo>
                  <a:pt x="3927476" y="5381402"/>
                </a:lnTo>
                <a:cubicBezTo>
                  <a:pt x="3927476" y="5448647"/>
                  <a:pt x="3872963" y="5503160"/>
                  <a:pt x="3805718" y="5503160"/>
                </a:cubicBezTo>
                <a:lnTo>
                  <a:pt x="0" y="5503160"/>
                </a:lnTo>
                <a:close/>
              </a:path>
            </a:pathLst>
          </a:custGeom>
        </p:spPr>
        <p:txBody>
          <a:bodyPr tIns="274320" rtlCol="0">
            <a:noAutofit/>
          </a:bodyPr>
          <a:lstStyle>
            <a:lvl1pPr algn="ctr">
              <a:defRPr/>
            </a:lvl1pPr>
          </a:lstStyle>
          <a:p>
            <a:pPr lvl="0"/>
            <a:r>
              <a:rPr lang="en-US" noProof="0"/>
              <a:t>Click icon to add picture</a:t>
            </a:r>
          </a:p>
        </p:txBody>
      </p:sp>
      <p:sp>
        <p:nvSpPr>
          <p:cNvPr id="14" name="Content Placeholder 3"/>
          <p:cNvSpPr>
            <a:spLocks noGrp="1"/>
          </p:cNvSpPr>
          <p:nvPr>
            <p:ph sz="quarter" idx="10"/>
          </p:nvPr>
        </p:nvSpPr>
        <p:spPr>
          <a:xfrm>
            <a:off x="3277882" y="1638300"/>
            <a:ext cx="5523218"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2"/>
          <p:cNvSpPr>
            <a:spLocks noGrp="1"/>
          </p:cNvSpPr>
          <p:nvPr>
            <p:ph type="title"/>
          </p:nvPr>
        </p:nvSpPr>
        <p:spPr>
          <a:xfrm>
            <a:off x="3277791" y="399202"/>
            <a:ext cx="5524688" cy="552331"/>
          </a:xfrm>
        </p:spPr>
        <p:txBody>
          <a:bodyPr>
            <a:spAutoFit/>
          </a:bodyPr>
          <a:lstStyle>
            <a:lvl1pPr>
              <a:spcBef>
                <a:spcPts val="0"/>
              </a:spcBef>
              <a:defRPr/>
            </a:lvl1pPr>
          </a:lstStyle>
          <a:p>
            <a:r>
              <a:rPr lang="en-US"/>
              <a:t>Click to edit Master title style</a:t>
            </a:r>
          </a:p>
        </p:txBody>
      </p:sp>
      <p:sp>
        <p:nvSpPr>
          <p:cNvPr id="2" name="Text Placeholder 8"/>
          <p:cNvSpPr>
            <a:spLocks noGrp="1"/>
          </p:cNvSpPr>
          <p:nvPr>
            <p:ph type="body" sz="quarter" idx="14"/>
          </p:nvPr>
        </p:nvSpPr>
        <p:spPr>
          <a:xfrm>
            <a:off x="3277791" y="926290"/>
            <a:ext cx="5524688" cy="426791"/>
          </a:xfrm>
        </p:spPr>
        <p:txBody>
          <a:bodyPr lIns="0" tIns="0" rIns="0" bIns="0" rtlCol="0">
            <a:noAutofit/>
          </a:bodyPr>
          <a:lstStyle>
            <a:lvl1pPr>
              <a:lnSpc>
                <a:spcPct val="90000"/>
              </a:lnSpc>
              <a:spcBef>
                <a:spcPts val="0"/>
              </a:spcBef>
              <a:defRPr lang="en-US" dirty="0">
                <a:solidFill>
                  <a:schemeClr val="bg1">
                    <a:lumMod val="65000"/>
                  </a:schemeClr>
                </a:solidFill>
              </a:defRPr>
            </a:lvl1pPr>
          </a:lstStyle>
          <a:p>
            <a:pPr lvl="0"/>
            <a:r>
              <a:rPr lang="en-US"/>
              <a:t>Click to edit Master text styles</a:t>
            </a:r>
          </a:p>
        </p:txBody>
      </p:sp>
      <p:sp>
        <p:nvSpPr>
          <p:cNvPr id="4" name="Footer Placeholder 1">
            <a:extLst>
              <a:ext uri="{FF2B5EF4-FFF2-40B4-BE49-F238E27FC236}">
                <a16:creationId xmlns:a16="http://schemas.microsoft.com/office/drawing/2014/main" id="{FD26AAEF-EC26-7A7B-7D57-BC558BB6DE62}"/>
              </a:ext>
            </a:extLst>
          </p:cNvPr>
          <p:cNvSpPr>
            <a:spLocks noGrp="1"/>
          </p:cNvSpPr>
          <p:nvPr>
            <p:ph type="ftr" sz="quarter" idx="20"/>
          </p:nvPr>
        </p:nvSpPr>
        <p:spPr>
          <a:xfrm>
            <a:off x="3028950" y="6502400"/>
            <a:ext cx="30861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383182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2588135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Title, content, footer">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1D75A36-AE7D-E196-1BED-BDCAC9B222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24737" y="6400800"/>
            <a:ext cx="16240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itle 41"/>
          <p:cNvSpPr>
            <a:spLocks noGrp="1"/>
          </p:cNvSpPr>
          <p:nvPr>
            <p:ph type="title"/>
          </p:nvPr>
        </p:nvSpPr>
        <p:spPr>
          <a:xfrm>
            <a:off x="496004" y="690580"/>
            <a:ext cx="8289221" cy="549361"/>
          </a:xfrm>
          <a:prstGeom prst="rect">
            <a:avLst/>
          </a:prstGeom>
        </p:spPr>
        <p:txBody>
          <a:bodyPr anchor="b">
            <a:noAutofit/>
          </a:bodyPr>
          <a:lstStyle>
            <a:lvl1pPr algn="l">
              <a:defRPr sz="2800" b="1">
                <a:solidFill>
                  <a:schemeClr val="accent1"/>
                </a:solidFill>
              </a:defRPr>
            </a:lvl1pPr>
          </a:lstStyle>
          <a:p>
            <a:r>
              <a:rPr lang="en-US"/>
              <a:t>Click to edit Master title style</a:t>
            </a:r>
            <a:endParaRPr lang="en-US" dirty="0"/>
          </a:p>
        </p:txBody>
      </p:sp>
      <p:sp>
        <p:nvSpPr>
          <p:cNvPr id="5" name="Text Placeholder 4"/>
          <p:cNvSpPr>
            <a:spLocks noGrp="1"/>
          </p:cNvSpPr>
          <p:nvPr>
            <p:ph type="body" sz="quarter" idx="13"/>
          </p:nvPr>
        </p:nvSpPr>
        <p:spPr>
          <a:xfrm>
            <a:off x="495301" y="1679429"/>
            <a:ext cx="8289925" cy="4497005"/>
          </a:xfrm>
          <a:prstGeom prst="rect">
            <a:avLst/>
          </a:prstGeom>
        </p:spPr>
        <p:txBody>
          <a:bodyPr/>
          <a:lstStyle>
            <a:lvl1pPr>
              <a:defRPr sz="2000"/>
            </a:lvl1pPr>
            <a:lvl2pPr>
              <a:defRPr sz="2000"/>
            </a:lvl2pPr>
            <a:lvl3pPr>
              <a:defRPr sz="20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3" name="Slide Number Placeholder 5">
            <a:extLst>
              <a:ext uri="{FF2B5EF4-FFF2-40B4-BE49-F238E27FC236}">
                <a16:creationId xmlns:a16="http://schemas.microsoft.com/office/drawing/2014/main" id="{7FECAFA7-9EF3-F060-68E7-9F2C68E9AFA1}"/>
              </a:ext>
            </a:extLst>
          </p:cNvPr>
          <p:cNvSpPr>
            <a:spLocks noGrp="1"/>
          </p:cNvSpPr>
          <p:nvPr>
            <p:ph type="sldNum" sz="quarter" idx="14"/>
          </p:nvPr>
        </p:nvSpPr>
        <p:spPr>
          <a:xfrm>
            <a:off x="-210741" y="6570664"/>
            <a:ext cx="594122" cy="365125"/>
          </a:xfrm>
        </p:spPr>
        <p:txBody>
          <a:bodyPr/>
          <a:lstStyle>
            <a:lvl1pPr algn="r">
              <a:defRPr sz="800">
                <a:solidFill>
                  <a:srgbClr val="666666"/>
                </a:solidFill>
              </a:defRPr>
            </a:lvl1pPr>
          </a:lstStyle>
          <a:p>
            <a:pPr>
              <a:defRPr/>
            </a:pPr>
            <a:fld id="{34C39671-8039-44DB-A6D2-4110D2C41299}" type="slidenum">
              <a:rPr lang="en-US"/>
              <a:pPr>
                <a:defRPr/>
              </a:pPr>
              <a:t>‹#›</a:t>
            </a:fld>
            <a:r>
              <a:rPr lang="en-US" dirty="0">
                <a:solidFill>
                  <a:schemeClr val="accent1"/>
                </a:solidFill>
              </a:rPr>
              <a:t>  |</a:t>
            </a:r>
          </a:p>
        </p:txBody>
      </p:sp>
      <p:sp>
        <p:nvSpPr>
          <p:cNvPr id="4" name="Footer Placeholder 4">
            <a:extLst>
              <a:ext uri="{FF2B5EF4-FFF2-40B4-BE49-F238E27FC236}">
                <a16:creationId xmlns:a16="http://schemas.microsoft.com/office/drawing/2014/main" id="{9EE28379-4111-7B38-0A43-C0A9EC65D81D}"/>
              </a:ext>
            </a:extLst>
          </p:cNvPr>
          <p:cNvSpPr>
            <a:spLocks noGrp="1"/>
          </p:cNvSpPr>
          <p:nvPr>
            <p:ph type="ftr" sz="quarter" idx="15"/>
          </p:nvPr>
        </p:nvSpPr>
        <p:spPr>
          <a:xfrm>
            <a:off x="322660" y="6570664"/>
            <a:ext cx="5962650" cy="365125"/>
          </a:xfrm>
        </p:spPr>
        <p:txBody>
          <a:bodyPr/>
          <a:lstStyle>
            <a:lvl1pPr>
              <a:defRPr sz="800">
                <a:solidFill>
                  <a:srgbClr val="666666"/>
                </a:solidFill>
              </a:defRPr>
            </a:lvl1pPr>
          </a:lstStyle>
          <a:p>
            <a:pPr>
              <a:defRPr/>
            </a:pPr>
            <a:r>
              <a:rPr lang="en-US"/>
              <a:t>Trade Secret, Confidential, Proprietary, Do Not Copy  |  OSU Wexner Medical Center  © 2018 </a:t>
            </a:r>
            <a:endParaRPr lang="en-US" dirty="0"/>
          </a:p>
        </p:txBody>
      </p:sp>
    </p:spTree>
    <p:extLst>
      <p:ext uri="{BB962C8B-B14F-4D97-AF65-F5344CB8AC3E}">
        <p14:creationId xmlns:p14="http://schemas.microsoft.com/office/powerpoint/2010/main" val="27338915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5217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defRPr sz="3000"/>
            </a:lvl1pPr>
            <a:lvl2pPr marL="685800" indent="-342900">
              <a:defRPr sz="2700"/>
            </a:lvl2pPr>
            <a:lvl3pPr marL="1028700" indent="-342900">
              <a:defRPr sz="2400"/>
            </a:lvl3pPr>
            <a:lvl4pPr marL="1371600" indent="-342900">
              <a:defRPr sz="2100"/>
            </a:lvl4pPr>
            <a:lvl5pPr marL="1714500" indent="-342900">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0725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8EB03D62-29D8-9EC8-30A1-67697D0C432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3923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A7831AC-2E89-395E-3F6B-0A4156872A25}"/>
              </a:ext>
            </a:extLst>
          </p:cNvPr>
          <p:cNvSpPr/>
          <p:nvPr userDrawn="1"/>
        </p:nvSpPr>
        <p:spPr>
          <a:xfrm>
            <a:off x="0" y="565151"/>
            <a:ext cx="514350" cy="3667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1" fontAlgn="auto" hangingPunct="1">
              <a:spcBef>
                <a:spcPts val="0"/>
              </a:spcBef>
              <a:spcAft>
                <a:spcPts val="0"/>
              </a:spcAft>
              <a:defRPr/>
            </a:pPr>
            <a:endParaRPr lang="en-US" sz="1800" dirty="0">
              <a:solidFill>
                <a:srgbClr val="FFFFFF"/>
              </a:solidFill>
            </a:endParaRPr>
          </a:p>
        </p:txBody>
      </p:sp>
      <p:sp>
        <p:nvSpPr>
          <p:cNvPr id="3" name="Content Placeholder 2"/>
          <p:cNvSpPr>
            <a:spLocks noGrp="1"/>
          </p:cNvSpPr>
          <p:nvPr>
            <p:ph idx="1"/>
          </p:nvPr>
        </p:nvSpPr>
        <p:spPr>
          <a:xfrm>
            <a:off x="685800" y="1871933"/>
            <a:ext cx="7770115" cy="4300268"/>
          </a:xfrm>
        </p:spPr>
        <p:txBody>
          <a:bodyPr lIns="0" tIns="0" rIns="0" bIns="0"/>
          <a:lstStyle>
            <a:lvl1pPr marL="205735" indent="-205735">
              <a:lnSpc>
                <a:spcPct val="114000"/>
              </a:lnSpc>
              <a:spcBef>
                <a:spcPts val="450"/>
              </a:spcBef>
              <a:buFont typeface="Wingdings" panose="05000000000000000000" pitchFamily="2" charset="2"/>
              <a:buChar char="§"/>
              <a:defRPr sz="1500" b="0" i="0">
                <a:latin typeface="Gotham Book" pitchFamily="2" charset="0"/>
                <a:cs typeface="Gotham Book" pitchFamily="2" charset="0"/>
              </a:defRPr>
            </a:lvl1pPr>
            <a:lvl2pPr marL="514337" indent="-171446">
              <a:lnSpc>
                <a:spcPct val="114000"/>
              </a:lnSpc>
              <a:spcBef>
                <a:spcPts val="450"/>
              </a:spcBef>
              <a:buFontTx/>
              <a:buChar char="‒"/>
              <a:defRPr sz="1350" b="0" i="0">
                <a:latin typeface="Gotham Book" pitchFamily="2" charset="0"/>
                <a:cs typeface="Gotham Book" pitchFamily="2" charset="0"/>
              </a:defRPr>
            </a:lvl2pPr>
            <a:lvl3pPr>
              <a:lnSpc>
                <a:spcPct val="114000"/>
              </a:lnSpc>
              <a:spcBef>
                <a:spcPts val="450"/>
              </a:spcBef>
              <a:defRPr sz="1350" b="0" i="0">
                <a:latin typeface="Gotham Book" pitchFamily="2" charset="0"/>
                <a:cs typeface="Gotham Book" pitchFamily="2" charset="0"/>
              </a:defRPr>
            </a:lvl3pPr>
            <a:lvl4pPr marL="1200120" indent="-171446">
              <a:lnSpc>
                <a:spcPct val="114000"/>
              </a:lnSpc>
              <a:spcBef>
                <a:spcPts val="450"/>
              </a:spcBef>
              <a:buFontTx/>
              <a:buChar char="‒"/>
              <a:defRPr sz="1350" b="0" i="0">
                <a:latin typeface="Gotham Book" pitchFamily="2" charset="0"/>
                <a:cs typeface="Gotham Book" pitchFamily="2" charset="0"/>
              </a:defRPr>
            </a:lvl4pPr>
            <a:lvl5pPr>
              <a:lnSpc>
                <a:spcPct val="114000"/>
              </a:lnSpc>
              <a:spcBef>
                <a:spcPts val="450"/>
              </a:spcBef>
              <a:defRPr sz="1350"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p:cNvSpPr>
            <a:spLocks noGrp="1"/>
          </p:cNvSpPr>
          <p:nvPr>
            <p:ph type="body" sz="quarter" idx="10"/>
          </p:nvPr>
        </p:nvSpPr>
        <p:spPr>
          <a:xfrm>
            <a:off x="685800" y="5862284"/>
            <a:ext cx="3429000" cy="309917"/>
          </a:xfrm>
          <a:prstGeom prst="rect">
            <a:avLst/>
          </a:prstGeom>
        </p:spPr>
        <p:txBody>
          <a:bodyPr>
            <a:normAutofit/>
          </a:bodyPr>
          <a:lstStyle>
            <a:lvl1pPr marL="0" indent="0">
              <a:buNone/>
              <a:defRPr sz="600" i="1">
                <a:latin typeface="Gotham Book"/>
                <a:cs typeface="Arial" panose="020B0604020202020204" pitchFamily="34" charset="0"/>
              </a:defRPr>
            </a:lvl1pPr>
          </a:lstStyle>
          <a:p>
            <a:pPr lvl="0"/>
            <a:r>
              <a:rPr lang="en-US"/>
              <a:t>Click to edit Master text styles</a:t>
            </a:r>
          </a:p>
        </p:txBody>
      </p:sp>
      <p:sp>
        <p:nvSpPr>
          <p:cNvPr id="9" name="Title 1"/>
          <p:cNvSpPr>
            <a:spLocks noGrp="1"/>
          </p:cNvSpPr>
          <p:nvPr>
            <p:ph type="title"/>
          </p:nvPr>
        </p:nvSpPr>
        <p:spPr>
          <a:xfrm>
            <a:off x="685800" y="457202"/>
            <a:ext cx="7770114" cy="1325563"/>
          </a:xfrm>
        </p:spPr>
        <p:txBody>
          <a:bodyPr lIns="0" tIns="0" rIns="0" bIns="0" anchor="t" anchorCtr="0">
            <a:normAutofit/>
          </a:bodyPr>
          <a:lstStyle>
            <a:lvl1pPr>
              <a:lnSpc>
                <a:spcPct val="114000"/>
              </a:lnSpc>
              <a:defRPr sz="2700" b="1" i="0" cap="all" baseline="0">
                <a:solidFill>
                  <a:schemeClr val="accent3"/>
                </a:solidFill>
                <a:latin typeface="Gotham Ultra" pitchFamily="2" charset="0"/>
                <a:cs typeface="Gotham Ultra" pitchFamily="2" charset="0"/>
              </a:defRPr>
            </a:lvl1pPr>
          </a:lstStyle>
          <a:p>
            <a:r>
              <a:rPr lang="en-US" dirty="0"/>
              <a:t>Click to edit Master title style</a:t>
            </a:r>
          </a:p>
        </p:txBody>
      </p:sp>
    </p:spTree>
    <p:extLst>
      <p:ext uri="{BB962C8B-B14F-4D97-AF65-F5344CB8AC3E}">
        <p14:creationId xmlns:p14="http://schemas.microsoft.com/office/powerpoint/2010/main" val="14508197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2124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57386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BDE28851-265E-F0C2-6CE1-8E25139FBF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4810" y="2862264"/>
            <a:ext cx="2427684"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6193" y="1567537"/>
            <a:ext cx="8313823" cy="2387600"/>
          </a:xfrm>
        </p:spPr>
        <p:txBody>
          <a:bodyPr anchor="t"/>
          <a:lstStyle>
            <a:lvl1pPr algn="l">
              <a:defRPr sz="4050" cap="none" baseline="0"/>
            </a:lvl1pPr>
          </a:lstStyle>
          <a:p>
            <a:r>
              <a:rPr lang="en-US"/>
              <a:t>Click to edit Master title style</a:t>
            </a:r>
            <a:endParaRPr lang="en-US" dirty="0"/>
          </a:p>
        </p:txBody>
      </p:sp>
      <p:sp>
        <p:nvSpPr>
          <p:cNvPr id="3" name="Subtitle 2"/>
          <p:cNvSpPr>
            <a:spLocks noGrp="1"/>
          </p:cNvSpPr>
          <p:nvPr>
            <p:ph type="subTitle" idx="1"/>
          </p:nvPr>
        </p:nvSpPr>
        <p:spPr>
          <a:xfrm>
            <a:off x="845219" y="2610852"/>
            <a:ext cx="6858000" cy="1311440"/>
          </a:xfrm>
        </p:spPr>
        <p:txBody>
          <a:bodyPr>
            <a:normAutofit/>
          </a:bodyPr>
          <a:lstStyle>
            <a:lvl1pPr marL="0" indent="0" algn="l">
              <a:buNone/>
              <a:defRPr sz="27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03276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Text Placeholder 5"/>
          <p:cNvSpPr>
            <a:spLocks noGrp="1"/>
          </p:cNvSpPr>
          <p:nvPr>
            <p:ph type="body" sz="quarter" idx="12"/>
          </p:nvPr>
        </p:nvSpPr>
        <p:spPr>
          <a:xfrm>
            <a:off x="480061" y="5843253"/>
            <a:ext cx="8006715" cy="298450"/>
          </a:xfrm>
        </p:spPr>
        <p:txBody>
          <a:bodyPr anchor="b"/>
          <a:lstStyle>
            <a:lvl1pPr marL="0" indent="0" algn="l">
              <a:spcBef>
                <a:spcPts val="409"/>
              </a:spcBef>
              <a:buNone/>
              <a:defRPr sz="817" i="0">
                <a:solidFill>
                  <a:schemeClr val="tx1"/>
                </a:solidFill>
                <a:latin typeface="+mn-lt"/>
              </a:defRPr>
            </a:lvl1pPr>
            <a:lvl2pPr>
              <a:defRPr sz="817">
                <a:latin typeface="+mn-lt"/>
              </a:defRPr>
            </a:lvl2pPr>
            <a:lvl3pPr>
              <a:defRPr sz="817">
                <a:latin typeface="+mn-lt"/>
              </a:defRPr>
            </a:lvl3pPr>
          </a:lstStyle>
          <a:p>
            <a:pPr lvl="0"/>
            <a:r>
              <a:rPr lang="en-US"/>
              <a:t>Click to edit Master text styles</a:t>
            </a:r>
          </a:p>
        </p:txBody>
      </p:sp>
    </p:spTree>
    <p:extLst>
      <p:ext uri="{BB962C8B-B14F-4D97-AF65-F5344CB8AC3E}">
        <p14:creationId xmlns:p14="http://schemas.microsoft.com/office/powerpoint/2010/main" val="19245540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26B54D6-7EBE-00A9-5A23-C31266F735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4810" y="2862264"/>
            <a:ext cx="2427684"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6194" y="1567537"/>
            <a:ext cx="8313823" cy="2387600"/>
          </a:xfrm>
        </p:spPr>
        <p:txBody>
          <a:bodyPr anchor="t"/>
          <a:lstStyle>
            <a:lvl1pPr algn="l">
              <a:defRPr sz="4050" cap="none" baseline="0"/>
            </a:lvl1pPr>
          </a:lstStyle>
          <a:p>
            <a:r>
              <a:rPr lang="en-US"/>
              <a:t>Click to edit Master title style</a:t>
            </a:r>
            <a:endParaRPr lang="en-US" dirty="0"/>
          </a:p>
        </p:txBody>
      </p:sp>
      <p:sp>
        <p:nvSpPr>
          <p:cNvPr id="3" name="Subtitle 2"/>
          <p:cNvSpPr>
            <a:spLocks noGrp="1"/>
          </p:cNvSpPr>
          <p:nvPr>
            <p:ph type="subTitle" idx="1"/>
          </p:nvPr>
        </p:nvSpPr>
        <p:spPr>
          <a:xfrm>
            <a:off x="845219" y="2610852"/>
            <a:ext cx="6858000" cy="1311440"/>
          </a:xfrm>
        </p:spPr>
        <p:txBody>
          <a:bodyPr>
            <a:normAutofit/>
          </a:bodyPr>
          <a:lstStyle>
            <a:lvl1pPr marL="0" indent="0" algn="l">
              <a:buNone/>
              <a:defRPr sz="2700">
                <a:solidFill>
                  <a:schemeClr val="accent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6575898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2" indent="-342892">
              <a:defRPr sz="3000"/>
            </a:lvl1pPr>
            <a:lvl2pPr marL="685783" indent="-342892">
              <a:defRPr sz="2700"/>
            </a:lvl2pPr>
            <a:lvl3pPr marL="1028675" indent="-342892">
              <a:defRPr sz="2400"/>
            </a:lvl3pPr>
            <a:lvl4pPr marL="1371566" indent="-342892">
              <a:defRPr sz="2100"/>
            </a:lvl4pPr>
            <a:lvl5pPr marL="1714457" indent="-342892">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22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8BC4202-1B3B-64CA-1BB4-2C7FD3465C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324600"/>
            <a:ext cx="1428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marL="342892" indent="-342892">
              <a:defRPr sz="3000"/>
            </a:lvl1pPr>
            <a:lvl2pPr marL="685783" indent="-342892">
              <a:defRPr sz="2700"/>
            </a:lvl2pPr>
            <a:lvl3pPr marL="1028675" indent="-342892">
              <a:defRPr sz="2400"/>
            </a:lvl3pPr>
            <a:lvl4pPr marL="1371566" indent="-342892">
              <a:defRPr sz="2100"/>
            </a:lvl4pPr>
            <a:lvl5pPr marL="1714457" indent="-342892">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9388494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lvl1pPr>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9"/>
          </a:xfrm>
        </p:spPr>
        <p:txBody>
          <a:bodyPr/>
          <a:lstStyle>
            <a:lvl1pPr>
              <a:defRPr sz="30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9468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82" y="365126"/>
            <a:ext cx="914161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005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27153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4861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CE06DC28-3793-F550-078F-8825DC244E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02682" y="2438400"/>
            <a:ext cx="4512469"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3792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1309353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7"/>
            <a:ext cx="4629150" cy="4873625"/>
          </a:xfrm>
        </p:spPr>
        <p:txBody>
          <a:bodyPr rtlCol="0">
            <a:no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Tree>
    <p:extLst>
      <p:ext uri="{BB962C8B-B14F-4D97-AF65-F5344CB8AC3E}">
        <p14:creationId xmlns:p14="http://schemas.microsoft.com/office/powerpoint/2010/main" val="31092215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8815" y="228603"/>
            <a:ext cx="7826375" cy="1139825"/>
          </a:xfrm>
        </p:spPr>
        <p:txBody>
          <a:bodyPr/>
          <a:lstStyle/>
          <a:p>
            <a:r>
              <a:rPr lang="en-US"/>
              <a:t>Click to edit Master title style</a:t>
            </a:r>
          </a:p>
        </p:txBody>
      </p:sp>
      <p:sp>
        <p:nvSpPr>
          <p:cNvPr id="3" name="Text Placeholder 2"/>
          <p:cNvSpPr>
            <a:spLocks noGrp="1"/>
          </p:cNvSpPr>
          <p:nvPr>
            <p:ph type="body" sz="half" idx="1"/>
          </p:nvPr>
        </p:nvSpPr>
        <p:spPr>
          <a:xfrm>
            <a:off x="658815" y="1962152"/>
            <a:ext cx="3836987"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62152"/>
            <a:ext cx="3836988"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6479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7D685AD-0E24-B615-7411-50D66BA7BA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35441" y="5908676"/>
            <a:ext cx="180855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305830" y="1647827"/>
            <a:ext cx="8209520"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305830" y="363520"/>
            <a:ext cx="5809220" cy="536823"/>
          </a:xfrm>
        </p:spPr>
        <p:txBody>
          <a:bodyPr>
            <a:normAutofit/>
          </a:bodyPr>
          <a:lstStyle>
            <a:lvl1pPr>
              <a:defRPr sz="2475"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52CC04C0-F4C9-AC96-F0D0-B56492C6A4B3}"/>
              </a:ext>
            </a:extLst>
          </p:cNvPr>
          <p:cNvSpPr>
            <a:spLocks noGrp="1"/>
          </p:cNvSpPr>
          <p:nvPr>
            <p:ph type="sldNum" sz="quarter" idx="10"/>
          </p:nvPr>
        </p:nvSpPr>
        <p:spPr>
          <a:xfrm>
            <a:off x="6780610" y="449264"/>
            <a:ext cx="2057400" cy="365125"/>
          </a:xfrm>
        </p:spPr>
        <p:txBody>
          <a:bodyPr vert="horz" wrap="square" lIns="91440" tIns="45720" rIns="91440" bIns="45720" numCol="1" anchor="t" anchorCtr="0" compatLnSpc="1">
            <a:prstTxWarp prst="textNoShape">
              <a:avLst/>
            </a:prstTxWarp>
          </a:bodyPr>
          <a:lstStyle>
            <a:lvl1pPr>
              <a:defRPr>
                <a:solidFill>
                  <a:srgbClr val="742F82"/>
                </a:solidFill>
                <a:cs typeface="Arial" panose="020B0604020202020204" pitchFamily="34" charset="0"/>
              </a:defRPr>
            </a:lvl1pPr>
          </a:lstStyle>
          <a:p>
            <a:pPr>
              <a:defRPr/>
            </a:pPr>
            <a:fld id="{BDC2A1FB-2176-4BD2-A394-834486FE5ED0}" type="slidenum">
              <a:rPr lang="en-US" altLang="en-US"/>
              <a:pPr>
                <a:defRPr/>
              </a:pPr>
              <a:t>‹#›</a:t>
            </a:fld>
            <a:endParaRPr lang="en-US" altLang="en-US"/>
          </a:p>
        </p:txBody>
      </p:sp>
    </p:spTree>
    <p:extLst>
      <p:ext uri="{BB962C8B-B14F-4D97-AF65-F5344CB8AC3E}">
        <p14:creationId xmlns:p14="http://schemas.microsoft.com/office/powerpoint/2010/main" val="24587806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2687818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196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276600"/>
            <a:ext cx="7315200"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Rectangle 4"/>
          <p:cNvSpPr/>
          <p:nvPr/>
        </p:nvSpPr>
        <p:spPr>
          <a:xfrm>
            <a:off x="904875" y="3276600"/>
            <a:ext cx="228600"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ectangle 5"/>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4400">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Tree>
    <p:extLst>
      <p:ext uri="{BB962C8B-B14F-4D97-AF65-F5344CB8AC3E}">
        <p14:creationId xmlns:p14="http://schemas.microsoft.com/office/powerpoint/2010/main" val="282587718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511112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Rectangle 4"/>
          <p:cNvSpPr/>
          <p:nvPr/>
        </p:nvSpPr>
        <p:spPr>
          <a:xfrm>
            <a:off x="914400" y="2819400"/>
            <a:ext cx="228600"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7" name="Picture 2"/>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800" y="6276975"/>
            <a:ext cx="1371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25" y="6108700"/>
            <a:ext cx="2212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2971800"/>
            <a:ext cx="6858000" cy="1066800"/>
          </a:xfrm>
        </p:spPr>
        <p:txBody>
          <a:bodyPr anchor="t">
            <a:normAutofit/>
          </a:bodyPr>
          <a:lstStyle>
            <a:lvl1pPr algn="r">
              <a:buNone/>
              <a:defRPr sz="4400"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417331460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42498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a:r>
              <a:rPr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anchor="b">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702998"/>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336204404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58428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8"/>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2365387"/>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57200" y="500063"/>
            <a:ext cx="182563"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78625" y="6108700"/>
            <a:ext cx="2212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a:r>
              <a:rPr lang="en-US" dirty="0"/>
              <a:t>Click to edit Master text styles</a:t>
            </a:r>
          </a:p>
        </p:txBody>
      </p:sp>
    </p:spTree>
    <p:extLst>
      <p:ext uri="{BB962C8B-B14F-4D97-AF65-F5344CB8AC3E}">
        <p14:creationId xmlns:p14="http://schemas.microsoft.com/office/powerpoint/2010/main" val="236851905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13018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8"/>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463" y="274638"/>
            <a:ext cx="476250"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600" y="76200"/>
            <a:ext cx="5334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175" y="4191000"/>
            <a:ext cx="6731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57851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299064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4/14/2026</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2610272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DA61-09A2-8670-616E-8B8422505DE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8F05972-128E-40C4-F5E4-76F5D9A1DCA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145D534-9E86-95D5-F946-0E5B77B41AF6}"/>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5" name="Footer Placeholder 4">
            <a:extLst>
              <a:ext uri="{FF2B5EF4-FFF2-40B4-BE49-F238E27FC236}">
                <a16:creationId xmlns:a16="http://schemas.microsoft.com/office/drawing/2014/main" id="{6FABE4EC-FE67-6375-3A4D-58A53A8FA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B5284-5647-C4D1-BD6B-57D770D8B1E6}"/>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2926265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3BA51-69E5-B662-5706-492B4AB4E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3E3B65-023E-794D-1EA3-AA25EDFEA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22707-FCAA-C0F3-AECE-3FD594C48C2B}"/>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5" name="Footer Placeholder 4">
            <a:extLst>
              <a:ext uri="{FF2B5EF4-FFF2-40B4-BE49-F238E27FC236}">
                <a16:creationId xmlns:a16="http://schemas.microsoft.com/office/drawing/2014/main" id="{F35AD1D0-425E-E5B0-1700-1AFD27D8E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FBC33-63E3-F8AB-C433-BC1C4F2E751C}"/>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641920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C3F0-C4B0-513B-A1BD-AACA2DDB5CB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86D88B3-FAB8-B700-CD55-163DE536AF67}"/>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6A362-1149-7103-4FB0-C91EB0A9D85E}"/>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5" name="Footer Placeholder 4">
            <a:extLst>
              <a:ext uri="{FF2B5EF4-FFF2-40B4-BE49-F238E27FC236}">
                <a16:creationId xmlns:a16="http://schemas.microsoft.com/office/drawing/2014/main" id="{2DFB5FAE-A304-63B2-647D-5BC83E202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84B11-3523-649E-A592-E08E1ED97A41}"/>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756229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F5AF-7C48-6D8B-F5B1-ACCA2ED8D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06C48-02DA-0428-2B7E-4A5F7A84038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2F2D56-7169-A9F3-650D-D183778620C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D4AF18-9D04-D474-0D93-BA6722FA6E41}"/>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6" name="Footer Placeholder 5">
            <a:extLst>
              <a:ext uri="{FF2B5EF4-FFF2-40B4-BE49-F238E27FC236}">
                <a16:creationId xmlns:a16="http://schemas.microsoft.com/office/drawing/2014/main" id="{B24E64E0-9EEA-565D-1987-F102381E6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42A96-92F1-5637-6BF6-8DD7B388E9B3}"/>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3257760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3ED6-E515-5372-894E-F51E0305B92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3D5FC2-8C7E-6718-7645-4ABBA9EC05E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4F3EB-822B-7D4F-FFB2-69534CE02B8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09CA63-68B6-F164-0775-032C74AAD41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28ED2-86A8-215C-300F-FF47A9C213C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A61DE-8C82-9E87-B6A5-E185D860FDAC}"/>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8" name="Footer Placeholder 7">
            <a:extLst>
              <a:ext uri="{FF2B5EF4-FFF2-40B4-BE49-F238E27FC236}">
                <a16:creationId xmlns:a16="http://schemas.microsoft.com/office/drawing/2014/main" id="{AE41218E-E36F-D895-3C59-FBA28AD9DF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A9B12F-28F8-C035-A0A5-B1AE29A692DB}"/>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707335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9D16-CAE0-0C72-1729-4A58524F71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F2315B-F7D6-06D7-BD9C-1FD9CEA0C903}"/>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4" name="Footer Placeholder 3">
            <a:extLst>
              <a:ext uri="{FF2B5EF4-FFF2-40B4-BE49-F238E27FC236}">
                <a16:creationId xmlns:a16="http://schemas.microsoft.com/office/drawing/2014/main" id="{771B0B8A-CC76-A953-1CCC-E73237570F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92948B-939E-04BA-CB07-67C8C10044A8}"/>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692847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8945B-1F71-D448-D93F-1E6864B39EDC}"/>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3" name="Footer Placeholder 2">
            <a:extLst>
              <a:ext uri="{FF2B5EF4-FFF2-40B4-BE49-F238E27FC236}">
                <a16:creationId xmlns:a16="http://schemas.microsoft.com/office/drawing/2014/main" id="{FDEF9BA0-62AD-D785-5931-EFACD4E506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36529-32A7-06FC-3A4E-F4836BF5D252}"/>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252974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9933-E071-2EE6-36B1-B9E5D87F2A3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F00C68-C440-CA61-2A20-EE1BFEFC3CD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699A12-D6CA-10AE-4FCE-3D3E49EF61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F267DD-7EEC-F7A7-9A07-2F5F16F95E2C}"/>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6" name="Footer Placeholder 5">
            <a:extLst>
              <a:ext uri="{FF2B5EF4-FFF2-40B4-BE49-F238E27FC236}">
                <a16:creationId xmlns:a16="http://schemas.microsoft.com/office/drawing/2014/main" id="{0DCB1F30-4E48-650D-6819-5AA354122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2AE97-B877-FF7E-BCBC-D6F4EF0E0142}"/>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867389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7913-C15D-1F90-78FD-6F4F9B7097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0431AE-DFF8-B484-478B-5C6A123510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12A8CA7-8E15-1814-33C8-653F7A4086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11385A2-C9C0-6FF0-6674-F138EDDE6530}"/>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6" name="Footer Placeholder 5">
            <a:extLst>
              <a:ext uri="{FF2B5EF4-FFF2-40B4-BE49-F238E27FC236}">
                <a16:creationId xmlns:a16="http://schemas.microsoft.com/office/drawing/2014/main" id="{3A4807DC-8E05-4D1B-4CBE-F1A7D1A29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8B543-9DFD-B034-55ED-2D1C3FBA0381}"/>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15899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9A53-8E5E-CBC2-D40E-243E9506D1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DF378C-CE2F-70CE-2C1E-886B037D67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21C56-4A16-0225-B68D-C341AA493D70}"/>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5" name="Footer Placeholder 4">
            <a:extLst>
              <a:ext uri="{FF2B5EF4-FFF2-40B4-BE49-F238E27FC236}">
                <a16:creationId xmlns:a16="http://schemas.microsoft.com/office/drawing/2014/main" id="{5E47146D-995C-4F63-87B5-6AD17EF9A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5B26B-DD20-1666-6A77-C7BD9851587D}"/>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6171089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33ECD-3414-F46F-7873-88E3767C29D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5D5BC-A996-4070-3A1C-AF459BA54A3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60D33-D4D1-DA45-F4E5-F6D8BBCDBC27}"/>
              </a:ext>
            </a:extLst>
          </p:cNvPr>
          <p:cNvSpPr>
            <a:spLocks noGrp="1"/>
          </p:cNvSpPr>
          <p:nvPr>
            <p:ph type="dt" sz="half" idx="10"/>
          </p:nvPr>
        </p:nvSpPr>
        <p:spPr/>
        <p:txBody>
          <a:bodyPr/>
          <a:lstStyle/>
          <a:p>
            <a:fld id="{4BDD82FD-615A-4BF2-9DBE-801C55559089}" type="datetimeFigureOut">
              <a:rPr lang="en-US" smtClean="0"/>
              <a:t>4/14/2026</a:t>
            </a:fld>
            <a:endParaRPr lang="en-US"/>
          </a:p>
        </p:txBody>
      </p:sp>
      <p:sp>
        <p:nvSpPr>
          <p:cNvPr id="5" name="Footer Placeholder 4">
            <a:extLst>
              <a:ext uri="{FF2B5EF4-FFF2-40B4-BE49-F238E27FC236}">
                <a16:creationId xmlns:a16="http://schemas.microsoft.com/office/drawing/2014/main" id="{5958EC77-50F3-6EB7-3E46-ADD3C3FA5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6077F-3934-A39F-5AF8-80FDE06E6356}"/>
              </a:ext>
            </a:extLst>
          </p:cNvPr>
          <p:cNvSpPr>
            <a:spLocks noGrp="1"/>
          </p:cNvSpPr>
          <p:nvPr>
            <p:ph type="sldNum" sz="quarter" idx="12"/>
          </p:nvPr>
        </p:nvSpPr>
        <p:spPr/>
        <p:txBody>
          <a:bodyPr/>
          <a:lstStyle/>
          <a:p>
            <a:fld id="{A0046F8E-F8DD-4788-A433-4298FE85F928}" type="slidenum">
              <a:rPr lang="en-US" smtClean="0"/>
              <a:t>‹#›</a:t>
            </a:fld>
            <a:endParaRPr lang="en-US"/>
          </a:p>
        </p:txBody>
      </p:sp>
    </p:spTree>
    <p:extLst>
      <p:ext uri="{BB962C8B-B14F-4D97-AF65-F5344CB8AC3E}">
        <p14:creationId xmlns:p14="http://schemas.microsoft.com/office/powerpoint/2010/main" val="96568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2488689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6193" y="1567537"/>
            <a:ext cx="8313823" cy="2387600"/>
          </a:xfrm>
        </p:spPr>
        <p:txBody>
          <a:bodyPr anchor="t"/>
          <a:lstStyle>
            <a:lvl1pPr algn="l">
              <a:defRPr sz="4050" cap="none" baseline="0"/>
            </a:lvl1pPr>
          </a:lstStyle>
          <a:p>
            <a:r>
              <a:rPr lang="en-US" dirty="0"/>
              <a:t>Click to edit Master title style</a:t>
            </a:r>
          </a:p>
        </p:txBody>
      </p:sp>
      <p:sp>
        <p:nvSpPr>
          <p:cNvPr id="3" name="Subtitle 2"/>
          <p:cNvSpPr>
            <a:spLocks noGrp="1"/>
          </p:cNvSpPr>
          <p:nvPr>
            <p:ph type="subTitle" idx="1"/>
          </p:nvPr>
        </p:nvSpPr>
        <p:spPr>
          <a:xfrm>
            <a:off x="845219" y="2610852"/>
            <a:ext cx="6858000" cy="1311440"/>
          </a:xfrm>
        </p:spPr>
        <p:txBody>
          <a:bodyPr>
            <a:normAutofit/>
          </a:bodyPr>
          <a:lstStyle>
            <a:lvl1pPr marL="0" indent="0" algn="l">
              <a:buNone/>
              <a:defRPr sz="27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591130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defRPr sz="3000"/>
            </a:lvl1pPr>
            <a:lvl2pPr marL="685800" indent="-342900">
              <a:defRPr sz="2700"/>
            </a:lvl2pPr>
            <a:lvl3pPr marL="1028700" indent="-342900">
              <a:defRPr sz="2400"/>
            </a:lvl3pPr>
            <a:lvl4pPr marL="1371600" indent="-342900">
              <a:defRPr sz="2100"/>
            </a:lvl4pPr>
            <a:lvl5pPr marL="1714500" indent="-342900">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8634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defRPr sz="3000"/>
            </a:lvl1pPr>
            <a:lvl2pPr marL="685800" indent="-342900">
              <a:defRPr sz="2700"/>
            </a:lvl2pPr>
            <a:lvl3pPr marL="1028700" indent="-342900">
              <a:defRPr sz="2400"/>
            </a:lvl3pPr>
            <a:lvl4pPr marL="1371600" indent="-342900">
              <a:defRPr sz="2100"/>
            </a:lvl4pPr>
            <a:lvl5pPr marL="1714500" indent="-342900">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41249887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sz="30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5281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82" y="365126"/>
            <a:ext cx="914161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924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944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471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19A55CC-0216-ED30-D812-1986D1882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02682" y="2438400"/>
            <a:ext cx="4512469"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222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143072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5550487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AC4C38B-FAAD-B9B5-BF31-19A3353CA0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35441" y="5908676"/>
            <a:ext cx="180855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305830" y="1647826"/>
            <a:ext cx="8209520" cy="4364037"/>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305830" y="363519"/>
            <a:ext cx="5809220" cy="536822"/>
          </a:xfrm>
        </p:spPr>
        <p:txBody>
          <a:bodyPr>
            <a:normAutofit/>
          </a:bodyPr>
          <a:lstStyle>
            <a:lvl1pPr>
              <a:defRPr sz="2475" b="1" i="0">
                <a:solidFill>
                  <a:srgbClr val="742F82"/>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lide Number Placeholder 4">
            <a:extLst>
              <a:ext uri="{FF2B5EF4-FFF2-40B4-BE49-F238E27FC236}">
                <a16:creationId xmlns:a16="http://schemas.microsoft.com/office/drawing/2014/main" id="{283C993C-8173-A1A9-5602-F254363281FC}"/>
              </a:ext>
            </a:extLst>
          </p:cNvPr>
          <p:cNvSpPr>
            <a:spLocks noGrp="1"/>
          </p:cNvSpPr>
          <p:nvPr>
            <p:ph type="sldNum" sz="quarter" idx="10"/>
          </p:nvPr>
        </p:nvSpPr>
        <p:spPr>
          <a:xfrm>
            <a:off x="6780610" y="449264"/>
            <a:ext cx="2057400" cy="365125"/>
          </a:xfrm>
        </p:spPr>
        <p:txBody>
          <a:bodyPr/>
          <a:lstStyle>
            <a:lvl1pPr>
              <a:defRPr b="0" i="0">
                <a:solidFill>
                  <a:srgbClr val="742F82"/>
                </a:solidFill>
                <a:latin typeface="Arial" panose="020B0604020202020204" pitchFamily="34" charset="0"/>
                <a:cs typeface="Arial" panose="020B0604020202020204" pitchFamily="34" charset="0"/>
              </a:defRPr>
            </a:lvl1pPr>
          </a:lstStyle>
          <a:p>
            <a:pPr>
              <a:defRPr/>
            </a:pPr>
            <a:fld id="{57246EC5-0F6C-43BD-B343-F224504DD18E}" type="slidenum">
              <a:rPr lang="en-US"/>
              <a:pPr>
                <a:defRPr/>
              </a:pPr>
              <a:t>‹#›</a:t>
            </a:fld>
            <a:endParaRPr lang="en-US" dirty="0"/>
          </a:p>
        </p:txBody>
      </p:sp>
    </p:spTree>
    <p:extLst>
      <p:ext uri="{BB962C8B-B14F-4D97-AF65-F5344CB8AC3E}">
        <p14:creationId xmlns:p14="http://schemas.microsoft.com/office/powerpoint/2010/main" val="13602891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DA68DD0-FB95-FD9C-FA00-9B326AAD5A5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BCE17F2A-9049-2E17-D467-B255E9CB3E48}"/>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6A5F25-B755-49CE-8F00-BDD1D6CC3A40}"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00600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D52A8B67-B39B-6F6A-34FB-E3A7FADF8B1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460CE16F-96E4-D4D3-F15F-CADA7B72DA61}"/>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3DA6CA5-410C-44F6-85DA-3E34622ACD60}"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26909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AECB1DB-A5DA-C438-FD7F-4E48B883C9E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46041C3-7F7F-4644-7A30-45483F095C2A}"/>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015C2BB-2485-4918-9494-377129268587}"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56711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3E7344F6-AFBD-1CF4-B85F-AA0D5200BB5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B3CD800-BBA2-042B-895B-54630F42700C}"/>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ACF8FE4-A90C-4453-BA7A-EF778A0532AA}"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3216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94C9EDB-A513-278F-C09B-AEE02A10D84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93820C92-D82D-23A5-B386-8B74BB38DE3E}"/>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F51B80E-4010-4A54-80E2-4EE62443BA93}"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1343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8746C3F0-99E5-158C-B37A-9158641E85E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7B0B586F-5D16-6F55-77AC-CF37BF7124AA}"/>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68F32D9-05CE-481C-92AC-5FE9540DE0E7}"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16349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7DB2C51A-EE40-EA19-E391-D6CD061FE7D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FDEFE409-D243-C0B6-7E83-B4F6795E621D}"/>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C6A5F99-A71D-4D65-8235-2D5534B39F70}"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5215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7866F2DC-455D-F391-2BE2-1E1CB517D59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5D7FE7CA-59B2-244E-E787-F2B02172E4EE}"/>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DF12FB0-A1F7-4AA4-A06C-ED3314FD6E7C}"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443511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DFB106F-18D1-D531-1AE0-42567A06017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B1F7C6D1-F95A-136F-7D61-005BFBC1FF11}"/>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1DEF129-8E0A-4577-B2C2-5BE4F58BF93A}"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505260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AE1BD6FA-4B06-A3CE-0182-F7215546175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1107704C-0578-36C2-53D2-E02B588C9446}"/>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732629F-1A95-4D18-8E86-C78436E822FE}"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416235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5AE99B23-E46C-97A2-7EF5-13524D7EE86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9E7ABC0-B3D0-D362-008D-4572C7C9F2BC}"/>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284DF51-3630-4BD5-A008-F8AB28E36B06}"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627712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2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C33E4077-64F3-DE41-4D44-47B4C4EB9CB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FD3F74A-7C8B-0E13-2F15-0A821436C212}"/>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9B4F5A-A6B0-48BE-A426-D0BAE54BBD81}"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61838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3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676A70A3-4B92-8F70-FD3C-7FAE2FF4F29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79B37782-11BB-FBC2-E535-71FDF1882113}"/>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FF2BD7A-D8C1-40B7-B2CA-3EA560B96363}"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22094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4_Content with Caption">
    <p:spTree>
      <p:nvGrpSpPr>
        <p:cNvPr id="1" name=""/>
        <p:cNvGrpSpPr/>
        <p:nvPr/>
      </p:nvGrpSpPr>
      <p:grpSpPr>
        <a:xfrm>
          <a:off x="0" y="0"/>
          <a:ext cx="0" cy="0"/>
          <a:chOff x="0" y="0"/>
          <a:chExt cx="0" cy="0"/>
        </a:xfrm>
      </p:grpSpPr>
      <p:pic>
        <p:nvPicPr>
          <p:cNvPr id="2" name="Picture 6" descr="A picture containing bird&#10;&#10;Description automatically generated">
            <a:extLst>
              <a:ext uri="{FF2B5EF4-FFF2-40B4-BE49-F238E27FC236}">
                <a16:creationId xmlns:a16="http://schemas.microsoft.com/office/drawing/2014/main" id="{E9B83B2D-F6FD-6D8A-92A1-3A8EDD77585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097" y="-11113"/>
            <a:ext cx="9157097" cy="16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1C1FCCBD-E05F-8D44-59FE-F587ABB7B648}"/>
              </a:ext>
            </a:extLst>
          </p:cNvPr>
          <p:cNvSpPr txBox="1">
            <a:spLocks/>
          </p:cNvSpPr>
          <p:nvPr userDrawn="1"/>
        </p:nvSpPr>
        <p:spPr>
          <a:xfrm>
            <a:off x="7573566" y="7059613"/>
            <a:ext cx="634603" cy="296862"/>
          </a:xfrm>
          <a:prstGeom prst="rect">
            <a:avLst/>
          </a:prstGeom>
        </p:spPr>
        <p:txBody>
          <a:bodyPr lIns="91355" tIns="45678" rIns="91355" bIns="45678" anchor="ctr"/>
          <a:lstStyle>
            <a:defPPr>
              <a:defRPr lang="en-US"/>
            </a:defPPr>
            <a:lvl1pPr marL="0" algn="r" defTabSz="914400" rtl="0" eaLnBrk="1" latinLnBrk="0" hangingPunct="1">
              <a:defRPr sz="1000" b="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FD0CF4-1E58-47A3-88FB-2E32C2FBC2BD}" type="slidenum">
              <a:rPr lang="en-US" sz="999" smtClean="0">
                <a:solidFill>
                  <a:schemeClr val="tx1"/>
                </a:solidFill>
                <a:latin typeface="+mj-lt"/>
              </a:rPr>
              <a:pPr>
                <a:defRPr/>
              </a:pPr>
              <a:t>‹#›</a:t>
            </a:fld>
            <a:endParaRPr lang="en-US" sz="999" dirty="0">
              <a:solidFill>
                <a:schemeClr val="tx1"/>
              </a:solidFill>
              <a:latin typeface="+mj-lt"/>
            </a:endParaRPr>
          </a:p>
        </p:txBody>
      </p:sp>
      <p:sp>
        <p:nvSpPr>
          <p:cNvPr id="10" name="Title 1"/>
          <p:cNvSpPr>
            <a:spLocks noGrp="1"/>
          </p:cNvSpPr>
          <p:nvPr>
            <p:ph type="title"/>
          </p:nvPr>
        </p:nvSpPr>
        <p:spPr>
          <a:xfrm>
            <a:off x="633467" y="350581"/>
            <a:ext cx="6171646" cy="837831"/>
          </a:xfrm>
        </p:spPr>
        <p:txBody>
          <a:bodyPr anchor="b">
            <a:normAutofit/>
          </a:bodyPr>
          <a:lstStyle>
            <a:lvl1pPr algn="l">
              <a:defRPr sz="2798">
                <a:solidFill>
                  <a:schemeClr val="bg1"/>
                </a:solidFill>
              </a:defRPr>
            </a:lvl1pPr>
          </a:lstStyle>
          <a:p>
            <a:r>
              <a:rPr lang="en-US" dirty="0"/>
              <a:t>Click to edit Master title style</a:t>
            </a:r>
          </a:p>
        </p:txBody>
      </p:sp>
      <p:sp>
        <p:nvSpPr>
          <p:cNvPr id="11" name="Text Placeholder 2"/>
          <p:cNvSpPr>
            <a:spLocks noGrp="1"/>
          </p:cNvSpPr>
          <p:nvPr>
            <p:ph type="body" idx="1"/>
          </p:nvPr>
        </p:nvSpPr>
        <p:spPr>
          <a:xfrm>
            <a:off x="633468" y="2194998"/>
            <a:ext cx="8205734" cy="3776940"/>
          </a:xfrm>
        </p:spPr>
        <p:txBody>
          <a:bodyPr/>
          <a:lstStyle>
            <a:lvl1pPr marL="0" indent="0">
              <a:buNone/>
              <a:defRPr sz="2398">
                <a:solidFill>
                  <a:schemeClr val="tx2"/>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981972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44013-AE37-466B-D097-E5B19813C5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81" y="1589"/>
            <a:ext cx="91392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90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343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19471957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97866"/>
            <a:ext cx="9144000" cy="612775"/>
          </a:xfrm>
        </p:spPr>
        <p:txBody>
          <a:bodyPr/>
          <a:lstStyle>
            <a:lvl1pPr>
              <a:defRPr b="1" i="0">
                <a:latin typeface="+mn-lt"/>
                <a:cs typeface="Gotham Bold" pitchFamily="2" charset="0"/>
              </a:defRPr>
            </a:lvl1pPr>
          </a:lstStyle>
          <a:p>
            <a:r>
              <a:rPr lang="en-US" dirty="0"/>
              <a:t>Click to edit Master title style</a:t>
            </a:r>
          </a:p>
        </p:txBody>
      </p:sp>
      <p:sp>
        <p:nvSpPr>
          <p:cNvPr id="3" name="Content Placeholder 2"/>
          <p:cNvSpPr>
            <a:spLocks noGrp="1"/>
          </p:cNvSpPr>
          <p:nvPr>
            <p:ph idx="1"/>
          </p:nvPr>
        </p:nvSpPr>
        <p:spPr>
          <a:xfrm>
            <a:off x="480060" y="1765300"/>
            <a:ext cx="8237220" cy="3824617"/>
          </a:xfrm>
        </p:spPr>
        <p:txBody>
          <a:bodyPr/>
          <a:lstStyle>
            <a:lvl1pPr marL="214313" indent="-214313" algn="l">
              <a:buClrTx/>
              <a:buFont typeface="Arial" charset="0"/>
              <a:buChar char="•"/>
              <a:defRPr sz="1800" b="0" i="0">
                <a:solidFill>
                  <a:schemeClr val="tx1"/>
                </a:solidFill>
                <a:latin typeface="+mn-lt"/>
                <a:cs typeface="Gotham Book" pitchFamily="2" charset="0"/>
              </a:defRPr>
            </a:lvl1pPr>
            <a:lvl2pPr marL="557213" indent="-214313">
              <a:buClrTx/>
              <a:buFont typeface="Arial" charset="0"/>
              <a:buChar char="•"/>
              <a:defRPr sz="1500" b="0" i="0">
                <a:solidFill>
                  <a:schemeClr val="tx1"/>
                </a:solidFill>
                <a:latin typeface="+mn-lt"/>
                <a:cs typeface="Gotham Book" pitchFamily="2" charset="0"/>
              </a:defRPr>
            </a:lvl2pPr>
            <a:lvl3pPr marL="900113" indent="-214313">
              <a:buClrTx/>
              <a:buFont typeface="Arial" charset="0"/>
              <a:buChar char="•"/>
              <a:defRPr b="0" i="0">
                <a:solidFill>
                  <a:schemeClr val="tx1"/>
                </a:solidFill>
                <a:latin typeface="+mn-lt"/>
                <a:cs typeface="Gotham Book" pitchFamily="2" charset="0"/>
              </a:defRPr>
            </a:lvl3pPr>
            <a:lvl4pPr marL="1243013" indent="-214313">
              <a:buClrTx/>
              <a:buFont typeface="Arial" charset="0"/>
              <a:buChar char="•"/>
              <a:defRPr sz="1200" b="0" i="0">
                <a:solidFill>
                  <a:schemeClr val="tx1"/>
                </a:solidFill>
                <a:latin typeface="+mn-lt"/>
                <a:cs typeface="Gotham Book" pitchFamily="2" charset="0"/>
              </a:defRPr>
            </a:lvl4pPr>
            <a:lvl5pPr marL="1585913" indent="-214313">
              <a:buClrTx/>
              <a:buFont typeface="Arial" charset="0"/>
              <a:buChar char="•"/>
              <a:defRPr sz="1200" b="0" i="0">
                <a:solidFill>
                  <a:schemeClr val="tx1"/>
                </a:solidFill>
                <a:latin typeface="+mn-lt"/>
                <a:cs typeface="Gotham Book"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a:extLst>
              <a:ext uri="{FF2B5EF4-FFF2-40B4-BE49-F238E27FC236}">
                <a16:creationId xmlns:a16="http://schemas.microsoft.com/office/drawing/2014/main" id="{1B05374F-8FA5-9B0E-EBD7-412C3653D0D5}"/>
              </a:ext>
            </a:extLst>
          </p:cNvPr>
          <p:cNvSpPr>
            <a:spLocks noGrp="1"/>
          </p:cNvSpPr>
          <p:nvPr>
            <p:ph type="body" sz="quarter" idx="13" hasCustomPrompt="1"/>
          </p:nvPr>
        </p:nvSpPr>
        <p:spPr>
          <a:xfrm>
            <a:off x="484378" y="5966477"/>
            <a:ext cx="8232902" cy="298450"/>
          </a:xfrm>
        </p:spPr>
        <p:txBody>
          <a:bodyPr anchor="b">
            <a:normAutofit/>
          </a:bodyPr>
          <a:lstStyle>
            <a:lvl1pPr marL="0" indent="0" algn="l">
              <a:spcBef>
                <a:spcPts val="450"/>
              </a:spcBef>
              <a:buNone/>
              <a:defRPr sz="900" b="0" i="0">
                <a:solidFill>
                  <a:schemeClr val="tx1"/>
                </a:solidFill>
                <a:latin typeface="+mn-lt"/>
                <a:cs typeface="Gotham Book" pitchFamily="2" charset="0"/>
              </a:defRPr>
            </a:lvl1pPr>
            <a:lvl2pPr>
              <a:defRPr sz="900">
                <a:latin typeface="+mn-lt"/>
              </a:defRPr>
            </a:lvl2pPr>
            <a:lvl3pPr>
              <a:defRPr sz="900">
                <a:latin typeface="+mn-lt"/>
              </a:defRPr>
            </a:lvl3pPr>
          </a:lstStyle>
          <a:p>
            <a:pPr lvl="0"/>
            <a:r>
              <a:rPr lang="en-US" dirty="0"/>
              <a:t>References Edit Master text styles</a:t>
            </a:r>
          </a:p>
        </p:txBody>
      </p:sp>
    </p:spTree>
    <p:extLst>
      <p:ext uri="{BB962C8B-B14F-4D97-AF65-F5344CB8AC3E}">
        <p14:creationId xmlns:p14="http://schemas.microsoft.com/office/powerpoint/2010/main" val="5251267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0723BCD-FE2A-574F-A554-0E2ED1CA6285}"/>
              </a:ext>
            </a:extLst>
          </p:cNvPr>
          <p:cNvSpPr>
            <a:spLocks noGrp="1"/>
          </p:cNvSpPr>
          <p:nvPr>
            <p:ph sz="quarter" idx="12"/>
          </p:nvPr>
        </p:nvSpPr>
        <p:spPr>
          <a:xfrm>
            <a:off x="457201" y="1232454"/>
            <a:ext cx="82295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a:ext uri="{FF2B5EF4-FFF2-40B4-BE49-F238E27FC236}">
                <a16:creationId xmlns:a16="http://schemas.microsoft.com/office/drawing/2014/main" id="{48121C72-9261-504D-8F1B-943FA17B9C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6624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AE6070-D4AC-C397-FFC1-B05D188E55F8}"/>
              </a:ext>
            </a:extLst>
          </p:cNvPr>
          <p:cNvSpPr>
            <a:spLocks noGrp="1"/>
          </p:cNvSpPr>
          <p:nvPr>
            <p:ph type="dt" sz="half" idx="10"/>
          </p:nvPr>
        </p:nvSpPr>
        <p:spPr/>
        <p:txBody>
          <a:bodyPr/>
          <a:lstStyle>
            <a:lvl1pPr>
              <a:defRPr/>
            </a:lvl1pPr>
          </a:lstStyle>
          <a:p>
            <a:pPr>
              <a:defRPr/>
            </a:pPr>
            <a:fld id="{ACC28C68-46CD-41F3-943D-16FB342FC1CD}" type="datetimeFigureOut">
              <a:rPr lang="en-US"/>
              <a:pPr>
                <a:defRPr/>
              </a:pPr>
              <a:t>4/14/2026</a:t>
            </a:fld>
            <a:endParaRPr lang="en-US"/>
          </a:p>
        </p:txBody>
      </p:sp>
      <p:sp>
        <p:nvSpPr>
          <p:cNvPr id="5" name="Footer Placeholder 4">
            <a:extLst>
              <a:ext uri="{FF2B5EF4-FFF2-40B4-BE49-F238E27FC236}">
                <a16:creationId xmlns:a16="http://schemas.microsoft.com/office/drawing/2014/main" id="{831AE4C1-BD9E-4191-D2BC-683A5993A7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617920-EC75-EC7C-18FF-B60B3CE26426}"/>
              </a:ext>
            </a:extLst>
          </p:cNvPr>
          <p:cNvSpPr>
            <a:spLocks noGrp="1"/>
          </p:cNvSpPr>
          <p:nvPr>
            <p:ph type="sldNum" sz="quarter" idx="12"/>
          </p:nvPr>
        </p:nvSpPr>
        <p:spPr/>
        <p:txBody>
          <a:bodyPr/>
          <a:lstStyle>
            <a:lvl1pPr>
              <a:defRPr/>
            </a:lvl1pPr>
          </a:lstStyle>
          <a:p>
            <a:pPr>
              <a:defRPr/>
            </a:pPr>
            <a:fld id="{DBC0E2EF-2430-4E5E-A941-86C4F41CC112}" type="slidenum">
              <a:rPr lang="en-US"/>
              <a:pPr>
                <a:defRPr/>
              </a:pPr>
              <a:t>‹#›</a:t>
            </a:fld>
            <a:endParaRPr lang="en-US"/>
          </a:p>
        </p:txBody>
      </p:sp>
    </p:spTree>
    <p:extLst>
      <p:ext uri="{BB962C8B-B14F-4D97-AF65-F5344CB8AC3E}">
        <p14:creationId xmlns:p14="http://schemas.microsoft.com/office/powerpoint/2010/main" val="34755327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3EAB8-DBE8-36E3-D400-89BCCC8CCD52}"/>
              </a:ext>
            </a:extLst>
          </p:cNvPr>
          <p:cNvSpPr>
            <a:spLocks noGrp="1"/>
          </p:cNvSpPr>
          <p:nvPr>
            <p:ph type="dt" sz="half" idx="10"/>
          </p:nvPr>
        </p:nvSpPr>
        <p:spPr/>
        <p:txBody>
          <a:bodyPr/>
          <a:lstStyle>
            <a:lvl1pPr>
              <a:defRPr/>
            </a:lvl1pPr>
          </a:lstStyle>
          <a:p>
            <a:pPr>
              <a:defRPr/>
            </a:pPr>
            <a:fld id="{3D92BB16-9965-4979-A273-1D536BDB181F}" type="datetimeFigureOut">
              <a:rPr lang="en-US"/>
              <a:pPr>
                <a:defRPr/>
              </a:pPr>
              <a:t>4/14/2026</a:t>
            </a:fld>
            <a:endParaRPr lang="en-US"/>
          </a:p>
        </p:txBody>
      </p:sp>
      <p:sp>
        <p:nvSpPr>
          <p:cNvPr id="5" name="Footer Placeholder 4">
            <a:extLst>
              <a:ext uri="{FF2B5EF4-FFF2-40B4-BE49-F238E27FC236}">
                <a16:creationId xmlns:a16="http://schemas.microsoft.com/office/drawing/2014/main" id="{ABDB6EA6-F547-286A-C9DC-CE34EFAFFC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9A761B-E5DC-3BFE-CF84-67B37F3F2D1D}"/>
              </a:ext>
            </a:extLst>
          </p:cNvPr>
          <p:cNvSpPr>
            <a:spLocks noGrp="1"/>
          </p:cNvSpPr>
          <p:nvPr>
            <p:ph type="sldNum" sz="quarter" idx="12"/>
          </p:nvPr>
        </p:nvSpPr>
        <p:spPr/>
        <p:txBody>
          <a:bodyPr/>
          <a:lstStyle>
            <a:lvl1pPr>
              <a:defRPr/>
            </a:lvl1pPr>
          </a:lstStyle>
          <a:p>
            <a:pPr>
              <a:defRPr/>
            </a:pPr>
            <a:fld id="{F77CF8EB-AC1A-447B-9246-15E4D83B3218}" type="slidenum">
              <a:rPr lang="en-US"/>
              <a:pPr>
                <a:defRPr/>
              </a:pPr>
              <a:t>‹#›</a:t>
            </a:fld>
            <a:endParaRPr lang="en-US"/>
          </a:p>
        </p:txBody>
      </p:sp>
    </p:spTree>
    <p:extLst>
      <p:ext uri="{BB962C8B-B14F-4D97-AF65-F5344CB8AC3E}">
        <p14:creationId xmlns:p14="http://schemas.microsoft.com/office/powerpoint/2010/main" val="1621758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5BA8CF-8AB7-9683-B607-BE435E7BF3FB}"/>
              </a:ext>
            </a:extLst>
          </p:cNvPr>
          <p:cNvSpPr>
            <a:spLocks noGrp="1"/>
          </p:cNvSpPr>
          <p:nvPr>
            <p:ph type="dt" sz="half" idx="10"/>
          </p:nvPr>
        </p:nvSpPr>
        <p:spPr/>
        <p:txBody>
          <a:bodyPr/>
          <a:lstStyle>
            <a:lvl1pPr>
              <a:defRPr/>
            </a:lvl1pPr>
          </a:lstStyle>
          <a:p>
            <a:pPr>
              <a:defRPr/>
            </a:pPr>
            <a:fld id="{1AEB2413-B0B8-4A85-A7C1-63AC86CD56A0}" type="datetimeFigureOut">
              <a:rPr lang="en-US"/>
              <a:pPr>
                <a:defRPr/>
              </a:pPr>
              <a:t>4/14/2026</a:t>
            </a:fld>
            <a:endParaRPr lang="en-US"/>
          </a:p>
        </p:txBody>
      </p:sp>
      <p:sp>
        <p:nvSpPr>
          <p:cNvPr id="5" name="Footer Placeholder 4">
            <a:extLst>
              <a:ext uri="{FF2B5EF4-FFF2-40B4-BE49-F238E27FC236}">
                <a16:creationId xmlns:a16="http://schemas.microsoft.com/office/drawing/2014/main" id="{5115D5DC-DD30-01D1-E0EA-4A1DFD8DE2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ACAD09-271B-E909-4399-8100A8B120D5}"/>
              </a:ext>
            </a:extLst>
          </p:cNvPr>
          <p:cNvSpPr>
            <a:spLocks noGrp="1"/>
          </p:cNvSpPr>
          <p:nvPr>
            <p:ph type="sldNum" sz="quarter" idx="12"/>
          </p:nvPr>
        </p:nvSpPr>
        <p:spPr/>
        <p:txBody>
          <a:bodyPr/>
          <a:lstStyle>
            <a:lvl1pPr>
              <a:defRPr/>
            </a:lvl1pPr>
          </a:lstStyle>
          <a:p>
            <a:pPr>
              <a:defRPr/>
            </a:pPr>
            <a:fld id="{667EA809-8A38-4895-82E3-61E4492CF75D}" type="slidenum">
              <a:rPr lang="en-US"/>
              <a:pPr>
                <a:defRPr/>
              </a:pPr>
              <a:t>‹#›</a:t>
            </a:fld>
            <a:endParaRPr lang="en-US"/>
          </a:p>
        </p:txBody>
      </p:sp>
    </p:spTree>
    <p:extLst>
      <p:ext uri="{BB962C8B-B14F-4D97-AF65-F5344CB8AC3E}">
        <p14:creationId xmlns:p14="http://schemas.microsoft.com/office/powerpoint/2010/main" val="9942011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1280F9-7769-D1FA-2C70-BD6D627FE9A5}"/>
              </a:ext>
            </a:extLst>
          </p:cNvPr>
          <p:cNvSpPr>
            <a:spLocks noGrp="1"/>
          </p:cNvSpPr>
          <p:nvPr>
            <p:ph type="dt" sz="half" idx="10"/>
          </p:nvPr>
        </p:nvSpPr>
        <p:spPr/>
        <p:txBody>
          <a:bodyPr/>
          <a:lstStyle>
            <a:lvl1pPr>
              <a:defRPr/>
            </a:lvl1pPr>
          </a:lstStyle>
          <a:p>
            <a:pPr>
              <a:defRPr/>
            </a:pPr>
            <a:fld id="{5B080AC4-1B67-445E-B26B-78B0626B5BF8}" type="datetimeFigureOut">
              <a:rPr lang="en-US"/>
              <a:pPr>
                <a:defRPr/>
              </a:pPr>
              <a:t>4/14/2026</a:t>
            </a:fld>
            <a:endParaRPr lang="en-US"/>
          </a:p>
        </p:txBody>
      </p:sp>
      <p:sp>
        <p:nvSpPr>
          <p:cNvPr id="6" name="Footer Placeholder 4">
            <a:extLst>
              <a:ext uri="{FF2B5EF4-FFF2-40B4-BE49-F238E27FC236}">
                <a16:creationId xmlns:a16="http://schemas.microsoft.com/office/drawing/2014/main" id="{98E38E5B-1CDF-9E13-23C0-042A8ACEBB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C0C4CF-49ED-AA71-43B7-282E8BF61CC8}"/>
              </a:ext>
            </a:extLst>
          </p:cNvPr>
          <p:cNvSpPr>
            <a:spLocks noGrp="1"/>
          </p:cNvSpPr>
          <p:nvPr>
            <p:ph type="sldNum" sz="quarter" idx="12"/>
          </p:nvPr>
        </p:nvSpPr>
        <p:spPr/>
        <p:txBody>
          <a:bodyPr/>
          <a:lstStyle>
            <a:lvl1pPr>
              <a:defRPr/>
            </a:lvl1pPr>
          </a:lstStyle>
          <a:p>
            <a:pPr>
              <a:defRPr/>
            </a:pPr>
            <a:fld id="{4A2F5311-B85D-4E4C-BB1B-66A3AE544C7F}" type="slidenum">
              <a:rPr lang="en-US"/>
              <a:pPr>
                <a:defRPr/>
              </a:pPr>
              <a:t>‹#›</a:t>
            </a:fld>
            <a:endParaRPr lang="en-US"/>
          </a:p>
        </p:txBody>
      </p:sp>
    </p:spTree>
    <p:extLst>
      <p:ext uri="{BB962C8B-B14F-4D97-AF65-F5344CB8AC3E}">
        <p14:creationId xmlns:p14="http://schemas.microsoft.com/office/powerpoint/2010/main" val="20123734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D6CC9A5-34D9-5D60-D427-8C3D8908AC98}"/>
              </a:ext>
            </a:extLst>
          </p:cNvPr>
          <p:cNvSpPr>
            <a:spLocks noGrp="1"/>
          </p:cNvSpPr>
          <p:nvPr>
            <p:ph type="dt" sz="half" idx="10"/>
          </p:nvPr>
        </p:nvSpPr>
        <p:spPr/>
        <p:txBody>
          <a:bodyPr/>
          <a:lstStyle>
            <a:lvl1pPr>
              <a:defRPr/>
            </a:lvl1pPr>
          </a:lstStyle>
          <a:p>
            <a:pPr>
              <a:defRPr/>
            </a:pPr>
            <a:fld id="{5BA569F6-1E76-4A04-9C38-5DEDEB4BB35A}" type="datetimeFigureOut">
              <a:rPr lang="en-US"/>
              <a:pPr>
                <a:defRPr/>
              </a:pPr>
              <a:t>4/14/2026</a:t>
            </a:fld>
            <a:endParaRPr lang="en-US"/>
          </a:p>
        </p:txBody>
      </p:sp>
      <p:sp>
        <p:nvSpPr>
          <p:cNvPr id="8" name="Footer Placeholder 4">
            <a:extLst>
              <a:ext uri="{FF2B5EF4-FFF2-40B4-BE49-F238E27FC236}">
                <a16:creationId xmlns:a16="http://schemas.microsoft.com/office/drawing/2014/main" id="{9133E798-289D-A26F-927B-42047AD192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96B284F-2E36-AF0E-2385-5EF162E2AF49}"/>
              </a:ext>
            </a:extLst>
          </p:cNvPr>
          <p:cNvSpPr>
            <a:spLocks noGrp="1"/>
          </p:cNvSpPr>
          <p:nvPr>
            <p:ph type="sldNum" sz="quarter" idx="12"/>
          </p:nvPr>
        </p:nvSpPr>
        <p:spPr/>
        <p:txBody>
          <a:bodyPr/>
          <a:lstStyle>
            <a:lvl1pPr>
              <a:defRPr/>
            </a:lvl1pPr>
          </a:lstStyle>
          <a:p>
            <a:pPr>
              <a:defRPr/>
            </a:pPr>
            <a:fld id="{F0807147-79F6-4731-B193-A965B69F2901}" type="slidenum">
              <a:rPr lang="en-US"/>
              <a:pPr>
                <a:defRPr/>
              </a:pPr>
              <a:t>‹#›</a:t>
            </a:fld>
            <a:endParaRPr lang="en-US"/>
          </a:p>
        </p:txBody>
      </p:sp>
    </p:spTree>
    <p:extLst>
      <p:ext uri="{BB962C8B-B14F-4D97-AF65-F5344CB8AC3E}">
        <p14:creationId xmlns:p14="http://schemas.microsoft.com/office/powerpoint/2010/main" val="20326049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7B20FF6-EBD5-E994-9CF4-D20282076837}"/>
              </a:ext>
            </a:extLst>
          </p:cNvPr>
          <p:cNvSpPr>
            <a:spLocks noGrp="1"/>
          </p:cNvSpPr>
          <p:nvPr>
            <p:ph type="dt" sz="half" idx="10"/>
          </p:nvPr>
        </p:nvSpPr>
        <p:spPr/>
        <p:txBody>
          <a:bodyPr/>
          <a:lstStyle>
            <a:lvl1pPr>
              <a:defRPr/>
            </a:lvl1pPr>
          </a:lstStyle>
          <a:p>
            <a:pPr>
              <a:defRPr/>
            </a:pPr>
            <a:fld id="{B1E5E7EE-7D48-4C61-B9F2-BB076A3D0631}" type="datetimeFigureOut">
              <a:rPr lang="en-US"/>
              <a:pPr>
                <a:defRPr/>
              </a:pPr>
              <a:t>4/14/2026</a:t>
            </a:fld>
            <a:endParaRPr lang="en-US"/>
          </a:p>
        </p:txBody>
      </p:sp>
      <p:sp>
        <p:nvSpPr>
          <p:cNvPr id="4" name="Footer Placeholder 4">
            <a:extLst>
              <a:ext uri="{FF2B5EF4-FFF2-40B4-BE49-F238E27FC236}">
                <a16:creationId xmlns:a16="http://schemas.microsoft.com/office/drawing/2014/main" id="{D2FEA296-6A74-E786-398F-B8C2FF2910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E70F039-73A2-836C-3C5B-1FADBA8E6D5C}"/>
              </a:ext>
            </a:extLst>
          </p:cNvPr>
          <p:cNvSpPr>
            <a:spLocks noGrp="1"/>
          </p:cNvSpPr>
          <p:nvPr>
            <p:ph type="sldNum" sz="quarter" idx="12"/>
          </p:nvPr>
        </p:nvSpPr>
        <p:spPr/>
        <p:txBody>
          <a:bodyPr/>
          <a:lstStyle>
            <a:lvl1pPr>
              <a:defRPr/>
            </a:lvl1pPr>
          </a:lstStyle>
          <a:p>
            <a:pPr>
              <a:defRPr/>
            </a:pPr>
            <a:fld id="{D0368753-23EF-433A-A5CC-94965B67654C}" type="slidenum">
              <a:rPr lang="en-US"/>
              <a:pPr>
                <a:defRPr/>
              </a:pPr>
              <a:t>‹#›</a:t>
            </a:fld>
            <a:endParaRPr lang="en-US"/>
          </a:p>
        </p:txBody>
      </p:sp>
    </p:spTree>
    <p:extLst>
      <p:ext uri="{BB962C8B-B14F-4D97-AF65-F5344CB8AC3E}">
        <p14:creationId xmlns:p14="http://schemas.microsoft.com/office/powerpoint/2010/main" val="241596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6A6B540-6218-B684-8BB3-24E48B3DEC0F}"/>
              </a:ext>
            </a:extLst>
          </p:cNvPr>
          <p:cNvSpPr>
            <a:spLocks noGrp="1"/>
          </p:cNvSpPr>
          <p:nvPr>
            <p:ph type="dt" sz="half" idx="10"/>
          </p:nvPr>
        </p:nvSpPr>
        <p:spPr/>
        <p:txBody>
          <a:bodyPr/>
          <a:lstStyle>
            <a:lvl1pPr>
              <a:defRPr/>
            </a:lvl1pPr>
          </a:lstStyle>
          <a:p>
            <a:pPr>
              <a:defRPr/>
            </a:pPr>
            <a:fld id="{D2C397D8-9BBC-4E30-A828-6D4D26BB7CFD}" type="datetimeFigureOut">
              <a:rPr lang="en-US"/>
              <a:pPr>
                <a:defRPr/>
              </a:pPr>
              <a:t>4/14/2026</a:t>
            </a:fld>
            <a:endParaRPr lang="en-US"/>
          </a:p>
        </p:txBody>
      </p:sp>
      <p:sp>
        <p:nvSpPr>
          <p:cNvPr id="3" name="Footer Placeholder 4">
            <a:extLst>
              <a:ext uri="{FF2B5EF4-FFF2-40B4-BE49-F238E27FC236}">
                <a16:creationId xmlns:a16="http://schemas.microsoft.com/office/drawing/2014/main" id="{30D30FD5-9136-D17C-7966-8815BDA585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D17807C-D2C7-33F9-6DA9-45D8D42F0F14}"/>
              </a:ext>
            </a:extLst>
          </p:cNvPr>
          <p:cNvSpPr>
            <a:spLocks noGrp="1"/>
          </p:cNvSpPr>
          <p:nvPr>
            <p:ph type="sldNum" sz="quarter" idx="12"/>
          </p:nvPr>
        </p:nvSpPr>
        <p:spPr/>
        <p:txBody>
          <a:bodyPr/>
          <a:lstStyle>
            <a:lvl1pPr>
              <a:defRPr/>
            </a:lvl1pPr>
          </a:lstStyle>
          <a:p>
            <a:pPr>
              <a:defRPr/>
            </a:pPr>
            <a:fld id="{E22D132C-213F-400A-AA71-7688F434F603}" type="slidenum">
              <a:rPr lang="en-US"/>
              <a:pPr>
                <a:defRPr/>
              </a:pPr>
              <a:t>‹#›</a:t>
            </a:fld>
            <a:endParaRPr lang="en-US"/>
          </a:p>
        </p:txBody>
      </p:sp>
    </p:spTree>
    <p:extLst>
      <p:ext uri="{BB962C8B-B14F-4D97-AF65-F5344CB8AC3E}">
        <p14:creationId xmlns:p14="http://schemas.microsoft.com/office/powerpoint/2010/main" val="95180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3C6C72A-35FD-3AC9-6D82-1AD2C5017E10}"/>
              </a:ext>
            </a:extLst>
          </p:cNvPr>
          <p:cNvSpPr>
            <a:spLocks noGrp="1"/>
          </p:cNvSpPr>
          <p:nvPr>
            <p:ph type="dt" sz="half" idx="10"/>
          </p:nvPr>
        </p:nvSpPr>
        <p:spPr/>
        <p:txBody>
          <a:bodyPr/>
          <a:lstStyle>
            <a:lvl1pPr>
              <a:defRPr/>
            </a:lvl1pPr>
          </a:lstStyle>
          <a:p>
            <a:pPr>
              <a:defRPr/>
            </a:pPr>
            <a:fld id="{129F1E25-060C-46DC-8DA2-9FD532CD12C9}" type="datetimeFigureOut">
              <a:rPr lang="en-US"/>
              <a:pPr>
                <a:defRPr/>
              </a:pPr>
              <a:t>4/14/2026</a:t>
            </a:fld>
            <a:endParaRPr lang="en-US"/>
          </a:p>
        </p:txBody>
      </p:sp>
      <p:sp>
        <p:nvSpPr>
          <p:cNvPr id="6" name="Footer Placeholder 4">
            <a:extLst>
              <a:ext uri="{FF2B5EF4-FFF2-40B4-BE49-F238E27FC236}">
                <a16:creationId xmlns:a16="http://schemas.microsoft.com/office/drawing/2014/main" id="{BFAE4E00-1A88-A4FF-729D-9B80CC7958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8C277D-D31D-8AD6-CCF4-540AD015533D}"/>
              </a:ext>
            </a:extLst>
          </p:cNvPr>
          <p:cNvSpPr>
            <a:spLocks noGrp="1"/>
          </p:cNvSpPr>
          <p:nvPr>
            <p:ph type="sldNum" sz="quarter" idx="12"/>
          </p:nvPr>
        </p:nvSpPr>
        <p:spPr/>
        <p:txBody>
          <a:bodyPr/>
          <a:lstStyle>
            <a:lvl1pPr>
              <a:defRPr/>
            </a:lvl1pPr>
          </a:lstStyle>
          <a:p>
            <a:pPr>
              <a:defRPr/>
            </a:pPr>
            <a:fld id="{8AB1BC47-3F77-4D0C-92BC-18A826B6587E}" type="slidenum">
              <a:rPr lang="en-US"/>
              <a:pPr>
                <a:defRPr/>
              </a:pPr>
              <a:t>‹#›</a:t>
            </a:fld>
            <a:endParaRPr lang="en-US"/>
          </a:p>
        </p:txBody>
      </p:sp>
    </p:spTree>
    <p:extLst>
      <p:ext uri="{BB962C8B-B14F-4D97-AF65-F5344CB8AC3E}">
        <p14:creationId xmlns:p14="http://schemas.microsoft.com/office/powerpoint/2010/main" val="4115573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B72D29F-0211-6AB5-237F-0F435693666C}"/>
              </a:ext>
            </a:extLst>
          </p:cNvPr>
          <p:cNvSpPr>
            <a:spLocks noGrp="1"/>
          </p:cNvSpPr>
          <p:nvPr>
            <p:ph type="dt" sz="half" idx="10"/>
          </p:nvPr>
        </p:nvSpPr>
        <p:spPr/>
        <p:txBody>
          <a:bodyPr/>
          <a:lstStyle>
            <a:lvl1pPr>
              <a:defRPr/>
            </a:lvl1pPr>
          </a:lstStyle>
          <a:p>
            <a:pPr>
              <a:defRPr/>
            </a:pPr>
            <a:fld id="{12195D40-E301-4F99-B44C-530713592F26}" type="datetimeFigureOut">
              <a:rPr lang="en-US"/>
              <a:pPr>
                <a:defRPr/>
              </a:pPr>
              <a:t>4/14/2026</a:t>
            </a:fld>
            <a:endParaRPr lang="en-US"/>
          </a:p>
        </p:txBody>
      </p:sp>
      <p:sp>
        <p:nvSpPr>
          <p:cNvPr id="6" name="Footer Placeholder 4">
            <a:extLst>
              <a:ext uri="{FF2B5EF4-FFF2-40B4-BE49-F238E27FC236}">
                <a16:creationId xmlns:a16="http://schemas.microsoft.com/office/drawing/2014/main" id="{0EEC1FA4-801D-A133-F143-39894367FF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596787-D2A5-58BC-BFEE-CA8C15D34990}"/>
              </a:ext>
            </a:extLst>
          </p:cNvPr>
          <p:cNvSpPr>
            <a:spLocks noGrp="1"/>
          </p:cNvSpPr>
          <p:nvPr>
            <p:ph type="sldNum" sz="quarter" idx="12"/>
          </p:nvPr>
        </p:nvSpPr>
        <p:spPr/>
        <p:txBody>
          <a:bodyPr/>
          <a:lstStyle>
            <a:lvl1pPr>
              <a:defRPr/>
            </a:lvl1pPr>
          </a:lstStyle>
          <a:p>
            <a:pPr>
              <a:defRPr/>
            </a:pPr>
            <a:fld id="{1BC140F1-9189-4E31-8E85-B8F767943377}" type="slidenum">
              <a:rPr lang="en-US"/>
              <a:pPr>
                <a:defRPr/>
              </a:pPr>
              <a:t>‹#›</a:t>
            </a:fld>
            <a:endParaRPr lang="en-US"/>
          </a:p>
        </p:txBody>
      </p:sp>
    </p:spTree>
    <p:extLst>
      <p:ext uri="{BB962C8B-B14F-4D97-AF65-F5344CB8AC3E}">
        <p14:creationId xmlns:p14="http://schemas.microsoft.com/office/powerpoint/2010/main" val="1646945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CC17D-5111-DC36-25BB-E42222C84509}"/>
              </a:ext>
            </a:extLst>
          </p:cNvPr>
          <p:cNvSpPr>
            <a:spLocks noGrp="1"/>
          </p:cNvSpPr>
          <p:nvPr>
            <p:ph type="dt" sz="half" idx="10"/>
          </p:nvPr>
        </p:nvSpPr>
        <p:spPr/>
        <p:txBody>
          <a:bodyPr/>
          <a:lstStyle>
            <a:lvl1pPr>
              <a:defRPr/>
            </a:lvl1pPr>
          </a:lstStyle>
          <a:p>
            <a:pPr>
              <a:defRPr/>
            </a:pPr>
            <a:fld id="{35B00A36-F1DD-4561-B1FA-8095E38B2D8D}" type="datetimeFigureOut">
              <a:rPr lang="en-US"/>
              <a:pPr>
                <a:defRPr/>
              </a:pPr>
              <a:t>4/14/2026</a:t>
            </a:fld>
            <a:endParaRPr lang="en-US"/>
          </a:p>
        </p:txBody>
      </p:sp>
      <p:sp>
        <p:nvSpPr>
          <p:cNvPr id="5" name="Footer Placeholder 4">
            <a:extLst>
              <a:ext uri="{FF2B5EF4-FFF2-40B4-BE49-F238E27FC236}">
                <a16:creationId xmlns:a16="http://schemas.microsoft.com/office/drawing/2014/main" id="{1269911A-2901-478F-6561-3E87A53660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4391B7-4877-426E-718A-EB82B5E2C22B}"/>
              </a:ext>
            </a:extLst>
          </p:cNvPr>
          <p:cNvSpPr>
            <a:spLocks noGrp="1"/>
          </p:cNvSpPr>
          <p:nvPr>
            <p:ph type="sldNum" sz="quarter" idx="12"/>
          </p:nvPr>
        </p:nvSpPr>
        <p:spPr/>
        <p:txBody>
          <a:bodyPr/>
          <a:lstStyle>
            <a:lvl1pPr>
              <a:defRPr/>
            </a:lvl1pPr>
          </a:lstStyle>
          <a:p>
            <a:pPr>
              <a:defRPr/>
            </a:pPr>
            <a:fld id="{10EB16A8-BB95-4F94-9E27-0F808C22F014}" type="slidenum">
              <a:rPr lang="en-US"/>
              <a:pPr>
                <a:defRPr/>
              </a:pPr>
              <a:t>‹#›</a:t>
            </a:fld>
            <a:endParaRPr lang="en-US"/>
          </a:p>
        </p:txBody>
      </p:sp>
    </p:spTree>
    <p:extLst>
      <p:ext uri="{BB962C8B-B14F-4D97-AF65-F5344CB8AC3E}">
        <p14:creationId xmlns:p14="http://schemas.microsoft.com/office/powerpoint/2010/main" val="3648601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0B1A4-C424-269C-182A-0DD250398993}"/>
              </a:ext>
            </a:extLst>
          </p:cNvPr>
          <p:cNvSpPr>
            <a:spLocks noGrp="1"/>
          </p:cNvSpPr>
          <p:nvPr>
            <p:ph type="dt" sz="half" idx="10"/>
          </p:nvPr>
        </p:nvSpPr>
        <p:spPr/>
        <p:txBody>
          <a:bodyPr/>
          <a:lstStyle>
            <a:lvl1pPr>
              <a:defRPr/>
            </a:lvl1pPr>
          </a:lstStyle>
          <a:p>
            <a:pPr>
              <a:defRPr/>
            </a:pPr>
            <a:fld id="{508923A6-793F-4956-B8BB-98B36FA062F8}" type="datetimeFigureOut">
              <a:rPr lang="en-US"/>
              <a:pPr>
                <a:defRPr/>
              </a:pPr>
              <a:t>4/14/2026</a:t>
            </a:fld>
            <a:endParaRPr lang="en-US"/>
          </a:p>
        </p:txBody>
      </p:sp>
      <p:sp>
        <p:nvSpPr>
          <p:cNvPr id="5" name="Footer Placeholder 4">
            <a:extLst>
              <a:ext uri="{FF2B5EF4-FFF2-40B4-BE49-F238E27FC236}">
                <a16:creationId xmlns:a16="http://schemas.microsoft.com/office/drawing/2014/main" id="{75075593-593D-3DC5-AC0C-02965EDD4E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0A0A36-677B-86E3-987F-6153672A8E56}"/>
              </a:ext>
            </a:extLst>
          </p:cNvPr>
          <p:cNvSpPr>
            <a:spLocks noGrp="1"/>
          </p:cNvSpPr>
          <p:nvPr>
            <p:ph type="sldNum" sz="quarter" idx="12"/>
          </p:nvPr>
        </p:nvSpPr>
        <p:spPr/>
        <p:txBody>
          <a:bodyPr/>
          <a:lstStyle>
            <a:lvl1pPr>
              <a:defRPr/>
            </a:lvl1pPr>
          </a:lstStyle>
          <a:p>
            <a:pPr>
              <a:defRPr/>
            </a:pPr>
            <a:fld id="{A86E7785-868A-48FA-A97A-3EC55FD58716}" type="slidenum">
              <a:rPr lang="en-US"/>
              <a:pPr>
                <a:defRPr/>
              </a:pPr>
              <a:t>‹#›</a:t>
            </a:fld>
            <a:endParaRPr lang="en-US"/>
          </a:p>
        </p:txBody>
      </p:sp>
    </p:spTree>
    <p:extLst>
      <p:ext uri="{BB962C8B-B14F-4D97-AF65-F5344CB8AC3E}">
        <p14:creationId xmlns:p14="http://schemas.microsoft.com/office/powerpoint/2010/main" val="4095205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5"/>
          </p:nvPr>
        </p:nvSpPr>
        <p:spPr>
          <a:xfrm>
            <a:off x="332184" y="6051958"/>
            <a:ext cx="8479631" cy="412750"/>
          </a:xfrm>
          <a:noFill/>
        </p:spPr>
        <p:txBody>
          <a:bodyPr lIns="0" tIns="0" rIns="0" bIns="0" rtlCol="0" anchor="b">
            <a:noAutofit/>
          </a:bodyPr>
          <a:lstStyle>
            <a:lvl1pPr>
              <a:defRPr lang="en-DE" sz="600" dirty="0">
                <a:solidFill>
                  <a:schemeClr val="tx1">
                    <a:lumMod val="60000"/>
                    <a:lumOff val="40000"/>
                  </a:schemeClr>
                </a:solidFill>
              </a:defRPr>
            </a:lvl1pPr>
          </a:lstStyle>
          <a:p>
            <a:pPr lvl="0"/>
            <a:r>
              <a:rPr lang="en-US"/>
              <a:t>Click to edit Master text styles</a:t>
            </a:r>
            <a:endParaRPr lang="en-DE"/>
          </a:p>
        </p:txBody>
      </p:sp>
      <p:sp>
        <p:nvSpPr>
          <p:cNvPr id="2" name="Footer Placeholder 1">
            <a:extLst>
              <a:ext uri="{FF2B5EF4-FFF2-40B4-BE49-F238E27FC236}">
                <a16:creationId xmlns:a16="http://schemas.microsoft.com/office/drawing/2014/main" id="{9D683B33-586F-97B8-624F-30DAE596996C}"/>
              </a:ext>
            </a:extLst>
          </p:cNvPr>
          <p:cNvSpPr>
            <a:spLocks noGrp="1"/>
          </p:cNvSpPr>
          <p:nvPr>
            <p:ph type="ftr" sz="quarter" idx="16"/>
          </p:nvPr>
        </p:nvSpPr>
        <p:spPr>
          <a:xfrm>
            <a:off x="2500313" y="6491288"/>
            <a:ext cx="4143375" cy="247650"/>
          </a:xfrm>
        </p:spPr>
        <p:txBody>
          <a:bodyPr/>
          <a:lstStyle>
            <a:lvl1pPr>
              <a:defRPr/>
            </a:lvl1pPr>
          </a:lstStyle>
          <a:p>
            <a:pPr>
              <a:defRPr/>
            </a:pPr>
            <a:r>
              <a:rPr lang="en-US"/>
              <a:t>MAT-1397 v1.0</a:t>
            </a:r>
          </a:p>
        </p:txBody>
      </p:sp>
      <p:sp>
        <p:nvSpPr>
          <p:cNvPr id="5" name="Slide Number Placeholder 5">
            <a:extLst>
              <a:ext uri="{FF2B5EF4-FFF2-40B4-BE49-F238E27FC236}">
                <a16:creationId xmlns:a16="http://schemas.microsoft.com/office/drawing/2014/main" id="{F01C2CD2-EAC6-AB59-7B4A-28AC7B2618A2}"/>
              </a:ext>
            </a:extLst>
          </p:cNvPr>
          <p:cNvSpPr>
            <a:spLocks noGrp="1"/>
          </p:cNvSpPr>
          <p:nvPr>
            <p:ph type="sldNum" sz="quarter" idx="17"/>
          </p:nvPr>
        </p:nvSpPr>
        <p:spPr>
          <a:xfrm>
            <a:off x="8297466" y="6491288"/>
            <a:ext cx="514350" cy="247650"/>
          </a:xfrm>
        </p:spPr>
        <p:txBody>
          <a:bodyPr/>
          <a:lstStyle>
            <a:lvl1pPr>
              <a:defRPr/>
            </a:lvl1pPr>
          </a:lstStyle>
          <a:p>
            <a:pPr>
              <a:defRPr/>
            </a:pPr>
            <a:fld id="{E96946D7-EE17-4C33-B66C-632E3CC43E33}" type="slidenum">
              <a:rPr lang="en-US"/>
              <a:pPr>
                <a:defRPr/>
              </a:pPr>
              <a:t>‹#›</a:t>
            </a:fld>
            <a:endParaRPr lang="en-US"/>
          </a:p>
        </p:txBody>
      </p:sp>
    </p:spTree>
    <p:extLst>
      <p:ext uri="{BB962C8B-B14F-4D97-AF65-F5344CB8AC3E}">
        <p14:creationId xmlns:p14="http://schemas.microsoft.com/office/powerpoint/2010/main" val="3528907816"/>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693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5236935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 Column Layout A">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EFFAE-9F79-C2DF-98D0-C0E266C1CAF9}"/>
              </a:ext>
            </a:extLst>
          </p:cNvPr>
          <p:cNvSpPr/>
          <p:nvPr userDrawn="1"/>
        </p:nvSpPr>
        <p:spPr>
          <a:xfrm>
            <a:off x="342900" y="1638301"/>
            <a:ext cx="4057650" cy="4314825"/>
          </a:xfrm>
          <a:prstGeom prst="roundRect">
            <a:avLst>
              <a:gd name="adj" fmla="val 3655"/>
            </a:avLst>
          </a:prstGeom>
          <a:solidFill>
            <a:schemeClr val="bg1"/>
          </a:solidFill>
          <a:ln>
            <a:solidFill>
              <a:schemeClr val="bg1">
                <a:lumMod val="95000"/>
              </a:schemeClr>
            </a:solidFill>
          </a:ln>
          <a:effectLst>
            <a:outerShdw blurRad="127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800">
              <a:solidFill>
                <a:prstClr val="white"/>
              </a:solidFill>
              <a:latin typeface="Arial"/>
            </a:endParaRPr>
          </a:p>
        </p:txBody>
      </p:sp>
      <p:sp>
        <p:nvSpPr>
          <p:cNvPr id="4" name="Rectangle: Top Corners Rounded 3">
            <a:extLst>
              <a:ext uri="{FF2B5EF4-FFF2-40B4-BE49-F238E27FC236}">
                <a16:creationId xmlns:a16="http://schemas.microsoft.com/office/drawing/2014/main" id="{5B7081D5-FC93-2539-328D-D9A0EF015AB9}"/>
              </a:ext>
            </a:extLst>
          </p:cNvPr>
          <p:cNvSpPr/>
          <p:nvPr userDrawn="1"/>
        </p:nvSpPr>
        <p:spPr>
          <a:xfrm flipH="1">
            <a:off x="342900" y="1638301"/>
            <a:ext cx="4057650" cy="739775"/>
          </a:xfrm>
          <a:prstGeom prst="round2SameRect">
            <a:avLst>
              <a:gd name="adj1" fmla="val 23102"/>
              <a:gd name="adj2" fmla="val 0"/>
            </a:avLst>
          </a:prstGeom>
          <a:solidFill>
            <a:schemeClr val="accent1"/>
          </a:solidFill>
          <a:ln w="12700" cap="flat" cmpd="sng" algn="ctr">
            <a:noFill/>
            <a:prstDash val="solid"/>
            <a:miter lim="800000"/>
          </a:ln>
          <a:effectLst/>
        </p:spPr>
        <p:txBody>
          <a:bodyPr lIns="0" tIns="0" rIns="0" bIns="0" anchor="ctr"/>
          <a:lstStyle/>
          <a:p>
            <a:pPr algn="ctr">
              <a:spcBef>
                <a:spcPts val="0"/>
              </a:spcBef>
              <a:defRPr/>
            </a:pPr>
            <a:endParaRPr lang="en-US" sz="1800" b="1" kern="0" dirty="0">
              <a:solidFill>
                <a:srgbClr val="FFFFFF"/>
              </a:solidFill>
              <a:latin typeface="+mj-lt"/>
            </a:endParaRPr>
          </a:p>
        </p:txBody>
      </p:sp>
      <p:sp>
        <p:nvSpPr>
          <p:cNvPr id="5" name="Rectangle: Rounded Corners 4">
            <a:extLst>
              <a:ext uri="{FF2B5EF4-FFF2-40B4-BE49-F238E27FC236}">
                <a16:creationId xmlns:a16="http://schemas.microsoft.com/office/drawing/2014/main" id="{4F787C69-209D-6B8E-881C-ACB2A223D9B8}"/>
              </a:ext>
            </a:extLst>
          </p:cNvPr>
          <p:cNvSpPr/>
          <p:nvPr userDrawn="1"/>
        </p:nvSpPr>
        <p:spPr>
          <a:xfrm>
            <a:off x="4743450" y="1638301"/>
            <a:ext cx="4057650" cy="4314825"/>
          </a:xfrm>
          <a:prstGeom prst="roundRect">
            <a:avLst>
              <a:gd name="adj" fmla="val 3655"/>
            </a:avLst>
          </a:prstGeom>
          <a:solidFill>
            <a:schemeClr val="bg1"/>
          </a:solidFill>
          <a:ln>
            <a:solidFill>
              <a:schemeClr val="bg1">
                <a:lumMod val="95000"/>
              </a:schemeClr>
            </a:solidFill>
          </a:ln>
          <a:effectLst>
            <a:outerShdw blurRad="1270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800">
              <a:solidFill>
                <a:prstClr val="white"/>
              </a:solidFill>
              <a:latin typeface="Arial"/>
            </a:endParaRPr>
          </a:p>
        </p:txBody>
      </p:sp>
      <p:sp>
        <p:nvSpPr>
          <p:cNvPr id="6" name="Rectangle: Top Corners Rounded 5">
            <a:extLst>
              <a:ext uri="{FF2B5EF4-FFF2-40B4-BE49-F238E27FC236}">
                <a16:creationId xmlns:a16="http://schemas.microsoft.com/office/drawing/2014/main" id="{626424A0-FD20-252F-6FBC-BEC19187C16A}"/>
              </a:ext>
            </a:extLst>
          </p:cNvPr>
          <p:cNvSpPr/>
          <p:nvPr userDrawn="1"/>
        </p:nvSpPr>
        <p:spPr>
          <a:xfrm flipH="1">
            <a:off x="4743450" y="1638301"/>
            <a:ext cx="4057650" cy="739775"/>
          </a:xfrm>
          <a:prstGeom prst="round2SameRect">
            <a:avLst>
              <a:gd name="adj1" fmla="val 23102"/>
              <a:gd name="adj2" fmla="val 0"/>
            </a:avLst>
          </a:prstGeom>
          <a:solidFill>
            <a:schemeClr val="accent1"/>
          </a:solidFill>
          <a:ln w="12700" cap="flat" cmpd="sng" algn="ctr">
            <a:noFill/>
            <a:prstDash val="solid"/>
            <a:miter lim="800000"/>
          </a:ln>
          <a:effectLst/>
        </p:spPr>
        <p:txBody>
          <a:bodyPr lIns="0" tIns="0" rIns="0" bIns="0" anchor="ctr"/>
          <a:lstStyle/>
          <a:p>
            <a:pPr algn="ctr">
              <a:spcBef>
                <a:spcPts val="0"/>
              </a:spcBef>
              <a:defRPr/>
            </a:pPr>
            <a:endParaRPr lang="en-US" sz="1800" b="1" kern="0" dirty="0">
              <a:solidFill>
                <a:srgbClr val="FFFFFF"/>
              </a:solidFill>
              <a:latin typeface="+mj-lt"/>
            </a:endParaRPr>
          </a:p>
        </p:txBody>
      </p:sp>
      <p:sp>
        <p:nvSpPr>
          <p:cNvPr id="3" name="Title 2"/>
          <p:cNvSpPr>
            <a:spLocks noGrp="1"/>
          </p:cNvSpPr>
          <p:nvPr>
            <p:ph type="title"/>
          </p:nvPr>
        </p:nvSpPr>
        <p:spPr>
          <a:xfrm>
            <a:off x="345185" y="460693"/>
            <a:ext cx="8455914" cy="429348"/>
          </a:xfrm>
        </p:spPr>
        <p:txBody>
          <a:bodyPr/>
          <a:lstStyle>
            <a:lvl1pPr>
              <a:spcBef>
                <a:spcPts val="0"/>
              </a:spcBef>
              <a:defRPr/>
            </a:lvl1pPr>
          </a:lstStyle>
          <a:p>
            <a:r>
              <a:rPr lang="en-US"/>
              <a:t>Click to edit Master title style</a:t>
            </a:r>
            <a:endParaRPr lang="en-US" dirty="0"/>
          </a:p>
        </p:txBody>
      </p:sp>
      <p:sp>
        <p:nvSpPr>
          <p:cNvPr id="10" name="Text Placeholder 8"/>
          <p:cNvSpPr>
            <a:spLocks noGrp="1"/>
          </p:cNvSpPr>
          <p:nvPr>
            <p:ph type="body" sz="quarter" idx="14"/>
          </p:nvPr>
        </p:nvSpPr>
        <p:spPr>
          <a:xfrm>
            <a:off x="345185" y="924071"/>
            <a:ext cx="8455914" cy="429347"/>
          </a:xfrm>
        </p:spPr>
        <p:txBody>
          <a:bodyPr lIns="0" tIns="0" rIns="0" bIns="0" rtlCol="0">
            <a:noAutofit/>
          </a:bodyPr>
          <a:lstStyle>
            <a:lvl1pPr>
              <a:lnSpc>
                <a:spcPct val="90000"/>
              </a:lnSpc>
              <a:spcBef>
                <a:spcPts val="0"/>
              </a:spcBef>
              <a:defRPr lang="en-US" dirty="0">
                <a:solidFill>
                  <a:schemeClr val="bg1">
                    <a:lumMod val="65000"/>
                  </a:schemeClr>
                </a:solidFill>
              </a:defRPr>
            </a:lvl1pPr>
          </a:lstStyle>
          <a:p>
            <a:pPr lvl="0"/>
            <a:r>
              <a:rPr lang="en-US"/>
              <a:t>Click to edit Master text styles</a:t>
            </a:r>
          </a:p>
        </p:txBody>
      </p:sp>
      <p:sp>
        <p:nvSpPr>
          <p:cNvPr id="8" name="Text Placeholder 7"/>
          <p:cNvSpPr>
            <a:spLocks noGrp="1"/>
          </p:cNvSpPr>
          <p:nvPr>
            <p:ph type="body" sz="quarter" idx="16"/>
          </p:nvPr>
        </p:nvSpPr>
        <p:spPr>
          <a:xfrm>
            <a:off x="345185" y="5960360"/>
            <a:ext cx="8455914" cy="246888"/>
          </a:xfrm>
        </p:spPr>
        <p:txBody>
          <a:bodyPr anchor="b"/>
          <a:lstStyle>
            <a:lvl1pPr>
              <a:spcBef>
                <a:spcPts val="0"/>
              </a:spcBef>
              <a:defRPr lang="en-US" sz="600" kern="1200" dirty="0">
                <a:solidFill>
                  <a:schemeClr val="tx2">
                    <a:lumMod val="60000"/>
                    <a:lumOff val="40000"/>
                  </a:schemeClr>
                </a:solidFill>
                <a:latin typeface="+mn-lt"/>
                <a:ea typeface="+mn-ea"/>
                <a:cs typeface="+mn-cs"/>
              </a:defRPr>
            </a:lvl1pPr>
          </a:lstStyle>
          <a:p>
            <a:pPr lvl="0"/>
            <a:r>
              <a:rPr lang="en-US"/>
              <a:t>Click to edit Master text styles</a:t>
            </a:r>
          </a:p>
        </p:txBody>
      </p:sp>
      <p:sp>
        <p:nvSpPr>
          <p:cNvPr id="13" name="Text Placeholder 12"/>
          <p:cNvSpPr>
            <a:spLocks noGrp="1"/>
          </p:cNvSpPr>
          <p:nvPr>
            <p:ph type="body" sz="quarter" idx="18"/>
          </p:nvPr>
        </p:nvSpPr>
        <p:spPr>
          <a:xfrm>
            <a:off x="342901" y="1638301"/>
            <a:ext cx="4057643" cy="739293"/>
          </a:xfrm>
        </p:spPr>
        <p:txBody>
          <a:bodyPr anchor="ctr"/>
          <a:lstStyle>
            <a:lvl1pPr algn="ctr">
              <a:defRPr sz="1350" b="1">
                <a:solidFill>
                  <a:schemeClr val="bg1"/>
                </a:solidFill>
              </a:defRPr>
            </a:lvl1pPr>
            <a:lvl2pPr marL="0" indent="0">
              <a:buNone/>
              <a:defRPr/>
            </a:lvl2pPr>
          </a:lstStyle>
          <a:p>
            <a:pPr lvl="0"/>
            <a:r>
              <a:rPr lang="en-US"/>
              <a:t>Click to edit Master text styles</a:t>
            </a:r>
          </a:p>
        </p:txBody>
      </p:sp>
      <p:sp>
        <p:nvSpPr>
          <p:cNvPr id="14" name="Text Placeholder 12"/>
          <p:cNvSpPr>
            <a:spLocks noGrp="1"/>
          </p:cNvSpPr>
          <p:nvPr>
            <p:ph type="body" sz="quarter" idx="19"/>
          </p:nvPr>
        </p:nvSpPr>
        <p:spPr>
          <a:xfrm>
            <a:off x="4743451" y="1638301"/>
            <a:ext cx="4057643" cy="739293"/>
          </a:xfrm>
        </p:spPr>
        <p:txBody>
          <a:bodyPr anchor="ctr"/>
          <a:lstStyle>
            <a:lvl1pPr algn="ctr">
              <a:defRPr sz="1350" b="1">
                <a:solidFill>
                  <a:schemeClr val="bg1"/>
                </a:solidFill>
              </a:defRPr>
            </a:lvl1pPr>
            <a:lvl2pPr marL="0" indent="0">
              <a:buNone/>
              <a:defRPr/>
            </a:lvl2pPr>
          </a:lstStyle>
          <a:p>
            <a:pPr lvl="0"/>
            <a:r>
              <a:rPr lang="en-US"/>
              <a:t>Click to edit Master text styles</a:t>
            </a:r>
          </a:p>
        </p:txBody>
      </p:sp>
      <p:sp>
        <p:nvSpPr>
          <p:cNvPr id="17" name="Content Placeholder 3"/>
          <p:cNvSpPr>
            <a:spLocks noGrp="1"/>
          </p:cNvSpPr>
          <p:nvPr>
            <p:ph sz="quarter" idx="10"/>
          </p:nvPr>
        </p:nvSpPr>
        <p:spPr>
          <a:xfrm>
            <a:off x="524436" y="2580563"/>
            <a:ext cx="3721810" cy="3184264"/>
          </a:xfrm>
        </p:spPr>
        <p:txBody>
          <a:bodyPr/>
          <a:lstStyle>
            <a:lvl1pPr>
              <a:defRPr sz="1200"/>
            </a:lvl1pPr>
            <a:lvl2pPr>
              <a:defRPr sz="1050"/>
            </a:lvl2pPr>
            <a:lvl3pPr>
              <a:defRPr sz="900"/>
            </a:lvl3pPr>
            <a:lvl4pPr>
              <a:defRPr sz="75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0"/>
          </p:nvPr>
        </p:nvSpPr>
        <p:spPr>
          <a:xfrm>
            <a:off x="4911372" y="2580563"/>
            <a:ext cx="3721810" cy="3184264"/>
          </a:xfrm>
        </p:spPr>
        <p:txBody>
          <a:bodyPr/>
          <a:lstStyle>
            <a:lvl1pPr>
              <a:defRPr sz="1200"/>
            </a:lvl1pPr>
            <a:lvl2pPr>
              <a:defRPr sz="1050"/>
            </a:lvl2pPr>
            <a:lvl3pPr>
              <a:defRPr sz="900"/>
            </a:lvl3pPr>
            <a:lvl4pPr>
              <a:defRPr sz="75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a:extLst>
              <a:ext uri="{FF2B5EF4-FFF2-40B4-BE49-F238E27FC236}">
                <a16:creationId xmlns:a16="http://schemas.microsoft.com/office/drawing/2014/main" id="{EF8BB656-8DB9-2880-93ED-D79EEF22C0DB}"/>
              </a:ext>
            </a:extLst>
          </p:cNvPr>
          <p:cNvSpPr>
            <a:spLocks noGrp="1"/>
          </p:cNvSpPr>
          <p:nvPr>
            <p:ph type="ftr" sz="quarter" idx="21"/>
          </p:nvPr>
        </p:nvSpPr>
        <p:spPr>
          <a:xfrm>
            <a:off x="3028950" y="6502400"/>
            <a:ext cx="3086100" cy="254000"/>
          </a:xfrm>
        </p:spPr>
        <p:txBody>
          <a:bodyPr/>
          <a:lstStyle>
            <a:lvl1pPr>
              <a:defRPr/>
            </a:lvl1pPr>
          </a:lstStyle>
          <a:p>
            <a:pPr>
              <a:defRPr/>
            </a:pPr>
            <a:r>
              <a:rPr lang="en-US"/>
              <a:t>CONFIDENTIAL – DO NOT DISTRIBUTE</a:t>
            </a:r>
          </a:p>
        </p:txBody>
      </p:sp>
    </p:spTree>
    <p:extLst>
      <p:ext uri="{BB962C8B-B14F-4D97-AF65-F5344CB8AC3E}">
        <p14:creationId xmlns:p14="http://schemas.microsoft.com/office/powerpoint/2010/main" val="32064636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457201" y="1232454"/>
            <a:ext cx="8229599" cy="4802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816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10" Type="http://schemas.openxmlformats.org/officeDocument/2006/relationships/image" Target="../media/image14.png"/><Relationship Id="rId4" Type="http://schemas.openxmlformats.org/officeDocument/2006/relationships/slideLayout" Target="../slideLayouts/slideLayout107.xml"/><Relationship Id="rId9"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8.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21"/>
          <p:cNvSpPr>
            <a:spLocks noGrp="1"/>
          </p:cNvSpPr>
          <p:nvPr>
            <p:ph type="title"/>
          </p:nvPr>
        </p:nvSpPr>
        <p:spPr bwMode="auto">
          <a:xfrm>
            <a:off x="457200" y="152400"/>
            <a:ext cx="8229600"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43427121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transition spd="med">
    <p:fade/>
  </p:transition>
  <p:txStyles>
    <p:titleStyle>
      <a:lvl1pPr algn="l" rtl="0" eaLnBrk="0" fontAlgn="base" hangingPunct="0">
        <a:spcBef>
          <a:spcPct val="0"/>
        </a:spcBef>
        <a:spcAft>
          <a:spcPct val="0"/>
        </a:spcAft>
        <a:defRPr sz="4400"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bg1"/>
          </a:solidFill>
          <a:latin typeface="Calibri" panose="020F0502020204030204" pitchFamily="34" charset="0"/>
        </a:defRPr>
      </a:lvl2pPr>
      <a:lvl3pPr algn="l" rtl="0" eaLnBrk="0" fontAlgn="base" hangingPunct="0">
        <a:spcBef>
          <a:spcPct val="0"/>
        </a:spcBef>
        <a:spcAft>
          <a:spcPct val="0"/>
        </a:spcAft>
        <a:defRPr sz="4400">
          <a:solidFill>
            <a:schemeClr val="bg1"/>
          </a:solidFill>
          <a:latin typeface="Calibri" panose="020F0502020204030204" pitchFamily="34" charset="0"/>
        </a:defRPr>
      </a:lvl3pPr>
      <a:lvl4pPr algn="l" rtl="0" eaLnBrk="0" fontAlgn="base" hangingPunct="0">
        <a:spcBef>
          <a:spcPct val="0"/>
        </a:spcBef>
        <a:spcAft>
          <a:spcPct val="0"/>
        </a:spcAft>
        <a:defRPr sz="4400">
          <a:solidFill>
            <a:schemeClr val="bg1"/>
          </a:solidFill>
          <a:latin typeface="Calibri" panose="020F0502020204030204" pitchFamily="34" charset="0"/>
        </a:defRPr>
      </a:lvl4pPr>
      <a:lvl5pPr algn="l" rtl="0" eaLnBrk="0" fontAlgn="base" hangingPunct="0">
        <a:spcBef>
          <a:spcPct val="0"/>
        </a:spcBef>
        <a:spcAft>
          <a:spcPct val="0"/>
        </a:spcAft>
        <a:defRPr sz="4400">
          <a:solidFill>
            <a:schemeClr val="bg1"/>
          </a:solidFill>
          <a:latin typeface="Calibri" panose="020F0502020204030204" pitchFamily="34" charset="0"/>
        </a:defRPr>
      </a:lvl5pPr>
      <a:lvl6pPr marL="457200" algn="l" rtl="0" fontAlgn="base">
        <a:spcBef>
          <a:spcPct val="0"/>
        </a:spcBef>
        <a:spcAft>
          <a:spcPct val="0"/>
        </a:spcAft>
        <a:defRPr sz="4400">
          <a:solidFill>
            <a:schemeClr val="bg1"/>
          </a:solidFill>
          <a:latin typeface="Calibri" panose="020F0502020204030204" pitchFamily="34" charset="0"/>
        </a:defRPr>
      </a:lvl6pPr>
      <a:lvl7pPr marL="914400" algn="l" rtl="0" fontAlgn="base">
        <a:spcBef>
          <a:spcPct val="0"/>
        </a:spcBef>
        <a:spcAft>
          <a:spcPct val="0"/>
        </a:spcAft>
        <a:defRPr sz="4400">
          <a:solidFill>
            <a:schemeClr val="bg1"/>
          </a:solidFill>
          <a:latin typeface="Calibri" panose="020F0502020204030204" pitchFamily="34" charset="0"/>
        </a:defRPr>
      </a:lvl7pPr>
      <a:lvl8pPr marL="1371600" algn="l" rtl="0" fontAlgn="base">
        <a:spcBef>
          <a:spcPct val="0"/>
        </a:spcBef>
        <a:spcAft>
          <a:spcPct val="0"/>
        </a:spcAft>
        <a:defRPr sz="4400">
          <a:solidFill>
            <a:schemeClr val="bg1"/>
          </a:solidFill>
          <a:latin typeface="Calibri" panose="020F0502020204030204" pitchFamily="34" charset="0"/>
        </a:defRPr>
      </a:lvl8pPr>
      <a:lvl9pPr marL="1828800" algn="l" rtl="0" fontAlgn="base">
        <a:spcBef>
          <a:spcPct val="0"/>
        </a:spcBef>
        <a:spcAft>
          <a:spcPct val="0"/>
        </a:spcAft>
        <a:defRPr sz="4400">
          <a:solidFill>
            <a:schemeClr val="bg1"/>
          </a:solidFill>
          <a:latin typeface="Calibri" panose="020F0502020204030204" pitchFamily="34" charset="0"/>
        </a:defRPr>
      </a:lvl9pPr>
    </p:titleStyle>
    <p:body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523A1-236D-71C2-6806-AC1EEDE64FF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AFE63-A4BE-23AC-59AD-B77943C9E7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7E0AC-D49B-3CF9-AC41-9808557D77E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BDD82FD-615A-4BF2-9DBE-801C55559089}" type="datetimeFigureOut">
              <a:rPr lang="en-US" smtClean="0"/>
              <a:t>4/14/2026</a:t>
            </a:fld>
            <a:endParaRPr lang="en-US"/>
          </a:p>
        </p:txBody>
      </p:sp>
      <p:sp>
        <p:nvSpPr>
          <p:cNvPr id="5" name="Footer Placeholder 4">
            <a:extLst>
              <a:ext uri="{FF2B5EF4-FFF2-40B4-BE49-F238E27FC236}">
                <a16:creationId xmlns:a16="http://schemas.microsoft.com/office/drawing/2014/main" id="{F828C301-88A7-7460-4414-28085EC71E3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736BDE-3D31-74B7-F75D-6367949D8B0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A0046F8E-F8DD-4788-A433-4298FE85F928}" type="slidenum">
              <a:rPr lang="en-US" smtClean="0"/>
              <a:t>‹#›</a:t>
            </a:fld>
            <a:endParaRPr lang="en-US"/>
          </a:p>
        </p:txBody>
      </p:sp>
    </p:spTree>
    <p:extLst>
      <p:ext uri="{BB962C8B-B14F-4D97-AF65-F5344CB8AC3E}">
        <p14:creationId xmlns:p14="http://schemas.microsoft.com/office/powerpoint/2010/main" val="411972833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AB6776A-1562-D1A2-0B8E-3A2E567BCB89}"/>
              </a:ext>
            </a:extLst>
          </p:cNvPr>
          <p:cNvSpPr>
            <a:spLocks noGrp="1"/>
          </p:cNvSpPr>
          <p:nvPr>
            <p:ph type="title"/>
          </p:nvPr>
        </p:nvSpPr>
        <p:spPr bwMode="auto">
          <a:xfrm>
            <a:off x="0" y="228601"/>
            <a:ext cx="9144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5A61A3A-1F99-C3DC-5D14-A576DFB87CB6}"/>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29653013"/>
      </p:ext>
    </p:extLst>
  </p:cSld>
  <p:clrMap bg1="dk1" tx1="lt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Lst>
  <p:txStyles>
    <p:titleStyle>
      <a:lvl1pPr algn="ctr" rtl="0" eaLnBrk="0" fontAlgn="base" hangingPunct="0">
        <a:lnSpc>
          <a:spcPct val="90000"/>
        </a:lnSpc>
        <a:spcBef>
          <a:spcPct val="0"/>
        </a:spcBef>
        <a:spcAft>
          <a:spcPct val="0"/>
        </a:spcAft>
        <a:defRPr sz="405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405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405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405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4050">
          <a:solidFill>
            <a:schemeClr val="bg2"/>
          </a:solidFill>
          <a:latin typeface="Arial" pitchFamily="34" charset="0"/>
          <a:cs typeface="Arial" pitchFamily="34" charset="0"/>
        </a:defRPr>
      </a:lvl5pPr>
      <a:lvl6pPr marL="342900" algn="ctr" rtl="0" fontAlgn="base">
        <a:lnSpc>
          <a:spcPct val="90000"/>
        </a:lnSpc>
        <a:spcBef>
          <a:spcPct val="0"/>
        </a:spcBef>
        <a:spcAft>
          <a:spcPct val="0"/>
        </a:spcAft>
        <a:defRPr sz="4050">
          <a:solidFill>
            <a:schemeClr val="bg2"/>
          </a:solidFill>
          <a:latin typeface="Arial" pitchFamily="34" charset="0"/>
          <a:cs typeface="Arial" pitchFamily="34" charset="0"/>
        </a:defRPr>
      </a:lvl6pPr>
      <a:lvl7pPr marL="685800" algn="ctr" rtl="0" fontAlgn="base">
        <a:lnSpc>
          <a:spcPct val="90000"/>
        </a:lnSpc>
        <a:spcBef>
          <a:spcPct val="0"/>
        </a:spcBef>
        <a:spcAft>
          <a:spcPct val="0"/>
        </a:spcAft>
        <a:defRPr sz="4050">
          <a:solidFill>
            <a:schemeClr val="bg2"/>
          </a:solidFill>
          <a:latin typeface="Arial" pitchFamily="34" charset="0"/>
          <a:cs typeface="Arial" pitchFamily="34" charset="0"/>
        </a:defRPr>
      </a:lvl7pPr>
      <a:lvl8pPr marL="1028700" algn="ctr" rtl="0" fontAlgn="base">
        <a:lnSpc>
          <a:spcPct val="90000"/>
        </a:lnSpc>
        <a:spcBef>
          <a:spcPct val="0"/>
        </a:spcBef>
        <a:spcAft>
          <a:spcPct val="0"/>
        </a:spcAft>
        <a:defRPr sz="4050">
          <a:solidFill>
            <a:schemeClr val="bg2"/>
          </a:solidFill>
          <a:latin typeface="Arial" pitchFamily="34" charset="0"/>
          <a:cs typeface="Arial" pitchFamily="34" charset="0"/>
        </a:defRPr>
      </a:lvl8pPr>
      <a:lvl9pPr marL="1371600" algn="ctr" rtl="0" fontAlgn="base">
        <a:lnSpc>
          <a:spcPct val="90000"/>
        </a:lnSpc>
        <a:spcBef>
          <a:spcPct val="0"/>
        </a:spcBef>
        <a:spcAft>
          <a:spcPct val="0"/>
        </a:spcAft>
        <a:defRPr sz="4050">
          <a:solidFill>
            <a:schemeClr val="bg2"/>
          </a:solidFill>
          <a:latin typeface="Arial" pitchFamily="34" charset="0"/>
          <a:cs typeface="Arial" pitchFamily="34" charset="0"/>
        </a:defRPr>
      </a:lvl9pPr>
    </p:titleStyle>
    <p:bodyStyle>
      <a:lvl1pPr marL="342900" indent="-342900" algn="l" rtl="0" eaLnBrk="0" fontAlgn="base" hangingPunct="0">
        <a:lnSpc>
          <a:spcPct val="90000"/>
        </a:lnSpc>
        <a:spcBef>
          <a:spcPts val="750"/>
        </a:spcBef>
        <a:spcAft>
          <a:spcPct val="0"/>
        </a:spcAft>
        <a:buFont typeface="Arial" panose="020B0604020202020204" pitchFamily="34" charset="0"/>
        <a:buChar char="•"/>
        <a:defRPr sz="3300" kern="1200">
          <a:solidFill>
            <a:schemeClr val="bg2"/>
          </a:solidFill>
          <a:latin typeface="Arial" panose="020B0604020202020204" pitchFamily="34" charset="0"/>
          <a:ea typeface="+mn-ea"/>
          <a:cs typeface="Arial" panose="020B0604020202020204" pitchFamily="34" charset="0"/>
        </a:defRPr>
      </a:lvl1pPr>
      <a:lvl2pPr marL="685800" indent="-342900" algn="l" rtl="0" eaLnBrk="0" fontAlgn="base" hangingPunct="0">
        <a:lnSpc>
          <a:spcPct val="90000"/>
        </a:lnSpc>
        <a:spcBef>
          <a:spcPts val="375"/>
        </a:spcBef>
        <a:spcAft>
          <a:spcPct val="0"/>
        </a:spcAft>
        <a:buFont typeface="Arial" panose="020B0604020202020204" pitchFamily="34" charset="0"/>
        <a:buChar char="-"/>
        <a:defRPr sz="3000" kern="1200">
          <a:solidFill>
            <a:schemeClr val="bg2"/>
          </a:solidFill>
          <a:latin typeface="Arial" panose="020B0604020202020204" pitchFamily="34" charset="0"/>
          <a:ea typeface="+mn-ea"/>
          <a:cs typeface="Arial" panose="020B0604020202020204" pitchFamily="34" charset="0"/>
        </a:defRPr>
      </a:lvl2pPr>
      <a:lvl3pPr marL="1028700" indent="-342900" algn="l" rtl="0" eaLnBrk="0" fontAlgn="base" hangingPunct="0">
        <a:lnSpc>
          <a:spcPct val="90000"/>
        </a:lnSpc>
        <a:spcBef>
          <a:spcPts val="375"/>
        </a:spcBef>
        <a:spcAft>
          <a:spcPct val="0"/>
        </a:spcAft>
        <a:buFont typeface="Arial" panose="020B0604020202020204" pitchFamily="34" charset="0"/>
        <a:buChar char="•"/>
        <a:defRPr sz="2700" kern="1200">
          <a:solidFill>
            <a:schemeClr val="bg2"/>
          </a:solidFill>
          <a:latin typeface="Arial" panose="020B0604020202020204" pitchFamily="34" charset="0"/>
          <a:ea typeface="+mn-ea"/>
          <a:cs typeface="Arial" panose="020B0604020202020204" pitchFamily="34" charset="0"/>
        </a:defRPr>
      </a:lvl3pPr>
      <a:lvl4pPr marL="1371600" indent="-342900" algn="l" rtl="0" eaLnBrk="0" fontAlgn="base" hangingPunct="0">
        <a:lnSpc>
          <a:spcPct val="90000"/>
        </a:lnSpc>
        <a:spcBef>
          <a:spcPts val="375"/>
        </a:spcBef>
        <a:spcAft>
          <a:spcPct val="0"/>
        </a:spcAft>
        <a:buFont typeface="Arial" panose="020B0604020202020204" pitchFamily="34" charset="0"/>
        <a:buChar char="•"/>
        <a:defRPr sz="2400" kern="1200">
          <a:solidFill>
            <a:schemeClr val="bg2"/>
          </a:solidFill>
          <a:latin typeface="Arial" panose="020B0604020202020204" pitchFamily="34" charset="0"/>
          <a:ea typeface="+mn-ea"/>
          <a:cs typeface="Arial" panose="020B0604020202020204" pitchFamily="34" charset="0"/>
        </a:defRPr>
      </a:lvl4pPr>
      <a:lvl5pPr marL="1714500" indent="-342900" algn="l" rtl="0" eaLnBrk="0" fontAlgn="base" hangingPunct="0">
        <a:lnSpc>
          <a:spcPct val="90000"/>
        </a:lnSpc>
        <a:spcBef>
          <a:spcPts val="375"/>
        </a:spcBef>
        <a:spcAft>
          <a:spcPct val="0"/>
        </a:spcAft>
        <a:buFont typeface="Arial" panose="020B0604020202020204" pitchFamily="34" charset="0"/>
        <a:buChar char="•"/>
        <a:defRPr sz="2400" kern="1200">
          <a:solidFill>
            <a:schemeClr val="bg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D9603119-2861-1980-EC48-8F2044F0B533}"/>
              </a:ext>
            </a:extLst>
          </p:cNvPr>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D9D02E35-16B8-4517-9D5A-DA4F0B41BBCB}"/>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C8C148-3F50-531E-9070-97203C6AD17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smtClean="0">
                <a:solidFill>
                  <a:schemeClr val="tx1">
                    <a:tint val="82000"/>
                  </a:schemeClr>
                </a:solidFill>
              </a:defRPr>
            </a:lvl1pPr>
          </a:lstStyle>
          <a:p>
            <a:pPr>
              <a:defRPr/>
            </a:pPr>
            <a:fld id="{4AB2074D-9108-4497-AA42-4A74EA3E1197}" type="datetimeFigureOut">
              <a:rPr lang="en-US"/>
              <a:pPr>
                <a:defRPr/>
              </a:pPr>
              <a:t>4/14/2026</a:t>
            </a:fld>
            <a:endParaRPr lang="en-US"/>
          </a:p>
        </p:txBody>
      </p:sp>
      <p:sp>
        <p:nvSpPr>
          <p:cNvPr id="5" name="Footer Placeholder 4">
            <a:extLst>
              <a:ext uri="{FF2B5EF4-FFF2-40B4-BE49-F238E27FC236}">
                <a16:creationId xmlns:a16="http://schemas.microsoft.com/office/drawing/2014/main" id="{B6D1A8ED-B64E-8079-E099-BA0CFA28C60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F08BA57-C8C3-A014-DA9B-2B908B1D19E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smtClean="0">
                <a:solidFill>
                  <a:schemeClr val="tx1">
                    <a:tint val="82000"/>
                  </a:schemeClr>
                </a:solidFill>
              </a:defRPr>
            </a:lvl1pPr>
          </a:lstStyle>
          <a:p>
            <a:pPr>
              <a:defRPr/>
            </a:pPr>
            <a:fld id="{E40C648B-E7F0-43FB-98A0-226E5A42DB38}" type="slidenum">
              <a:rPr lang="en-US"/>
              <a:pPr>
                <a:defRPr/>
              </a:pPr>
              <a:t>‹#›</a:t>
            </a:fld>
            <a:endParaRPr lang="en-US"/>
          </a:p>
        </p:txBody>
      </p:sp>
    </p:spTree>
    <p:extLst>
      <p:ext uri="{BB962C8B-B14F-4D97-AF65-F5344CB8AC3E}">
        <p14:creationId xmlns:p14="http://schemas.microsoft.com/office/powerpoint/2010/main" val="2052490844"/>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Aptos Display" panose="020B0004020202020204" pitchFamily="34" charset="0"/>
        </a:defRPr>
      </a:lvl2pPr>
      <a:lvl3pPr algn="l" rtl="0" fontAlgn="base">
        <a:lnSpc>
          <a:spcPct val="90000"/>
        </a:lnSpc>
        <a:spcBef>
          <a:spcPct val="0"/>
        </a:spcBef>
        <a:spcAft>
          <a:spcPct val="0"/>
        </a:spcAft>
        <a:defRPr sz="3300">
          <a:solidFill>
            <a:schemeClr val="tx1"/>
          </a:solidFill>
          <a:latin typeface="Aptos Display" panose="020B0004020202020204" pitchFamily="34" charset="0"/>
        </a:defRPr>
      </a:lvl3pPr>
      <a:lvl4pPr algn="l" rtl="0" fontAlgn="base">
        <a:lnSpc>
          <a:spcPct val="90000"/>
        </a:lnSpc>
        <a:spcBef>
          <a:spcPct val="0"/>
        </a:spcBef>
        <a:spcAft>
          <a:spcPct val="0"/>
        </a:spcAft>
        <a:defRPr sz="3300">
          <a:solidFill>
            <a:schemeClr val="tx1"/>
          </a:solidFill>
          <a:latin typeface="Aptos Display" panose="020B0004020202020204" pitchFamily="34" charset="0"/>
        </a:defRPr>
      </a:lvl4pPr>
      <a:lvl5pPr algn="l" rtl="0" fontAlgn="base">
        <a:lnSpc>
          <a:spcPct val="90000"/>
        </a:lnSpc>
        <a:spcBef>
          <a:spcPct val="0"/>
        </a:spcBef>
        <a:spcAft>
          <a:spcPct val="0"/>
        </a:spcAft>
        <a:defRPr sz="3300">
          <a:solidFill>
            <a:schemeClr val="tx1"/>
          </a:solidFill>
          <a:latin typeface="Aptos Display" panose="020B0004020202020204" pitchFamily="34" charset="0"/>
        </a:defRPr>
      </a:lvl5pPr>
      <a:lvl6pPr marL="342900" algn="l" rtl="0" fontAlgn="base">
        <a:lnSpc>
          <a:spcPct val="90000"/>
        </a:lnSpc>
        <a:spcBef>
          <a:spcPct val="0"/>
        </a:spcBef>
        <a:spcAft>
          <a:spcPct val="0"/>
        </a:spcAft>
        <a:defRPr sz="3300">
          <a:solidFill>
            <a:schemeClr val="tx1"/>
          </a:solidFill>
          <a:latin typeface="Aptos Display" panose="020B0004020202020204" pitchFamily="34" charset="0"/>
        </a:defRPr>
      </a:lvl6pPr>
      <a:lvl7pPr marL="685800" algn="l" rtl="0" fontAlgn="base">
        <a:lnSpc>
          <a:spcPct val="90000"/>
        </a:lnSpc>
        <a:spcBef>
          <a:spcPct val="0"/>
        </a:spcBef>
        <a:spcAft>
          <a:spcPct val="0"/>
        </a:spcAft>
        <a:defRPr sz="3300">
          <a:solidFill>
            <a:schemeClr val="tx1"/>
          </a:solidFill>
          <a:latin typeface="Aptos Display" panose="020B0004020202020204" pitchFamily="34" charset="0"/>
        </a:defRPr>
      </a:lvl7pPr>
      <a:lvl8pPr marL="1028700" algn="l" rtl="0" fontAlgn="base">
        <a:lnSpc>
          <a:spcPct val="90000"/>
        </a:lnSpc>
        <a:spcBef>
          <a:spcPct val="0"/>
        </a:spcBef>
        <a:spcAft>
          <a:spcPct val="0"/>
        </a:spcAft>
        <a:defRPr sz="3300">
          <a:solidFill>
            <a:schemeClr val="tx1"/>
          </a:solidFill>
          <a:latin typeface="Aptos Display" panose="020B0004020202020204" pitchFamily="34" charset="0"/>
        </a:defRPr>
      </a:lvl8pPr>
      <a:lvl9pPr marL="1371600" algn="l" rtl="0" fontAlgn="base">
        <a:lnSpc>
          <a:spcPct val="90000"/>
        </a:lnSpc>
        <a:spcBef>
          <a:spcPct val="0"/>
        </a:spcBef>
        <a:spcAft>
          <a:spcPct val="0"/>
        </a:spcAft>
        <a:defRPr sz="3300">
          <a:solidFill>
            <a:schemeClr val="tx1"/>
          </a:solidFill>
          <a:latin typeface="Aptos Display" panose="020B000402020202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7" descr="A screenshot of a computer&#10;&#10;Description automatically generated">
            <a:extLst>
              <a:ext uri="{FF2B5EF4-FFF2-40B4-BE49-F238E27FC236}">
                <a16:creationId xmlns:a16="http://schemas.microsoft.com/office/drawing/2014/main" id="{1FE209B6-A76E-6C9E-D4EE-C91C08D1D33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573" y="0"/>
            <a:ext cx="91368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A screenshot of a computer&#10;&#10;Description automatically generated">
            <a:extLst>
              <a:ext uri="{FF2B5EF4-FFF2-40B4-BE49-F238E27FC236}">
                <a16:creationId xmlns:a16="http://schemas.microsoft.com/office/drawing/2014/main" id="{7DCCA3D2-0997-6438-A448-61C5017D5C1D}"/>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573" y="0"/>
            <a:ext cx="91368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75539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F38269E7-9178-2857-B78E-4F2543BE9F49}"/>
              </a:ext>
            </a:extLst>
          </p:cNvPr>
          <p:cNvSpPr>
            <a:spLocks noGrp="1"/>
          </p:cNvSpPr>
          <p:nvPr>
            <p:ph type="title"/>
          </p:nvPr>
        </p:nvSpPr>
        <p:spPr bwMode="auto">
          <a:xfrm>
            <a:off x="0" y="228601"/>
            <a:ext cx="91440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ECACA279-98F5-BE75-7D7C-3166574A5261}"/>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09024234"/>
      </p:ext>
    </p:extLst>
  </p:cSld>
  <p:clrMap bg1="dk1" tx1="lt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Lst>
  <p:txStyles>
    <p:titleStyle>
      <a:lvl1pPr algn="ctr" rtl="0" eaLnBrk="0" fontAlgn="base" hangingPunct="0">
        <a:lnSpc>
          <a:spcPct val="90000"/>
        </a:lnSpc>
        <a:spcBef>
          <a:spcPct val="0"/>
        </a:spcBef>
        <a:spcAft>
          <a:spcPct val="0"/>
        </a:spcAft>
        <a:defRPr sz="4050" kern="1200">
          <a:solidFill>
            <a:schemeClr val="bg2"/>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4050">
          <a:solidFill>
            <a:schemeClr val="bg2"/>
          </a:solidFill>
          <a:latin typeface="Arial" pitchFamily="34" charset="0"/>
          <a:cs typeface="Arial" pitchFamily="34" charset="0"/>
        </a:defRPr>
      </a:lvl2pPr>
      <a:lvl3pPr algn="ctr" rtl="0" eaLnBrk="0" fontAlgn="base" hangingPunct="0">
        <a:lnSpc>
          <a:spcPct val="90000"/>
        </a:lnSpc>
        <a:spcBef>
          <a:spcPct val="0"/>
        </a:spcBef>
        <a:spcAft>
          <a:spcPct val="0"/>
        </a:spcAft>
        <a:defRPr sz="4050">
          <a:solidFill>
            <a:schemeClr val="bg2"/>
          </a:solidFill>
          <a:latin typeface="Arial" pitchFamily="34" charset="0"/>
          <a:cs typeface="Arial" pitchFamily="34" charset="0"/>
        </a:defRPr>
      </a:lvl3pPr>
      <a:lvl4pPr algn="ctr" rtl="0" eaLnBrk="0" fontAlgn="base" hangingPunct="0">
        <a:lnSpc>
          <a:spcPct val="90000"/>
        </a:lnSpc>
        <a:spcBef>
          <a:spcPct val="0"/>
        </a:spcBef>
        <a:spcAft>
          <a:spcPct val="0"/>
        </a:spcAft>
        <a:defRPr sz="4050">
          <a:solidFill>
            <a:schemeClr val="bg2"/>
          </a:solidFill>
          <a:latin typeface="Arial" pitchFamily="34" charset="0"/>
          <a:cs typeface="Arial" pitchFamily="34" charset="0"/>
        </a:defRPr>
      </a:lvl4pPr>
      <a:lvl5pPr algn="ctr" rtl="0" eaLnBrk="0" fontAlgn="base" hangingPunct="0">
        <a:lnSpc>
          <a:spcPct val="90000"/>
        </a:lnSpc>
        <a:spcBef>
          <a:spcPct val="0"/>
        </a:spcBef>
        <a:spcAft>
          <a:spcPct val="0"/>
        </a:spcAft>
        <a:defRPr sz="4050">
          <a:solidFill>
            <a:schemeClr val="bg2"/>
          </a:solidFill>
          <a:latin typeface="Arial" pitchFamily="34" charset="0"/>
          <a:cs typeface="Arial" pitchFamily="34" charset="0"/>
        </a:defRPr>
      </a:lvl5pPr>
      <a:lvl6pPr marL="342892" algn="ctr" rtl="0" fontAlgn="base">
        <a:lnSpc>
          <a:spcPct val="90000"/>
        </a:lnSpc>
        <a:spcBef>
          <a:spcPct val="0"/>
        </a:spcBef>
        <a:spcAft>
          <a:spcPct val="0"/>
        </a:spcAft>
        <a:defRPr sz="4050">
          <a:solidFill>
            <a:schemeClr val="bg2"/>
          </a:solidFill>
          <a:latin typeface="Arial" pitchFamily="34" charset="0"/>
          <a:cs typeface="Arial" pitchFamily="34" charset="0"/>
        </a:defRPr>
      </a:lvl6pPr>
      <a:lvl7pPr marL="685783" algn="ctr" rtl="0" fontAlgn="base">
        <a:lnSpc>
          <a:spcPct val="90000"/>
        </a:lnSpc>
        <a:spcBef>
          <a:spcPct val="0"/>
        </a:spcBef>
        <a:spcAft>
          <a:spcPct val="0"/>
        </a:spcAft>
        <a:defRPr sz="4050">
          <a:solidFill>
            <a:schemeClr val="bg2"/>
          </a:solidFill>
          <a:latin typeface="Arial" pitchFamily="34" charset="0"/>
          <a:cs typeface="Arial" pitchFamily="34" charset="0"/>
        </a:defRPr>
      </a:lvl7pPr>
      <a:lvl8pPr marL="1028675" algn="ctr" rtl="0" fontAlgn="base">
        <a:lnSpc>
          <a:spcPct val="90000"/>
        </a:lnSpc>
        <a:spcBef>
          <a:spcPct val="0"/>
        </a:spcBef>
        <a:spcAft>
          <a:spcPct val="0"/>
        </a:spcAft>
        <a:defRPr sz="4050">
          <a:solidFill>
            <a:schemeClr val="bg2"/>
          </a:solidFill>
          <a:latin typeface="Arial" pitchFamily="34" charset="0"/>
          <a:cs typeface="Arial" pitchFamily="34" charset="0"/>
        </a:defRPr>
      </a:lvl8pPr>
      <a:lvl9pPr marL="1371566" algn="ctr" rtl="0" fontAlgn="base">
        <a:lnSpc>
          <a:spcPct val="90000"/>
        </a:lnSpc>
        <a:spcBef>
          <a:spcPct val="0"/>
        </a:spcBef>
        <a:spcAft>
          <a:spcPct val="0"/>
        </a:spcAft>
        <a:defRPr sz="4050">
          <a:solidFill>
            <a:schemeClr val="bg2"/>
          </a:solidFill>
          <a:latin typeface="Arial" pitchFamily="34" charset="0"/>
          <a:cs typeface="Arial" pitchFamily="34" charset="0"/>
        </a:defRPr>
      </a:lvl9pPr>
    </p:titleStyle>
    <p:bodyStyle>
      <a:lvl1pPr marL="341710" indent="-341710" algn="l" rtl="0" eaLnBrk="0" fontAlgn="base" hangingPunct="0">
        <a:lnSpc>
          <a:spcPct val="90000"/>
        </a:lnSpc>
        <a:spcBef>
          <a:spcPts val="750"/>
        </a:spcBef>
        <a:spcAft>
          <a:spcPct val="0"/>
        </a:spcAft>
        <a:buFont typeface="Arial" panose="020B0604020202020204" pitchFamily="34" charset="0"/>
        <a:buChar char="•"/>
        <a:defRPr sz="3300" kern="1200">
          <a:solidFill>
            <a:schemeClr val="bg2"/>
          </a:solidFill>
          <a:latin typeface="Arial" panose="020B0604020202020204" pitchFamily="34" charset="0"/>
          <a:ea typeface="+mn-ea"/>
          <a:cs typeface="Arial" panose="020B0604020202020204" pitchFamily="34" charset="0"/>
        </a:defRPr>
      </a:lvl1pPr>
      <a:lvl2pPr marL="684610" indent="-341710" algn="l" rtl="0" eaLnBrk="0" fontAlgn="base" hangingPunct="0">
        <a:lnSpc>
          <a:spcPct val="90000"/>
        </a:lnSpc>
        <a:spcBef>
          <a:spcPts val="375"/>
        </a:spcBef>
        <a:spcAft>
          <a:spcPct val="0"/>
        </a:spcAft>
        <a:buFont typeface="Arial" panose="020B0604020202020204" pitchFamily="34" charset="0"/>
        <a:buChar char="-"/>
        <a:defRPr sz="3000" kern="1200">
          <a:solidFill>
            <a:schemeClr val="bg2"/>
          </a:solidFill>
          <a:latin typeface="Arial" panose="020B0604020202020204" pitchFamily="34" charset="0"/>
          <a:ea typeface="+mn-ea"/>
          <a:cs typeface="Arial" panose="020B0604020202020204" pitchFamily="34" charset="0"/>
        </a:defRPr>
      </a:lvl2pPr>
      <a:lvl3pPr marL="1027510" indent="-341710" algn="l" rtl="0" eaLnBrk="0" fontAlgn="base" hangingPunct="0">
        <a:lnSpc>
          <a:spcPct val="90000"/>
        </a:lnSpc>
        <a:spcBef>
          <a:spcPts val="375"/>
        </a:spcBef>
        <a:spcAft>
          <a:spcPct val="0"/>
        </a:spcAft>
        <a:buFont typeface="Arial" panose="020B0604020202020204" pitchFamily="34" charset="0"/>
        <a:buChar char="•"/>
        <a:defRPr sz="2700" kern="1200">
          <a:solidFill>
            <a:schemeClr val="bg2"/>
          </a:solidFill>
          <a:latin typeface="Arial" panose="020B0604020202020204" pitchFamily="34" charset="0"/>
          <a:ea typeface="+mn-ea"/>
          <a:cs typeface="Arial" panose="020B0604020202020204" pitchFamily="34" charset="0"/>
        </a:defRPr>
      </a:lvl3pPr>
      <a:lvl4pPr marL="1370410" indent="-341710" algn="l" rtl="0" eaLnBrk="0" fontAlgn="base" hangingPunct="0">
        <a:lnSpc>
          <a:spcPct val="90000"/>
        </a:lnSpc>
        <a:spcBef>
          <a:spcPts val="375"/>
        </a:spcBef>
        <a:spcAft>
          <a:spcPct val="0"/>
        </a:spcAft>
        <a:buFont typeface="Arial" panose="020B0604020202020204" pitchFamily="34" charset="0"/>
        <a:buChar char="•"/>
        <a:defRPr sz="2400" kern="1200">
          <a:solidFill>
            <a:schemeClr val="bg2"/>
          </a:solidFill>
          <a:latin typeface="Arial" panose="020B0604020202020204" pitchFamily="34" charset="0"/>
          <a:ea typeface="+mn-ea"/>
          <a:cs typeface="Arial" panose="020B0604020202020204" pitchFamily="34" charset="0"/>
        </a:defRPr>
      </a:lvl4pPr>
      <a:lvl5pPr marL="1713310" indent="-341710" algn="l" rtl="0" eaLnBrk="0" fontAlgn="base" hangingPunct="0">
        <a:lnSpc>
          <a:spcPct val="90000"/>
        </a:lnSpc>
        <a:spcBef>
          <a:spcPts val="375"/>
        </a:spcBef>
        <a:spcAft>
          <a:spcPct val="0"/>
        </a:spcAft>
        <a:buFont typeface="Arial" panose="020B0604020202020204" pitchFamily="34" charset="0"/>
        <a:buChar char="•"/>
        <a:defRPr sz="2400" kern="1200">
          <a:solidFill>
            <a:schemeClr val="bg2"/>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hyperlink" Target="http://www.diabetesed.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30.xml"/><Relationship Id="rId1" Type="http://schemas.openxmlformats.org/officeDocument/2006/relationships/tags" Target="../tags/tag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0.xml"/><Relationship Id="rId4" Type="http://schemas.openxmlformats.org/officeDocument/2006/relationships/image" Target="../media/image137.png"/></Relationships>
</file>

<file path=ppt/slides/_rels/slide102.xml.rels><?xml version="1.0" encoding="UTF-8" standalone="yes"?>
<Relationships xmlns="http://schemas.openxmlformats.org/package/2006/relationships"><Relationship Id="rId3" Type="http://schemas.openxmlformats.org/officeDocument/2006/relationships/image" Target="../media/image138.jpg"/><Relationship Id="rId2" Type="http://schemas.microsoft.com/office/2018/10/relationships/comments" Target="../comments/modernComment_7FE4E4DC_C803DE9F.xml"/><Relationship Id="rId1" Type="http://schemas.openxmlformats.org/officeDocument/2006/relationships/slideLayout" Target="../slideLayouts/slideLayout30.xml"/><Relationship Id="rId4" Type="http://schemas.openxmlformats.org/officeDocument/2006/relationships/image" Target="../media/image139.png"/></Relationships>
</file>

<file path=ppt/slides/_rels/slide103.xml.rels><?xml version="1.0" encoding="UTF-8" standalone="yes"?>
<Relationships xmlns="http://schemas.openxmlformats.org/package/2006/relationships"><Relationship Id="rId3" Type="http://schemas.microsoft.com/office/2018/10/relationships/comments" Target="../comments/modernComment_7FE4E66C_846CF1.xml"/><Relationship Id="rId2" Type="http://schemas.openxmlformats.org/officeDocument/2006/relationships/slideLayout" Target="../slideLayouts/slideLayout30.xml"/><Relationship Id="rId1" Type="http://schemas.openxmlformats.org/officeDocument/2006/relationships/tags" Target="../tags/tag16.xml"/><Relationship Id="rId5" Type="http://schemas.openxmlformats.org/officeDocument/2006/relationships/image" Target="../media/image141.png"/><Relationship Id="rId4" Type="http://schemas.openxmlformats.org/officeDocument/2006/relationships/image" Target="../media/image14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8.xml"/><Relationship Id="rId1" Type="http://schemas.openxmlformats.org/officeDocument/2006/relationships/slideLayout" Target="../slideLayouts/slideLayout30.xml"/><Relationship Id="rId4" Type="http://schemas.openxmlformats.org/officeDocument/2006/relationships/image" Target="../media/image147.png"/></Relationships>
</file>

<file path=ppt/slides/_rels/slide108.xml.rels><?xml version="1.0" encoding="UTF-8" standalone="yes"?>
<Relationships xmlns="http://schemas.openxmlformats.org/package/2006/relationships"><Relationship Id="rId3" Type="http://schemas.microsoft.com/office/2018/10/relationships/comments" Target="../comments/modernComment_7FFFE6CA_1CB7A6FE.xml"/><Relationship Id="rId2" Type="http://schemas.openxmlformats.org/officeDocument/2006/relationships/notesSlide" Target="../notesSlides/notesSlide89.xml"/><Relationship Id="rId1" Type="http://schemas.openxmlformats.org/officeDocument/2006/relationships/slideLayout" Target="../slideLayouts/slideLayout32.xml"/><Relationship Id="rId6" Type="http://schemas.openxmlformats.org/officeDocument/2006/relationships/image" Target="../media/image149.svg"/><Relationship Id="rId5" Type="http://schemas.openxmlformats.org/officeDocument/2006/relationships/image" Target="../media/image147.png"/><Relationship Id="rId4" Type="http://schemas.openxmlformats.org/officeDocument/2006/relationships/image" Target="../media/image148.png"/></Relationships>
</file>

<file path=ppt/slides/_rels/slide10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51.png"/><Relationship Id="rId2" Type="http://schemas.openxmlformats.org/officeDocument/2006/relationships/diagramData" Target="../diagrams/data7.xml"/><Relationship Id="rId1" Type="http://schemas.openxmlformats.org/officeDocument/2006/relationships/slideLayout" Target="../slideLayouts/slideLayout3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0.xml"/><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1.xml"/><Relationship Id="rId1" Type="http://schemas.openxmlformats.org/officeDocument/2006/relationships/slideLayout" Target="../slideLayouts/slideLayout33.xml"/></Relationships>
</file>

<file path=ppt/slides/_rels/slide11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2.xml"/><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156.png"/><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1.xml"/><Relationship Id="rId1" Type="http://schemas.openxmlformats.org/officeDocument/2006/relationships/tags" Target="../tags/tag4.xml"/><Relationship Id="rId5" Type="http://schemas.openxmlformats.org/officeDocument/2006/relationships/image" Target="../media/image32.png"/><Relationship Id="rId4" Type="http://schemas.microsoft.com/office/2018/10/relationships/comments" Target="../comments/modernComment_7FFFE56D_0.xml"/></Relationships>
</file>

<file path=ppt/slides/_rels/slide120.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93.xml"/><Relationship Id="rId1" Type="http://schemas.openxmlformats.org/officeDocument/2006/relationships/slideLayout" Target="../slideLayouts/slideLayout30.xml"/><Relationship Id="rId6" Type="http://schemas.openxmlformats.org/officeDocument/2006/relationships/image" Target="../media/image161.wmf"/><Relationship Id="rId5" Type="http://schemas.openxmlformats.org/officeDocument/2006/relationships/oleObject" Target="../embeddings/oleObject2.bin"/><Relationship Id="rId4" Type="http://schemas.openxmlformats.org/officeDocument/2006/relationships/image" Target="../media/image160.wmf"/><Relationship Id="rId9" Type="http://schemas.openxmlformats.org/officeDocument/2006/relationships/image" Target="../media/image163.png"/></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64.png"/><Relationship Id="rId1" Type="http://schemas.openxmlformats.org/officeDocument/2006/relationships/slideLayout" Target="../slideLayouts/slideLayout30.xml"/><Relationship Id="rId4" Type="http://schemas.openxmlformats.org/officeDocument/2006/relationships/image" Target="../media/image160.wmf"/></Relationships>
</file>

<file path=ppt/slides/_rels/slide12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3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0.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jpg"/></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51.png"/><Relationship Id="rId2" Type="http://schemas.openxmlformats.org/officeDocument/2006/relationships/diagramData" Target="../diagrams/data8.xml"/><Relationship Id="rId1" Type="http://schemas.openxmlformats.org/officeDocument/2006/relationships/slideLayout" Target="../slideLayouts/slideLayout3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51.png"/><Relationship Id="rId2" Type="http://schemas.openxmlformats.org/officeDocument/2006/relationships/diagramData" Target="../diagrams/data9.xml"/><Relationship Id="rId1" Type="http://schemas.openxmlformats.org/officeDocument/2006/relationships/slideLayout" Target="../slideLayouts/slideLayout3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6.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32.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64.png"/><Relationship Id="rId1" Type="http://schemas.openxmlformats.org/officeDocument/2006/relationships/slideLayout" Target="../slideLayouts/slideLayout30.xml"/><Relationship Id="rId4" Type="http://schemas.openxmlformats.org/officeDocument/2006/relationships/image" Target="../media/image160.wmf"/></Relationships>
</file>

<file path=ppt/slides/_rels/slide12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30.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0.xml"/></Relationships>
</file>

<file path=ppt/slides/_rels/slide13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g"/><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slideLayout" Target="../slideLayouts/slideLayout32.xml"/><Relationship Id="rId1" Type="http://schemas.openxmlformats.org/officeDocument/2006/relationships/tags" Target="../tags/tag18.xml"/><Relationship Id="rId4" Type="http://schemas.openxmlformats.org/officeDocument/2006/relationships/image" Target="../media/image177.png"/></Relationships>
</file>

<file path=ppt/slides/_rels/slide13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slideLayout" Target="../slideLayouts/slideLayout30.xml"/><Relationship Id="rId1" Type="http://schemas.openxmlformats.org/officeDocument/2006/relationships/tags" Target="../tags/tag19.xml"/></Relationships>
</file>

<file path=ppt/slides/_rels/slide13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32.xml"/><Relationship Id="rId1" Type="http://schemas.openxmlformats.org/officeDocument/2006/relationships/tags" Target="../tags/tag20.xml"/><Relationship Id="rId4" Type="http://schemas.openxmlformats.org/officeDocument/2006/relationships/hyperlink" Target="https://professional.diabetes.org/sites/default/files/media/ada_mental_health_toolkit_questionnaires.pdf"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lilstarrz09.blogspot.com/2011/01/missing-someone.html" TargetMode="External"/><Relationship Id="rId2" Type="http://schemas.openxmlformats.org/officeDocument/2006/relationships/image" Target="../media/image183.jpg"/><Relationship Id="rId1" Type="http://schemas.openxmlformats.org/officeDocument/2006/relationships/slideLayout" Target="../slideLayouts/slideLayout32.xml"/><Relationship Id="rId5" Type="http://schemas.openxmlformats.org/officeDocument/2006/relationships/image" Target="../media/image147.png"/><Relationship Id="rId4" Type="http://schemas.openxmlformats.org/officeDocument/2006/relationships/image" Target="../media/image184.png"/></Relationships>
</file>

<file path=ppt/slides/_rels/slide13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4.png"/><Relationship Id="rId1" Type="http://schemas.openxmlformats.org/officeDocument/2006/relationships/slideLayout" Target="../slideLayouts/slideLayout32.xml"/><Relationship Id="rId4" Type="http://schemas.openxmlformats.org/officeDocument/2006/relationships/image" Target="../media/image147.png"/></Relationships>
</file>

<file path=ppt/slides/_rels/slide13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4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30.xml"/><Relationship Id="rId1" Type="http://schemas.openxmlformats.org/officeDocument/2006/relationships/tags" Target="../tags/tag21.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64.png"/><Relationship Id="rId1" Type="http://schemas.openxmlformats.org/officeDocument/2006/relationships/slideLayout" Target="../slideLayouts/slideLayout30.xml"/><Relationship Id="rId4" Type="http://schemas.openxmlformats.org/officeDocument/2006/relationships/image" Target="../media/image161.wmf"/></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0.xml"/><Relationship Id="rId1" Type="http://schemas.openxmlformats.org/officeDocument/2006/relationships/tags" Target="../tags/tag22.xml"/><Relationship Id="rId5" Type="http://schemas.openxmlformats.org/officeDocument/2006/relationships/image" Target="../media/image147.png"/><Relationship Id="rId4" Type="http://schemas.openxmlformats.org/officeDocument/2006/relationships/image" Target="../media/image187.png"/></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88.jpg"/><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3" Type="http://schemas.openxmlformats.org/officeDocument/2006/relationships/hyperlink" Target="https://www.flickr.com/photos/yourdon/2626867826/" TargetMode="External"/><Relationship Id="rId2" Type="http://schemas.openxmlformats.org/officeDocument/2006/relationships/image" Target="../media/image189.jpg"/><Relationship Id="rId1" Type="http://schemas.openxmlformats.org/officeDocument/2006/relationships/slideLayout" Target="../slideLayouts/slideLayout32.xml"/><Relationship Id="rId4" Type="http://schemas.openxmlformats.org/officeDocument/2006/relationships/image" Target="../media/image151.png"/></Relationships>
</file>

<file path=ppt/slides/_rels/slide145.xml.rels><?xml version="1.0" encoding="UTF-8" standalone="yes"?>
<Relationships xmlns="http://schemas.openxmlformats.org/package/2006/relationships"><Relationship Id="rId3" Type="http://schemas.openxmlformats.org/officeDocument/2006/relationships/hyperlink" Target="http://www.groundreport.com/poor-people-getting-sick-because-they-are-running-out-of-food-at-the-end-of-the-month/" TargetMode="External"/><Relationship Id="rId2" Type="http://schemas.openxmlformats.org/officeDocument/2006/relationships/image" Target="../media/image190.jpg"/><Relationship Id="rId1" Type="http://schemas.openxmlformats.org/officeDocument/2006/relationships/slideLayout" Target="../slideLayouts/slideLayout32.xml"/><Relationship Id="rId4" Type="http://schemas.openxmlformats.org/officeDocument/2006/relationships/image" Target="../media/image151.png"/></Relationships>
</file>

<file path=ppt/slides/_rels/slide146.xml.rels><?xml version="1.0" encoding="UTF-8" standalone="yes"?>
<Relationships xmlns="http://schemas.openxmlformats.org/package/2006/relationships"><Relationship Id="rId3" Type="http://schemas.openxmlformats.org/officeDocument/2006/relationships/hyperlink" Target="https://brewminate.com/floridas-migrant-worker-problem/" TargetMode="External"/><Relationship Id="rId2" Type="http://schemas.openxmlformats.org/officeDocument/2006/relationships/image" Target="../media/image191.jpg"/><Relationship Id="rId1" Type="http://schemas.openxmlformats.org/officeDocument/2006/relationships/slideLayout" Target="../slideLayouts/slideLayout32.xml"/><Relationship Id="rId4" Type="http://schemas.openxmlformats.org/officeDocument/2006/relationships/image" Target="../media/image151.png"/></Relationships>
</file>

<file path=ppt/slides/_rels/slide14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3" Type="http://schemas.openxmlformats.org/officeDocument/2006/relationships/hyperlink" Target="http://www.biz-e-training.com/virtual-training-five-questions-to-ask-before-we-begin/" TargetMode="External"/><Relationship Id="rId2" Type="http://schemas.openxmlformats.org/officeDocument/2006/relationships/image" Target="../media/image193.jpg"/><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7FFFCDAA_0.xml"/><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1.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3" Type="http://schemas.openxmlformats.org/officeDocument/2006/relationships/hyperlink" Target="https://www.acesaware.org/" TargetMode="External"/><Relationship Id="rId2" Type="http://schemas.openxmlformats.org/officeDocument/2006/relationships/image" Target="../media/image197.png"/><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64.png"/><Relationship Id="rId1" Type="http://schemas.openxmlformats.org/officeDocument/2006/relationships/slideLayout" Target="../slideLayouts/slideLayout30.xml"/><Relationship Id="rId4" Type="http://schemas.openxmlformats.org/officeDocument/2006/relationships/image" Target="../media/image162.w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0.xml"/></Relationships>
</file>

<file path=ppt/slides/_rels/slide15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32.xml"/><Relationship Id="rId4" Type="http://schemas.openxmlformats.org/officeDocument/2006/relationships/image" Target="../media/image200.png"/></Relationships>
</file>

<file path=ppt/slides/_rels/slide158.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hyperlink" Target="http://scp-th.wikidot.com/forum/t-7046053/scp-xxx-th"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96.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FFFFC83_0.xml"/><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6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97.xml"/><Relationship Id="rId1" Type="http://schemas.openxmlformats.org/officeDocument/2006/relationships/slideLayout" Target="../slideLayouts/slideLayout30.xml"/></Relationships>
</file>

<file path=ppt/slides/_rels/slide16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98.xml"/><Relationship Id="rId1" Type="http://schemas.openxmlformats.org/officeDocument/2006/relationships/slideLayout" Target="../slideLayouts/slideLayout3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00.xml"/><Relationship Id="rId1" Type="http://schemas.openxmlformats.org/officeDocument/2006/relationships/slideLayout" Target="../slideLayouts/slideLayout3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30.xml"/><Relationship Id="rId1" Type="http://schemas.openxmlformats.org/officeDocument/2006/relationships/tags" Target="../tags/tag23.xml"/></Relationships>
</file>

<file path=ppt/slides/_rels/slide169.xml.rels><?xml version="1.0" encoding="UTF-8" standalone="yes"?>
<Relationships xmlns="http://schemas.openxmlformats.org/package/2006/relationships"><Relationship Id="rId3" Type="http://schemas.openxmlformats.org/officeDocument/2006/relationships/hyperlink" Target="http://esheninger.blogspot.com/2020/03/in-times-of-crisis-self-care-is-more.html" TargetMode="External"/><Relationship Id="rId2" Type="http://schemas.openxmlformats.org/officeDocument/2006/relationships/image" Target="../media/image207.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FE4E548_0.xml"/><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30.xml"/><Relationship Id="rId1" Type="http://schemas.openxmlformats.org/officeDocument/2006/relationships/tags" Target="../tags/tag24.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2.xml"/><Relationship Id="rId1" Type="http://schemas.openxmlformats.org/officeDocument/2006/relationships/tags" Target="../tags/tag25.xml"/><Relationship Id="rId5" Type="http://schemas.openxmlformats.org/officeDocument/2006/relationships/image" Target="../media/image208.jpeg"/><Relationship Id="rId4" Type="http://schemas.openxmlformats.org/officeDocument/2006/relationships/hyperlink" Target="mailto:Info@diabetesed.ne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7FFFE5D2_8D04AC90.xml"/><Relationship Id="rId1" Type="http://schemas.openxmlformats.org/officeDocument/2006/relationships/slideLayout" Target="../slideLayouts/slideLayout5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FC6D_9D35306F.xml"/><Relationship Id="rId2" Type="http://schemas.openxmlformats.org/officeDocument/2006/relationships/notesSlide" Target="../notesSlides/notesSlide18.xml"/><Relationship Id="rId1" Type="http://schemas.openxmlformats.org/officeDocument/2006/relationships/slideLayout" Target="../slideLayouts/slideLayout55.xml"/><Relationship Id="rId5" Type="http://schemas.openxmlformats.org/officeDocument/2006/relationships/hyperlink" Target="https://www.hellolingo.com/" TargetMode="External"/><Relationship Id="rId4" Type="http://schemas.openxmlformats.org/officeDocument/2006/relationships/hyperlink" Target="https://www.stelo.com/en-u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0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5.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5.xml"/><Relationship Id="rId1" Type="http://schemas.openxmlformats.org/officeDocument/2006/relationships/tags" Target="../tags/tag5.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59.xml"/><Relationship Id="rId1" Type="http://schemas.openxmlformats.org/officeDocument/2006/relationships/tags" Target="../tags/tag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0.xml"/><Relationship Id="rId1" Type="http://schemas.openxmlformats.org/officeDocument/2006/relationships/tags" Target="../tags/tag7.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0.xml"/><Relationship Id="rId1" Type="http://schemas.openxmlformats.org/officeDocument/2006/relationships/tags" Target="../tags/tag8.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33.xml"/><Relationship Id="rId1" Type="http://schemas.openxmlformats.org/officeDocument/2006/relationships/slideLayout" Target="../slideLayouts/slideLayout60.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0.xml"/><Relationship Id="rId1" Type="http://schemas.openxmlformats.org/officeDocument/2006/relationships/tags" Target="../tags/tag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0.xml"/><Relationship Id="rId1" Type="http://schemas.openxmlformats.org/officeDocument/2006/relationships/tags" Target="../tags/tag10.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5.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55.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5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43.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74.jpeg"/><Relationship Id="rId5" Type="http://schemas.openxmlformats.org/officeDocument/2006/relationships/notesSlide" Target="../notesSlides/notesSlide44.xml"/><Relationship Id="rId4"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5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8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11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112.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115.xml"/><Relationship Id="rId4" Type="http://schemas.openxmlformats.org/officeDocument/2006/relationships/image" Target="../media/image96.jpeg"/></Relationships>
</file>

<file path=ppt/slides/_rels/slide61.xml.rels><?xml version="1.0" encoding="UTF-8" standalone="yes"?>
<Relationships xmlns="http://schemas.openxmlformats.org/package/2006/relationships"><Relationship Id="rId3" Type="http://schemas.microsoft.com/office/2018/10/relationships/comments" Target="../comments/modernComment_7FFFCDAD_0.xml"/><Relationship Id="rId2" Type="http://schemas.openxmlformats.org/officeDocument/2006/relationships/notesSlide" Target="../notesSlides/notesSlide53.xml"/><Relationship Id="rId1" Type="http://schemas.openxmlformats.org/officeDocument/2006/relationships/slideLayout" Target="../slideLayouts/slideLayout116.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microsoft.com/office/2018/10/relationships/comments" Target="../comments/modernComment_7FFFF73D_AA1D55A6.xml"/><Relationship Id="rId1" Type="http://schemas.openxmlformats.org/officeDocument/2006/relationships/slideLayout" Target="../slideLayouts/slideLayout112.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microsoft.com/office/2018/10/relationships/comments" Target="../comments/modernComment_10F_679B4EC3.xml"/><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microsoft.com/office/2018/10/relationships/comments" Target="../comments/modernComment_7FFFFCBF_6765A350.xml"/><Relationship Id="rId2" Type="http://schemas.openxmlformats.org/officeDocument/2006/relationships/notesSlide" Target="../notesSlides/notesSlide56.xml"/><Relationship Id="rId1" Type="http://schemas.openxmlformats.org/officeDocument/2006/relationships/slideLayout" Target="../slideLayouts/slideLayout112.xml"/><Relationship Id="rId4" Type="http://schemas.openxmlformats.org/officeDocument/2006/relationships/chart" Target="../charts/char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123.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7FFFFC7E_0.xml"/><Relationship Id="rId2" Type="http://schemas.openxmlformats.org/officeDocument/2006/relationships/notesSlide" Target="../notesSlides/notesSlide58.xml"/><Relationship Id="rId1" Type="http://schemas.openxmlformats.org/officeDocument/2006/relationships/slideLayout" Target="../slideLayouts/slideLayout112.xml"/><Relationship Id="rId4" Type="http://schemas.openxmlformats.org/officeDocument/2006/relationships/hyperlink" Target="https://www.medtronicdiabetes.com/download-library/minimed-780g-system" TargetMode="External"/></Relationships>
</file>

<file path=ppt/slides/_rels/slide68.xml.rels><?xml version="1.0" encoding="UTF-8" standalone="yes"?>
<Relationships xmlns="http://schemas.openxmlformats.org/package/2006/relationships"><Relationship Id="rId3" Type="http://schemas.microsoft.com/office/2018/10/relationships/comments" Target="../comments/modernComment_15F_0.xml"/><Relationship Id="rId2" Type="http://schemas.openxmlformats.org/officeDocument/2006/relationships/notesSlide" Target="../notesSlides/notesSlide59.xml"/><Relationship Id="rId1" Type="http://schemas.openxmlformats.org/officeDocument/2006/relationships/slideLayout" Target="../slideLayouts/slideLayout112.xml"/><Relationship Id="rId4" Type="http://schemas.openxmlformats.org/officeDocument/2006/relationships/hyperlink" Target="https://www.betabionics.com/user-resources/" TargetMode="External"/></Relationships>
</file>

<file path=ppt/slides/_rels/slide69.xml.rels><?xml version="1.0" encoding="UTF-8" standalone="yes"?>
<Relationships xmlns="http://schemas.openxmlformats.org/package/2006/relationships"><Relationship Id="rId3" Type="http://schemas.microsoft.com/office/2018/10/relationships/comments" Target="../comments/modernComment_7FFFFC7F_0.xml"/><Relationship Id="rId2" Type="http://schemas.openxmlformats.org/officeDocument/2006/relationships/notesSlide" Target="../notesSlides/notesSlide60.xml"/><Relationship Id="rId1" Type="http://schemas.openxmlformats.org/officeDocument/2006/relationships/slideLayout" Target="../slideLayouts/slideLayout112.xml"/><Relationship Id="rId4" Type="http://schemas.openxmlformats.org/officeDocument/2006/relationships/hyperlink" Target="https://www.tandemdiabetes.com/support-center/pumps-and-supplies/tslimx2-insulin-pump/article/user-guid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112.xml"/><Relationship Id="rId4" Type="http://schemas.openxmlformats.org/officeDocument/2006/relationships/hyperlink" Target="https://www.tandemdiabetes.com/support-center/pumps-and-supplies/tslimx2-insulin-pump/article/user-guides"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4.xml"/></Relationships>
</file>

<file path=ppt/slides/_rels/slide73.xml.rels><?xml version="1.0" encoding="UTF-8" standalone="yes"?>
<Relationships xmlns="http://schemas.openxmlformats.org/package/2006/relationships"><Relationship Id="rId3" Type="http://schemas.microsoft.com/office/2018/10/relationships/comments" Target="../comments/modernComment_7FFFE5E7_5CD708CC.xml"/><Relationship Id="rId2" Type="http://schemas.openxmlformats.org/officeDocument/2006/relationships/notesSlide" Target="../notesSlides/notesSlide64.xml"/><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7FFFFCBD_27CFD93B.xml"/><Relationship Id="rId7" Type="http://schemas.openxmlformats.org/officeDocument/2006/relationships/diagramColors" Target="../diagrams/colors3.xml"/><Relationship Id="rId2" Type="http://schemas.openxmlformats.org/officeDocument/2006/relationships/notesSlide" Target="../notesSlides/notesSlide65.xml"/><Relationship Id="rId1" Type="http://schemas.openxmlformats.org/officeDocument/2006/relationships/slideLayout" Target="../slideLayouts/slideLayout1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5.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7FFFFCBE_F734F474.xml"/><Relationship Id="rId7" Type="http://schemas.openxmlformats.org/officeDocument/2006/relationships/diagramColors" Target="../diagrams/colors4.xml"/><Relationship Id="rId2" Type="http://schemas.openxmlformats.org/officeDocument/2006/relationships/notesSlide" Target="../notesSlides/notesSlide66.xml"/><Relationship Id="rId1" Type="http://schemas.openxmlformats.org/officeDocument/2006/relationships/slideLayout" Target="../slideLayouts/slideLayout1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112.xml"/><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microsoft.com/office/2018/10/relationships/comments" Target="../comments/modernComment_7FFFF73C_EE4F9403.xml"/><Relationship Id="rId2" Type="http://schemas.openxmlformats.org/officeDocument/2006/relationships/notesSlide" Target="../notesSlides/notesSlide69.xml"/><Relationship Id="rId1" Type="http://schemas.openxmlformats.org/officeDocument/2006/relationships/slideLayout" Target="../slideLayouts/slideLayout112.xml"/><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microsoft.com/office/2018/10/relationships/comments" Target="../comments/modernComment_110_3AAF8284.xml"/><Relationship Id="rId2" Type="http://schemas.openxmlformats.org/officeDocument/2006/relationships/notesSlide" Target="../notesSlides/notesSlide70.xml"/><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1.xml"/><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7FA35690_C3E2937A.xml"/><Relationship Id="rId7" Type="http://schemas.openxmlformats.org/officeDocument/2006/relationships/diagramColors" Target="../diagrams/colors5.xml"/><Relationship Id="rId2" Type="http://schemas.openxmlformats.org/officeDocument/2006/relationships/notesSlide" Target="../notesSlides/notesSlide73.xml"/><Relationship Id="rId1" Type="http://schemas.openxmlformats.org/officeDocument/2006/relationships/slideLayout" Target="../slideLayouts/slideLayout5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4.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18/10/relationships/comments" Target="../comments/modernComment_7FFFE5D4_2F5623AA.xml"/><Relationship Id="rId7" Type="http://schemas.openxmlformats.org/officeDocument/2006/relationships/diagramColors" Target="../diagrams/colors6.xml"/><Relationship Id="rId2" Type="http://schemas.openxmlformats.org/officeDocument/2006/relationships/notesSlide" Target="../notesSlides/notesSlide74.xml"/><Relationship Id="rId1" Type="http://schemas.openxmlformats.org/officeDocument/2006/relationships/slideLayout" Target="../slideLayouts/slideLayout5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5.xml.rels><?xml version="1.0" encoding="UTF-8" standalone="yes"?>
<Relationships xmlns="http://schemas.openxmlformats.org/package/2006/relationships"><Relationship Id="rId3" Type="http://schemas.microsoft.com/office/2018/10/relationships/comments" Target="../comments/modernComment_114_FC473ADA.xml"/><Relationship Id="rId2" Type="http://schemas.openxmlformats.org/officeDocument/2006/relationships/notesSlide" Target="../notesSlides/notesSlide75.xml"/><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60.xml"/><Relationship Id="rId5" Type="http://schemas.openxmlformats.org/officeDocument/2006/relationships/hyperlink" Target="https://www.medtronicdiabetes.com/sites/default/files/library/download-library/user-guides/inpen-quick-start-guide.pdf" TargetMode="External"/><Relationship Id="rId4" Type="http://schemas.openxmlformats.org/officeDocument/2006/relationships/hyperlink" Target="about:blank"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55.xml"/><Relationship Id="rId5" Type="http://schemas.openxmlformats.org/officeDocument/2006/relationships/image" Target="../media/image112.png"/><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8.xml"/><Relationship Id="rId1" Type="http://schemas.openxmlformats.org/officeDocument/2006/relationships/slideLayout" Target="../slideLayouts/slideLayout59.xml"/><Relationship Id="rId5" Type="http://schemas.openxmlformats.org/officeDocument/2006/relationships/image" Target="../media/image115.jpeg"/><Relationship Id="rId4" Type="http://schemas.openxmlformats.org/officeDocument/2006/relationships/image" Target="../media/image114.jpeg"/></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9.xml"/><Relationship Id="rId1" Type="http://schemas.openxmlformats.org/officeDocument/2006/relationships/slideLayout" Target="../slideLayouts/slideLayout55.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3" Type="http://schemas.microsoft.com/office/2018/10/relationships/comments" Target="../comments/modernComment_7FFFCDBD_0.xml"/><Relationship Id="rId2" Type="http://schemas.openxmlformats.org/officeDocument/2006/relationships/notesSlide" Target="../notesSlides/notesSlide81.xml"/><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8" Type="http://schemas.openxmlformats.org/officeDocument/2006/relationships/hyperlink" Target="https://simulatorapp.betabionicsweb.com/SimulatorEntry" TargetMode="External"/><Relationship Id="rId3" Type="http://schemas.microsoft.com/office/2018/10/relationships/comments" Target="../comments/modernComment_7FFFF749_E307B810.xml"/><Relationship Id="rId7" Type="http://schemas.openxmlformats.org/officeDocument/2006/relationships/image" Target="../media/image123.png"/><Relationship Id="rId12"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55.xml"/><Relationship Id="rId6" Type="http://schemas.openxmlformats.org/officeDocument/2006/relationships/image" Target="../media/image122.png"/><Relationship Id="rId11" Type="http://schemas.openxmlformats.org/officeDocument/2006/relationships/hyperlink" Target="https://main.dugvvq4v5elvs.amplifyapp.com/dashboard" TargetMode="External"/><Relationship Id="rId5" Type="http://schemas.openxmlformats.org/officeDocument/2006/relationships/image" Target="../media/image121.png"/><Relationship Id="rId10" Type="http://schemas.openxmlformats.org/officeDocument/2006/relationships/hyperlink" Target="https://main.dugvvq4v5elvs.amplifyapp.com/dashboard/" TargetMode="External"/><Relationship Id="rId4" Type="http://schemas.openxmlformats.org/officeDocument/2006/relationships/image" Target="../media/image120.png"/><Relationship Id="rId9" Type="http://schemas.openxmlformats.org/officeDocument/2006/relationships/hyperlink" Target="https://www.medtronicdiabetes.com/minimed-virtual-pump"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www.diabeteseducator.org/danatech/home" TargetMode="External"/><Relationship Id="rId3" Type="http://schemas.openxmlformats.org/officeDocument/2006/relationships/hyperlink" Target="https://pro.diabeteswise.org/" TargetMode="External"/><Relationship Id="rId7" Type="http://schemas.openxmlformats.org/officeDocument/2006/relationships/image" Target="../media/image128.png"/><Relationship Id="rId2" Type="http://schemas.openxmlformats.org/officeDocument/2006/relationships/notesSlide" Target="../notesSlides/notesSlide83.xml"/><Relationship Id="rId1" Type="http://schemas.openxmlformats.org/officeDocument/2006/relationships/slideLayout" Target="../slideLayouts/slideLayout5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microsoft.com/office/2018/10/relationships/comments" Target="../comments/modernComment_7FFFF746_A4E71DF6.xml"/><Relationship Id="rId2" Type="http://schemas.openxmlformats.org/officeDocument/2006/relationships/notesSlide" Target="../notesSlides/notesSlide84.xml"/><Relationship Id="rId1" Type="http://schemas.openxmlformats.org/officeDocument/2006/relationships/slideLayout" Target="../slideLayouts/slideLayout83.xml"/><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microsoft.com/office/2018/10/relationships/comments" Target="../comments/modernComment_7FFFF748_32ED0331.xml"/><Relationship Id="rId2" Type="http://schemas.openxmlformats.org/officeDocument/2006/relationships/notesSlide" Target="../notesSlides/notesSlide85.xml"/><Relationship Id="rId1" Type="http://schemas.openxmlformats.org/officeDocument/2006/relationships/slideLayout" Target="../slideLayouts/slideLayout55.xml"/><Relationship Id="rId5" Type="http://schemas.openxmlformats.org/officeDocument/2006/relationships/hyperlink" Target="https://www.pantherprogram.org/" TargetMode="External"/><Relationship Id="rId4" Type="http://schemas.openxmlformats.org/officeDocument/2006/relationships/image" Target="../media/image130.png"/></Relationships>
</file>

<file path=ppt/slides/_rels/slide98.xml.rels><?xml version="1.0" encoding="UTF-8" standalone="yes"?>
<Relationships xmlns="http://schemas.openxmlformats.org/package/2006/relationships"><Relationship Id="rId3" Type="http://schemas.openxmlformats.org/officeDocument/2006/relationships/hyperlink" Target="mailto:isaacsd@ccf.org" TargetMode="External"/><Relationship Id="rId2" Type="http://schemas.openxmlformats.org/officeDocument/2006/relationships/notesSlide" Target="../notesSlides/notesSlide86.xml"/><Relationship Id="rId1" Type="http://schemas.openxmlformats.org/officeDocument/2006/relationships/slideLayout" Target="../slideLayouts/slideLayout61.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9.xml"/><Relationship Id="rId1" Type="http://schemas.openxmlformats.org/officeDocument/2006/relationships/tags" Target="../tags/tag14.xml"/><Relationship Id="rId5" Type="http://schemas.openxmlformats.org/officeDocument/2006/relationships/image" Target="../media/image133.png"/><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to Day 2 </a:t>
            </a:r>
            <a:endParaRPr lang="en-US" dirty="0"/>
          </a:p>
        </p:txBody>
      </p:sp>
      <p:sp>
        <p:nvSpPr>
          <p:cNvPr id="1215491" name="Rectangle 3"/>
          <p:cNvSpPr>
            <a:spLocks noGrp="1" noChangeArrowheads="1"/>
          </p:cNvSpPr>
          <p:nvPr>
            <p:ph type="body" sz="half" idx="4294967295"/>
          </p:nvPr>
        </p:nvSpPr>
        <p:spPr>
          <a:xfrm>
            <a:off x="732568" y="3968550"/>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4" name="Picture 3">
            <a:extLst>
              <a:ext uri="{FF2B5EF4-FFF2-40B4-BE49-F238E27FC236}">
                <a16:creationId xmlns:a16="http://schemas.microsoft.com/office/drawing/2014/main" id="{A1BE0A11-2824-F514-827A-FA7BB8DD2338}"/>
              </a:ext>
            </a:extLst>
          </p:cNvPr>
          <p:cNvPicPr>
            <a:picLocks noChangeAspect="1"/>
          </p:cNvPicPr>
          <p:nvPr/>
        </p:nvPicPr>
        <p:blipFill>
          <a:blip r:embed="rId5"/>
          <a:stretch>
            <a:fillRect/>
          </a:stretch>
        </p:blipFill>
        <p:spPr>
          <a:xfrm>
            <a:off x="307238" y="1064799"/>
            <a:ext cx="8595641" cy="2714870"/>
          </a:xfrm>
          <a:prstGeom prst="rect">
            <a:avLst/>
          </a:prstGeom>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A12EE4-EE55-39BE-91B7-765A8F5D68D4}"/>
              </a:ext>
            </a:extLst>
          </p:cNvPr>
          <p:cNvSpPr>
            <a:spLocks noGrp="1"/>
          </p:cNvSpPr>
          <p:nvPr>
            <p:ph type="ctrTitle"/>
          </p:nvPr>
        </p:nvSpPr>
        <p:spPr>
          <a:xfrm>
            <a:off x="829865" y="609600"/>
            <a:ext cx="8314135" cy="1790700"/>
          </a:xfrm>
        </p:spPr>
        <p:txBody>
          <a:bodyPr/>
          <a:lstStyle/>
          <a:p>
            <a:pPr>
              <a:spcBef>
                <a:spcPts val="750"/>
              </a:spcBef>
              <a:defRPr/>
            </a:pPr>
            <a:r>
              <a:rPr lang="en-US" dirty="0">
                <a:ea typeface="+mn-ea"/>
              </a:rPr>
              <a:t>Continuous Glucose Monitors</a:t>
            </a:r>
            <a:br>
              <a:rPr lang="en-US" dirty="0">
                <a:solidFill>
                  <a:schemeClr val="bg1"/>
                </a:solidFill>
                <a:ea typeface="+mn-ea"/>
              </a:rPr>
            </a:br>
            <a:endParaRPr lang="en-US" dirty="0">
              <a:solidFill>
                <a:schemeClr val="bg1"/>
              </a:solidFill>
            </a:endParaRPr>
          </a:p>
        </p:txBody>
      </p:sp>
      <p:pic>
        <p:nvPicPr>
          <p:cNvPr id="3" name="Picture 2">
            <a:extLst>
              <a:ext uri="{FF2B5EF4-FFF2-40B4-BE49-F238E27FC236}">
                <a16:creationId xmlns:a16="http://schemas.microsoft.com/office/drawing/2014/main" id="{6B2B8B4B-8198-1357-C839-50E9AD624CDF}"/>
              </a:ext>
            </a:extLst>
          </p:cNvPr>
          <p:cNvPicPr>
            <a:picLocks noChangeAspect="1"/>
          </p:cNvPicPr>
          <p:nvPr/>
        </p:nvPicPr>
        <p:blipFill>
          <a:blip r:embed="rId3"/>
          <a:stretch>
            <a:fillRect/>
          </a:stretch>
        </p:blipFill>
        <p:spPr>
          <a:xfrm>
            <a:off x="2057400" y="1938532"/>
            <a:ext cx="4255396" cy="298093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304800"/>
            <a:ext cx="8229600" cy="1676400"/>
          </a:xfrm>
        </p:spPr>
        <p:txBody>
          <a:bodyPr lIns="90477" tIns="44445" rIns="90477" bIns="44445" anchor="ctr">
            <a:noAutofit/>
          </a:bodyPr>
          <a:lstStyle/>
          <a:p>
            <a:pPr eaLnBrk="1" hangingPunct="1"/>
            <a:r>
              <a:rPr lang="en-US" sz="3600" dirty="0"/>
              <a:t>ABCs of Assessing &amp; Supporting Well-Being:  Healing Through Connection</a:t>
            </a:r>
            <a:endParaRPr lang="en-US" altLang="en-US" sz="2800" u="sng" dirty="0">
              <a:ea typeface="ＭＳ Ｐゴシック" panose="020B0600070205080204" pitchFamily="34" charset="-128"/>
            </a:endParaRPr>
          </a:p>
        </p:txBody>
      </p:sp>
      <p:sp>
        <p:nvSpPr>
          <p:cNvPr id="8195" name="Rectangle 3"/>
          <p:cNvSpPr>
            <a:spLocks noGrp="1" noChangeArrowheads="1"/>
          </p:cNvSpPr>
          <p:nvPr>
            <p:ph idx="1"/>
          </p:nvPr>
        </p:nvSpPr>
        <p:spPr>
          <a:xfrm>
            <a:off x="457200" y="2057400"/>
            <a:ext cx="5867400" cy="4800600"/>
          </a:xfrm>
        </p:spPr>
        <p:txBody>
          <a:bodyPr lIns="90477" tIns="44445" rIns="90477" bIns="44445">
            <a:normAutofit fontScale="85000" lnSpcReduction="10000"/>
          </a:bodyPr>
          <a:lstStyle/>
          <a:p>
            <a:pPr marL="342900" marR="0" lvl="0" indent="-342900">
              <a:lnSpc>
                <a:spcPct val="120000"/>
              </a:lnSpc>
              <a:spcBef>
                <a:spcPts val="0"/>
              </a:spcBef>
              <a:spcAft>
                <a:spcPts val="0"/>
              </a:spcAft>
              <a:buFont typeface="Wingdings 3" panose="050401020108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State strategies to assess and address social determinants of health</a:t>
            </a:r>
          </a:p>
          <a:p>
            <a:pPr marL="342900" marR="0" lvl="0" indent="-342900">
              <a:lnSpc>
                <a:spcPct val="120000"/>
              </a:lnSpc>
              <a:spcBef>
                <a:spcPts val="0"/>
              </a:spcBef>
              <a:spcAft>
                <a:spcPts val="0"/>
              </a:spcAft>
              <a:buFont typeface="Wingdings 3" panose="050401020108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Discuss health care delivery systems using a person-centered approach</a:t>
            </a:r>
          </a:p>
          <a:p>
            <a:pPr marL="342900" marR="0" lvl="0" indent="-342900">
              <a:lnSpc>
                <a:spcPct val="120000"/>
              </a:lnSpc>
              <a:spcBef>
                <a:spcPts val="0"/>
              </a:spcBef>
              <a:spcAft>
                <a:spcPts val="0"/>
              </a:spcAft>
              <a:buFont typeface="Wingdings 3" panose="050401020108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List tools that can help detect distress, and mental health issues.</a:t>
            </a:r>
          </a:p>
          <a:p>
            <a:pPr marL="342900" marR="0" lvl="0" indent="-342900">
              <a:lnSpc>
                <a:spcPct val="120000"/>
              </a:lnSpc>
              <a:spcBef>
                <a:spcPts val="0"/>
              </a:spcBef>
              <a:spcAft>
                <a:spcPts val="0"/>
              </a:spcAft>
              <a:buFont typeface="Wingdings 3" panose="05040102010807070707" pitchFamily="18" charset="2"/>
              <a:buChar char=""/>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Describe psycho-social and emotional barriers to diabetes self-management</a:t>
            </a:r>
          </a:p>
          <a:p>
            <a:pPr marL="342900" marR="0" lvl="0" indent="-342900">
              <a:lnSpc>
                <a:spcPct val="120000"/>
              </a:lnSpc>
              <a:spcBef>
                <a:spcPts val="0"/>
              </a:spcBef>
              <a:spcAft>
                <a:spcPts val="0"/>
              </a:spcAft>
              <a:buFont typeface="Wingdings 3" panose="05040102010807070707" pitchFamily="18" charset="2"/>
              <a:buChar char=""/>
              <a:tabLst>
                <a:tab pos="457200" algn="l"/>
              </a:tabLst>
            </a:pPr>
            <a:r>
              <a:rPr lang="en-US" sz="2800" dirty="0">
                <a:ea typeface="Calibri" panose="020F0502020204030204" pitchFamily="34" charset="0"/>
                <a:cs typeface="Times New Roman" panose="02020603050405020304" pitchFamily="18" charset="0"/>
              </a:rPr>
              <a:t>Discuss communication tools that healthcare professionals can use to address distress and support well-being.</a:t>
            </a:r>
            <a:endParaRPr lang="en-US" sz="3600" dirty="0">
              <a:ea typeface="ＭＳ Ｐゴシック" panose="020B0600070205080204" pitchFamily="34" charset="-128"/>
            </a:endParaRPr>
          </a:p>
          <a:p>
            <a:pPr marL="609600" indent="-609600" eaLnBrk="1" fontAlgn="auto" hangingPunct="1">
              <a:spcAft>
                <a:spcPts val="0"/>
              </a:spcAft>
              <a:buFont typeface="Monotype Sorts" pitchFamily="1" charset="2"/>
              <a:buAutoNum type="arabicPeriod"/>
              <a:defRPr/>
            </a:pPr>
            <a:endParaRPr lang="en-US" dirty="0">
              <a:ea typeface="ＭＳ Ｐゴシック" panose="020B0600070205080204" pitchFamily="34" charset="-128"/>
            </a:endParaRPr>
          </a:p>
        </p:txBody>
      </p:sp>
      <p:pic>
        <p:nvPicPr>
          <p:cNvPr id="2" name="Picture 1"/>
          <p:cNvPicPr>
            <a:picLocks noChangeAspect="1"/>
          </p:cNvPicPr>
          <p:nvPr/>
        </p:nvPicPr>
        <p:blipFill>
          <a:blip r:embed="rId3"/>
          <a:stretch>
            <a:fillRect/>
          </a:stretch>
        </p:blipFill>
        <p:spPr>
          <a:xfrm>
            <a:off x="6549135" y="2057400"/>
            <a:ext cx="2145978" cy="2145978"/>
          </a:xfrm>
          <a:prstGeom prst="rect">
            <a:avLst/>
          </a:prstGeom>
        </p:spPr>
      </p:pic>
    </p:spTree>
    <p:custDataLst>
      <p:tags r:id="rId1"/>
    </p:custData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BE1C-F780-44E3-A1A5-2D3913B06756}"/>
              </a:ext>
            </a:extLst>
          </p:cNvPr>
          <p:cNvSpPr>
            <a:spLocks noGrp="1"/>
          </p:cNvSpPr>
          <p:nvPr>
            <p:ph type="title"/>
          </p:nvPr>
        </p:nvSpPr>
        <p:spPr>
          <a:xfrm>
            <a:off x="457200" y="152400"/>
            <a:ext cx="8229600" cy="1234868"/>
          </a:xfrm>
        </p:spPr>
        <p:txBody>
          <a:bodyPr>
            <a:normAutofit fontScale="90000"/>
          </a:bodyPr>
          <a:lstStyle/>
          <a:p>
            <a:r>
              <a:rPr lang="en-US" dirty="0"/>
              <a:t>Improving Care and Promoting Health in Populations</a:t>
            </a:r>
          </a:p>
        </p:txBody>
      </p:sp>
      <p:sp>
        <p:nvSpPr>
          <p:cNvPr id="4" name="TextBox 3">
            <a:extLst>
              <a:ext uri="{FF2B5EF4-FFF2-40B4-BE49-F238E27FC236}">
                <a16:creationId xmlns:a16="http://schemas.microsoft.com/office/drawing/2014/main" id="{170AC290-581B-637E-BCFF-046E0645B74F}"/>
              </a:ext>
            </a:extLst>
          </p:cNvPr>
          <p:cNvSpPr txBox="1"/>
          <p:nvPr/>
        </p:nvSpPr>
        <p:spPr>
          <a:xfrm>
            <a:off x="3993356" y="1835024"/>
            <a:ext cx="4805399" cy="984376"/>
          </a:xfrm>
          <a:custGeom>
            <a:avLst/>
            <a:gdLst>
              <a:gd name="csX0" fmla="*/ 0 w 4805399"/>
              <a:gd name="csY0" fmla="*/ 0 h 984376"/>
              <a:gd name="csX1" fmla="*/ 581987 w 4805399"/>
              <a:gd name="csY1" fmla="*/ 0 h 984376"/>
              <a:gd name="csX2" fmla="*/ 1019812 w 4805399"/>
              <a:gd name="csY2" fmla="*/ 0 h 984376"/>
              <a:gd name="csX3" fmla="*/ 1553746 w 4805399"/>
              <a:gd name="csY3" fmla="*/ 0 h 984376"/>
              <a:gd name="csX4" fmla="*/ 2135733 w 4805399"/>
              <a:gd name="csY4" fmla="*/ 0 h 984376"/>
              <a:gd name="csX5" fmla="*/ 2669666 w 4805399"/>
              <a:gd name="csY5" fmla="*/ 0 h 984376"/>
              <a:gd name="csX6" fmla="*/ 3155545 w 4805399"/>
              <a:gd name="csY6" fmla="*/ 0 h 984376"/>
              <a:gd name="csX7" fmla="*/ 3593371 w 4805399"/>
              <a:gd name="csY7" fmla="*/ 0 h 984376"/>
              <a:gd name="csX8" fmla="*/ 3983142 w 4805399"/>
              <a:gd name="csY8" fmla="*/ 0 h 984376"/>
              <a:gd name="csX9" fmla="*/ 4805399 w 4805399"/>
              <a:gd name="csY9" fmla="*/ 0 h 984376"/>
              <a:gd name="csX10" fmla="*/ 4805399 w 4805399"/>
              <a:gd name="csY10" fmla="*/ 511876 h 984376"/>
              <a:gd name="csX11" fmla="*/ 4805399 w 4805399"/>
              <a:gd name="csY11" fmla="*/ 984376 h 984376"/>
              <a:gd name="csX12" fmla="*/ 4319520 w 4805399"/>
              <a:gd name="csY12" fmla="*/ 984376 h 984376"/>
              <a:gd name="csX13" fmla="*/ 3737533 w 4805399"/>
              <a:gd name="csY13" fmla="*/ 984376 h 984376"/>
              <a:gd name="csX14" fmla="*/ 3155545 w 4805399"/>
              <a:gd name="csY14" fmla="*/ 984376 h 984376"/>
              <a:gd name="csX15" fmla="*/ 2621612 w 4805399"/>
              <a:gd name="csY15" fmla="*/ 984376 h 984376"/>
              <a:gd name="csX16" fmla="*/ 2087679 w 4805399"/>
              <a:gd name="csY16" fmla="*/ 984376 h 984376"/>
              <a:gd name="csX17" fmla="*/ 1553746 w 4805399"/>
              <a:gd name="csY17" fmla="*/ 984376 h 984376"/>
              <a:gd name="csX18" fmla="*/ 1115920 w 4805399"/>
              <a:gd name="csY18" fmla="*/ 984376 h 984376"/>
              <a:gd name="csX19" fmla="*/ 485879 w 4805399"/>
              <a:gd name="csY19" fmla="*/ 984376 h 984376"/>
              <a:gd name="csX20" fmla="*/ 0 w 4805399"/>
              <a:gd name="csY20" fmla="*/ 984376 h 984376"/>
              <a:gd name="csX21" fmla="*/ 0 w 4805399"/>
              <a:gd name="csY21" fmla="*/ 511876 h 984376"/>
              <a:gd name="csX22" fmla="*/ 0 w 4805399"/>
              <a:gd name="csY22" fmla="*/ 0 h 9843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805399" h="984376" extrusionOk="0">
                <a:moveTo>
                  <a:pt x="0" y="0"/>
                </a:moveTo>
                <a:cubicBezTo>
                  <a:pt x="196904" y="-68180"/>
                  <a:pt x="391859" y="63203"/>
                  <a:pt x="581987" y="0"/>
                </a:cubicBezTo>
                <a:cubicBezTo>
                  <a:pt x="772115" y="-63203"/>
                  <a:pt x="833069" y="36722"/>
                  <a:pt x="1019812" y="0"/>
                </a:cubicBezTo>
                <a:cubicBezTo>
                  <a:pt x="1206555" y="-36722"/>
                  <a:pt x="1369806" y="9971"/>
                  <a:pt x="1553746" y="0"/>
                </a:cubicBezTo>
                <a:cubicBezTo>
                  <a:pt x="1737686" y="-9971"/>
                  <a:pt x="1948769" y="51814"/>
                  <a:pt x="2135733" y="0"/>
                </a:cubicBezTo>
                <a:cubicBezTo>
                  <a:pt x="2322697" y="-51814"/>
                  <a:pt x="2510245" y="34301"/>
                  <a:pt x="2669666" y="0"/>
                </a:cubicBezTo>
                <a:cubicBezTo>
                  <a:pt x="2829087" y="-34301"/>
                  <a:pt x="3039767" y="22876"/>
                  <a:pt x="3155545" y="0"/>
                </a:cubicBezTo>
                <a:cubicBezTo>
                  <a:pt x="3271323" y="-22876"/>
                  <a:pt x="3409033" y="9947"/>
                  <a:pt x="3593371" y="0"/>
                </a:cubicBezTo>
                <a:cubicBezTo>
                  <a:pt x="3777709" y="-9947"/>
                  <a:pt x="3867541" y="27372"/>
                  <a:pt x="3983142" y="0"/>
                </a:cubicBezTo>
                <a:cubicBezTo>
                  <a:pt x="4098743" y="-27372"/>
                  <a:pt x="4562987" y="62249"/>
                  <a:pt x="4805399" y="0"/>
                </a:cubicBezTo>
                <a:cubicBezTo>
                  <a:pt x="4810899" y="158834"/>
                  <a:pt x="4774526" y="262294"/>
                  <a:pt x="4805399" y="511876"/>
                </a:cubicBezTo>
                <a:cubicBezTo>
                  <a:pt x="4836272" y="761458"/>
                  <a:pt x="4797976" y="881858"/>
                  <a:pt x="4805399" y="984376"/>
                </a:cubicBezTo>
                <a:cubicBezTo>
                  <a:pt x="4585789" y="1005586"/>
                  <a:pt x="4464449" y="950732"/>
                  <a:pt x="4319520" y="984376"/>
                </a:cubicBezTo>
                <a:cubicBezTo>
                  <a:pt x="4174591" y="1018020"/>
                  <a:pt x="3898624" y="975237"/>
                  <a:pt x="3737533" y="984376"/>
                </a:cubicBezTo>
                <a:cubicBezTo>
                  <a:pt x="3576442" y="993515"/>
                  <a:pt x="3369518" y="949887"/>
                  <a:pt x="3155545" y="984376"/>
                </a:cubicBezTo>
                <a:cubicBezTo>
                  <a:pt x="2941572" y="1018865"/>
                  <a:pt x="2858190" y="952535"/>
                  <a:pt x="2621612" y="984376"/>
                </a:cubicBezTo>
                <a:cubicBezTo>
                  <a:pt x="2385034" y="1016217"/>
                  <a:pt x="2242298" y="973393"/>
                  <a:pt x="2087679" y="984376"/>
                </a:cubicBezTo>
                <a:cubicBezTo>
                  <a:pt x="1933060" y="995359"/>
                  <a:pt x="1750046" y="980456"/>
                  <a:pt x="1553746" y="984376"/>
                </a:cubicBezTo>
                <a:cubicBezTo>
                  <a:pt x="1357446" y="988296"/>
                  <a:pt x="1330625" y="934756"/>
                  <a:pt x="1115920" y="984376"/>
                </a:cubicBezTo>
                <a:cubicBezTo>
                  <a:pt x="901215" y="1033996"/>
                  <a:pt x="700902" y="963918"/>
                  <a:pt x="485879" y="984376"/>
                </a:cubicBezTo>
                <a:cubicBezTo>
                  <a:pt x="270856" y="1004834"/>
                  <a:pt x="192933" y="972008"/>
                  <a:pt x="0" y="984376"/>
                </a:cubicBezTo>
                <a:cubicBezTo>
                  <a:pt x="-10558" y="800779"/>
                  <a:pt x="31246" y="667104"/>
                  <a:pt x="0" y="511876"/>
                </a:cubicBezTo>
                <a:cubicBezTo>
                  <a:pt x="-31246" y="356648"/>
                  <a:pt x="3860" y="146347"/>
                  <a:pt x="0" y="0"/>
                </a:cubicBezTo>
                <a:close/>
              </a:path>
            </a:pathLst>
          </a:custGeom>
          <a:noFill/>
          <a:ln w="57150">
            <a:solidFill>
              <a:srgbClr val="7030A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TextBox 14">
            <a:extLst>
              <a:ext uri="{FF2B5EF4-FFF2-40B4-BE49-F238E27FC236}">
                <a16:creationId xmlns:a16="http://schemas.microsoft.com/office/drawing/2014/main" id="{E921284B-81D8-4D63-D6D4-530A48EE720C}"/>
              </a:ext>
            </a:extLst>
          </p:cNvPr>
          <p:cNvSpPr txBox="1"/>
          <p:nvPr/>
        </p:nvSpPr>
        <p:spPr>
          <a:xfrm>
            <a:off x="4021690" y="3168109"/>
            <a:ext cx="4679067" cy="884058"/>
          </a:xfrm>
          <a:custGeom>
            <a:avLst/>
            <a:gdLst>
              <a:gd name="csX0" fmla="*/ 0 w 4679067"/>
              <a:gd name="csY0" fmla="*/ 0 h 884058"/>
              <a:gd name="csX1" fmla="*/ 631674 w 4679067"/>
              <a:gd name="csY1" fmla="*/ 0 h 884058"/>
              <a:gd name="csX2" fmla="*/ 1122976 w 4679067"/>
              <a:gd name="csY2" fmla="*/ 0 h 884058"/>
              <a:gd name="csX3" fmla="*/ 1707859 w 4679067"/>
              <a:gd name="csY3" fmla="*/ 0 h 884058"/>
              <a:gd name="csX4" fmla="*/ 2339534 w 4679067"/>
              <a:gd name="csY4" fmla="*/ 0 h 884058"/>
              <a:gd name="csX5" fmla="*/ 2924417 w 4679067"/>
              <a:gd name="csY5" fmla="*/ 0 h 884058"/>
              <a:gd name="csX6" fmla="*/ 3462510 w 4679067"/>
              <a:gd name="csY6" fmla="*/ 0 h 884058"/>
              <a:gd name="csX7" fmla="*/ 3953812 w 4679067"/>
              <a:gd name="csY7" fmla="*/ 0 h 884058"/>
              <a:gd name="csX8" fmla="*/ 4679067 w 4679067"/>
              <a:gd name="csY8" fmla="*/ 0 h 884058"/>
              <a:gd name="csX9" fmla="*/ 4679067 w 4679067"/>
              <a:gd name="csY9" fmla="*/ 433188 h 884058"/>
              <a:gd name="csX10" fmla="*/ 4679067 w 4679067"/>
              <a:gd name="csY10" fmla="*/ 884058 h 884058"/>
              <a:gd name="csX11" fmla="*/ 4047393 w 4679067"/>
              <a:gd name="csY11" fmla="*/ 884058 h 884058"/>
              <a:gd name="csX12" fmla="*/ 3602882 w 4679067"/>
              <a:gd name="csY12" fmla="*/ 884058 h 884058"/>
              <a:gd name="csX13" fmla="*/ 2971208 w 4679067"/>
              <a:gd name="csY13" fmla="*/ 884058 h 884058"/>
              <a:gd name="csX14" fmla="*/ 2339534 w 4679067"/>
              <a:gd name="csY14" fmla="*/ 884058 h 884058"/>
              <a:gd name="csX15" fmla="*/ 1754650 w 4679067"/>
              <a:gd name="csY15" fmla="*/ 884058 h 884058"/>
              <a:gd name="csX16" fmla="*/ 1169767 w 4679067"/>
              <a:gd name="csY16" fmla="*/ 884058 h 884058"/>
              <a:gd name="csX17" fmla="*/ 584883 w 4679067"/>
              <a:gd name="csY17" fmla="*/ 884058 h 884058"/>
              <a:gd name="csX18" fmla="*/ 0 w 4679067"/>
              <a:gd name="csY18" fmla="*/ 884058 h 884058"/>
              <a:gd name="csX19" fmla="*/ 0 w 4679067"/>
              <a:gd name="csY19" fmla="*/ 424348 h 884058"/>
              <a:gd name="csX20" fmla="*/ 0 w 4679067"/>
              <a:gd name="csY20" fmla="*/ 0 h 8840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679067" h="884058" extrusionOk="0">
                <a:moveTo>
                  <a:pt x="0" y="0"/>
                </a:moveTo>
                <a:cubicBezTo>
                  <a:pt x="256366" y="-13827"/>
                  <a:pt x="500677" y="19524"/>
                  <a:pt x="631674" y="0"/>
                </a:cubicBezTo>
                <a:cubicBezTo>
                  <a:pt x="762671" y="-19524"/>
                  <a:pt x="1005220" y="30927"/>
                  <a:pt x="1122976" y="0"/>
                </a:cubicBezTo>
                <a:cubicBezTo>
                  <a:pt x="1240732" y="-30927"/>
                  <a:pt x="1439546" y="39643"/>
                  <a:pt x="1707859" y="0"/>
                </a:cubicBezTo>
                <a:cubicBezTo>
                  <a:pt x="1976172" y="-39643"/>
                  <a:pt x="2140631" y="27694"/>
                  <a:pt x="2339534" y="0"/>
                </a:cubicBezTo>
                <a:cubicBezTo>
                  <a:pt x="2538438" y="-27694"/>
                  <a:pt x="2711595" y="1886"/>
                  <a:pt x="2924417" y="0"/>
                </a:cubicBezTo>
                <a:cubicBezTo>
                  <a:pt x="3137239" y="-1886"/>
                  <a:pt x="3310742" y="22136"/>
                  <a:pt x="3462510" y="0"/>
                </a:cubicBezTo>
                <a:cubicBezTo>
                  <a:pt x="3614278" y="-22136"/>
                  <a:pt x="3851197" y="53169"/>
                  <a:pt x="3953812" y="0"/>
                </a:cubicBezTo>
                <a:cubicBezTo>
                  <a:pt x="4056427" y="-53169"/>
                  <a:pt x="4522926" y="67914"/>
                  <a:pt x="4679067" y="0"/>
                </a:cubicBezTo>
                <a:cubicBezTo>
                  <a:pt x="4688407" y="110231"/>
                  <a:pt x="4651387" y="301964"/>
                  <a:pt x="4679067" y="433188"/>
                </a:cubicBezTo>
                <a:cubicBezTo>
                  <a:pt x="4706747" y="564412"/>
                  <a:pt x="4646765" y="774524"/>
                  <a:pt x="4679067" y="884058"/>
                </a:cubicBezTo>
                <a:cubicBezTo>
                  <a:pt x="4511479" y="907225"/>
                  <a:pt x="4327910" y="870966"/>
                  <a:pt x="4047393" y="884058"/>
                </a:cubicBezTo>
                <a:cubicBezTo>
                  <a:pt x="3766876" y="897150"/>
                  <a:pt x="3807624" y="859972"/>
                  <a:pt x="3602882" y="884058"/>
                </a:cubicBezTo>
                <a:cubicBezTo>
                  <a:pt x="3398140" y="908144"/>
                  <a:pt x="3263354" y="841681"/>
                  <a:pt x="2971208" y="884058"/>
                </a:cubicBezTo>
                <a:cubicBezTo>
                  <a:pt x="2679062" y="926435"/>
                  <a:pt x="2555744" y="843850"/>
                  <a:pt x="2339534" y="884058"/>
                </a:cubicBezTo>
                <a:cubicBezTo>
                  <a:pt x="2123324" y="924266"/>
                  <a:pt x="2022006" y="826255"/>
                  <a:pt x="1754650" y="884058"/>
                </a:cubicBezTo>
                <a:cubicBezTo>
                  <a:pt x="1487294" y="941861"/>
                  <a:pt x="1435597" y="823449"/>
                  <a:pt x="1169767" y="884058"/>
                </a:cubicBezTo>
                <a:cubicBezTo>
                  <a:pt x="903937" y="944667"/>
                  <a:pt x="832871" y="864387"/>
                  <a:pt x="584883" y="884058"/>
                </a:cubicBezTo>
                <a:cubicBezTo>
                  <a:pt x="336895" y="903729"/>
                  <a:pt x="210210" y="879378"/>
                  <a:pt x="0" y="884058"/>
                </a:cubicBezTo>
                <a:cubicBezTo>
                  <a:pt x="-25443" y="667386"/>
                  <a:pt x="16022" y="614324"/>
                  <a:pt x="0" y="424348"/>
                </a:cubicBezTo>
                <a:cubicBezTo>
                  <a:pt x="-16022" y="234372"/>
                  <a:pt x="48545" y="212125"/>
                  <a:pt x="0" y="0"/>
                </a:cubicBezTo>
                <a:close/>
              </a:path>
            </a:pathLst>
          </a:custGeom>
          <a:noFill/>
          <a:ln w="57150">
            <a:solidFill>
              <a:schemeClr val="accent3">
                <a:lumMod val="50000"/>
              </a:schemeClr>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6A50754D-239B-E002-8331-87A91E31A185}"/>
              </a:ext>
            </a:extLst>
          </p:cNvPr>
          <p:cNvSpPr txBox="1"/>
          <p:nvPr/>
        </p:nvSpPr>
        <p:spPr>
          <a:xfrm>
            <a:off x="2667000" y="5334000"/>
            <a:ext cx="1031916" cy="59531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6" name="Picture 2" descr="Diabetes Care Cover Image for Volume 49, Issue Supplement_1">
            <a:extLst>
              <a:ext uri="{FF2B5EF4-FFF2-40B4-BE49-F238E27FC236}">
                <a16:creationId xmlns:a16="http://schemas.microsoft.com/office/drawing/2014/main" id="{F034BB64-B9EC-713D-4C0E-1644B5A83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58" y="1835024"/>
            <a:ext cx="3112616" cy="40942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7BB634-3ECE-0BF9-968A-439F6119FC91}"/>
              </a:ext>
            </a:extLst>
          </p:cNvPr>
          <p:cNvPicPr>
            <a:picLocks noChangeAspect="1"/>
          </p:cNvPicPr>
          <p:nvPr/>
        </p:nvPicPr>
        <p:blipFill>
          <a:blip r:embed="rId3"/>
          <a:stretch>
            <a:fillRect/>
          </a:stretch>
        </p:blipFill>
        <p:spPr>
          <a:xfrm>
            <a:off x="4131887" y="1992163"/>
            <a:ext cx="4483115" cy="751037"/>
          </a:xfrm>
          <a:prstGeom prst="rect">
            <a:avLst/>
          </a:prstGeom>
        </p:spPr>
      </p:pic>
      <p:pic>
        <p:nvPicPr>
          <p:cNvPr id="11" name="Picture 10">
            <a:extLst>
              <a:ext uri="{FF2B5EF4-FFF2-40B4-BE49-F238E27FC236}">
                <a16:creationId xmlns:a16="http://schemas.microsoft.com/office/drawing/2014/main" id="{ED63C64F-5617-890F-54E5-59CF81C80B7A}"/>
              </a:ext>
            </a:extLst>
          </p:cNvPr>
          <p:cNvPicPr>
            <a:picLocks noChangeAspect="1"/>
          </p:cNvPicPr>
          <p:nvPr/>
        </p:nvPicPr>
        <p:blipFill>
          <a:blip r:embed="rId4"/>
          <a:stretch>
            <a:fillRect/>
          </a:stretch>
        </p:blipFill>
        <p:spPr>
          <a:xfrm>
            <a:off x="4116065" y="3324323"/>
            <a:ext cx="4490315" cy="553515"/>
          </a:xfrm>
          <a:prstGeom prst="rect">
            <a:avLst/>
          </a:prstGeom>
        </p:spPr>
      </p:pic>
    </p:spTree>
    <p:extLst>
      <p:ext uri="{BB962C8B-B14F-4D97-AF65-F5344CB8AC3E}">
        <p14:creationId xmlns:p14="http://schemas.microsoft.com/office/powerpoint/2010/main" val="2487667788"/>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2B21-BD62-F1DE-ADFF-277AA486CF8A}"/>
              </a:ext>
            </a:extLst>
          </p:cNvPr>
          <p:cNvSpPr>
            <a:spLocks noGrp="1"/>
          </p:cNvSpPr>
          <p:nvPr>
            <p:ph type="title"/>
          </p:nvPr>
        </p:nvSpPr>
        <p:spPr>
          <a:xfrm>
            <a:off x="457200" y="152400"/>
            <a:ext cx="8229600" cy="1219200"/>
          </a:xfrm>
        </p:spPr>
        <p:txBody>
          <a:bodyPr>
            <a:noAutofit/>
          </a:bodyPr>
          <a:lstStyle/>
          <a:p>
            <a:r>
              <a:rPr lang="en-US" sz="3200" dirty="0"/>
              <a:t>Facilitating Positive Health Behaviors and Well Being to Improve Health Outcomes – Standard 5</a:t>
            </a:r>
          </a:p>
        </p:txBody>
      </p:sp>
      <p:sp>
        <p:nvSpPr>
          <p:cNvPr id="3" name="Content Placeholder 2">
            <a:extLst>
              <a:ext uri="{FF2B5EF4-FFF2-40B4-BE49-F238E27FC236}">
                <a16:creationId xmlns:a16="http://schemas.microsoft.com/office/drawing/2014/main" id="{DB53EA8F-5539-2FCD-3568-9019C4CBF4B5}"/>
              </a:ext>
            </a:extLst>
          </p:cNvPr>
          <p:cNvSpPr>
            <a:spLocks noGrp="1"/>
          </p:cNvSpPr>
          <p:nvPr>
            <p:ph sz="quarter" idx="1"/>
          </p:nvPr>
        </p:nvSpPr>
        <p:spPr>
          <a:xfrm>
            <a:off x="457200" y="1447800"/>
            <a:ext cx="4495800" cy="4709160"/>
          </a:xfrm>
        </p:spPr>
        <p:txBody>
          <a:bodyPr/>
          <a:lstStyle/>
          <a:p>
            <a:r>
              <a:rPr lang="en-US" sz="2800" b="0" i="0" dirty="0">
                <a:solidFill>
                  <a:srgbClr val="383636"/>
                </a:solidFill>
                <a:effectLst/>
                <a:ea typeface="Calibri" panose="020F0502020204030204" pitchFamily="34" charset="0"/>
                <a:cs typeface="Calibri" panose="020F0502020204030204" pitchFamily="34" charset="0"/>
              </a:rPr>
              <a:t>Building positive health behaviors and maintaining psychological well-being are foundational for achieving diabetes management goals and maximizing quality of life </a:t>
            </a:r>
          </a:p>
          <a:p>
            <a:r>
              <a:rPr lang="en-US" sz="2800" dirty="0">
                <a:solidFill>
                  <a:srgbClr val="383636"/>
                </a:solidFill>
                <a:ea typeface="Calibri" panose="020F0502020204030204" pitchFamily="34" charset="0"/>
                <a:cs typeface="Calibri" panose="020F0502020204030204" pitchFamily="34" charset="0"/>
              </a:rPr>
              <a:t>E</a:t>
            </a:r>
            <a:r>
              <a:rPr lang="en-US" sz="2800" b="0" i="0" dirty="0">
                <a:solidFill>
                  <a:srgbClr val="383636"/>
                </a:solidFill>
                <a:effectLst/>
                <a:ea typeface="Calibri" panose="020F0502020204030204" pitchFamily="34" charset="0"/>
                <a:cs typeface="Calibri" panose="020F0502020204030204" pitchFamily="34" charset="0"/>
              </a:rPr>
              <a:t>ngage in person-centered collaborative care and shared decision making</a:t>
            </a:r>
            <a:endParaRPr lang="en-US" sz="2800" dirty="0">
              <a:ea typeface="Calibri" panose="020F0502020204030204" pitchFamily="34" charset="0"/>
              <a:cs typeface="Calibri" panose="020F0502020204030204" pitchFamily="34" charset="0"/>
            </a:endParaRPr>
          </a:p>
        </p:txBody>
      </p:sp>
      <p:pic>
        <p:nvPicPr>
          <p:cNvPr id="5" name="Picture 4" descr="Indigenous woman in traditional clothing">
            <a:extLst>
              <a:ext uri="{FF2B5EF4-FFF2-40B4-BE49-F238E27FC236}">
                <a16:creationId xmlns:a16="http://schemas.microsoft.com/office/drawing/2014/main" id="{326BB9CF-1EB1-72DB-8B0C-E0E860B4F008}"/>
              </a:ext>
            </a:extLst>
          </p:cNvPr>
          <p:cNvPicPr>
            <a:picLocks noChangeAspect="1"/>
          </p:cNvPicPr>
          <p:nvPr/>
        </p:nvPicPr>
        <p:blipFill>
          <a:blip r:embed="rId3"/>
          <a:stretch>
            <a:fillRect/>
          </a:stretch>
        </p:blipFill>
        <p:spPr>
          <a:xfrm>
            <a:off x="5351444" y="1606519"/>
            <a:ext cx="3324965" cy="2216643"/>
          </a:xfrm>
          <a:prstGeom prst="rect">
            <a:avLst/>
          </a:prstGeom>
        </p:spPr>
      </p:pic>
      <p:pic>
        <p:nvPicPr>
          <p:cNvPr id="7" name="Picture 6">
            <a:extLst>
              <a:ext uri="{FF2B5EF4-FFF2-40B4-BE49-F238E27FC236}">
                <a16:creationId xmlns:a16="http://schemas.microsoft.com/office/drawing/2014/main" id="{2924AD21-7F8C-39C6-10DF-10834619F5DC}"/>
              </a:ext>
            </a:extLst>
          </p:cNvPr>
          <p:cNvPicPr>
            <a:picLocks noChangeAspect="1"/>
          </p:cNvPicPr>
          <p:nvPr/>
        </p:nvPicPr>
        <p:blipFill>
          <a:blip r:embed="rId4"/>
          <a:stretch>
            <a:fillRect/>
          </a:stretch>
        </p:blipFill>
        <p:spPr>
          <a:xfrm>
            <a:off x="922532" y="5975933"/>
            <a:ext cx="3268468" cy="728780"/>
          </a:xfrm>
          <a:prstGeom prst="rect">
            <a:avLst/>
          </a:prstGeom>
        </p:spPr>
      </p:pic>
    </p:spTree>
    <p:extLst>
      <p:ext uri="{BB962C8B-B14F-4D97-AF65-F5344CB8AC3E}">
        <p14:creationId xmlns:p14="http://schemas.microsoft.com/office/powerpoint/2010/main" val="3355696799"/>
      </p:ext>
    </p:extLst>
  </p:cSld>
  <p:clrMapOvr>
    <a:masterClrMapping/>
  </p:clrMapOvr>
  <p:transition spd="med">
    <p:fade/>
  </p:transition>
  <p:extLst>
    <p:ext uri="{6950BFC3-D8DA-4A85-94F7-54DA5524770B}">
      <p188:commentRel xmlns:p188="http://schemas.microsoft.com/office/powerpoint/2018/8/main" r:id="rId2"/>
    </p:ext>
  </p:extLs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altLang="en-US" dirty="0"/>
              <a:t>Well-Being Key Goal of Care</a:t>
            </a:r>
          </a:p>
        </p:txBody>
      </p:sp>
      <p:sp>
        <p:nvSpPr>
          <p:cNvPr id="3" name="Content Placeholder 2"/>
          <p:cNvSpPr>
            <a:spLocks noGrp="1"/>
          </p:cNvSpPr>
          <p:nvPr>
            <p:ph sz="quarter" idx="1"/>
          </p:nvPr>
        </p:nvSpPr>
        <p:spPr>
          <a:xfrm>
            <a:off x="472806" y="1219200"/>
            <a:ext cx="4480193" cy="5638800"/>
          </a:xfrm>
        </p:spPr>
        <p:txBody>
          <a:bodyPr>
            <a:normAutofit/>
          </a:bodyPr>
          <a:lstStyle/>
          <a:p>
            <a:pPr marL="274320" indent="-274320" eaLnBrk="1" fontAlgn="auto" hangingPunct="1">
              <a:spcAft>
                <a:spcPts val="0"/>
              </a:spcAft>
              <a:buFont typeface="Wingdings 3"/>
              <a:buChar char=""/>
              <a:defRPr/>
            </a:pPr>
            <a:r>
              <a:rPr lang="en-US" sz="2800" dirty="0"/>
              <a:t>Timely treatment based on evidence and SDOH in collaboration with individual</a:t>
            </a:r>
          </a:p>
          <a:p>
            <a:pPr marL="274320" indent="-274320" eaLnBrk="1" fontAlgn="auto" hangingPunct="1">
              <a:spcAft>
                <a:spcPts val="0"/>
              </a:spcAft>
              <a:buFont typeface="Wingdings 3"/>
              <a:buChar char=""/>
              <a:defRPr/>
            </a:pPr>
            <a:r>
              <a:rPr lang="en-US" sz="2800" dirty="0"/>
              <a:t>Integrate long term treatment approaches w/ person centered care team.</a:t>
            </a:r>
          </a:p>
          <a:p>
            <a:pPr marL="274320" indent="-274320" eaLnBrk="1" fontAlgn="auto" hangingPunct="1">
              <a:spcAft>
                <a:spcPts val="0"/>
              </a:spcAft>
              <a:buFont typeface="Wingdings 3"/>
              <a:buChar char=""/>
              <a:defRPr/>
            </a:pPr>
            <a:r>
              <a:rPr lang="en-US" sz="2800" dirty="0"/>
              <a:t>Facilitate in person &amp; virtual team-based care along with community involvement</a:t>
            </a:r>
          </a:p>
          <a:p>
            <a:pPr marL="274320" indent="-274320" eaLnBrk="1" fontAlgn="auto" hangingPunct="1">
              <a:spcAft>
                <a:spcPts val="0"/>
              </a:spcAft>
              <a:buFont typeface="Wingdings 3"/>
              <a:buChar char=""/>
              <a:defRPr/>
            </a:pPr>
            <a:endParaRPr lang="en-US" dirty="0"/>
          </a:p>
        </p:txBody>
      </p:sp>
      <p:pic>
        <p:nvPicPr>
          <p:cNvPr id="9523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47800"/>
            <a:ext cx="3402958" cy="226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CDC9A4C-9B80-4787-A731-5E5C7E702FDC}"/>
              </a:ext>
            </a:extLst>
          </p:cNvPr>
          <p:cNvSpPr txBox="1"/>
          <p:nvPr/>
        </p:nvSpPr>
        <p:spPr>
          <a:xfrm>
            <a:off x="5562600" y="3886200"/>
            <a:ext cx="2667000" cy="1200329"/>
          </a:xfrm>
          <a:prstGeom prst="rect">
            <a:avLst/>
          </a:prstGeom>
          <a:solidFill>
            <a:schemeClr val="accent3">
              <a:lumMod val="60000"/>
              <a:lumOff val="4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We want to help people move from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Dis – Ease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Well- Being</a:t>
            </a:r>
          </a:p>
        </p:txBody>
      </p:sp>
      <p:pic>
        <p:nvPicPr>
          <p:cNvPr id="5" name="Picture 4">
            <a:extLst>
              <a:ext uri="{FF2B5EF4-FFF2-40B4-BE49-F238E27FC236}">
                <a16:creationId xmlns:a16="http://schemas.microsoft.com/office/drawing/2014/main" id="{FC4C5A69-F9AC-6707-2D21-CE9B7FFB3EC8}"/>
              </a:ext>
            </a:extLst>
          </p:cNvPr>
          <p:cNvPicPr>
            <a:picLocks noChangeAspect="1"/>
          </p:cNvPicPr>
          <p:nvPr/>
        </p:nvPicPr>
        <p:blipFill>
          <a:blip r:embed="rId5"/>
          <a:stretch>
            <a:fillRect/>
          </a:stretch>
        </p:blipFill>
        <p:spPr>
          <a:xfrm>
            <a:off x="5236551" y="5486400"/>
            <a:ext cx="3319097" cy="762000"/>
          </a:xfrm>
          <a:prstGeom prst="rect">
            <a:avLst/>
          </a:prstGeom>
        </p:spPr>
      </p:pic>
    </p:spTree>
    <p:custDataLst>
      <p:tags r:id="rId1"/>
    </p:custDataLst>
    <p:extLst>
      <p:ext uri="{BB962C8B-B14F-4D97-AF65-F5344CB8AC3E}">
        <p14:creationId xmlns:p14="http://schemas.microsoft.com/office/powerpoint/2010/main" val="86786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9538-7921-444A-B5F3-513527794612}"/>
              </a:ext>
            </a:extLst>
          </p:cNvPr>
          <p:cNvSpPr>
            <a:spLocks noGrp="1"/>
          </p:cNvSpPr>
          <p:nvPr>
            <p:ph type="title"/>
          </p:nvPr>
        </p:nvSpPr>
        <p:spPr>
          <a:xfrm>
            <a:off x="457200" y="152400"/>
            <a:ext cx="8229600" cy="1219200"/>
          </a:xfrm>
        </p:spPr>
        <p:txBody>
          <a:bodyPr>
            <a:normAutofit fontScale="90000"/>
          </a:bodyPr>
          <a:lstStyle/>
          <a:p>
            <a:r>
              <a:rPr lang="en-US" dirty="0"/>
              <a:t>Diabetes Care and Education Specialist (CDCES) Definition</a:t>
            </a:r>
          </a:p>
        </p:txBody>
      </p:sp>
      <p:sp>
        <p:nvSpPr>
          <p:cNvPr id="3" name="Content Placeholder 2">
            <a:extLst>
              <a:ext uri="{FF2B5EF4-FFF2-40B4-BE49-F238E27FC236}">
                <a16:creationId xmlns:a16="http://schemas.microsoft.com/office/drawing/2014/main" id="{3FB315DA-DB44-4207-A84A-CCB8D5FAA4AC}"/>
              </a:ext>
            </a:extLst>
          </p:cNvPr>
          <p:cNvSpPr>
            <a:spLocks noGrp="1"/>
          </p:cNvSpPr>
          <p:nvPr>
            <p:ph sz="quarter" idx="1"/>
          </p:nvPr>
        </p:nvSpPr>
        <p:spPr>
          <a:xfrm>
            <a:off x="457200" y="1524000"/>
            <a:ext cx="5181600" cy="4632960"/>
          </a:xfrm>
        </p:spPr>
        <p:txBody>
          <a:bodyPr>
            <a:normAutofit/>
          </a:bodyPr>
          <a:lstStyle/>
          <a:p>
            <a:pPr marL="0" indent="0">
              <a:lnSpc>
                <a:spcPct val="120000"/>
              </a:lnSpc>
              <a:buNone/>
            </a:pPr>
            <a:r>
              <a:rPr lang="en-US" dirty="0"/>
              <a:t>“A compassionate teacher and expert who, as an integral member of the care team, provides collaborative, comprehensive, and person-centered care and education for people with diabetes”</a:t>
            </a:r>
          </a:p>
        </p:txBody>
      </p:sp>
      <p:pic>
        <p:nvPicPr>
          <p:cNvPr id="6" name="Picture 5">
            <a:extLst>
              <a:ext uri="{FF2B5EF4-FFF2-40B4-BE49-F238E27FC236}">
                <a16:creationId xmlns:a16="http://schemas.microsoft.com/office/drawing/2014/main" id="{FF6A711F-4A84-499B-B94F-DD088E72B78E}"/>
              </a:ext>
            </a:extLst>
          </p:cNvPr>
          <p:cNvPicPr>
            <a:picLocks noChangeAspect="1"/>
          </p:cNvPicPr>
          <p:nvPr/>
        </p:nvPicPr>
        <p:blipFill>
          <a:blip r:embed="rId2"/>
          <a:stretch>
            <a:fillRect/>
          </a:stretch>
        </p:blipFill>
        <p:spPr>
          <a:xfrm>
            <a:off x="5638800" y="5037654"/>
            <a:ext cx="3244237" cy="1119306"/>
          </a:xfrm>
          <a:prstGeom prst="rect">
            <a:avLst/>
          </a:prstGeom>
        </p:spPr>
      </p:pic>
      <p:pic>
        <p:nvPicPr>
          <p:cNvPr id="9" name="Picture 8">
            <a:extLst>
              <a:ext uri="{FF2B5EF4-FFF2-40B4-BE49-F238E27FC236}">
                <a16:creationId xmlns:a16="http://schemas.microsoft.com/office/drawing/2014/main" id="{0D1EFCD4-88DB-49A3-9001-E5AB6065103C}"/>
              </a:ext>
            </a:extLst>
          </p:cNvPr>
          <p:cNvPicPr>
            <a:picLocks noChangeAspect="1"/>
          </p:cNvPicPr>
          <p:nvPr/>
        </p:nvPicPr>
        <p:blipFill>
          <a:blip r:embed="rId3"/>
          <a:stretch>
            <a:fillRect/>
          </a:stretch>
        </p:blipFill>
        <p:spPr>
          <a:xfrm>
            <a:off x="5836444" y="1600200"/>
            <a:ext cx="2850356" cy="3208854"/>
          </a:xfrm>
          <a:prstGeom prst="rect">
            <a:avLst/>
          </a:prstGeom>
        </p:spPr>
      </p:pic>
      <p:sp>
        <p:nvSpPr>
          <p:cNvPr id="4" name="TextBox 3">
            <a:extLst>
              <a:ext uri="{FF2B5EF4-FFF2-40B4-BE49-F238E27FC236}">
                <a16:creationId xmlns:a16="http://schemas.microsoft.com/office/drawing/2014/main" id="{B2E16093-78A3-2376-55D7-07B7D507C0F5}"/>
              </a:ext>
            </a:extLst>
          </p:cNvPr>
          <p:cNvSpPr txBox="1"/>
          <p:nvPr/>
        </p:nvSpPr>
        <p:spPr>
          <a:xfrm>
            <a:off x="533400" y="5833794"/>
            <a:ext cx="41910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anose="020B0600070205080204" pitchFamily="34" charset="-128"/>
                <a:cs typeface="+mn-cs"/>
              </a:rPr>
              <a:t>When I get lost or discouraged, I remember my why.</a:t>
            </a:r>
          </a:p>
        </p:txBody>
      </p:sp>
    </p:spTree>
    <p:extLst>
      <p:ext uri="{BB962C8B-B14F-4D97-AF65-F5344CB8AC3E}">
        <p14:creationId xmlns:p14="http://schemas.microsoft.com/office/powerpoint/2010/main" val="356918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152400"/>
            <a:ext cx="8229600" cy="762000"/>
          </a:xfrm>
        </p:spPr>
        <p:txBody>
          <a:bodyPr>
            <a:normAutofit fontScale="90000"/>
          </a:bodyPr>
          <a:lstStyle/>
          <a:p>
            <a:r>
              <a:rPr lang="en-US" altLang="en-US" dirty="0"/>
              <a:t>Diabetes Self-Management Education</a:t>
            </a:r>
          </a:p>
        </p:txBody>
      </p:sp>
      <p:sp>
        <p:nvSpPr>
          <p:cNvPr id="40963" name="Content Placeholder 2"/>
          <p:cNvSpPr>
            <a:spLocks noGrp="1"/>
          </p:cNvSpPr>
          <p:nvPr>
            <p:ph sz="quarter" idx="1"/>
          </p:nvPr>
        </p:nvSpPr>
        <p:spPr>
          <a:xfrm>
            <a:off x="381000" y="927798"/>
            <a:ext cx="6019800" cy="5257800"/>
          </a:xfrm>
        </p:spPr>
        <p:txBody>
          <a:bodyPr/>
          <a:lstStyle/>
          <a:p>
            <a:r>
              <a:rPr lang="en-US" sz="2800" b="0" i="0" dirty="0">
                <a:solidFill>
                  <a:srgbClr val="383636"/>
                </a:solidFill>
                <a:effectLst/>
                <a:ea typeface="Calibri" panose="020F0502020204030204" pitchFamily="34" charset="0"/>
                <a:cs typeface="Calibri" panose="020F0502020204030204" pitchFamily="34" charset="0"/>
              </a:rPr>
              <a:t>DSMES facilitates the knowledge, decision-making, and skills mastery necessary for optimal diabetes self-care </a:t>
            </a:r>
            <a:r>
              <a:rPr lang="en-US" sz="2800" b="0" i="0" dirty="0">
                <a:solidFill>
                  <a:srgbClr val="0070C0"/>
                </a:solidFill>
                <a:effectLst/>
                <a:ea typeface="Calibri" panose="020F0502020204030204" pitchFamily="34" charset="0"/>
                <a:cs typeface="Calibri" panose="020F0502020204030204" pitchFamily="34" charset="0"/>
              </a:rPr>
              <a:t>and incorporate the needs, goals, and life experiences of the person with diabetes.</a:t>
            </a:r>
            <a:endParaRPr lang="en-US" altLang="en-US" sz="2800" dirty="0">
              <a:solidFill>
                <a:srgbClr val="0070C0"/>
              </a:solidFill>
              <a:ea typeface="Calibri" panose="020F0502020204030204" pitchFamily="34" charset="0"/>
              <a:cs typeface="Calibri" panose="020F0502020204030204" pitchFamily="34" charset="0"/>
            </a:endParaRPr>
          </a:p>
          <a:p>
            <a:r>
              <a:rPr lang="en-US" altLang="en-US" sz="2800" dirty="0"/>
              <a:t>Consider the burden of treatment and the person’s level of confidence and self-efficacy for management behaviors as well as the level of social and family support.</a:t>
            </a:r>
          </a:p>
          <a:p>
            <a:r>
              <a:rPr lang="en-US" sz="2800" b="0" i="0" dirty="0">
                <a:solidFill>
                  <a:srgbClr val="383636"/>
                </a:solidFill>
                <a:effectLst/>
                <a:ea typeface="Calibri" panose="020F0502020204030204" pitchFamily="34" charset="0"/>
                <a:cs typeface="Calibri" panose="020F0502020204030204" pitchFamily="34" charset="0"/>
              </a:rPr>
              <a:t> Use positive, strength-based words and phrases putting people first </a:t>
            </a:r>
            <a:endParaRPr lang="en-US" altLang="en-US" sz="2800" dirty="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6477000" y="1676400"/>
            <a:ext cx="2054530" cy="2237426"/>
          </a:xfrm>
          <a:prstGeom prst="rect">
            <a:avLst/>
          </a:prstGeom>
        </p:spPr>
      </p:pic>
    </p:spTree>
    <p:extLst>
      <p:ext uri="{BB962C8B-B14F-4D97-AF65-F5344CB8AC3E}">
        <p14:creationId xmlns:p14="http://schemas.microsoft.com/office/powerpoint/2010/main" val="300027647"/>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8B702-EFB6-7EEF-0152-A26D75AA2CDF}"/>
              </a:ext>
            </a:extLst>
          </p:cNvPr>
          <p:cNvSpPr>
            <a:spLocks noGrp="1"/>
          </p:cNvSpPr>
          <p:nvPr>
            <p:ph type="title"/>
          </p:nvPr>
        </p:nvSpPr>
        <p:spPr>
          <a:xfrm>
            <a:off x="457200" y="152400"/>
            <a:ext cx="8229600" cy="990600"/>
          </a:xfrm>
        </p:spPr>
        <p:txBody>
          <a:bodyPr/>
          <a:lstStyle/>
          <a:p>
            <a:r>
              <a:rPr lang="en-US" dirty="0"/>
              <a:t>Barriers to DSMES</a:t>
            </a:r>
          </a:p>
        </p:txBody>
      </p:sp>
      <p:sp>
        <p:nvSpPr>
          <p:cNvPr id="3" name="Content Placeholder 2">
            <a:extLst>
              <a:ext uri="{FF2B5EF4-FFF2-40B4-BE49-F238E27FC236}">
                <a16:creationId xmlns:a16="http://schemas.microsoft.com/office/drawing/2014/main" id="{33DAC88A-0EB7-CAF1-7D69-021174C4D1E3}"/>
              </a:ext>
            </a:extLst>
          </p:cNvPr>
          <p:cNvSpPr>
            <a:spLocks noGrp="1"/>
          </p:cNvSpPr>
          <p:nvPr>
            <p:ph sz="quarter" idx="1"/>
          </p:nvPr>
        </p:nvSpPr>
        <p:spPr>
          <a:xfrm>
            <a:off x="479985" y="1199625"/>
            <a:ext cx="5282435" cy="4937760"/>
          </a:xfrm>
        </p:spPr>
        <p:txBody>
          <a:bodyPr/>
          <a:lstStyle/>
          <a:p>
            <a:r>
              <a:rPr lang="en-US" sz="2800" b="1" dirty="0">
                <a:solidFill>
                  <a:srgbClr val="383636"/>
                </a:solidFill>
                <a:ea typeface="Calibri" panose="020F0502020204030204" pitchFamily="34" charset="0"/>
                <a:cs typeface="Calibri" panose="020F0502020204030204" pitchFamily="34" charset="0"/>
              </a:rPr>
              <a:t>Only about 50% of eligible individuals receive DSMES</a:t>
            </a:r>
          </a:p>
          <a:p>
            <a:r>
              <a:rPr lang="en-US" sz="2400" dirty="0">
                <a:solidFill>
                  <a:srgbClr val="383636"/>
                </a:solidFill>
                <a:ea typeface="Calibri" panose="020F0502020204030204" pitchFamily="34" charset="0"/>
                <a:cs typeface="Calibri" panose="020F0502020204030204" pitchFamily="34" charset="0"/>
              </a:rPr>
              <a:t>Barriers include h</a:t>
            </a:r>
            <a:r>
              <a:rPr lang="en-US" sz="2400" b="0" i="0" dirty="0">
                <a:solidFill>
                  <a:srgbClr val="383636"/>
                </a:solidFill>
                <a:effectLst/>
                <a:ea typeface="Calibri" panose="020F0502020204030204" pitchFamily="34" charset="0"/>
                <a:cs typeface="Calibri" panose="020F0502020204030204" pitchFamily="34" charset="0"/>
              </a:rPr>
              <a:t>ealth system, payor, clinic, HCP, and individual.</a:t>
            </a:r>
          </a:p>
          <a:p>
            <a:r>
              <a:rPr lang="en-US" sz="2400" dirty="0">
                <a:solidFill>
                  <a:srgbClr val="383636"/>
                </a:solidFill>
                <a:ea typeface="Calibri" panose="020F0502020204030204" pitchFamily="34" charset="0"/>
                <a:cs typeface="Calibri" panose="020F0502020204030204" pitchFamily="34" charset="0"/>
              </a:rPr>
              <a:t>Due to la</a:t>
            </a:r>
            <a:r>
              <a:rPr lang="en-US" sz="2400" b="0" i="0" dirty="0">
                <a:solidFill>
                  <a:srgbClr val="383636"/>
                </a:solidFill>
                <a:effectLst/>
                <a:ea typeface="Calibri" panose="020F0502020204030204" pitchFamily="34" charset="0"/>
                <a:cs typeface="Calibri" panose="020F0502020204030204" pitchFamily="34" charset="0"/>
              </a:rPr>
              <a:t>ck of administrative leadership support to ineffective DSMES referral processes, transportation challenges etc. </a:t>
            </a:r>
          </a:p>
          <a:p>
            <a:r>
              <a:rPr lang="en-US" sz="2400" b="0" i="0" dirty="0">
                <a:solidFill>
                  <a:srgbClr val="383636"/>
                </a:solidFill>
                <a:effectLst/>
                <a:ea typeface="Calibri" panose="020F0502020204030204" pitchFamily="34" charset="0"/>
                <a:cs typeface="Calibri" panose="020F0502020204030204" pitchFamily="34" charset="0"/>
              </a:rPr>
              <a:t>Low participation can be due to lack of referrals, logistical issues (e.g., accessibility, timing, and costs), and lack of a perceived benefit</a:t>
            </a:r>
          </a:p>
        </p:txBody>
      </p:sp>
      <p:sp>
        <p:nvSpPr>
          <p:cNvPr id="6" name="TextBox 5">
            <a:extLst>
              <a:ext uri="{FF2B5EF4-FFF2-40B4-BE49-F238E27FC236}">
                <a16:creationId xmlns:a16="http://schemas.microsoft.com/office/drawing/2014/main" id="{062AA8DE-70ED-1D1F-4643-369D9718AFD6}"/>
              </a:ext>
            </a:extLst>
          </p:cNvPr>
          <p:cNvSpPr txBox="1"/>
          <p:nvPr/>
        </p:nvSpPr>
        <p:spPr>
          <a:xfrm>
            <a:off x="7098418" y="1242757"/>
            <a:ext cx="1752600"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70C0"/>
                </a:solidFill>
                <a:effectLst/>
                <a:uLnTx/>
                <a:uFillTx/>
                <a:latin typeface="Helvetica Neue"/>
                <a:ea typeface="ＭＳ Ｐゴシック" panose="020B0600070205080204" pitchFamily="34" charset="-128"/>
                <a:cs typeface="+mn-cs"/>
              </a:rPr>
              <a:t>Efforts to identify and address potential barriers at all levels need to be made.</a:t>
            </a:r>
            <a:endParaRPr kumimoji="0" lang="en-US" sz="3600" b="0" i="1"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Calibri" panose="020F0502020204030204" pitchFamily="34" charset="0"/>
            </a:endParaRPr>
          </a:p>
        </p:txBody>
      </p:sp>
      <p:pic>
        <p:nvPicPr>
          <p:cNvPr id="8" name="Picture 7" descr="Businessman finger on face">
            <a:extLst>
              <a:ext uri="{FF2B5EF4-FFF2-40B4-BE49-F238E27FC236}">
                <a16:creationId xmlns:a16="http://schemas.microsoft.com/office/drawing/2014/main" id="{088DAEB7-C315-3FEE-7571-24CF95679133}"/>
              </a:ext>
            </a:extLst>
          </p:cNvPr>
          <p:cNvPicPr>
            <a:picLocks noChangeAspect="1"/>
          </p:cNvPicPr>
          <p:nvPr/>
        </p:nvPicPr>
        <p:blipFill>
          <a:blip r:embed="rId2"/>
          <a:stretch>
            <a:fillRect/>
          </a:stretch>
        </p:blipFill>
        <p:spPr>
          <a:xfrm flipH="1">
            <a:off x="5794050" y="1215440"/>
            <a:ext cx="1216349" cy="4811771"/>
          </a:xfrm>
          <a:prstGeom prst="rect">
            <a:avLst/>
          </a:prstGeom>
        </p:spPr>
      </p:pic>
    </p:spTree>
    <p:extLst>
      <p:ext uri="{BB962C8B-B14F-4D97-AF65-F5344CB8AC3E}">
        <p14:creationId xmlns:p14="http://schemas.microsoft.com/office/powerpoint/2010/main" val="3191981546"/>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47FA60-477A-472E-90DA-5AC89A37CA34}"/>
              </a:ext>
            </a:extLst>
          </p:cNvPr>
          <p:cNvSpPr>
            <a:spLocks noGrp="1"/>
          </p:cNvSpPr>
          <p:nvPr>
            <p:ph type="title"/>
          </p:nvPr>
        </p:nvSpPr>
        <p:spPr>
          <a:xfrm>
            <a:off x="457200" y="152400"/>
            <a:ext cx="8229600" cy="914400"/>
          </a:xfrm>
        </p:spPr>
        <p:txBody>
          <a:bodyPr>
            <a:noAutofit/>
          </a:bodyPr>
          <a:lstStyle/>
          <a:p>
            <a:r>
              <a:rPr lang="en-US" sz="3800" dirty="0"/>
              <a:t>Critical Times to Provide/Modify DSMES</a:t>
            </a:r>
          </a:p>
        </p:txBody>
      </p:sp>
      <p:sp>
        <p:nvSpPr>
          <p:cNvPr id="5" name="Subtitle 2">
            <a:extLst>
              <a:ext uri="{FF2B5EF4-FFF2-40B4-BE49-F238E27FC236}">
                <a16:creationId xmlns:a16="http://schemas.microsoft.com/office/drawing/2014/main" id="{5CD4A11A-CACD-544F-9B1F-D99A6EC01C73}"/>
              </a:ext>
            </a:extLst>
          </p:cNvPr>
          <p:cNvSpPr>
            <a:spLocks noGrp="1"/>
          </p:cNvSpPr>
          <p:nvPr>
            <p:ph sz="quarter" idx="1"/>
          </p:nvPr>
        </p:nvSpPr>
        <p:spPr>
          <a:xfrm>
            <a:off x="4343400" y="1404177"/>
            <a:ext cx="4478328" cy="4723449"/>
          </a:xfrm>
        </p:spPr>
        <p:txBody>
          <a:bodyPr>
            <a:normAutofit/>
          </a:bodyPr>
          <a:lstStyle/>
          <a:p>
            <a:r>
              <a:rPr lang="en-US" sz="2800" dirty="0"/>
              <a:t>At diagnosis.</a:t>
            </a:r>
          </a:p>
          <a:p>
            <a:r>
              <a:rPr lang="en-US" sz="2800" dirty="0"/>
              <a:t>Annually and/or when not meeting treatment goals.</a:t>
            </a:r>
          </a:p>
          <a:p>
            <a:r>
              <a:rPr lang="en-US" sz="2800" dirty="0"/>
              <a:t>When complicating factors develop (medical, functional, psychosocial).</a:t>
            </a:r>
          </a:p>
          <a:p>
            <a:r>
              <a:rPr lang="en-US" sz="2800" dirty="0"/>
              <a:t>When transitions in life and care occur.</a:t>
            </a:r>
            <a:endParaRPr lang="en-US" sz="3600" dirty="0"/>
          </a:p>
        </p:txBody>
      </p:sp>
      <p:pic>
        <p:nvPicPr>
          <p:cNvPr id="3" name="Picture 2">
            <a:extLst>
              <a:ext uri="{FF2B5EF4-FFF2-40B4-BE49-F238E27FC236}">
                <a16:creationId xmlns:a16="http://schemas.microsoft.com/office/drawing/2014/main" id="{40B0DFD5-C85A-8C49-901B-9058787A6896}"/>
              </a:ext>
            </a:extLst>
          </p:cNvPr>
          <p:cNvPicPr>
            <a:picLocks noChangeAspect="1"/>
          </p:cNvPicPr>
          <p:nvPr/>
        </p:nvPicPr>
        <p:blipFill rotWithShape="1">
          <a:blip r:embed="rId3"/>
          <a:srcRect l="3799" t="3929" r="4297" b="4095"/>
          <a:stretch/>
        </p:blipFill>
        <p:spPr>
          <a:xfrm>
            <a:off x="449965" y="1292424"/>
            <a:ext cx="3809285" cy="3768357"/>
          </a:xfrm>
          <a:prstGeom prst="rect">
            <a:avLst/>
          </a:prstGeom>
        </p:spPr>
      </p:pic>
      <p:sp>
        <p:nvSpPr>
          <p:cNvPr id="7" name="TextBox 6">
            <a:extLst>
              <a:ext uri="{FF2B5EF4-FFF2-40B4-BE49-F238E27FC236}">
                <a16:creationId xmlns:a16="http://schemas.microsoft.com/office/drawing/2014/main" id="{86D66D78-9276-4BF4-ACED-15C1FCD0C5F2}"/>
              </a:ext>
            </a:extLst>
          </p:cNvPr>
          <p:cNvSpPr txBox="1">
            <a:spLocks noChangeArrowheads="1"/>
          </p:cNvSpPr>
          <p:nvPr/>
        </p:nvSpPr>
        <p:spPr bwMode="auto">
          <a:xfrm>
            <a:off x="349486" y="5230740"/>
            <a:ext cx="5816963" cy="334835"/>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474C59"/>
                </a:solidFill>
                <a:effectLst/>
                <a:uLnTx/>
                <a:uFillTx/>
                <a:latin typeface="Arial" panose="020B0604020202020204" pitchFamily="34" charset="0"/>
                <a:ea typeface="ＭＳ Ｐゴシック" panose="020B0600070205080204" pitchFamily="34" charset="-128"/>
                <a:cs typeface="+mn-cs"/>
              </a:rPr>
              <a:t>Powers MA, Bardsley JK, et al. DSMES Consensus Report, The Diabetes Educator, 2020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474C59"/>
                </a:solidFill>
                <a:effectLst/>
                <a:uLnTx/>
                <a:uFillTx/>
                <a:latin typeface="Arial" panose="020B0604020202020204" pitchFamily="34" charset="0"/>
                <a:ea typeface="ＭＳ Ｐゴシック" panose="020B0600070205080204" pitchFamily="34" charset="-128"/>
                <a:cs typeface="+mn-cs"/>
              </a:rPr>
              <a:t>ADCES. AADE7 Self-Care Behaviors, The Diabetes Educator, 2020</a:t>
            </a:r>
          </a:p>
        </p:txBody>
      </p:sp>
      <p:pic>
        <p:nvPicPr>
          <p:cNvPr id="2" name="Picture 1">
            <a:extLst>
              <a:ext uri="{FF2B5EF4-FFF2-40B4-BE49-F238E27FC236}">
                <a16:creationId xmlns:a16="http://schemas.microsoft.com/office/drawing/2014/main" id="{F9FDC32D-C640-FD7A-97BC-8C852BB41D5A}"/>
              </a:ext>
            </a:extLst>
          </p:cNvPr>
          <p:cNvPicPr>
            <a:picLocks noChangeAspect="1"/>
          </p:cNvPicPr>
          <p:nvPr/>
        </p:nvPicPr>
        <p:blipFill>
          <a:blip r:embed="rId4"/>
          <a:stretch>
            <a:fillRect/>
          </a:stretch>
        </p:blipFill>
        <p:spPr>
          <a:xfrm>
            <a:off x="4245123" y="6181676"/>
            <a:ext cx="4674881" cy="566653"/>
          </a:xfrm>
          <a:prstGeom prst="rect">
            <a:avLst/>
          </a:prstGeom>
        </p:spPr>
      </p:pic>
    </p:spTree>
    <p:extLst>
      <p:ext uri="{BB962C8B-B14F-4D97-AF65-F5344CB8AC3E}">
        <p14:creationId xmlns:p14="http://schemas.microsoft.com/office/powerpoint/2010/main" val="60144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A2CDF38-FE43-5669-156C-7423E5ABB35A}"/>
              </a:ext>
            </a:extLst>
          </p:cNvPr>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tretch>
            <a:fillRect/>
          </a:stretch>
        </p:blipFill>
        <p:spPr bwMode="auto">
          <a:xfrm>
            <a:off x="3253000" y="2667000"/>
            <a:ext cx="1851717" cy="1851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a:bodyPr>
          <a:lstStyle/>
          <a:p>
            <a:r>
              <a:rPr lang="en-US" dirty="0"/>
              <a:t>DSMES Benefits</a:t>
            </a:r>
          </a:p>
        </p:txBody>
      </p:sp>
      <p:sp>
        <p:nvSpPr>
          <p:cNvPr id="7" name="Content Placeholder 6"/>
          <p:cNvSpPr>
            <a:spLocks noGrp="1"/>
          </p:cNvSpPr>
          <p:nvPr>
            <p:ph sz="quarter" idx="1"/>
          </p:nvPr>
        </p:nvSpPr>
        <p:spPr>
          <a:xfrm>
            <a:off x="493776" y="1248508"/>
            <a:ext cx="4306824" cy="5152292"/>
          </a:xfrm>
        </p:spPr>
        <p:txBody>
          <a:bodyPr>
            <a:normAutofit/>
          </a:bodyPr>
          <a:lstStyle/>
          <a:p>
            <a:r>
              <a:rPr lang="en-US" dirty="0"/>
              <a:t>↑ Knowledge</a:t>
            </a:r>
          </a:p>
          <a:p>
            <a:r>
              <a:rPr lang="en-US" dirty="0"/>
              <a:t>↓ A1c and weight</a:t>
            </a:r>
          </a:p>
          <a:p>
            <a:r>
              <a:rPr lang="en-US" dirty="0"/>
              <a:t>↑ Quality of life</a:t>
            </a:r>
          </a:p>
          <a:p>
            <a:r>
              <a:rPr lang="en-US" dirty="0"/>
              <a:t>↓ Mortality </a:t>
            </a:r>
          </a:p>
          <a:p>
            <a:r>
              <a:rPr lang="en-US" dirty="0"/>
              <a:t>Positive coping</a:t>
            </a:r>
          </a:p>
          <a:p>
            <a:r>
              <a:rPr lang="en-US" dirty="0"/>
              <a:t>↓ Cost </a:t>
            </a:r>
          </a:p>
          <a:p>
            <a:r>
              <a:rPr lang="en-US" dirty="0"/>
              <a:t>&lt; 10% referred receive DSMES</a:t>
            </a:r>
          </a:p>
        </p:txBody>
      </p:sp>
      <p:sp>
        <p:nvSpPr>
          <p:cNvPr id="2" name="Content Placeholder 6">
            <a:extLst>
              <a:ext uri="{FF2B5EF4-FFF2-40B4-BE49-F238E27FC236}">
                <a16:creationId xmlns:a16="http://schemas.microsoft.com/office/drawing/2014/main" id="{9EC573DC-3C5C-427D-A0A1-E71AA05EE152}"/>
              </a:ext>
            </a:extLst>
          </p:cNvPr>
          <p:cNvSpPr txBox="1">
            <a:spLocks/>
          </p:cNvSpPr>
          <p:nvPr/>
        </p:nvSpPr>
        <p:spPr>
          <a:xfrm>
            <a:off x="4820478" y="1248508"/>
            <a:ext cx="3890924" cy="493776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86AA2C"/>
              </a:buClr>
              <a:buSzPct val="76000"/>
              <a:buFont typeface="Wingdings 3"/>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primary care, preventive services</a:t>
            </a:r>
          </a:p>
          <a:p>
            <a:pPr marL="274320" marR="0" lvl="0" indent="-274320" algn="l" defTabSz="914400" rtl="0" eaLnBrk="1" fontAlgn="auto" latinLnBrk="0" hangingPunct="1">
              <a:lnSpc>
                <a:spcPct val="100000"/>
              </a:lnSpc>
              <a:spcBef>
                <a:spcPts val="600"/>
              </a:spcBef>
              <a:spcAft>
                <a:spcPts val="0"/>
              </a:spcAft>
              <a:buClr>
                <a:srgbClr val="86AA2C"/>
              </a:buClr>
              <a:buSzPct val="76000"/>
              <a:buFont typeface="Wingdings 3"/>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frequency of acute care and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inpt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admissions</a:t>
            </a:r>
          </a:p>
          <a:p>
            <a:pPr marL="274320" marR="0" lvl="0" indent="-274320" algn="l" defTabSz="914400" rtl="0" eaLnBrk="1" fontAlgn="auto" latinLnBrk="0" hangingPunct="1">
              <a:lnSpc>
                <a:spcPct val="100000"/>
              </a:lnSpc>
              <a:spcBef>
                <a:spcPts val="600"/>
              </a:spcBef>
              <a:spcAft>
                <a:spcPts val="0"/>
              </a:spcAft>
              <a:buClr>
                <a:srgbClr val="86AA2C"/>
              </a:buClr>
              <a:buSzPct val="76000"/>
              <a:buFont typeface="Wingdings 3"/>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More likely to follow best practice recommendations (esp. those with Medicare)</a:t>
            </a:r>
          </a:p>
          <a:p>
            <a:pPr marL="274320" marR="0" lvl="0" indent="-274320" algn="l" defTabSz="914400" rtl="0" eaLnBrk="1" fontAlgn="auto" latinLnBrk="0" hangingPunct="1">
              <a:lnSpc>
                <a:spcPct val="100000"/>
              </a:lnSpc>
              <a:spcBef>
                <a:spcPts val="600"/>
              </a:spcBef>
              <a:spcAft>
                <a:spcPts val="0"/>
              </a:spcAft>
              <a:buClr>
                <a:srgbClr val="86AA2C"/>
              </a:buClr>
              <a:buSzPct val="76000"/>
              <a:buFont typeface="Wingdings 3"/>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E0350582-97D0-887E-2196-C807CC82753D}"/>
              </a:ext>
            </a:extLst>
          </p:cNvPr>
          <p:cNvPicPr>
            <a:picLocks noChangeAspect="1"/>
          </p:cNvPicPr>
          <p:nvPr/>
        </p:nvPicPr>
        <p:blipFill>
          <a:blip r:embed="rId5"/>
          <a:stretch>
            <a:fillRect/>
          </a:stretch>
        </p:blipFill>
        <p:spPr>
          <a:xfrm>
            <a:off x="4178859" y="6217644"/>
            <a:ext cx="4674881" cy="566653"/>
          </a:xfrm>
          <a:prstGeom prst="rect">
            <a:avLst/>
          </a:prstGeom>
        </p:spPr>
      </p:pic>
      <p:pic>
        <p:nvPicPr>
          <p:cNvPr id="4" name="Graphic 3" descr="Brainstorm outline">
            <a:extLst>
              <a:ext uri="{FF2B5EF4-FFF2-40B4-BE49-F238E27FC236}">
                <a16:creationId xmlns:a16="http://schemas.microsoft.com/office/drawing/2014/main" id="{A5CD4A92-18E0-9D2E-73FE-146D53574B1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91400" y="5576668"/>
            <a:ext cx="609600" cy="609600"/>
          </a:xfrm>
          <a:prstGeom prst="rect">
            <a:avLst/>
          </a:prstGeom>
        </p:spPr>
      </p:pic>
    </p:spTree>
    <p:extLst>
      <p:ext uri="{BB962C8B-B14F-4D97-AF65-F5344CB8AC3E}">
        <p14:creationId xmlns:p14="http://schemas.microsoft.com/office/powerpoint/2010/main" val="48179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1F80-90D1-442C-80F5-07071A12985E}"/>
              </a:ext>
            </a:extLst>
          </p:cNvPr>
          <p:cNvSpPr>
            <a:spLocks noGrp="1"/>
          </p:cNvSpPr>
          <p:nvPr>
            <p:ph type="title"/>
          </p:nvPr>
        </p:nvSpPr>
        <p:spPr/>
        <p:txBody>
          <a:bodyPr/>
          <a:lstStyle/>
          <a:p>
            <a:r>
              <a:rPr lang="en-US" sz="4000" dirty="0"/>
              <a:t>Improving Ind &amp; Population Health</a:t>
            </a:r>
          </a:p>
        </p:txBody>
      </p:sp>
      <p:sp>
        <p:nvSpPr>
          <p:cNvPr id="3" name="Content Placeholder 2">
            <a:extLst>
              <a:ext uri="{FF2B5EF4-FFF2-40B4-BE49-F238E27FC236}">
                <a16:creationId xmlns:a16="http://schemas.microsoft.com/office/drawing/2014/main" id="{AF9C5893-1E15-4B05-ABF8-535194C369CD}"/>
              </a:ext>
            </a:extLst>
          </p:cNvPr>
          <p:cNvSpPr>
            <a:spLocks noGrp="1"/>
          </p:cNvSpPr>
          <p:nvPr>
            <p:ph sz="quarter" idx="1"/>
          </p:nvPr>
        </p:nvSpPr>
        <p:spPr/>
        <p:txBody>
          <a:bodyPr/>
          <a:lstStyle/>
          <a:p>
            <a:r>
              <a:rPr lang="en-US" sz="2400" dirty="0"/>
              <a:t>Requires engagement of and collaboration between people with diabetes and their caregivers, interprofessional health care teams, health systems, community partners, payors, policymakers, and public health agencies. </a:t>
            </a:r>
          </a:p>
        </p:txBody>
      </p:sp>
      <p:sp>
        <p:nvSpPr>
          <p:cNvPr id="4" name="Content Placeholder 3">
            <a:extLst>
              <a:ext uri="{FF2B5EF4-FFF2-40B4-BE49-F238E27FC236}">
                <a16:creationId xmlns:a16="http://schemas.microsoft.com/office/drawing/2014/main" id="{364C47CD-470A-4AA1-BD97-7D4C7EE390E7}"/>
              </a:ext>
            </a:extLst>
          </p:cNvPr>
          <p:cNvSpPr>
            <a:spLocks noGrp="1"/>
          </p:cNvSpPr>
          <p:nvPr>
            <p:ph sz="quarter" idx="2"/>
          </p:nvPr>
        </p:nvSpPr>
        <p:spPr/>
        <p:txBody>
          <a:bodyPr/>
          <a:lstStyle/>
          <a:p>
            <a:r>
              <a:rPr lang="en-US" sz="2800" dirty="0"/>
              <a:t>Health care community linkages promote translation of clinical goals into lifestyle changes in real world.</a:t>
            </a:r>
          </a:p>
          <a:p>
            <a:pPr lvl="1"/>
            <a:r>
              <a:rPr lang="en-US" dirty="0"/>
              <a:t>Community health workers</a:t>
            </a:r>
          </a:p>
          <a:p>
            <a:pPr lvl="1"/>
            <a:r>
              <a:rPr lang="en-US" dirty="0"/>
              <a:t>Community paramedics</a:t>
            </a:r>
          </a:p>
          <a:p>
            <a:pPr lvl="1"/>
            <a:r>
              <a:rPr lang="en-US" dirty="0"/>
              <a:t>Peer supporters</a:t>
            </a:r>
          </a:p>
          <a:p>
            <a:pPr lvl="1"/>
            <a:r>
              <a:rPr lang="en-US" dirty="0"/>
              <a:t>Lay leaders helpful</a:t>
            </a:r>
          </a:p>
        </p:txBody>
      </p:sp>
      <p:pic>
        <p:nvPicPr>
          <p:cNvPr id="7" name="Picture 6" descr="Group of paper people holding hearts">
            <a:extLst>
              <a:ext uri="{FF2B5EF4-FFF2-40B4-BE49-F238E27FC236}">
                <a16:creationId xmlns:a16="http://schemas.microsoft.com/office/drawing/2014/main" id="{AF446E66-ACD2-2945-0C6D-8E67515DC71F}"/>
              </a:ext>
            </a:extLst>
          </p:cNvPr>
          <p:cNvPicPr>
            <a:picLocks noChangeAspect="1"/>
          </p:cNvPicPr>
          <p:nvPr/>
        </p:nvPicPr>
        <p:blipFill>
          <a:blip r:embed="rId2"/>
          <a:stretch>
            <a:fillRect/>
          </a:stretch>
        </p:blipFill>
        <p:spPr>
          <a:xfrm>
            <a:off x="762000" y="4749562"/>
            <a:ext cx="3091053" cy="1888464"/>
          </a:xfrm>
          <a:prstGeom prst="rect">
            <a:avLst/>
          </a:prstGeom>
        </p:spPr>
      </p:pic>
      <p:pic>
        <p:nvPicPr>
          <p:cNvPr id="5" name="Picture 4">
            <a:extLst>
              <a:ext uri="{FF2B5EF4-FFF2-40B4-BE49-F238E27FC236}">
                <a16:creationId xmlns:a16="http://schemas.microsoft.com/office/drawing/2014/main" id="{647AD786-9939-ECB4-2CB3-510C03EE5676}"/>
              </a:ext>
            </a:extLst>
          </p:cNvPr>
          <p:cNvPicPr>
            <a:picLocks noChangeAspect="1"/>
          </p:cNvPicPr>
          <p:nvPr/>
        </p:nvPicPr>
        <p:blipFill>
          <a:blip r:embed="rId3"/>
          <a:stretch>
            <a:fillRect/>
          </a:stretch>
        </p:blipFill>
        <p:spPr>
          <a:xfrm>
            <a:off x="5867400" y="6171282"/>
            <a:ext cx="2516325" cy="458118"/>
          </a:xfrm>
          <a:prstGeom prst="rect">
            <a:avLst/>
          </a:prstGeom>
        </p:spPr>
      </p:pic>
    </p:spTree>
    <p:extLst>
      <p:ext uri="{BB962C8B-B14F-4D97-AF65-F5344CB8AC3E}">
        <p14:creationId xmlns:p14="http://schemas.microsoft.com/office/powerpoint/2010/main" val="392362513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Google Shape;340;p64">
            <a:extLst>
              <a:ext uri="{FF2B5EF4-FFF2-40B4-BE49-F238E27FC236}">
                <a16:creationId xmlns:a16="http://schemas.microsoft.com/office/drawing/2014/main" id="{08E7AFFB-DB4A-750E-7863-6DD569DD787F}"/>
              </a:ext>
            </a:extLst>
          </p:cNvPr>
          <p:cNvSpPr>
            <a:spLocks noGrp="1"/>
          </p:cNvSpPr>
          <p:nvPr>
            <p:ph type="title"/>
          </p:nvPr>
        </p:nvSpPr>
        <p:spPr>
          <a:xfrm>
            <a:off x="0" y="1028701"/>
            <a:ext cx="6686550" cy="994172"/>
          </a:xfrm>
        </p:spPr>
        <p:txBody>
          <a:bodyPr vert="horz" wrap="square" lIns="68569" tIns="34275" rIns="68569" bIns="34275" numCol="1" anchor="ctr" anchorCtr="0" compatLnSpc="1">
            <a:prstTxWarp prst="textNoShape">
              <a:avLst/>
            </a:prstTxWarp>
          </a:bodyPr>
          <a:lstStyle/>
          <a:p>
            <a:pPr>
              <a:buClr>
                <a:srgbClr val="000000"/>
              </a:buClr>
              <a:buSzPts val="4400"/>
              <a:buFont typeface="Calibri" panose="020F0502020204030204" pitchFamily="34" charset="0"/>
              <a:buNone/>
            </a:pPr>
            <a:r>
              <a:rPr lang="en-US" altLang="en-US"/>
              <a:t>CGM: Real-Time Data</a:t>
            </a:r>
          </a:p>
        </p:txBody>
      </p:sp>
      <p:sp>
        <p:nvSpPr>
          <p:cNvPr id="113667" name="Google Shape;345;p64" descr="Image result for medtronic guardian connect glucose reading">
            <a:extLst>
              <a:ext uri="{FF2B5EF4-FFF2-40B4-BE49-F238E27FC236}">
                <a16:creationId xmlns:a16="http://schemas.microsoft.com/office/drawing/2014/main" id="{BC03DA01-DA43-BDB6-59DA-DABCA08CDCE1}"/>
              </a:ext>
            </a:extLst>
          </p:cNvPr>
          <p:cNvSpPr>
            <a:spLocks noChangeArrowheads="1"/>
          </p:cNvSpPr>
          <p:nvPr/>
        </p:nvSpPr>
        <p:spPr bwMode="auto">
          <a:xfrm>
            <a:off x="116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srgbClr val="000000"/>
              </a:solidFill>
              <a:cs typeface="Arial" panose="020B0604020202020204" pitchFamily="34" charset="0"/>
              <a:sym typeface="Arial" panose="020B0604020202020204" pitchFamily="34" charset="0"/>
            </a:endParaRPr>
          </a:p>
        </p:txBody>
      </p:sp>
      <p:pic>
        <p:nvPicPr>
          <p:cNvPr id="113668" name="Google Shape;346;p64">
            <a:extLst>
              <a:ext uri="{FF2B5EF4-FFF2-40B4-BE49-F238E27FC236}">
                <a16:creationId xmlns:a16="http://schemas.microsoft.com/office/drawing/2014/main" id="{25710E19-95E8-3CA0-1EEC-4865E711903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531" y="2276475"/>
            <a:ext cx="1891903" cy="317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descr="Image result for dexcom real time data&quot;">
            <a:extLst>
              <a:ext uri="{FF2B5EF4-FFF2-40B4-BE49-F238E27FC236}">
                <a16:creationId xmlns:a16="http://schemas.microsoft.com/office/drawing/2014/main" id="{C6E48DE3-162F-CA66-433E-B11E731ED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370" r="30212"/>
          <a:stretch>
            <a:fillRect/>
          </a:stretch>
        </p:blipFill>
        <p:spPr bwMode="auto">
          <a:xfrm>
            <a:off x="133350" y="2302669"/>
            <a:ext cx="1427560" cy="291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0" descr="Image result for eversense screen display">
            <a:extLst>
              <a:ext uri="{FF2B5EF4-FFF2-40B4-BE49-F238E27FC236}">
                <a16:creationId xmlns:a16="http://schemas.microsoft.com/office/drawing/2014/main" id="{E9585352-0D24-AA4C-BB20-ED9DAAE20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19" y="2180035"/>
            <a:ext cx="1720454" cy="290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12" descr="Image result for libre cgm display on phone">
            <a:extLst>
              <a:ext uri="{FF2B5EF4-FFF2-40B4-BE49-F238E27FC236}">
                <a16:creationId xmlns:a16="http://schemas.microsoft.com/office/drawing/2014/main" id="{31E00751-BF53-0DBB-DF87-E6B69121D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785" t="763" r="45235" b="-5467"/>
          <a:stretch>
            <a:fillRect/>
          </a:stretch>
        </p:blipFill>
        <p:spPr bwMode="auto">
          <a:xfrm>
            <a:off x="3092054" y="2433638"/>
            <a:ext cx="1552575" cy="310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Google Shape;343;p64" descr="Image result for dexcom g6 alert before low">
            <a:extLst>
              <a:ext uri="{FF2B5EF4-FFF2-40B4-BE49-F238E27FC236}">
                <a16:creationId xmlns:a16="http://schemas.microsoft.com/office/drawing/2014/main" id="{F91406B9-BFA1-250A-7FE5-2635E4DE61A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4119" y="1997869"/>
            <a:ext cx="2574131" cy="303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F6B0-85F7-049C-6E13-8458CAF54FB4}"/>
              </a:ext>
            </a:extLst>
          </p:cNvPr>
          <p:cNvSpPr>
            <a:spLocks noGrp="1"/>
          </p:cNvSpPr>
          <p:nvPr>
            <p:ph type="title"/>
          </p:nvPr>
        </p:nvSpPr>
        <p:spPr/>
        <p:txBody>
          <a:bodyPr/>
          <a:lstStyle/>
          <a:p>
            <a:r>
              <a:rPr lang="en-US" sz="4000" dirty="0"/>
              <a:t>Chronic Care Model – 6 Core Elements</a:t>
            </a:r>
          </a:p>
        </p:txBody>
      </p:sp>
      <p:graphicFrame>
        <p:nvGraphicFramePr>
          <p:cNvPr id="5" name="Content Placeholder 2">
            <a:extLst>
              <a:ext uri="{FF2B5EF4-FFF2-40B4-BE49-F238E27FC236}">
                <a16:creationId xmlns:a16="http://schemas.microsoft.com/office/drawing/2014/main" id="{BBA4E2F0-9413-8FF2-D5FC-FD8B8C619081}"/>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1381961-1095-4DA3-4ED6-2BE4FD7FD592}"/>
              </a:ext>
            </a:extLst>
          </p:cNvPr>
          <p:cNvSpPr txBox="1"/>
          <p:nvPr/>
        </p:nvSpPr>
        <p:spPr>
          <a:xfrm>
            <a:off x="3124200" y="6049205"/>
            <a:ext cx="5791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Studies show using chronic care delivery model decreases death &amp; disease and improves outcomes.</a:t>
            </a:r>
          </a:p>
        </p:txBody>
      </p:sp>
      <p:pic>
        <p:nvPicPr>
          <p:cNvPr id="7" name="Picture 6">
            <a:extLst>
              <a:ext uri="{FF2B5EF4-FFF2-40B4-BE49-F238E27FC236}">
                <a16:creationId xmlns:a16="http://schemas.microsoft.com/office/drawing/2014/main" id="{C2440C0F-86B4-00E1-6CE6-36ED43EF7A70}"/>
              </a:ext>
            </a:extLst>
          </p:cNvPr>
          <p:cNvPicPr>
            <a:picLocks noChangeAspect="1"/>
          </p:cNvPicPr>
          <p:nvPr/>
        </p:nvPicPr>
        <p:blipFill>
          <a:blip r:embed="rId7"/>
          <a:stretch>
            <a:fillRect/>
          </a:stretch>
        </p:blipFill>
        <p:spPr>
          <a:xfrm>
            <a:off x="4800600" y="3463636"/>
            <a:ext cx="2516325" cy="458118"/>
          </a:xfrm>
          <a:prstGeom prst="rect">
            <a:avLst/>
          </a:prstGeom>
        </p:spPr>
      </p:pic>
    </p:spTree>
    <p:extLst>
      <p:ext uri="{BB962C8B-B14F-4D97-AF65-F5344CB8AC3E}">
        <p14:creationId xmlns:p14="http://schemas.microsoft.com/office/powerpoint/2010/main" val="39795949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E1E7-02D3-DC2A-BF65-8026AB9F7364}"/>
              </a:ext>
            </a:extLst>
          </p:cNvPr>
          <p:cNvSpPr>
            <a:spLocks noGrp="1"/>
          </p:cNvSpPr>
          <p:nvPr>
            <p:ph type="title"/>
          </p:nvPr>
        </p:nvSpPr>
        <p:spPr/>
        <p:txBody>
          <a:bodyPr/>
          <a:lstStyle/>
          <a:p>
            <a:r>
              <a:rPr lang="en-US" dirty="0"/>
              <a:t>Lived Experiences &amp; Advocacy</a:t>
            </a:r>
          </a:p>
        </p:txBody>
      </p:sp>
      <p:pic>
        <p:nvPicPr>
          <p:cNvPr id="5" name="Content Placeholder 4" descr="Group of smiling people standing in a greenhouse">
            <a:extLst>
              <a:ext uri="{FF2B5EF4-FFF2-40B4-BE49-F238E27FC236}">
                <a16:creationId xmlns:a16="http://schemas.microsoft.com/office/drawing/2014/main" id="{91E57286-F959-6A1C-C03A-18FE39B98AAE}"/>
              </a:ext>
            </a:extLst>
          </p:cNvPr>
          <p:cNvPicPr>
            <a:picLocks noGrp="1" noChangeAspect="1"/>
          </p:cNvPicPr>
          <p:nvPr>
            <p:ph sz="quarter" idx="1"/>
          </p:nvPr>
        </p:nvPicPr>
        <p:blipFill>
          <a:blip r:embed="rId2"/>
          <a:stretch>
            <a:fillRect/>
          </a:stretch>
        </p:blipFill>
        <p:spPr>
          <a:xfrm>
            <a:off x="801319" y="1219200"/>
            <a:ext cx="7541361" cy="4937125"/>
          </a:xfrm>
        </p:spPr>
      </p:pic>
    </p:spTree>
    <p:extLst>
      <p:ext uri="{BB962C8B-B14F-4D97-AF65-F5344CB8AC3E}">
        <p14:creationId xmlns:p14="http://schemas.microsoft.com/office/powerpoint/2010/main" val="156291429"/>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E8F0-A969-F0D9-432E-C9B23815E16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0D75C4-1BB5-812D-8D3B-B92C822DA827}"/>
              </a:ext>
            </a:extLst>
          </p:cNvPr>
          <p:cNvSpPr>
            <a:spLocks noGrp="1"/>
          </p:cNvSpPr>
          <p:nvPr>
            <p:ph type="title"/>
          </p:nvPr>
        </p:nvSpPr>
        <p:spPr>
          <a:xfrm>
            <a:off x="466129" y="467902"/>
            <a:ext cx="8211741" cy="1063229"/>
          </a:xfrm>
          <a:solidFill>
            <a:srgbClr val="5E3886"/>
          </a:solidFill>
        </p:spPr>
        <p:txBody>
          <a:bodyPr>
            <a:normAutofit/>
          </a:bodyPr>
          <a:lstStyle/>
          <a:p>
            <a:r>
              <a:rPr lang="en-US" dirty="0"/>
              <a:t>Diabetes Admit for Hyperglycemia</a:t>
            </a:r>
            <a:endParaRPr lang="en-US" i="1" dirty="0"/>
          </a:p>
        </p:txBody>
      </p:sp>
      <p:sp>
        <p:nvSpPr>
          <p:cNvPr id="10" name="Text Placeholder 9">
            <a:extLst>
              <a:ext uri="{FF2B5EF4-FFF2-40B4-BE49-F238E27FC236}">
                <a16:creationId xmlns:a16="http://schemas.microsoft.com/office/drawing/2014/main" id="{C781245A-5F8D-2981-FFDA-1BD3890E14A9}"/>
              </a:ext>
            </a:extLst>
          </p:cNvPr>
          <p:cNvSpPr>
            <a:spLocks noGrp="1"/>
          </p:cNvSpPr>
          <p:nvPr>
            <p:ph type="body" sz="quarter" idx="3"/>
          </p:nvPr>
        </p:nvSpPr>
        <p:spPr>
          <a:xfrm>
            <a:off x="4735216" y="1651705"/>
            <a:ext cx="2696496" cy="481896"/>
          </a:xfrm>
        </p:spPr>
        <p:txBody>
          <a:bodyPr>
            <a:normAutofit/>
          </a:bodyPr>
          <a:lstStyle/>
          <a:p>
            <a:r>
              <a:rPr lang="en-US" sz="2200" dirty="0">
                <a:solidFill>
                  <a:srgbClr val="7030A0"/>
                </a:solidFill>
              </a:rPr>
              <a:t>How Does John Feel?</a:t>
            </a:r>
          </a:p>
        </p:txBody>
      </p:sp>
      <p:sp>
        <p:nvSpPr>
          <p:cNvPr id="11" name="Content Placeholder 10">
            <a:extLst>
              <a:ext uri="{FF2B5EF4-FFF2-40B4-BE49-F238E27FC236}">
                <a16:creationId xmlns:a16="http://schemas.microsoft.com/office/drawing/2014/main" id="{AE1388DD-0076-AA9C-0A99-CEA178BC385E}"/>
              </a:ext>
            </a:extLst>
          </p:cNvPr>
          <p:cNvSpPr>
            <a:spLocks noGrp="1"/>
          </p:cNvSpPr>
          <p:nvPr>
            <p:ph sz="quarter" idx="4"/>
          </p:nvPr>
        </p:nvSpPr>
        <p:spPr>
          <a:xfrm>
            <a:off x="4908958" y="2151889"/>
            <a:ext cx="2522753" cy="4238209"/>
          </a:xfrm>
        </p:spPr>
        <p:txBody>
          <a:bodyPr>
            <a:normAutofit fontScale="47500" lnSpcReduction="20000"/>
          </a:bodyPr>
          <a:lstStyle/>
          <a:p>
            <a:r>
              <a:rPr lang="en-US" sz="5100" dirty="0"/>
              <a:t>Embarrassed</a:t>
            </a:r>
          </a:p>
          <a:p>
            <a:r>
              <a:rPr lang="en-US" sz="5100" dirty="0"/>
              <a:t>Ashamed</a:t>
            </a:r>
          </a:p>
          <a:p>
            <a:r>
              <a:rPr lang="en-US" sz="5100" dirty="0"/>
              <a:t>Defeated</a:t>
            </a:r>
          </a:p>
          <a:p>
            <a:r>
              <a:rPr lang="en-US" sz="5100" dirty="0"/>
              <a:t>Angry</a:t>
            </a:r>
          </a:p>
          <a:p>
            <a:r>
              <a:rPr lang="en-US" sz="5100" dirty="0"/>
              <a:t>Unheard</a:t>
            </a:r>
          </a:p>
          <a:p>
            <a:endParaRPr lang="en-US" dirty="0"/>
          </a:p>
          <a:p>
            <a:pPr marL="0" indent="0">
              <a:buNone/>
            </a:pPr>
            <a:r>
              <a:rPr lang="en-US" b="1" dirty="0">
                <a:solidFill>
                  <a:srgbClr val="7030A0"/>
                </a:solidFill>
              </a:rPr>
              <a:t>How does HCP feel?</a:t>
            </a:r>
          </a:p>
          <a:p>
            <a:r>
              <a:rPr lang="en-US" sz="5900" dirty="0"/>
              <a:t>Frustrated</a:t>
            </a:r>
          </a:p>
          <a:p>
            <a:r>
              <a:rPr lang="en-US" sz="5900" dirty="0"/>
              <a:t>Defeated</a:t>
            </a:r>
          </a:p>
          <a:p>
            <a:r>
              <a:rPr lang="en-US" sz="5900" dirty="0"/>
              <a:t>Worried</a:t>
            </a:r>
          </a:p>
          <a:p>
            <a:endParaRPr lang="en-US" dirty="0"/>
          </a:p>
        </p:txBody>
      </p:sp>
      <p:sp>
        <p:nvSpPr>
          <p:cNvPr id="15" name="Content Placeholder 14">
            <a:extLst>
              <a:ext uri="{FF2B5EF4-FFF2-40B4-BE49-F238E27FC236}">
                <a16:creationId xmlns:a16="http://schemas.microsoft.com/office/drawing/2014/main" id="{ACDB2D8E-0C41-7807-5BCE-C71F0DD7DA5C}"/>
              </a:ext>
            </a:extLst>
          </p:cNvPr>
          <p:cNvSpPr>
            <a:spLocks noGrp="1"/>
          </p:cNvSpPr>
          <p:nvPr>
            <p:ph sz="half" idx="2"/>
          </p:nvPr>
        </p:nvSpPr>
        <p:spPr>
          <a:xfrm>
            <a:off x="629841" y="1651705"/>
            <a:ext cx="4074895" cy="4738393"/>
          </a:xfrm>
        </p:spPr>
        <p:txBody>
          <a:bodyPr>
            <a:normAutofit fontScale="47500" lnSpcReduction="20000"/>
          </a:bodyPr>
          <a:lstStyle/>
          <a:p>
            <a:pPr>
              <a:lnSpc>
                <a:spcPct val="120000"/>
              </a:lnSpc>
            </a:pPr>
            <a:r>
              <a:rPr lang="en-US" sz="5100" dirty="0">
                <a:solidFill>
                  <a:schemeClr val="tx1">
                    <a:lumMod val="75000"/>
                    <a:lumOff val="25000"/>
                  </a:schemeClr>
                </a:solidFill>
                <a:ea typeface="Calibri" panose="020F0502020204030204" pitchFamily="34" charset="0"/>
                <a:cs typeface="Calibri" panose="020F0502020204030204" pitchFamily="34" charset="0"/>
              </a:rPr>
              <a:t>John is admitted for hyperglycemia because he stopped taking his diabetes meds. </a:t>
            </a:r>
          </a:p>
          <a:p>
            <a:pPr>
              <a:lnSpc>
                <a:spcPct val="120000"/>
              </a:lnSpc>
            </a:pPr>
            <a:r>
              <a:rPr lang="en-US" sz="5100" dirty="0">
                <a:solidFill>
                  <a:schemeClr val="tx1">
                    <a:lumMod val="75000"/>
                    <a:lumOff val="25000"/>
                  </a:schemeClr>
                </a:solidFill>
                <a:ea typeface="Calibri" panose="020F0502020204030204" pitchFamily="34" charset="0"/>
                <a:cs typeface="Calibri" panose="020F0502020204030204" pitchFamily="34" charset="0"/>
              </a:rPr>
              <a:t>HCP says, “Don’t you realize you are going to get complications, like kidney disease or amputation if you don’t take your medications?”</a:t>
            </a:r>
          </a:p>
          <a:p>
            <a:pPr>
              <a:lnSpc>
                <a:spcPct val="120000"/>
              </a:lnSpc>
            </a:pPr>
            <a:r>
              <a:rPr lang="en-US" sz="5100" dirty="0">
                <a:ea typeface="Calibri" panose="020F0502020204030204" pitchFamily="34" charset="0"/>
                <a:cs typeface="Calibri" panose="020F0502020204030204" pitchFamily="34" charset="0"/>
              </a:rPr>
              <a:t>Door Closed – No Connection made</a:t>
            </a:r>
          </a:p>
          <a:p>
            <a:pPr marL="0" indent="0">
              <a:buNone/>
            </a:pPr>
            <a:endParaRPr lang="en-US" sz="5100" dirty="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Light from open door">
            <a:extLst>
              <a:ext uri="{FF2B5EF4-FFF2-40B4-BE49-F238E27FC236}">
                <a16:creationId xmlns:a16="http://schemas.microsoft.com/office/drawing/2014/main" id="{DB063478-F3B0-32C1-73C1-386B7074160C}"/>
              </a:ext>
            </a:extLst>
          </p:cNvPr>
          <p:cNvPicPr>
            <a:picLocks noChangeAspect="1"/>
          </p:cNvPicPr>
          <p:nvPr/>
        </p:nvPicPr>
        <p:blipFill>
          <a:blip r:embed="rId3" cstate="print">
            <a:extLst>
              <a:ext uri="{28A0092B-C50C-407E-A947-70E740481C1C}">
                <a14:useLocalDpi xmlns:a14="http://schemas.microsoft.com/office/drawing/2010/main" val="0"/>
              </a:ext>
            </a:extLst>
          </a:blip>
          <a:srcRect l="41475" r="1506" b="1"/>
          <a:stretch>
            <a:fillRect/>
          </a:stretch>
        </p:blipFill>
        <p:spPr>
          <a:xfrm>
            <a:off x="7169805" y="2229791"/>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Tree>
    <p:extLst>
      <p:ext uri="{BB962C8B-B14F-4D97-AF65-F5344CB8AC3E}">
        <p14:creationId xmlns:p14="http://schemas.microsoft.com/office/powerpoint/2010/main" val="30415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 calcmode="lin" valueType="num">
                                      <p:cBhvr>
                                        <p:cTn id="35"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 calcmode="lin" valueType="num">
                                      <p:cBhvr>
                                        <p:cTn id="43"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11">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anim calcmode="lin" valueType="num">
                                      <p:cBhvr>
                                        <p:cTn id="51"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52"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53"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4" dur="1000"/>
                                        <p:tgtEl>
                                          <p:spTgt spid="11">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1">
                                            <p:txEl>
                                              <p:pRg st="6" end="6"/>
                                            </p:txEl>
                                          </p:spTgt>
                                        </p:tgtEl>
                                        <p:attrNameLst>
                                          <p:attrName>style.visibility</p:attrName>
                                        </p:attrNameLst>
                                      </p:cBhvr>
                                      <p:to>
                                        <p:strVal val="visible"/>
                                      </p:to>
                                    </p:set>
                                    <p:anim calcmode="lin" valueType="num">
                                      <p:cBhvr>
                                        <p:cTn id="59"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60"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61"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62" dur="1000"/>
                                        <p:tgtEl>
                                          <p:spTgt spid="11">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1">
                                            <p:txEl>
                                              <p:pRg st="7" end="7"/>
                                            </p:txEl>
                                          </p:spTgt>
                                        </p:tgtEl>
                                        <p:attrNameLst>
                                          <p:attrName>style.visibility</p:attrName>
                                        </p:attrNameLst>
                                      </p:cBhvr>
                                      <p:to>
                                        <p:strVal val="visible"/>
                                      </p:to>
                                    </p:set>
                                    <p:anim calcmode="lin" valueType="num">
                                      <p:cBhvr>
                                        <p:cTn id="67" dur="1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68" dur="1000" fill="hold"/>
                                        <p:tgtEl>
                                          <p:spTgt spid="11">
                                            <p:txEl>
                                              <p:pRg st="7" end="7"/>
                                            </p:txEl>
                                          </p:spTgt>
                                        </p:tgtEl>
                                        <p:attrNameLst>
                                          <p:attrName>ppt_h</p:attrName>
                                        </p:attrNameLst>
                                      </p:cBhvr>
                                      <p:tavLst>
                                        <p:tav tm="0">
                                          <p:val>
                                            <p:fltVal val="0"/>
                                          </p:val>
                                        </p:tav>
                                        <p:tav tm="100000">
                                          <p:val>
                                            <p:strVal val="#ppt_h"/>
                                          </p:val>
                                        </p:tav>
                                      </p:tavLst>
                                    </p:anim>
                                    <p:anim calcmode="lin" valueType="num">
                                      <p:cBhvr>
                                        <p:cTn id="69" dur="1000" fill="hold"/>
                                        <p:tgtEl>
                                          <p:spTgt spid="11">
                                            <p:txEl>
                                              <p:pRg st="7" end="7"/>
                                            </p:txEl>
                                          </p:spTgt>
                                        </p:tgtEl>
                                        <p:attrNameLst>
                                          <p:attrName>style.rotation</p:attrName>
                                        </p:attrNameLst>
                                      </p:cBhvr>
                                      <p:tavLst>
                                        <p:tav tm="0">
                                          <p:val>
                                            <p:fltVal val="90"/>
                                          </p:val>
                                        </p:tav>
                                        <p:tav tm="100000">
                                          <p:val>
                                            <p:fltVal val="0"/>
                                          </p:val>
                                        </p:tav>
                                      </p:tavLst>
                                    </p:anim>
                                    <p:animEffect transition="in" filter="fade">
                                      <p:cBhvr>
                                        <p:cTn id="70" dur="1000"/>
                                        <p:tgtEl>
                                          <p:spTgt spid="11">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11">
                                            <p:txEl>
                                              <p:pRg st="8" end="8"/>
                                            </p:txEl>
                                          </p:spTgt>
                                        </p:tgtEl>
                                        <p:attrNameLst>
                                          <p:attrName>style.visibility</p:attrName>
                                        </p:attrNameLst>
                                      </p:cBhvr>
                                      <p:to>
                                        <p:strVal val="visible"/>
                                      </p:to>
                                    </p:set>
                                    <p:anim calcmode="lin" valueType="num">
                                      <p:cBhvr>
                                        <p:cTn id="75" dur="1000" fill="hold"/>
                                        <p:tgtEl>
                                          <p:spTgt spid="11">
                                            <p:txEl>
                                              <p:pRg st="8" end="8"/>
                                            </p:txEl>
                                          </p:spTgt>
                                        </p:tgtEl>
                                        <p:attrNameLst>
                                          <p:attrName>ppt_w</p:attrName>
                                        </p:attrNameLst>
                                      </p:cBhvr>
                                      <p:tavLst>
                                        <p:tav tm="0">
                                          <p:val>
                                            <p:fltVal val="0"/>
                                          </p:val>
                                        </p:tav>
                                        <p:tav tm="100000">
                                          <p:val>
                                            <p:strVal val="#ppt_w"/>
                                          </p:val>
                                        </p:tav>
                                      </p:tavLst>
                                    </p:anim>
                                    <p:anim calcmode="lin" valueType="num">
                                      <p:cBhvr>
                                        <p:cTn id="76" dur="1000" fill="hold"/>
                                        <p:tgtEl>
                                          <p:spTgt spid="11">
                                            <p:txEl>
                                              <p:pRg st="8" end="8"/>
                                            </p:txEl>
                                          </p:spTgt>
                                        </p:tgtEl>
                                        <p:attrNameLst>
                                          <p:attrName>ppt_h</p:attrName>
                                        </p:attrNameLst>
                                      </p:cBhvr>
                                      <p:tavLst>
                                        <p:tav tm="0">
                                          <p:val>
                                            <p:fltVal val="0"/>
                                          </p:val>
                                        </p:tav>
                                        <p:tav tm="100000">
                                          <p:val>
                                            <p:strVal val="#ppt_h"/>
                                          </p:val>
                                        </p:tav>
                                      </p:tavLst>
                                    </p:anim>
                                    <p:anim calcmode="lin" valueType="num">
                                      <p:cBhvr>
                                        <p:cTn id="77" dur="1000" fill="hold"/>
                                        <p:tgtEl>
                                          <p:spTgt spid="11">
                                            <p:txEl>
                                              <p:pRg st="8" end="8"/>
                                            </p:txEl>
                                          </p:spTgt>
                                        </p:tgtEl>
                                        <p:attrNameLst>
                                          <p:attrName>style.rotation</p:attrName>
                                        </p:attrNameLst>
                                      </p:cBhvr>
                                      <p:tavLst>
                                        <p:tav tm="0">
                                          <p:val>
                                            <p:fltVal val="90"/>
                                          </p:val>
                                        </p:tav>
                                        <p:tav tm="100000">
                                          <p:val>
                                            <p:fltVal val="0"/>
                                          </p:val>
                                        </p:tav>
                                      </p:tavLst>
                                    </p:anim>
                                    <p:animEffect transition="in" filter="fade">
                                      <p:cBhvr>
                                        <p:cTn id="78" dur="1000"/>
                                        <p:tgtEl>
                                          <p:spTgt spid="11">
                                            <p:txEl>
                                              <p:pRg st="8" end="8"/>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11">
                                            <p:txEl>
                                              <p:pRg st="9" end="9"/>
                                            </p:txEl>
                                          </p:spTgt>
                                        </p:tgtEl>
                                        <p:attrNameLst>
                                          <p:attrName>style.visibility</p:attrName>
                                        </p:attrNameLst>
                                      </p:cBhvr>
                                      <p:to>
                                        <p:strVal val="visible"/>
                                      </p:to>
                                    </p:set>
                                    <p:anim calcmode="lin" valueType="num">
                                      <p:cBhvr>
                                        <p:cTn id="83" dur="1000" fill="hold"/>
                                        <p:tgtEl>
                                          <p:spTgt spid="11">
                                            <p:txEl>
                                              <p:pRg st="9" end="9"/>
                                            </p:txEl>
                                          </p:spTgt>
                                        </p:tgtEl>
                                        <p:attrNameLst>
                                          <p:attrName>ppt_w</p:attrName>
                                        </p:attrNameLst>
                                      </p:cBhvr>
                                      <p:tavLst>
                                        <p:tav tm="0">
                                          <p:val>
                                            <p:fltVal val="0"/>
                                          </p:val>
                                        </p:tav>
                                        <p:tav tm="100000">
                                          <p:val>
                                            <p:strVal val="#ppt_w"/>
                                          </p:val>
                                        </p:tav>
                                      </p:tavLst>
                                    </p:anim>
                                    <p:anim calcmode="lin" valueType="num">
                                      <p:cBhvr>
                                        <p:cTn id="84" dur="1000" fill="hold"/>
                                        <p:tgtEl>
                                          <p:spTgt spid="11">
                                            <p:txEl>
                                              <p:pRg st="9" end="9"/>
                                            </p:txEl>
                                          </p:spTgt>
                                        </p:tgtEl>
                                        <p:attrNameLst>
                                          <p:attrName>ppt_h</p:attrName>
                                        </p:attrNameLst>
                                      </p:cBhvr>
                                      <p:tavLst>
                                        <p:tav tm="0">
                                          <p:val>
                                            <p:fltVal val="0"/>
                                          </p:val>
                                        </p:tav>
                                        <p:tav tm="100000">
                                          <p:val>
                                            <p:strVal val="#ppt_h"/>
                                          </p:val>
                                        </p:tav>
                                      </p:tavLst>
                                    </p:anim>
                                    <p:anim calcmode="lin" valueType="num">
                                      <p:cBhvr>
                                        <p:cTn id="85" dur="1000" fill="hold"/>
                                        <p:tgtEl>
                                          <p:spTgt spid="11">
                                            <p:txEl>
                                              <p:pRg st="9" end="9"/>
                                            </p:txEl>
                                          </p:spTgt>
                                        </p:tgtEl>
                                        <p:attrNameLst>
                                          <p:attrName>style.rotation</p:attrName>
                                        </p:attrNameLst>
                                      </p:cBhvr>
                                      <p:tavLst>
                                        <p:tav tm="0">
                                          <p:val>
                                            <p:fltVal val="90"/>
                                          </p:val>
                                        </p:tav>
                                        <p:tav tm="100000">
                                          <p:val>
                                            <p:fltVal val="0"/>
                                          </p:val>
                                        </p:tav>
                                      </p:tavLst>
                                    </p:anim>
                                    <p:animEffect transition="in" filter="fade">
                                      <p:cBhvr>
                                        <p:cTn id="86" dur="1000"/>
                                        <p:tgtEl>
                                          <p:spTgt spid="11">
                                            <p:txEl>
                                              <p:pRg st="9" end="9"/>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15">
                                            <p:txEl>
                                              <p:pRg st="0" end="0"/>
                                            </p:txEl>
                                          </p:spTgt>
                                        </p:tgtEl>
                                        <p:attrNameLst>
                                          <p:attrName>ppt_w</p:attrName>
                                        </p:attrNameLst>
                                      </p:cBhvr>
                                      <p:tavLst>
                                        <p:tav tm="0">
                                          <p:val>
                                            <p:strVal val="ppt_w"/>
                                          </p:val>
                                        </p:tav>
                                        <p:tav tm="100000">
                                          <p:val>
                                            <p:fltVal val="0"/>
                                          </p:val>
                                        </p:tav>
                                      </p:tavLst>
                                    </p:anim>
                                    <p:anim calcmode="lin" valueType="num">
                                      <p:cBhvr>
                                        <p:cTn id="91" dur="1000"/>
                                        <p:tgtEl>
                                          <p:spTgt spid="15">
                                            <p:txEl>
                                              <p:pRg st="0" end="0"/>
                                            </p:txEl>
                                          </p:spTgt>
                                        </p:tgtEl>
                                        <p:attrNameLst>
                                          <p:attrName>ppt_h</p:attrName>
                                        </p:attrNameLst>
                                      </p:cBhvr>
                                      <p:tavLst>
                                        <p:tav tm="0">
                                          <p:val>
                                            <p:strVal val="ppt_h"/>
                                          </p:val>
                                        </p:tav>
                                        <p:tav tm="100000">
                                          <p:val>
                                            <p:fltVal val="0"/>
                                          </p:val>
                                        </p:tav>
                                      </p:tavLst>
                                    </p:anim>
                                    <p:anim calcmode="lin" valueType="num">
                                      <p:cBhvr>
                                        <p:cTn id="92" dur="1000"/>
                                        <p:tgtEl>
                                          <p:spTgt spid="15">
                                            <p:txEl>
                                              <p:pRg st="0" end="0"/>
                                            </p:txEl>
                                          </p:spTgt>
                                        </p:tgtEl>
                                        <p:attrNameLst>
                                          <p:attrName>style.rotation</p:attrName>
                                        </p:attrNameLst>
                                      </p:cBhvr>
                                      <p:tavLst>
                                        <p:tav tm="0">
                                          <p:val>
                                            <p:fltVal val="0"/>
                                          </p:val>
                                        </p:tav>
                                        <p:tav tm="100000">
                                          <p:val>
                                            <p:fltVal val="90"/>
                                          </p:val>
                                        </p:tav>
                                      </p:tavLst>
                                    </p:anim>
                                    <p:animEffect transition="out" filter="fade">
                                      <p:cBhvr>
                                        <p:cTn id="93" dur="1000"/>
                                        <p:tgtEl>
                                          <p:spTgt spid="15">
                                            <p:txEl>
                                              <p:pRg st="0" end="0"/>
                                            </p:txEl>
                                          </p:spTgt>
                                        </p:tgtEl>
                                      </p:cBhvr>
                                    </p:animEffect>
                                    <p:set>
                                      <p:cBhvr>
                                        <p:cTn id="94"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xit" presetSubtype="0" fill="hold" nodeType="clickEffect">
                                  <p:stCondLst>
                                    <p:cond delay="0"/>
                                  </p:stCondLst>
                                  <p:childTnLst>
                                    <p:anim calcmode="lin" valueType="num">
                                      <p:cBhvr>
                                        <p:cTn id="98" dur="1000"/>
                                        <p:tgtEl>
                                          <p:spTgt spid="15">
                                            <p:txEl>
                                              <p:pRg st="1" end="1"/>
                                            </p:txEl>
                                          </p:spTgt>
                                        </p:tgtEl>
                                        <p:attrNameLst>
                                          <p:attrName>ppt_w</p:attrName>
                                        </p:attrNameLst>
                                      </p:cBhvr>
                                      <p:tavLst>
                                        <p:tav tm="0">
                                          <p:val>
                                            <p:strVal val="ppt_w"/>
                                          </p:val>
                                        </p:tav>
                                        <p:tav tm="100000">
                                          <p:val>
                                            <p:fltVal val="0"/>
                                          </p:val>
                                        </p:tav>
                                      </p:tavLst>
                                    </p:anim>
                                    <p:anim calcmode="lin" valueType="num">
                                      <p:cBhvr>
                                        <p:cTn id="99" dur="1000"/>
                                        <p:tgtEl>
                                          <p:spTgt spid="15">
                                            <p:txEl>
                                              <p:pRg st="1" end="1"/>
                                            </p:txEl>
                                          </p:spTgt>
                                        </p:tgtEl>
                                        <p:attrNameLst>
                                          <p:attrName>ppt_h</p:attrName>
                                        </p:attrNameLst>
                                      </p:cBhvr>
                                      <p:tavLst>
                                        <p:tav tm="0">
                                          <p:val>
                                            <p:strVal val="ppt_h"/>
                                          </p:val>
                                        </p:tav>
                                        <p:tav tm="100000">
                                          <p:val>
                                            <p:fltVal val="0"/>
                                          </p:val>
                                        </p:tav>
                                      </p:tavLst>
                                    </p:anim>
                                    <p:anim calcmode="lin" valueType="num">
                                      <p:cBhvr>
                                        <p:cTn id="100" dur="1000"/>
                                        <p:tgtEl>
                                          <p:spTgt spid="15">
                                            <p:txEl>
                                              <p:pRg st="1" end="1"/>
                                            </p:txEl>
                                          </p:spTgt>
                                        </p:tgtEl>
                                        <p:attrNameLst>
                                          <p:attrName>style.rotation</p:attrName>
                                        </p:attrNameLst>
                                      </p:cBhvr>
                                      <p:tavLst>
                                        <p:tav tm="0">
                                          <p:val>
                                            <p:fltVal val="0"/>
                                          </p:val>
                                        </p:tav>
                                        <p:tav tm="100000">
                                          <p:val>
                                            <p:fltVal val="90"/>
                                          </p:val>
                                        </p:tav>
                                      </p:tavLst>
                                    </p:anim>
                                    <p:animEffect transition="out" filter="fade">
                                      <p:cBhvr>
                                        <p:cTn id="101" dur="1000"/>
                                        <p:tgtEl>
                                          <p:spTgt spid="15">
                                            <p:txEl>
                                              <p:pRg st="1" end="1"/>
                                            </p:txEl>
                                          </p:spTgt>
                                        </p:tgtEl>
                                      </p:cBhvr>
                                    </p:animEffect>
                                    <p:set>
                                      <p:cBhvr>
                                        <p:cTn id="102" dur="1" fill="hold">
                                          <p:stCondLst>
                                            <p:cond delay="999"/>
                                          </p:stCondLst>
                                        </p:cTn>
                                        <p:tgtEl>
                                          <p:spTgt spid="15">
                                            <p:txEl>
                                              <p:pRg st="1" end="1"/>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31" presetClass="exit" presetSubtype="0" fill="hold" nodeType="clickEffect">
                                  <p:stCondLst>
                                    <p:cond delay="0"/>
                                  </p:stCondLst>
                                  <p:childTnLst>
                                    <p:anim calcmode="lin" valueType="num">
                                      <p:cBhvr>
                                        <p:cTn id="106" dur="1000"/>
                                        <p:tgtEl>
                                          <p:spTgt spid="15">
                                            <p:txEl>
                                              <p:pRg st="2" end="2"/>
                                            </p:txEl>
                                          </p:spTgt>
                                        </p:tgtEl>
                                        <p:attrNameLst>
                                          <p:attrName>ppt_w</p:attrName>
                                        </p:attrNameLst>
                                      </p:cBhvr>
                                      <p:tavLst>
                                        <p:tav tm="0">
                                          <p:val>
                                            <p:strVal val="ppt_w"/>
                                          </p:val>
                                        </p:tav>
                                        <p:tav tm="100000">
                                          <p:val>
                                            <p:fltVal val="0"/>
                                          </p:val>
                                        </p:tav>
                                      </p:tavLst>
                                    </p:anim>
                                    <p:anim calcmode="lin" valueType="num">
                                      <p:cBhvr>
                                        <p:cTn id="107" dur="1000"/>
                                        <p:tgtEl>
                                          <p:spTgt spid="15">
                                            <p:txEl>
                                              <p:pRg st="2" end="2"/>
                                            </p:txEl>
                                          </p:spTgt>
                                        </p:tgtEl>
                                        <p:attrNameLst>
                                          <p:attrName>ppt_h</p:attrName>
                                        </p:attrNameLst>
                                      </p:cBhvr>
                                      <p:tavLst>
                                        <p:tav tm="0">
                                          <p:val>
                                            <p:strVal val="ppt_h"/>
                                          </p:val>
                                        </p:tav>
                                        <p:tav tm="100000">
                                          <p:val>
                                            <p:fltVal val="0"/>
                                          </p:val>
                                        </p:tav>
                                      </p:tavLst>
                                    </p:anim>
                                    <p:anim calcmode="lin" valueType="num">
                                      <p:cBhvr>
                                        <p:cTn id="108" dur="1000"/>
                                        <p:tgtEl>
                                          <p:spTgt spid="15">
                                            <p:txEl>
                                              <p:pRg st="2" end="2"/>
                                            </p:txEl>
                                          </p:spTgt>
                                        </p:tgtEl>
                                        <p:attrNameLst>
                                          <p:attrName>style.rotation</p:attrName>
                                        </p:attrNameLst>
                                      </p:cBhvr>
                                      <p:tavLst>
                                        <p:tav tm="0">
                                          <p:val>
                                            <p:fltVal val="0"/>
                                          </p:val>
                                        </p:tav>
                                        <p:tav tm="100000">
                                          <p:val>
                                            <p:fltVal val="90"/>
                                          </p:val>
                                        </p:tav>
                                      </p:tavLst>
                                    </p:anim>
                                    <p:animEffect transition="out" filter="fade">
                                      <p:cBhvr>
                                        <p:cTn id="109" dur="1000"/>
                                        <p:tgtEl>
                                          <p:spTgt spid="15">
                                            <p:txEl>
                                              <p:pRg st="2" end="2"/>
                                            </p:txEl>
                                          </p:spTgt>
                                        </p:tgtEl>
                                      </p:cBhvr>
                                    </p:animEffect>
                                    <p:set>
                                      <p:cBhvr>
                                        <p:cTn id="110" dur="1" fill="hold">
                                          <p:stCondLst>
                                            <p:cond delay="999"/>
                                          </p:stCondLst>
                                        </p:cTn>
                                        <p:tgtEl>
                                          <p:spTgt spid="1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671C-1495-8AAE-D370-1C75DC98CFF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F580B98-D55B-FEAC-00C2-9DE53FC8F38F}"/>
              </a:ext>
            </a:extLst>
          </p:cNvPr>
          <p:cNvSpPr>
            <a:spLocks noGrp="1"/>
          </p:cNvSpPr>
          <p:nvPr>
            <p:ph type="title"/>
          </p:nvPr>
        </p:nvSpPr>
        <p:spPr>
          <a:xfrm>
            <a:off x="466129" y="467902"/>
            <a:ext cx="8211741" cy="1063229"/>
          </a:xfrm>
          <a:solidFill>
            <a:srgbClr val="5E3886"/>
          </a:solidFill>
        </p:spPr>
        <p:txBody>
          <a:bodyPr>
            <a:normAutofit/>
          </a:bodyPr>
          <a:lstStyle/>
          <a:p>
            <a:r>
              <a:rPr lang="en-US" dirty="0"/>
              <a:t>Diabetes Visit – Let’s Go </a:t>
            </a:r>
            <a:r>
              <a:rPr lang="en-US" i="1" dirty="0"/>
              <a:t>through</a:t>
            </a:r>
          </a:p>
        </p:txBody>
      </p:sp>
      <p:sp>
        <p:nvSpPr>
          <p:cNvPr id="8" name="Text Placeholder 7">
            <a:extLst>
              <a:ext uri="{FF2B5EF4-FFF2-40B4-BE49-F238E27FC236}">
                <a16:creationId xmlns:a16="http://schemas.microsoft.com/office/drawing/2014/main" id="{EB4E7036-3134-CAD8-2F17-DCBFF1DE7958}"/>
              </a:ext>
            </a:extLst>
          </p:cNvPr>
          <p:cNvSpPr>
            <a:spLocks noGrp="1"/>
          </p:cNvSpPr>
          <p:nvPr>
            <p:ph type="body" idx="1"/>
          </p:nvPr>
        </p:nvSpPr>
        <p:spPr>
          <a:xfrm>
            <a:off x="406763" y="1995603"/>
            <a:ext cx="3789759" cy="435192"/>
          </a:xfrm>
        </p:spPr>
        <p:txBody>
          <a:bodyPr>
            <a:noAutofit/>
          </a:bodyPr>
          <a:lstStyle/>
          <a:p>
            <a:r>
              <a:rPr lang="en-US" sz="2800" dirty="0">
                <a:solidFill>
                  <a:srgbClr val="7030A0"/>
                </a:solidFill>
              </a:rPr>
              <a:t>A small adjustment can make a BIG Difference</a:t>
            </a:r>
          </a:p>
        </p:txBody>
      </p:sp>
      <p:sp>
        <p:nvSpPr>
          <p:cNvPr id="10" name="Text Placeholder 9">
            <a:extLst>
              <a:ext uri="{FF2B5EF4-FFF2-40B4-BE49-F238E27FC236}">
                <a16:creationId xmlns:a16="http://schemas.microsoft.com/office/drawing/2014/main" id="{E4E4146C-7A12-CADE-5299-7FD43485B8DB}"/>
              </a:ext>
            </a:extLst>
          </p:cNvPr>
          <p:cNvSpPr>
            <a:spLocks noGrp="1"/>
          </p:cNvSpPr>
          <p:nvPr>
            <p:ph type="body" sz="quarter" idx="3"/>
          </p:nvPr>
        </p:nvSpPr>
        <p:spPr>
          <a:xfrm>
            <a:off x="4724400" y="1452289"/>
            <a:ext cx="3666781" cy="573155"/>
          </a:xfrm>
        </p:spPr>
        <p:txBody>
          <a:bodyPr>
            <a:normAutofit fontScale="92500"/>
          </a:bodyPr>
          <a:lstStyle/>
          <a:p>
            <a:r>
              <a:rPr lang="en-US" dirty="0">
                <a:solidFill>
                  <a:srgbClr val="7030A0"/>
                </a:solidFill>
              </a:rPr>
              <a:t>How Does John Feel?</a:t>
            </a:r>
          </a:p>
        </p:txBody>
      </p:sp>
      <p:sp>
        <p:nvSpPr>
          <p:cNvPr id="11" name="Content Placeholder 10">
            <a:extLst>
              <a:ext uri="{FF2B5EF4-FFF2-40B4-BE49-F238E27FC236}">
                <a16:creationId xmlns:a16="http://schemas.microsoft.com/office/drawing/2014/main" id="{2346DEDD-0C49-11CE-7F4C-31D702CC5386}"/>
              </a:ext>
            </a:extLst>
          </p:cNvPr>
          <p:cNvSpPr>
            <a:spLocks noGrp="1"/>
          </p:cNvSpPr>
          <p:nvPr>
            <p:ph sz="quarter" idx="4"/>
          </p:nvPr>
        </p:nvSpPr>
        <p:spPr>
          <a:xfrm>
            <a:off x="4821899" y="2032179"/>
            <a:ext cx="3407701" cy="3189531"/>
          </a:xfrm>
        </p:spPr>
        <p:txBody>
          <a:bodyPr>
            <a:normAutofit fontScale="62500" lnSpcReduction="20000"/>
          </a:bodyPr>
          <a:lstStyle/>
          <a:p>
            <a:r>
              <a:rPr lang="en-US" sz="3800" dirty="0"/>
              <a:t>Heard &amp; Seen</a:t>
            </a:r>
          </a:p>
          <a:p>
            <a:r>
              <a:rPr lang="en-US" sz="3800" dirty="0"/>
              <a:t>Recognized</a:t>
            </a:r>
          </a:p>
          <a:p>
            <a:r>
              <a:rPr lang="en-US" sz="3800" dirty="0"/>
              <a:t>Connected</a:t>
            </a:r>
          </a:p>
          <a:p>
            <a:r>
              <a:rPr lang="en-US" sz="3800" dirty="0"/>
              <a:t>Engaged</a:t>
            </a:r>
          </a:p>
          <a:p>
            <a:pPr marL="0" indent="0">
              <a:buNone/>
            </a:pPr>
            <a:r>
              <a:rPr lang="en-US" sz="3800" b="1" dirty="0">
                <a:solidFill>
                  <a:srgbClr val="7030A0"/>
                </a:solidFill>
              </a:rPr>
              <a:t>How does the HCP feel?</a:t>
            </a:r>
          </a:p>
          <a:p>
            <a:r>
              <a:rPr lang="en-US" sz="3800" dirty="0"/>
              <a:t>Connected</a:t>
            </a:r>
          </a:p>
          <a:p>
            <a:r>
              <a:rPr lang="en-US" sz="3800" dirty="0"/>
              <a:t>Concerned</a:t>
            </a:r>
          </a:p>
          <a:p>
            <a:r>
              <a:rPr lang="en-US" sz="3800" dirty="0"/>
              <a:t>Collaborative</a:t>
            </a:r>
          </a:p>
          <a:p>
            <a:endParaRPr lang="en-US" dirty="0"/>
          </a:p>
        </p:txBody>
      </p:sp>
      <p:sp>
        <p:nvSpPr>
          <p:cNvPr id="15" name="Content Placeholder 14">
            <a:extLst>
              <a:ext uri="{FF2B5EF4-FFF2-40B4-BE49-F238E27FC236}">
                <a16:creationId xmlns:a16="http://schemas.microsoft.com/office/drawing/2014/main" id="{9153770D-3BAA-D321-E71F-598C9DAD1358}"/>
              </a:ext>
            </a:extLst>
          </p:cNvPr>
          <p:cNvSpPr>
            <a:spLocks noGrp="1"/>
          </p:cNvSpPr>
          <p:nvPr>
            <p:ph sz="half" idx="2"/>
          </p:nvPr>
        </p:nvSpPr>
        <p:spPr>
          <a:xfrm>
            <a:off x="406763" y="2440767"/>
            <a:ext cx="3789759" cy="3799298"/>
          </a:xfrm>
        </p:spPr>
        <p:txBody>
          <a:bodyPr>
            <a:normAutofit fontScale="62500" lnSpcReduction="20000"/>
          </a:bodyPr>
          <a:lstStyle/>
          <a:p>
            <a:pPr>
              <a:lnSpc>
                <a:spcPct val="120000"/>
              </a:lnSpc>
            </a:pPr>
            <a:r>
              <a:rPr lang="en-US" sz="4600" dirty="0">
                <a:ea typeface="Calibri" panose="020F0502020204030204" pitchFamily="34" charset="0"/>
                <a:cs typeface="Calibri" panose="020F0502020204030204" pitchFamily="34" charset="0"/>
              </a:rPr>
              <a:t>HCP says, “John, I am worried about you and your elevated blood glucose. Can you share what is going on in your life?”</a:t>
            </a:r>
          </a:p>
          <a:p>
            <a:pPr>
              <a:lnSpc>
                <a:spcPct val="120000"/>
              </a:lnSpc>
            </a:pPr>
            <a:r>
              <a:rPr lang="en-US" sz="4600" dirty="0">
                <a:ea typeface="Calibri" panose="020F0502020204030204" pitchFamily="34" charset="0"/>
                <a:cs typeface="Calibri" panose="020F0502020204030204" pitchFamily="34" charset="0"/>
              </a:rPr>
              <a:t>Door Open – Connection made</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 name="Arrow: Striped Right 1">
            <a:extLst>
              <a:ext uri="{FF2B5EF4-FFF2-40B4-BE49-F238E27FC236}">
                <a16:creationId xmlns:a16="http://schemas.microsoft.com/office/drawing/2014/main" id="{B4B3210E-09CE-43A5-8F0B-A147507F0EC8}"/>
              </a:ext>
            </a:extLst>
          </p:cNvPr>
          <p:cNvSpPr/>
          <p:nvPr/>
        </p:nvSpPr>
        <p:spPr>
          <a:xfrm>
            <a:off x="5943538" y="6240065"/>
            <a:ext cx="1749764" cy="617935"/>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a:ea typeface="+mn-ea"/>
                <a:cs typeface="+mn-cs"/>
              </a:rPr>
              <a:t>Healing to Person</a:t>
            </a:r>
          </a:p>
        </p:txBody>
      </p:sp>
      <p:sp>
        <p:nvSpPr>
          <p:cNvPr id="3" name="Arrow: Striped Right 2">
            <a:extLst>
              <a:ext uri="{FF2B5EF4-FFF2-40B4-BE49-F238E27FC236}">
                <a16:creationId xmlns:a16="http://schemas.microsoft.com/office/drawing/2014/main" id="{4421C303-4959-8A48-2734-B6A687DCE66B}"/>
              </a:ext>
            </a:extLst>
          </p:cNvPr>
          <p:cNvSpPr/>
          <p:nvPr/>
        </p:nvSpPr>
        <p:spPr>
          <a:xfrm rot="10800000" flipV="1">
            <a:off x="5753109" y="5189312"/>
            <a:ext cx="1749763" cy="573154"/>
          </a:xfrm>
          <a:prstGeom prst="striped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Gill Sans MT"/>
                <a:ea typeface="+mn-ea"/>
                <a:cs typeface="+mn-cs"/>
              </a:rPr>
              <a:t>Healing to HCP</a:t>
            </a:r>
          </a:p>
        </p:txBody>
      </p:sp>
      <p:pic>
        <p:nvPicPr>
          <p:cNvPr id="4" name="Picture 3" descr="Light from open door">
            <a:extLst>
              <a:ext uri="{FF2B5EF4-FFF2-40B4-BE49-F238E27FC236}">
                <a16:creationId xmlns:a16="http://schemas.microsoft.com/office/drawing/2014/main" id="{56DF1113-6672-DD7A-84B0-75900F43FB36}"/>
              </a:ext>
            </a:extLst>
          </p:cNvPr>
          <p:cNvPicPr>
            <a:picLocks noChangeAspect="1"/>
          </p:cNvPicPr>
          <p:nvPr/>
        </p:nvPicPr>
        <p:blipFill>
          <a:blip r:embed="rId3" cstate="print">
            <a:extLst>
              <a:ext uri="{28A0092B-C50C-407E-A947-70E740481C1C}">
                <a14:useLocalDpi xmlns:a14="http://schemas.microsoft.com/office/drawing/2010/main" val="0"/>
              </a:ext>
            </a:extLst>
          </a:blip>
          <a:srcRect l="41475" r="1506" b="1"/>
          <a:stretch>
            <a:fillRect/>
          </a:stretch>
        </p:blipFill>
        <p:spPr>
          <a:xfrm>
            <a:off x="4125568" y="5123952"/>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9" name="TextBox 8">
            <a:extLst>
              <a:ext uri="{FF2B5EF4-FFF2-40B4-BE49-F238E27FC236}">
                <a16:creationId xmlns:a16="http://schemas.microsoft.com/office/drawing/2014/main" id="{AEDD80AC-C03C-315C-CE7F-82241BEB02BF}"/>
              </a:ext>
            </a:extLst>
          </p:cNvPr>
          <p:cNvSpPr txBox="1"/>
          <p:nvPr/>
        </p:nvSpPr>
        <p:spPr>
          <a:xfrm>
            <a:off x="5830939" y="5818591"/>
            <a:ext cx="197496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2DA7A">
                    <a:lumMod val="75000"/>
                  </a:srgbClr>
                </a:solidFill>
                <a:effectLst/>
                <a:uLnTx/>
                <a:uFillTx/>
                <a:latin typeface="Arial" panose="020B0604020202020204" pitchFamily="34" charset="0"/>
                <a:ea typeface="ＭＳ Ｐゴシック" panose="020B0600070205080204" pitchFamily="34" charset="-128"/>
                <a:cs typeface="+mn-cs"/>
              </a:rPr>
              <a:t>Bidirectional Healing</a:t>
            </a:r>
          </a:p>
        </p:txBody>
      </p:sp>
    </p:spTree>
    <p:extLst>
      <p:ext uri="{BB962C8B-B14F-4D97-AF65-F5344CB8AC3E}">
        <p14:creationId xmlns:p14="http://schemas.microsoft.com/office/powerpoint/2010/main" val="5132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p:cTn id="39"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p:cTn id="4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xEl>
                                              <p:pRg st="5" end="5"/>
                                            </p:txEl>
                                          </p:spTgt>
                                        </p:tgtEl>
                                        <p:attrNameLst>
                                          <p:attrName>style.visibility</p:attrName>
                                        </p:attrNameLst>
                                      </p:cBhvr>
                                      <p:to>
                                        <p:strVal val="visible"/>
                                      </p:to>
                                    </p:set>
                                    <p:anim calcmode="lin" valueType="num">
                                      <p:cBhvr>
                                        <p:cTn id="55"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11">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1">
                                            <p:txEl>
                                              <p:pRg st="6" end="6"/>
                                            </p:txEl>
                                          </p:spTgt>
                                        </p:tgtEl>
                                        <p:attrNameLst>
                                          <p:attrName>style.visibility</p:attrName>
                                        </p:attrNameLst>
                                      </p:cBhvr>
                                      <p:to>
                                        <p:strVal val="visible"/>
                                      </p:to>
                                    </p:set>
                                    <p:anim calcmode="lin" valueType="num">
                                      <p:cBhvr>
                                        <p:cTn id="63"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11">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1">
                                            <p:txEl>
                                              <p:pRg st="7" end="7"/>
                                            </p:txEl>
                                          </p:spTgt>
                                        </p:tgtEl>
                                        <p:attrNameLst>
                                          <p:attrName>style.visibility</p:attrName>
                                        </p:attrNameLst>
                                      </p:cBhvr>
                                      <p:to>
                                        <p:strVal val="visible"/>
                                      </p:to>
                                    </p:set>
                                    <p:anim calcmode="lin" valueType="num">
                                      <p:cBhvr>
                                        <p:cTn id="71" dur="1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11">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11">
                                            <p:txEl>
                                              <p:pRg st="7" end="7"/>
                                            </p:txEl>
                                          </p:spTgt>
                                        </p:tgtEl>
                                        <p:attrNameLst>
                                          <p:attrName>style.rotation</p:attrName>
                                        </p:attrNameLst>
                                      </p:cBhvr>
                                      <p:tavLst>
                                        <p:tav tm="0">
                                          <p:val>
                                            <p:fltVal val="90"/>
                                          </p:val>
                                        </p:tav>
                                        <p:tav tm="100000">
                                          <p:val>
                                            <p:fltVal val="0"/>
                                          </p:val>
                                        </p:tav>
                                      </p:tavLst>
                                    </p:anim>
                                    <p:animEffect transition="in" filter="fade">
                                      <p:cBhvr>
                                        <p:cTn id="74" dur="1000"/>
                                        <p:tgtEl>
                                          <p:spTgt spid="11">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1000" fill="hold"/>
                                        <p:tgtEl>
                                          <p:spTgt spid="3"/>
                                        </p:tgtEl>
                                        <p:attrNameLst>
                                          <p:attrName>ppt_w</p:attrName>
                                        </p:attrNameLst>
                                      </p:cBhvr>
                                      <p:tavLst>
                                        <p:tav tm="0">
                                          <p:val>
                                            <p:fltVal val="0"/>
                                          </p:val>
                                        </p:tav>
                                        <p:tav tm="100000">
                                          <p:val>
                                            <p:strVal val="#ppt_w"/>
                                          </p:val>
                                        </p:tav>
                                      </p:tavLst>
                                    </p:anim>
                                    <p:anim calcmode="lin" valueType="num">
                                      <p:cBhvr>
                                        <p:cTn id="80" dur="1000" fill="hold"/>
                                        <p:tgtEl>
                                          <p:spTgt spid="3"/>
                                        </p:tgtEl>
                                        <p:attrNameLst>
                                          <p:attrName>ppt_h</p:attrName>
                                        </p:attrNameLst>
                                      </p:cBhvr>
                                      <p:tavLst>
                                        <p:tav tm="0">
                                          <p:val>
                                            <p:fltVal val="0"/>
                                          </p:val>
                                        </p:tav>
                                        <p:tav tm="100000">
                                          <p:val>
                                            <p:strVal val="#ppt_h"/>
                                          </p:val>
                                        </p:tav>
                                      </p:tavLst>
                                    </p:anim>
                                    <p:anim calcmode="lin" valueType="num">
                                      <p:cBhvr>
                                        <p:cTn id="81" dur="1000" fill="hold"/>
                                        <p:tgtEl>
                                          <p:spTgt spid="3"/>
                                        </p:tgtEl>
                                        <p:attrNameLst>
                                          <p:attrName>style.rotation</p:attrName>
                                        </p:attrNameLst>
                                      </p:cBhvr>
                                      <p:tavLst>
                                        <p:tav tm="0">
                                          <p:val>
                                            <p:fltVal val="90"/>
                                          </p:val>
                                        </p:tav>
                                        <p:tav tm="100000">
                                          <p:val>
                                            <p:fltVal val="0"/>
                                          </p:val>
                                        </p:tav>
                                      </p:tavLst>
                                    </p:anim>
                                    <p:animEffect transition="in" filter="fade">
                                      <p:cBhvr>
                                        <p:cTn id="82" dur="1000"/>
                                        <p:tgtEl>
                                          <p:spTgt spid="3"/>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1000" fill="hold"/>
                                        <p:tgtEl>
                                          <p:spTgt spid="2"/>
                                        </p:tgtEl>
                                        <p:attrNameLst>
                                          <p:attrName>ppt_w</p:attrName>
                                        </p:attrNameLst>
                                      </p:cBhvr>
                                      <p:tavLst>
                                        <p:tav tm="0">
                                          <p:val>
                                            <p:fltVal val="0"/>
                                          </p:val>
                                        </p:tav>
                                        <p:tav tm="100000">
                                          <p:val>
                                            <p:strVal val="#ppt_w"/>
                                          </p:val>
                                        </p:tav>
                                      </p:tavLst>
                                    </p:anim>
                                    <p:anim calcmode="lin" valueType="num">
                                      <p:cBhvr>
                                        <p:cTn id="88" dur="1000" fill="hold"/>
                                        <p:tgtEl>
                                          <p:spTgt spid="2"/>
                                        </p:tgtEl>
                                        <p:attrNameLst>
                                          <p:attrName>ppt_h</p:attrName>
                                        </p:attrNameLst>
                                      </p:cBhvr>
                                      <p:tavLst>
                                        <p:tav tm="0">
                                          <p:val>
                                            <p:fltVal val="0"/>
                                          </p:val>
                                        </p:tav>
                                        <p:tav tm="100000">
                                          <p:val>
                                            <p:strVal val="#ppt_h"/>
                                          </p:val>
                                        </p:tav>
                                      </p:tavLst>
                                    </p:anim>
                                    <p:anim calcmode="lin" valueType="num">
                                      <p:cBhvr>
                                        <p:cTn id="89" dur="1000" fill="hold"/>
                                        <p:tgtEl>
                                          <p:spTgt spid="2"/>
                                        </p:tgtEl>
                                        <p:attrNameLst>
                                          <p:attrName>style.rotation</p:attrName>
                                        </p:attrNameLst>
                                      </p:cBhvr>
                                      <p:tavLst>
                                        <p:tav tm="0">
                                          <p:val>
                                            <p:fltVal val="90"/>
                                          </p:val>
                                        </p:tav>
                                        <p:tav tm="100000">
                                          <p:val>
                                            <p:fltVal val="0"/>
                                          </p:val>
                                        </p:tav>
                                      </p:tavLst>
                                    </p:anim>
                                    <p:animEffect transition="in" filter="fade">
                                      <p:cBhvr>
                                        <p:cTn id="90" dur="10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1000" fill="hold"/>
                                        <p:tgtEl>
                                          <p:spTgt spid="9"/>
                                        </p:tgtEl>
                                        <p:attrNameLst>
                                          <p:attrName>ppt_w</p:attrName>
                                        </p:attrNameLst>
                                      </p:cBhvr>
                                      <p:tavLst>
                                        <p:tav tm="0">
                                          <p:val>
                                            <p:fltVal val="0"/>
                                          </p:val>
                                        </p:tav>
                                        <p:tav tm="100000">
                                          <p:val>
                                            <p:strVal val="#ppt_w"/>
                                          </p:val>
                                        </p:tav>
                                      </p:tavLst>
                                    </p:anim>
                                    <p:anim calcmode="lin" valueType="num">
                                      <p:cBhvr>
                                        <p:cTn id="96" dur="1000" fill="hold"/>
                                        <p:tgtEl>
                                          <p:spTgt spid="9"/>
                                        </p:tgtEl>
                                        <p:attrNameLst>
                                          <p:attrName>ppt_h</p:attrName>
                                        </p:attrNameLst>
                                      </p:cBhvr>
                                      <p:tavLst>
                                        <p:tav tm="0">
                                          <p:val>
                                            <p:fltVal val="0"/>
                                          </p:val>
                                        </p:tav>
                                        <p:tav tm="100000">
                                          <p:val>
                                            <p:strVal val="#ppt_h"/>
                                          </p:val>
                                        </p:tav>
                                      </p:tavLst>
                                    </p:anim>
                                    <p:anim calcmode="lin" valueType="num">
                                      <p:cBhvr>
                                        <p:cTn id="97" dur="1000" fill="hold"/>
                                        <p:tgtEl>
                                          <p:spTgt spid="9"/>
                                        </p:tgtEl>
                                        <p:attrNameLst>
                                          <p:attrName>style.rotation</p:attrName>
                                        </p:attrNameLst>
                                      </p:cBhvr>
                                      <p:tavLst>
                                        <p:tav tm="0">
                                          <p:val>
                                            <p:fltVal val="90"/>
                                          </p:val>
                                        </p:tav>
                                        <p:tav tm="100000">
                                          <p:val>
                                            <p:fltVal val="0"/>
                                          </p:val>
                                        </p:tav>
                                      </p:tavLst>
                                    </p:anim>
                                    <p:animEffect transition="in" filter="fade">
                                      <p:cBhvr>
                                        <p:cTn id="9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animBg="1"/>
      <p:bldP spid="3" grpId="0" animBg="1"/>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C6EA06-064E-D129-D9CE-6DD76DCCC6D4}"/>
              </a:ext>
            </a:extLst>
          </p:cNvPr>
          <p:cNvSpPr>
            <a:spLocks noGrp="1"/>
          </p:cNvSpPr>
          <p:nvPr>
            <p:ph type="title"/>
          </p:nvPr>
        </p:nvSpPr>
        <p:spPr>
          <a:xfrm>
            <a:off x="2057400" y="304800"/>
            <a:ext cx="6858000" cy="2083308"/>
          </a:xfrm>
        </p:spPr>
        <p:txBody>
          <a:bodyPr anchor="b">
            <a:normAutofit/>
          </a:bodyPr>
          <a:lstStyle/>
          <a:p>
            <a:pPr algn="r"/>
            <a:r>
              <a:rPr lang="en-US" sz="3600" dirty="0"/>
              <a:t>Missed Appointments due to </a:t>
            </a:r>
            <a:br>
              <a:rPr lang="en-US" sz="3600" dirty="0"/>
            </a:br>
            <a:r>
              <a:rPr lang="en-US" sz="3600" dirty="0"/>
              <a:t>Stigma and Shame</a:t>
            </a:r>
          </a:p>
        </p:txBody>
      </p:sp>
      <p:pic>
        <p:nvPicPr>
          <p:cNvPr id="12" name="Picture 11" descr="Person with orange hair">
            <a:extLst>
              <a:ext uri="{FF2B5EF4-FFF2-40B4-BE49-F238E27FC236}">
                <a16:creationId xmlns:a16="http://schemas.microsoft.com/office/drawing/2014/main" id="{2796FE1B-F489-6D30-84D0-CEA12AF23CC3}"/>
              </a:ext>
            </a:extLst>
          </p:cNvPr>
          <p:cNvPicPr>
            <a:picLocks noChangeAspect="1"/>
          </p:cNvPicPr>
          <p:nvPr/>
        </p:nvPicPr>
        <p:blipFill>
          <a:blip r:embed="rId3" cstate="print">
            <a:extLst>
              <a:ext uri="{28A0092B-C50C-407E-A947-70E740481C1C}">
                <a14:useLocalDpi xmlns:a14="http://schemas.microsoft.com/office/drawing/2010/main" val="0"/>
              </a:ext>
            </a:extLst>
          </a:blip>
          <a:srcRect l="42210" r="12458" b="-1"/>
          <a:stretch>
            <a:fillRect/>
          </a:stretch>
        </p:blipFill>
        <p:spPr>
          <a:xfrm>
            <a:off x="30709" y="288878"/>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Content Placeholder 7">
            <a:extLst>
              <a:ext uri="{FF2B5EF4-FFF2-40B4-BE49-F238E27FC236}">
                <a16:creationId xmlns:a16="http://schemas.microsoft.com/office/drawing/2014/main" id="{03D3C261-E2CF-D390-05C0-A4DCCAD052DB}"/>
              </a:ext>
            </a:extLst>
          </p:cNvPr>
          <p:cNvSpPr>
            <a:spLocks noGrp="1"/>
          </p:cNvSpPr>
          <p:nvPr>
            <p:ph idx="1"/>
          </p:nvPr>
        </p:nvSpPr>
        <p:spPr>
          <a:xfrm>
            <a:off x="3962400" y="2794452"/>
            <a:ext cx="4688333" cy="2612898"/>
          </a:xfrm>
        </p:spPr>
        <p:txBody>
          <a:bodyPr>
            <a:normAutofit lnSpcReduction="10000"/>
          </a:bodyPr>
          <a:lstStyle/>
          <a:p>
            <a:pPr marL="0" indent="0">
              <a:buNone/>
            </a:pPr>
            <a:r>
              <a:rPr lang="en-US" sz="2800" dirty="0"/>
              <a:t>A recent survey of over 2,600 people with diabetes across eight countries revealed that nearly 40% of missed doctor’s appointments are due to stigma or shame. </a:t>
            </a:r>
          </a:p>
        </p:txBody>
      </p:sp>
      <p:sp>
        <p:nvSpPr>
          <p:cNvPr id="10" name="TextBox 9">
            <a:extLst>
              <a:ext uri="{FF2B5EF4-FFF2-40B4-BE49-F238E27FC236}">
                <a16:creationId xmlns:a16="http://schemas.microsoft.com/office/drawing/2014/main" id="{D03E0D89-28EB-C8EF-2751-D71E7AA3D729}"/>
              </a:ext>
            </a:extLst>
          </p:cNvPr>
          <p:cNvSpPr txBox="1"/>
          <p:nvPr/>
        </p:nvSpPr>
        <p:spPr>
          <a:xfrm>
            <a:off x="553063" y="6215687"/>
            <a:ext cx="8590936"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45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Abbott. (2025, February 4). Abbott’s Above the Bias film reveals misconceptions can impact diabetes care. https://abbott. mediaroom.com/2025-02-04-Abbotts-Above-the-Bias-FilmReveals-Misconceptions-Can-Impact-Diabetes-Care</a:t>
            </a:r>
          </a:p>
        </p:txBody>
      </p:sp>
    </p:spTree>
    <p:extLst>
      <p:ext uri="{BB962C8B-B14F-4D97-AF65-F5344CB8AC3E}">
        <p14:creationId xmlns:p14="http://schemas.microsoft.com/office/powerpoint/2010/main" val="256617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BE25F-E715-FA75-5FB3-E5A88F1D9645}"/>
              </a:ext>
            </a:extLst>
          </p:cNvPr>
          <p:cNvPicPr>
            <a:picLocks noChangeAspect="1"/>
          </p:cNvPicPr>
          <p:nvPr/>
        </p:nvPicPr>
        <p:blipFill>
          <a:blip r:embed="rId2"/>
          <a:stretch>
            <a:fillRect/>
          </a:stretch>
        </p:blipFill>
        <p:spPr>
          <a:xfrm>
            <a:off x="685800" y="372278"/>
            <a:ext cx="7628830" cy="6113443"/>
          </a:xfrm>
          <a:prstGeom prst="rect">
            <a:avLst/>
          </a:prstGeom>
        </p:spPr>
      </p:pic>
    </p:spTree>
    <p:extLst>
      <p:ext uri="{BB962C8B-B14F-4D97-AF65-F5344CB8AC3E}">
        <p14:creationId xmlns:p14="http://schemas.microsoft.com/office/powerpoint/2010/main" val="31158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AD37-30C2-5B3B-4364-27F741C93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C3DFF-E258-EE3F-71BC-02A1EB00B062}"/>
              </a:ext>
            </a:extLst>
          </p:cNvPr>
          <p:cNvSpPr>
            <a:spLocks noGrp="1"/>
          </p:cNvSpPr>
          <p:nvPr>
            <p:ph type="title"/>
          </p:nvPr>
        </p:nvSpPr>
        <p:spPr>
          <a:xfrm>
            <a:off x="304800" y="304800"/>
            <a:ext cx="8458200" cy="1016038"/>
          </a:xfrm>
        </p:spPr>
        <p:txBody>
          <a:bodyPr/>
          <a:lstStyle/>
          <a:p>
            <a:r>
              <a:rPr lang="en-US" dirty="0"/>
              <a:t>EMBARK Trial</a:t>
            </a:r>
          </a:p>
        </p:txBody>
      </p:sp>
      <p:pic>
        <p:nvPicPr>
          <p:cNvPr id="1026" name="Picture 2">
            <a:extLst>
              <a:ext uri="{FF2B5EF4-FFF2-40B4-BE49-F238E27FC236}">
                <a16:creationId xmlns:a16="http://schemas.microsoft.com/office/drawing/2014/main" id="{695184E2-090E-CB4E-364D-EE19A0A1FFC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84703" y="1477977"/>
            <a:ext cx="8379735" cy="4733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3CAEE9-4D17-F583-393F-FEAF1E976F72}"/>
              </a:ext>
            </a:extLst>
          </p:cNvPr>
          <p:cNvSpPr txBox="1"/>
          <p:nvPr/>
        </p:nvSpPr>
        <p:spPr>
          <a:xfrm>
            <a:off x="1274290" y="6368534"/>
            <a:ext cx="6595419"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ignika_negativeregular"/>
                <a:ea typeface="ＭＳ Ｐゴシック" panose="020B0600070205080204" pitchFamily="34" charset="-128"/>
                <a:cs typeface="+mn-cs"/>
              </a:rPr>
              <a:t>EMBARK: A Randomized, Controlled Trial Comparing Three Approaches to Reducing Diabetes Distress and Improving HbA</a:t>
            </a:r>
            <a:r>
              <a:rPr kumimoji="0" lang="en-US" sz="900" b="0" i="0" u="none" strike="noStrike" kern="1200" cap="none" spc="0" normalizeH="0" baseline="-25000" noProof="0" dirty="0">
                <a:ln>
                  <a:noFill/>
                </a:ln>
                <a:solidFill>
                  <a:srgbClr val="000000"/>
                </a:solidFill>
                <a:effectLst/>
                <a:uLnTx/>
                <a:uFillTx/>
                <a:latin typeface="signika_negativeregular"/>
                <a:ea typeface="ＭＳ Ｐゴシック" panose="020B0600070205080204" pitchFamily="34" charset="-128"/>
                <a:cs typeface="+mn-cs"/>
              </a:rPr>
              <a:t>1c</a:t>
            </a:r>
            <a:r>
              <a:rPr kumimoji="0" lang="en-US" sz="900" b="0" i="0" u="none" strike="noStrike" kern="1200" cap="none" spc="0" normalizeH="0" baseline="0" noProof="0" dirty="0">
                <a:ln>
                  <a:noFill/>
                </a:ln>
                <a:solidFill>
                  <a:srgbClr val="000000"/>
                </a:solidFill>
                <a:effectLst/>
                <a:uLnTx/>
                <a:uFillTx/>
                <a:latin typeface="signika_negativeregular"/>
                <a:ea typeface="ＭＳ Ｐゴシック" panose="020B0600070205080204" pitchFamily="34" charset="-128"/>
                <a:cs typeface="+mn-cs"/>
              </a:rPr>
              <a:t> in Adults With Type 1 Diabetes. </a:t>
            </a:r>
            <a:r>
              <a:rPr kumimoji="0" lang="en-US" sz="900" b="0" i="1" u="none" strike="noStrike" kern="1200" cap="none" spc="0" normalizeH="0" baseline="0" noProof="0" dirty="0">
                <a:ln>
                  <a:noFill/>
                </a:ln>
                <a:solidFill>
                  <a:srgbClr val="000000"/>
                </a:solidFill>
                <a:effectLst/>
                <a:uLnTx/>
                <a:uFillTx/>
                <a:latin typeface="signika_negativeregular"/>
                <a:ea typeface="ＭＳ Ｐゴシック" panose="020B0600070205080204" pitchFamily="34" charset="-128"/>
                <a:cs typeface="+mn-cs"/>
              </a:rPr>
              <a:t>Diabetes Care</a:t>
            </a:r>
            <a:r>
              <a:rPr kumimoji="0" lang="en-US" sz="900" b="0" i="0" u="none" strike="noStrike" kern="1200" cap="none" spc="0" normalizeH="0" baseline="0" noProof="0" dirty="0">
                <a:ln>
                  <a:noFill/>
                </a:ln>
                <a:solidFill>
                  <a:srgbClr val="000000"/>
                </a:solidFill>
                <a:effectLst/>
                <a:uLnTx/>
                <a:uFillTx/>
                <a:latin typeface="signika_negativeregular"/>
                <a:ea typeface="ＭＳ Ｐゴシック" panose="020B0600070205080204" pitchFamily="34" charset="-128"/>
                <a:cs typeface="+mn-cs"/>
              </a:rPr>
              <a:t> 2024; dc232452. </a:t>
            </a:r>
            <a:r>
              <a:rPr kumimoji="0" lang="en-US" sz="900" b="1" i="0" u="none" strike="noStrike" kern="1200" cap="none" spc="0" normalizeH="0" baseline="0" noProof="0" dirty="0">
                <a:ln>
                  <a:noFill/>
                </a:ln>
                <a:solidFill>
                  <a:srgbClr val="5D2CA8"/>
                </a:solidFill>
                <a:effectLst/>
                <a:uLnTx/>
                <a:uFillTx/>
                <a:latin typeface="signika_negativeregular"/>
                <a:ea typeface="ＭＳ Ｐゴシック" panose="020B0600070205080204" pitchFamily="34" charset="-128"/>
                <a:cs typeface="+mn-cs"/>
                <a:hlinkClick r:id="rId3"/>
              </a:rPr>
              <a:t>https://doi.org/10.2337/dc23-2452</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 name="Oval 2">
            <a:extLst>
              <a:ext uri="{FF2B5EF4-FFF2-40B4-BE49-F238E27FC236}">
                <a16:creationId xmlns:a16="http://schemas.microsoft.com/office/drawing/2014/main" id="{89E505E9-9C81-64B1-6BC8-0804E01ED8A1}"/>
              </a:ext>
            </a:extLst>
          </p:cNvPr>
          <p:cNvSpPr/>
          <p:nvPr/>
        </p:nvSpPr>
        <p:spPr>
          <a:xfrm>
            <a:off x="6172200" y="2895600"/>
            <a:ext cx="2492238" cy="1905000"/>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34514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g with red heart on nose">
            <a:extLst>
              <a:ext uri="{FF2B5EF4-FFF2-40B4-BE49-F238E27FC236}">
                <a16:creationId xmlns:a16="http://schemas.microsoft.com/office/drawing/2014/main" id="{C780BC46-0F64-27C0-02BB-89A72D7D46DB}"/>
              </a:ext>
            </a:extLst>
          </p:cNvPr>
          <p:cNvPicPr>
            <a:picLocks noChangeAspect="1"/>
          </p:cNvPicPr>
          <p:nvPr/>
        </p:nvPicPr>
        <p:blipFill>
          <a:blip r:embed="rId2" cstate="print">
            <a:extLst>
              <a:ext uri="{28A0092B-C50C-407E-A947-70E740481C1C}">
                <a14:useLocalDpi xmlns:a14="http://schemas.microsoft.com/office/drawing/2010/main" val="0"/>
              </a:ext>
            </a:extLst>
          </a:blip>
          <a:srcRect l="2833" r="3050" b="-1"/>
          <a:stretch>
            <a:fillRect/>
          </a:stretch>
        </p:blipFill>
        <p:spPr>
          <a:xfrm>
            <a:off x="3395480" y="1780233"/>
            <a:ext cx="5751870" cy="4079393"/>
          </a:xfrm>
          <a:prstGeom prst="rect">
            <a:avLst/>
          </a:prstGeom>
          <a:noFill/>
        </p:spPr>
      </p:pic>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381000" y="144783"/>
            <a:ext cx="8915400" cy="1424934"/>
          </a:xfrm>
        </p:spPr>
        <p:txBody>
          <a:bodyPr vert="horz" lIns="68580" tIns="34290" rIns="68580" bIns="34290" rtlCol="0" anchor="ctr" anchorCtr="0">
            <a:normAutofit/>
          </a:bodyPr>
          <a:lstStyle/>
          <a:p>
            <a:r>
              <a:rPr lang="en-US"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type="body" sz="half" idx="1"/>
          </p:nvPr>
        </p:nvSpPr>
        <p:spPr>
          <a:xfrm>
            <a:off x="381001" y="1905000"/>
            <a:ext cx="3011130" cy="3584973"/>
          </a:xfrm>
        </p:spPr>
        <p:txBody>
          <a:bodyPr vert="horz" lIns="68580" tIns="34290" rIns="68580" bIns="34290" rtlCol="0">
            <a:normAutofit/>
          </a:bodyPr>
          <a:lstStyle/>
          <a:p>
            <a:pPr marL="0" indent="0">
              <a:buNone/>
            </a:pPr>
            <a:r>
              <a:rPr lang="en-US" sz="2400" b="1" dirty="0">
                <a:solidFill>
                  <a:srgbClr val="0070C0"/>
                </a:solidFill>
              </a:rPr>
              <a:t>I have finally given myself permission to make addressing the emotional aspects of diabetes a priority. </a:t>
            </a:r>
            <a:br>
              <a:rPr lang="en-US" sz="2400" b="1" dirty="0">
                <a:solidFill>
                  <a:srgbClr val="0070C0"/>
                </a:solidFill>
              </a:rPr>
            </a:br>
            <a:endParaRPr lang="en-US" sz="2400" b="1" dirty="0">
              <a:solidFill>
                <a:srgbClr val="0070C0"/>
              </a:solidFill>
            </a:endParaRPr>
          </a:p>
          <a:p>
            <a:pPr marL="0" indent="0">
              <a:buNone/>
            </a:pPr>
            <a:r>
              <a:rPr lang="en-US" sz="2000" b="1" dirty="0"/>
              <a:t>~Coach Beverly</a:t>
            </a:r>
          </a:p>
          <a:p>
            <a:endParaRPr lang="en-US" sz="1500" dirty="0"/>
          </a:p>
        </p:txBody>
      </p:sp>
    </p:spTree>
    <p:extLst>
      <p:ext uri="{BB962C8B-B14F-4D97-AF65-F5344CB8AC3E}">
        <p14:creationId xmlns:p14="http://schemas.microsoft.com/office/powerpoint/2010/main" val="23908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06A4C-97CB-DC61-C4F1-B09C946AC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23614-1E38-CA6C-FFD2-7F2D7031AA86}"/>
              </a:ext>
            </a:extLst>
          </p:cNvPr>
          <p:cNvSpPr>
            <a:spLocks noGrp="1"/>
          </p:cNvSpPr>
          <p:nvPr>
            <p:ph type="title"/>
          </p:nvPr>
        </p:nvSpPr>
        <p:spPr>
          <a:xfrm>
            <a:off x="457200" y="228600"/>
            <a:ext cx="8229600" cy="914400"/>
          </a:xfrm>
        </p:spPr>
        <p:txBody>
          <a:bodyPr anchor="b">
            <a:normAutofit/>
          </a:bodyPr>
          <a:lstStyle/>
          <a:p>
            <a:r>
              <a:rPr lang="en-US" sz="4100" dirty="0"/>
              <a:t>Releasing the Brake </a:t>
            </a:r>
          </a:p>
        </p:txBody>
      </p:sp>
      <p:sp>
        <p:nvSpPr>
          <p:cNvPr id="3" name="Content Placeholder 2">
            <a:extLst>
              <a:ext uri="{FF2B5EF4-FFF2-40B4-BE49-F238E27FC236}">
                <a16:creationId xmlns:a16="http://schemas.microsoft.com/office/drawing/2014/main" id="{46F5C435-1DBA-93DE-694A-AD9E27DC7748}"/>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318E1B0E-C191-D0C7-7C84-92E2773FA997}"/>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34302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C5A6-9396-FBB8-491B-D58CA2980FB1}"/>
              </a:ext>
            </a:extLst>
          </p:cNvPr>
          <p:cNvSpPr>
            <a:spLocks noGrp="1"/>
          </p:cNvSpPr>
          <p:nvPr>
            <p:ph type="title"/>
          </p:nvPr>
        </p:nvSpPr>
        <p:spPr>
          <a:xfrm>
            <a:off x="457200" y="152400"/>
            <a:ext cx="8229600" cy="990600"/>
          </a:xfrm>
        </p:spPr>
        <p:txBody>
          <a:bodyPr vert="horz" lIns="68580" tIns="34290" rIns="68580" bIns="34290" rtlCol="0" anchor="b" anchorCtr="0">
            <a:normAutofit/>
          </a:bodyPr>
          <a:lstStyle/>
          <a:p>
            <a:pPr>
              <a:lnSpc>
                <a:spcPct val="90000"/>
              </a:lnSpc>
            </a:pPr>
            <a:r>
              <a:rPr lang="en-US" sz="3400" dirty="0"/>
              <a:t>Commit to Listening at least Half of the Time</a:t>
            </a:r>
          </a:p>
        </p:txBody>
      </p:sp>
      <p:pic>
        <p:nvPicPr>
          <p:cNvPr id="5" name="Picture 4" descr="Happy doctor examining girl with stethoscope">
            <a:extLst>
              <a:ext uri="{FF2B5EF4-FFF2-40B4-BE49-F238E27FC236}">
                <a16:creationId xmlns:a16="http://schemas.microsoft.com/office/drawing/2014/main" id="{D66A2427-D4D6-0907-C14F-442B474D0F0D}"/>
              </a:ext>
            </a:extLst>
          </p:cNvPr>
          <p:cNvPicPr>
            <a:picLocks noChangeAspect="1"/>
          </p:cNvPicPr>
          <p:nvPr/>
        </p:nvPicPr>
        <p:blipFill>
          <a:blip r:embed="rId2" cstate="print">
            <a:extLst>
              <a:ext uri="{28A0092B-C50C-407E-A947-70E740481C1C}">
                <a14:useLocalDpi xmlns:a14="http://schemas.microsoft.com/office/drawing/2010/main" val="0"/>
              </a:ext>
            </a:extLst>
          </a:blip>
          <a:srcRect b="10112"/>
          <a:stretch>
            <a:fillRect/>
          </a:stretch>
        </p:blipFill>
        <p:spPr>
          <a:xfrm>
            <a:off x="457200" y="1219200"/>
            <a:ext cx="8229600" cy="4937760"/>
          </a:xfrm>
          <a:prstGeom prst="rect">
            <a:avLst/>
          </a:prstGeom>
          <a:noFill/>
        </p:spPr>
      </p:pic>
    </p:spTree>
    <p:extLst>
      <p:ext uri="{BB962C8B-B14F-4D97-AF65-F5344CB8AC3E}">
        <p14:creationId xmlns:p14="http://schemas.microsoft.com/office/powerpoint/2010/main" val="35104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01CCEC-0E7C-03D5-900B-31E4538D8985}"/>
              </a:ext>
            </a:extLst>
          </p:cNvPr>
          <p:cNvSpPr>
            <a:spLocks noGrp="1"/>
          </p:cNvSpPr>
          <p:nvPr>
            <p:ph type="body" sz="quarter" idx="16"/>
          </p:nvPr>
        </p:nvSpPr>
        <p:spPr>
          <a:xfrm>
            <a:off x="247650" y="5744766"/>
            <a:ext cx="8457010" cy="184547"/>
          </a:xfrm>
        </p:spPr>
        <p:txBody>
          <a:bodyPr rtlCol="0">
            <a:noAutofit/>
          </a:bodyPr>
          <a:lstStyle/>
          <a:p>
            <a:pPr marL="0" indent="0" fontAlgn="auto">
              <a:spcAft>
                <a:spcPts val="0"/>
              </a:spcAft>
              <a:buNone/>
              <a:defRPr/>
            </a:pPr>
            <a:r>
              <a:rPr sz="900" dirty="0">
                <a:latin typeface="Arial" panose="020B0604020202020204" pitchFamily="34" charset="0"/>
              </a:rPr>
              <a:t>American Diabetes Association. </a:t>
            </a:r>
            <a:r>
              <a:rPr sz="900" i="1" dirty="0">
                <a:latin typeface="Arial" panose="020B0604020202020204" pitchFamily="34" charset="0"/>
              </a:rPr>
              <a:t>Diabetes Care</a:t>
            </a:r>
            <a:r>
              <a:rPr sz="900" dirty="0">
                <a:latin typeface="Arial" panose="020B0604020202020204" pitchFamily="34" charset="0"/>
              </a:rPr>
              <a:t>. 2026;</a:t>
            </a:r>
            <a:r>
              <a:rPr sz="450" dirty="0">
                <a:latin typeface="Arial" panose="020B0604020202020204" pitchFamily="34" charset="0"/>
              </a:rPr>
              <a:t>. </a:t>
            </a:r>
            <a:endParaRPr lang="en-GB" sz="450" dirty="0">
              <a:latin typeface="Arial" panose="020B0604020202020204" pitchFamily="34" charset="0"/>
              <a:cs typeface="Arial" panose="020B0604020202020204" pitchFamily="34" charset="0"/>
            </a:endParaRPr>
          </a:p>
        </p:txBody>
      </p:sp>
      <p:sp>
        <p:nvSpPr>
          <p:cNvPr id="109571" name="Title 1">
            <a:extLst>
              <a:ext uri="{FF2B5EF4-FFF2-40B4-BE49-F238E27FC236}">
                <a16:creationId xmlns:a16="http://schemas.microsoft.com/office/drawing/2014/main" id="{46B812C4-1B59-7AAA-6680-23C85AA0F118}"/>
              </a:ext>
            </a:extLst>
          </p:cNvPr>
          <p:cNvSpPr>
            <a:spLocks noGrp="1" noChangeArrowheads="1"/>
          </p:cNvSpPr>
          <p:nvPr>
            <p:ph type="title"/>
          </p:nvPr>
        </p:nvSpPr>
        <p:spPr>
          <a:xfrm>
            <a:off x="3277791" y="1087697"/>
            <a:ext cx="5524500" cy="552331"/>
          </a:xfrm>
        </p:spPr>
        <p:txBody>
          <a:bodyPr/>
          <a:lstStyle/>
          <a:p>
            <a:pPr>
              <a:spcBef>
                <a:spcPct val="0"/>
              </a:spcBef>
            </a:pPr>
            <a:r>
              <a:rPr lang="LID4096" altLang="en-US" dirty="0">
                <a:solidFill>
                  <a:schemeClr val="accent1"/>
                </a:solidFill>
              </a:rPr>
              <a:t>ADA Standards of Care 202</a:t>
            </a:r>
            <a:r>
              <a:rPr lang="en-US" altLang="en-US" dirty="0">
                <a:solidFill>
                  <a:schemeClr val="accent1"/>
                </a:solidFill>
              </a:rPr>
              <a:t>6</a:t>
            </a:r>
          </a:p>
        </p:txBody>
      </p:sp>
      <p:pic>
        <p:nvPicPr>
          <p:cNvPr id="5" name="Graphic 4">
            <a:extLst>
              <a:ext uri="{FF2B5EF4-FFF2-40B4-BE49-F238E27FC236}">
                <a16:creationId xmlns:a16="http://schemas.microsoft.com/office/drawing/2014/main" id="{B467F911-5249-E54F-A2B5-4F466AA21607}"/>
              </a:ext>
            </a:extLst>
          </p:cNvPr>
          <p:cNvPicPr>
            <a:picLocks noChangeAspect="1"/>
          </p:cNvPicPr>
          <p:nvPr/>
        </p:nvPicPr>
        <p:blipFill>
          <a:blip r:embed="rId5"/>
          <a:stretch>
            <a:fillRect/>
          </a:stretch>
        </p:blipFill>
        <p:spPr>
          <a:xfrm>
            <a:off x="258366" y="2944417"/>
            <a:ext cx="2312194" cy="648890"/>
          </a:xfrm>
          <a:prstGeom prst="rect">
            <a:avLst/>
          </a:prstGeom>
        </p:spPr>
      </p:pic>
      <p:sp>
        <p:nvSpPr>
          <p:cNvPr id="4" name="Text Placeholder 157">
            <a:extLst>
              <a:ext uri="{FF2B5EF4-FFF2-40B4-BE49-F238E27FC236}">
                <a16:creationId xmlns:a16="http://schemas.microsoft.com/office/drawing/2014/main" id="{B78BBBF0-632A-68FC-FA57-79A2292032DD}"/>
              </a:ext>
            </a:extLst>
          </p:cNvPr>
          <p:cNvSpPr txBox="1">
            <a:spLocks/>
          </p:cNvSpPr>
          <p:nvPr/>
        </p:nvSpPr>
        <p:spPr>
          <a:xfrm rot="16200000">
            <a:off x="3879057" y="435470"/>
            <a:ext cx="3957638" cy="6343652"/>
          </a:xfrm>
          <a:prstGeom prst="round2SameRect">
            <a:avLst>
              <a:gd name="adj1" fmla="val 0"/>
              <a:gd name="adj2" fmla="val 0"/>
            </a:avLst>
          </a:prstGeom>
          <a:solidFill>
            <a:schemeClr val="bg1"/>
          </a:solidFill>
          <a:effectLst>
            <a:outerShdw blurRad="127000" algn="ctr" rotWithShape="0">
              <a:prstClr val="black">
                <a:alpha val="15000"/>
              </a:prstClr>
            </a:outerShdw>
          </a:effectLst>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182880" indent="-182880" algn="l" defTabSz="914400" rtl="0" eaLnBrk="1" latinLnBrk="0" hangingPunct="1">
              <a:lnSpc>
                <a:spcPct val="100000"/>
              </a:lnSpc>
              <a:spcBef>
                <a:spcPts val="0"/>
              </a:spcBef>
              <a:buClr>
                <a:schemeClr val="accent1"/>
              </a:buClr>
              <a:buFont typeface="Arial" panose="020B0604020202020204" pitchFamily="34" charset="0"/>
              <a:buChar char="•"/>
              <a:defRPr sz="1800" kern="1200">
                <a:solidFill>
                  <a:schemeClr val="tx2"/>
                </a:solidFill>
                <a:latin typeface="+mn-lt"/>
                <a:ea typeface="+mn-ea"/>
                <a:cs typeface="+mn-cs"/>
              </a:defRPr>
            </a:lvl2pPr>
            <a:lvl3pPr marL="365760" indent="-182880" algn="l" defTabSz="914400" rtl="0" eaLnBrk="1" latinLnBrk="0" hangingPunct="1">
              <a:lnSpc>
                <a:spcPct val="100000"/>
              </a:lnSpc>
              <a:spcBef>
                <a:spcPts val="0"/>
              </a:spcBef>
              <a:buClr>
                <a:schemeClr val="tx1"/>
              </a:buClr>
              <a:buFont typeface="Arial" panose="020B0604020202020204" pitchFamily="34" charset="0"/>
              <a:buChar char="–"/>
              <a:defRPr sz="1600" kern="1200">
                <a:solidFill>
                  <a:schemeClr val="tx2"/>
                </a:solidFill>
                <a:latin typeface="+mn-lt"/>
                <a:ea typeface="+mn-ea"/>
                <a:cs typeface="+mn-cs"/>
              </a:defRPr>
            </a:lvl3pPr>
            <a:lvl4pPr marL="548640" indent="-182880" algn="l" defTabSz="914400" rtl="0" eaLnBrk="1" latinLnBrk="0" hangingPunct="1">
              <a:lnSpc>
                <a:spcPct val="100000"/>
              </a:lnSpc>
              <a:spcBef>
                <a:spcPts val="0"/>
              </a:spcBef>
              <a:buClr>
                <a:schemeClr val="tx1"/>
              </a:buClr>
              <a:buFont typeface="Arial" panose="020B0604020202020204" pitchFamily="34" charset="0"/>
              <a:buChar char="•"/>
              <a:defRPr sz="1400" kern="1200">
                <a:solidFill>
                  <a:schemeClr val="tx2"/>
                </a:solidFill>
                <a:latin typeface="+mn-lt"/>
                <a:ea typeface="+mn-ea"/>
                <a:cs typeface="+mn-cs"/>
              </a:defRPr>
            </a:lvl4pPr>
            <a:lvl5pPr marL="731520" indent="-182880" algn="l" defTabSz="914400" rtl="0" eaLnBrk="1" latinLnBrk="0" hangingPunct="1">
              <a:lnSpc>
                <a:spcPct val="100000"/>
              </a:lnSpc>
              <a:spcBef>
                <a:spcPts val="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auto">
              <a:spcAft>
                <a:spcPts val="0"/>
              </a:spcAft>
              <a:defRPr/>
            </a:pPr>
            <a:endParaRPr lang="en-US" sz="1200" b="1" baseline="30000">
              <a:solidFill>
                <a:srgbClr val="434141"/>
              </a:solidFill>
              <a:latin typeface="Arial" panose="020B0604020202020204"/>
              <a:cs typeface="Arial" panose="020B0604020202020204" pitchFamily="34" charset="0"/>
            </a:endParaRPr>
          </a:p>
        </p:txBody>
      </p:sp>
      <p:sp>
        <p:nvSpPr>
          <p:cNvPr id="109574" name="TextBox 65">
            <a:extLst>
              <a:ext uri="{FF2B5EF4-FFF2-40B4-BE49-F238E27FC236}">
                <a16:creationId xmlns:a16="http://schemas.microsoft.com/office/drawing/2014/main" id="{056D990E-4838-D77E-4E0E-2F719C589993}"/>
              </a:ext>
            </a:extLst>
          </p:cNvPr>
          <p:cNvSpPr txBox="1">
            <a:spLocks noChangeArrowheads="1"/>
          </p:cNvSpPr>
          <p:nvPr/>
        </p:nvSpPr>
        <p:spPr bwMode="auto">
          <a:xfrm>
            <a:off x="3925491" y="2237185"/>
            <a:ext cx="44910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Aft>
                <a:spcPts val="225"/>
              </a:spcAft>
            </a:pPr>
            <a:r>
              <a:rPr lang="en-US" altLang="en-US" sz="1200" dirty="0">
                <a:solidFill>
                  <a:srgbClr val="4D4D4F"/>
                </a:solidFill>
                <a:cs typeface="Arial" panose="020B0604020202020204" pitchFamily="34" charset="0"/>
              </a:rPr>
              <a:t>Diabetes devices </a:t>
            </a:r>
            <a:r>
              <a:rPr lang="en-US" altLang="en-US" sz="1200" u="sng" dirty="0">
                <a:solidFill>
                  <a:srgbClr val="4D4D4F"/>
                </a:solidFill>
                <a:cs typeface="Arial" panose="020B0604020202020204" pitchFamily="34" charset="0"/>
              </a:rPr>
              <a:t>should be offered</a:t>
            </a:r>
            <a:r>
              <a:rPr lang="en-US" altLang="en-US" sz="1200" dirty="0">
                <a:solidFill>
                  <a:srgbClr val="4D4D4F"/>
                </a:solidFill>
                <a:cs typeface="Arial" panose="020B0604020202020204" pitchFamily="34" charset="0"/>
              </a:rPr>
              <a:t> to people with diabetes </a:t>
            </a:r>
            <a:r>
              <a:rPr lang="en-US" altLang="en-US" sz="1200" b="1" dirty="0">
                <a:solidFill>
                  <a:srgbClr val="32AD10"/>
                </a:solidFill>
                <a:cs typeface="Arial" panose="020B0604020202020204" pitchFamily="34" charset="0"/>
              </a:rPr>
              <a:t>(A)</a:t>
            </a:r>
            <a:endParaRPr lang="en-US" altLang="en-US" sz="1200" b="1" baseline="30000" dirty="0">
              <a:solidFill>
                <a:srgbClr val="32AD10"/>
              </a:solidFill>
              <a:cs typeface="Arial" panose="020B0604020202020204" pitchFamily="34" charset="0"/>
            </a:endParaRPr>
          </a:p>
        </p:txBody>
      </p:sp>
      <p:sp>
        <p:nvSpPr>
          <p:cNvPr id="109575" name="TextBox 94">
            <a:extLst>
              <a:ext uri="{FF2B5EF4-FFF2-40B4-BE49-F238E27FC236}">
                <a16:creationId xmlns:a16="http://schemas.microsoft.com/office/drawing/2014/main" id="{84C7722A-6603-C4FA-031A-D7C43816FCE4}"/>
              </a:ext>
            </a:extLst>
          </p:cNvPr>
          <p:cNvSpPr txBox="1">
            <a:spLocks noChangeArrowheads="1"/>
          </p:cNvSpPr>
          <p:nvPr/>
        </p:nvSpPr>
        <p:spPr bwMode="auto">
          <a:xfrm>
            <a:off x="3925491" y="2607469"/>
            <a:ext cx="45481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Aft>
                <a:spcPts val="225"/>
              </a:spcAft>
            </a:pPr>
            <a:r>
              <a:rPr lang="en-US" altLang="en-US" sz="1200" dirty="0">
                <a:solidFill>
                  <a:srgbClr val="434141"/>
                </a:solidFill>
                <a:cs typeface="Arial" panose="020B0604020202020204" pitchFamily="34" charset="0"/>
              </a:rPr>
              <a:t>Use of CGM is recommended at diabetes onset and anytime thereafter for children, adolescents and adults with diabetes who are on insulin (A) on </a:t>
            </a:r>
            <a:r>
              <a:rPr lang="en-US" altLang="en-US" sz="1200" dirty="0" err="1">
                <a:solidFill>
                  <a:srgbClr val="434141"/>
                </a:solidFill>
                <a:cs typeface="Arial" panose="020B0604020202020204" pitchFamily="34" charset="0"/>
              </a:rPr>
              <a:t>nonsinulin</a:t>
            </a:r>
            <a:r>
              <a:rPr lang="en-US" altLang="en-US" sz="1200" dirty="0">
                <a:solidFill>
                  <a:srgbClr val="434141"/>
                </a:solidFill>
                <a:cs typeface="Arial" panose="020B0604020202020204" pitchFamily="34" charset="0"/>
              </a:rPr>
              <a:t> therapies that can cause hypoglycemia (C ) and on any diabetes treatment where CGM helps in management (C ). </a:t>
            </a:r>
            <a:endParaRPr lang="en-US" altLang="en-US" sz="1200" baseline="30000" dirty="0">
              <a:solidFill>
                <a:srgbClr val="434141"/>
              </a:solidFill>
              <a:cs typeface="Arial" panose="020B0604020202020204" pitchFamily="34" charset="0"/>
            </a:endParaRPr>
          </a:p>
        </p:txBody>
      </p:sp>
      <p:cxnSp>
        <p:nvCxnSpPr>
          <p:cNvPr id="87" name="Straight Connector 86">
            <a:extLst>
              <a:ext uri="{FF2B5EF4-FFF2-40B4-BE49-F238E27FC236}">
                <a16:creationId xmlns:a16="http://schemas.microsoft.com/office/drawing/2014/main" id="{760A7482-5CDF-90F2-01F3-CD77A86E897D}"/>
              </a:ext>
            </a:extLst>
          </p:cNvPr>
          <p:cNvCxnSpPr>
            <a:cxnSpLocks/>
          </p:cNvCxnSpPr>
          <p:nvPr/>
        </p:nvCxnSpPr>
        <p:spPr>
          <a:xfrm>
            <a:off x="3780235" y="2514600"/>
            <a:ext cx="49244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ABCB8BA-50AE-9B30-8F1B-99A3D29A7015}"/>
              </a:ext>
            </a:extLst>
          </p:cNvPr>
          <p:cNvCxnSpPr>
            <a:cxnSpLocks/>
          </p:cNvCxnSpPr>
          <p:nvPr/>
        </p:nvCxnSpPr>
        <p:spPr>
          <a:xfrm>
            <a:off x="3780235" y="4688681"/>
            <a:ext cx="49244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578" name="TextBox 101">
            <a:extLst>
              <a:ext uri="{FF2B5EF4-FFF2-40B4-BE49-F238E27FC236}">
                <a16:creationId xmlns:a16="http://schemas.microsoft.com/office/drawing/2014/main" id="{0F2CB05E-9AE9-6974-D1E5-9ED58998AC89}"/>
              </a:ext>
            </a:extLst>
          </p:cNvPr>
          <p:cNvSpPr txBox="1">
            <a:spLocks noChangeArrowheads="1"/>
          </p:cNvSpPr>
          <p:nvPr/>
        </p:nvSpPr>
        <p:spPr bwMode="auto">
          <a:xfrm>
            <a:off x="3925492" y="4781550"/>
            <a:ext cx="4916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spcAft>
                <a:spcPts val="225"/>
              </a:spcAft>
            </a:pPr>
            <a:r>
              <a:rPr lang="en-US" altLang="en-US" sz="1200" dirty="0">
                <a:solidFill>
                  <a:srgbClr val="4D4D4F"/>
                </a:solidFill>
                <a:cs typeface="Arial" panose="020B0604020202020204" pitchFamily="34" charset="0"/>
              </a:rPr>
              <a:t>People who wear CGM devices should be educated on potential interfering substances and other factors that may affect accuracy. </a:t>
            </a:r>
            <a:endParaRPr lang="en-US" altLang="en-US" sz="1200" b="1" baseline="30000" dirty="0">
              <a:solidFill>
                <a:srgbClr val="32AD10"/>
              </a:solidFill>
              <a:cs typeface="Arial" panose="020B0604020202020204" pitchFamily="34" charset="0"/>
            </a:endParaRPr>
          </a:p>
        </p:txBody>
      </p:sp>
      <p:grpSp>
        <p:nvGrpSpPr>
          <p:cNvPr id="3" name="Group 2">
            <a:extLst>
              <a:ext uri="{FF2B5EF4-FFF2-40B4-BE49-F238E27FC236}">
                <a16:creationId xmlns:a16="http://schemas.microsoft.com/office/drawing/2014/main" id="{EDE6CE8B-F1C2-D206-97F0-D8D464506AB7}"/>
              </a:ext>
            </a:extLst>
          </p:cNvPr>
          <p:cNvGrpSpPr/>
          <p:nvPr/>
        </p:nvGrpSpPr>
        <p:grpSpPr>
          <a:xfrm>
            <a:off x="3376638" y="2116126"/>
            <a:ext cx="391447" cy="391447"/>
            <a:chOff x="7729538" y="2889250"/>
            <a:chExt cx="360363" cy="360363"/>
          </a:xfrm>
          <a:solidFill>
            <a:srgbClr val="32AD10"/>
          </a:solidFill>
        </p:grpSpPr>
        <p:sp>
          <p:nvSpPr>
            <p:cNvPr id="6" name="Freeform 14">
              <a:extLst>
                <a:ext uri="{FF2B5EF4-FFF2-40B4-BE49-F238E27FC236}">
                  <a16:creationId xmlns:a16="http://schemas.microsoft.com/office/drawing/2014/main" id="{380B1205-8653-B37D-D739-E07F64010AE0}"/>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sp>
          <p:nvSpPr>
            <p:cNvPr id="8" name="Freeform 15">
              <a:extLst>
                <a:ext uri="{FF2B5EF4-FFF2-40B4-BE49-F238E27FC236}">
                  <a16:creationId xmlns:a16="http://schemas.microsoft.com/office/drawing/2014/main" id="{1E525CAC-7A67-962A-32EA-E10085AA1784}"/>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grpSp>
      <p:grpSp>
        <p:nvGrpSpPr>
          <p:cNvPr id="11" name="Group 10">
            <a:extLst>
              <a:ext uri="{FF2B5EF4-FFF2-40B4-BE49-F238E27FC236}">
                <a16:creationId xmlns:a16="http://schemas.microsoft.com/office/drawing/2014/main" id="{83FA2054-3CBA-90F7-E7EE-B5AD9D5B7C6A}"/>
              </a:ext>
            </a:extLst>
          </p:cNvPr>
          <p:cNvGrpSpPr/>
          <p:nvPr/>
        </p:nvGrpSpPr>
        <p:grpSpPr>
          <a:xfrm>
            <a:off x="3389108" y="3460367"/>
            <a:ext cx="391447" cy="391447"/>
            <a:chOff x="7729538" y="2861547"/>
            <a:chExt cx="360363" cy="360363"/>
          </a:xfrm>
          <a:solidFill>
            <a:srgbClr val="32AD10"/>
          </a:solidFill>
        </p:grpSpPr>
        <p:sp>
          <p:nvSpPr>
            <p:cNvPr id="12" name="Freeform 14">
              <a:extLst>
                <a:ext uri="{FF2B5EF4-FFF2-40B4-BE49-F238E27FC236}">
                  <a16:creationId xmlns:a16="http://schemas.microsoft.com/office/drawing/2014/main" id="{7C65BE2B-E296-5CFA-3194-09E156C053F6}"/>
                </a:ext>
              </a:extLst>
            </p:cNvPr>
            <p:cNvSpPr>
              <a:spLocks/>
            </p:cNvSpPr>
            <p:nvPr/>
          </p:nvSpPr>
          <p:spPr bwMode="auto">
            <a:xfrm>
              <a:off x="7826376" y="2982197"/>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sp>
          <p:nvSpPr>
            <p:cNvPr id="13" name="Freeform 15">
              <a:extLst>
                <a:ext uri="{FF2B5EF4-FFF2-40B4-BE49-F238E27FC236}">
                  <a16:creationId xmlns:a16="http://schemas.microsoft.com/office/drawing/2014/main" id="{81D9B5B0-D4A1-876B-2601-589F134ECCA4}"/>
                </a:ext>
              </a:extLst>
            </p:cNvPr>
            <p:cNvSpPr>
              <a:spLocks noEditPoints="1"/>
            </p:cNvSpPr>
            <p:nvPr/>
          </p:nvSpPr>
          <p:spPr bwMode="auto">
            <a:xfrm>
              <a:off x="7729538" y="2861547"/>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grpSp>
      <p:grpSp>
        <p:nvGrpSpPr>
          <p:cNvPr id="14" name="Group 13">
            <a:extLst>
              <a:ext uri="{FF2B5EF4-FFF2-40B4-BE49-F238E27FC236}">
                <a16:creationId xmlns:a16="http://schemas.microsoft.com/office/drawing/2014/main" id="{72EF8984-2F77-FCE1-BE69-E3DFA7CFB067}"/>
              </a:ext>
            </a:extLst>
          </p:cNvPr>
          <p:cNvGrpSpPr/>
          <p:nvPr/>
        </p:nvGrpSpPr>
        <p:grpSpPr>
          <a:xfrm>
            <a:off x="3376640" y="4768559"/>
            <a:ext cx="391447" cy="391447"/>
            <a:chOff x="7729538" y="2889250"/>
            <a:chExt cx="360363" cy="360363"/>
          </a:xfrm>
          <a:solidFill>
            <a:srgbClr val="32AD10"/>
          </a:solidFill>
        </p:grpSpPr>
        <p:sp>
          <p:nvSpPr>
            <p:cNvPr id="15" name="Freeform 14">
              <a:extLst>
                <a:ext uri="{FF2B5EF4-FFF2-40B4-BE49-F238E27FC236}">
                  <a16:creationId xmlns:a16="http://schemas.microsoft.com/office/drawing/2014/main" id="{F8E93DF4-2179-C6E3-A670-4D565BB626B4}"/>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sp>
          <p:nvSpPr>
            <p:cNvPr id="16" name="Freeform 15">
              <a:extLst>
                <a:ext uri="{FF2B5EF4-FFF2-40B4-BE49-F238E27FC236}">
                  <a16:creationId xmlns:a16="http://schemas.microsoft.com/office/drawing/2014/main" id="{081E82B2-2821-3715-518D-B614FF4E4429}"/>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grpSp>
      <p:sp>
        <p:nvSpPr>
          <p:cNvPr id="109583" name="TextBox 18">
            <a:extLst>
              <a:ext uri="{FF2B5EF4-FFF2-40B4-BE49-F238E27FC236}">
                <a16:creationId xmlns:a16="http://schemas.microsoft.com/office/drawing/2014/main" id="{69C98069-EE84-7415-0629-9E5253EB6E1E}"/>
              </a:ext>
            </a:extLst>
          </p:cNvPr>
          <p:cNvSpPr txBox="1">
            <a:spLocks noChangeArrowheads="1"/>
          </p:cNvSpPr>
          <p:nvPr/>
        </p:nvSpPr>
        <p:spPr bwMode="auto">
          <a:xfrm>
            <a:off x="3869532" y="4152900"/>
            <a:ext cx="46220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dirty="0">
                <a:solidFill>
                  <a:srgbClr val="4D4D4F"/>
                </a:solidFill>
                <a:cs typeface="Arial" panose="020B0604020202020204" pitchFamily="34" charset="0"/>
              </a:rPr>
              <a:t>In people with diabetes on insulin therapy, CGM </a:t>
            </a:r>
            <a:r>
              <a:rPr lang="en-US" altLang="en-US" sz="1200" dirty="0" err="1">
                <a:solidFill>
                  <a:srgbClr val="4D4D4F"/>
                </a:solidFill>
                <a:cs typeface="Arial" panose="020B0604020202020204" pitchFamily="34" charset="0"/>
              </a:rPr>
              <a:t>devides</a:t>
            </a:r>
            <a:r>
              <a:rPr lang="en-US" altLang="en-US" sz="1200" dirty="0">
                <a:solidFill>
                  <a:srgbClr val="4D4D4F"/>
                </a:solidFill>
                <a:cs typeface="Arial" panose="020B0604020202020204" pitchFamily="34" charset="0"/>
              </a:rPr>
              <a:t> should be used as close to daily as possible for maximal benefit (A)</a:t>
            </a:r>
          </a:p>
        </p:txBody>
      </p:sp>
      <p:cxnSp>
        <p:nvCxnSpPr>
          <p:cNvPr id="20" name="Straight Connector 19">
            <a:extLst>
              <a:ext uri="{FF2B5EF4-FFF2-40B4-BE49-F238E27FC236}">
                <a16:creationId xmlns:a16="http://schemas.microsoft.com/office/drawing/2014/main" id="{DF3EDEE2-05F4-DB2F-7062-A6A4162AF681}"/>
              </a:ext>
            </a:extLst>
          </p:cNvPr>
          <p:cNvCxnSpPr>
            <a:cxnSpLocks/>
          </p:cNvCxnSpPr>
          <p:nvPr/>
        </p:nvCxnSpPr>
        <p:spPr>
          <a:xfrm>
            <a:off x="3780235" y="3253979"/>
            <a:ext cx="49244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3C79FC-7E27-B168-C3F5-198B86CDEEBA}"/>
              </a:ext>
            </a:extLst>
          </p:cNvPr>
          <p:cNvCxnSpPr>
            <a:cxnSpLocks/>
          </p:cNvCxnSpPr>
          <p:nvPr/>
        </p:nvCxnSpPr>
        <p:spPr>
          <a:xfrm>
            <a:off x="3780235" y="4063604"/>
            <a:ext cx="49244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CD552E6-B120-2546-EC3D-94241181B6D9}"/>
              </a:ext>
            </a:extLst>
          </p:cNvPr>
          <p:cNvGrpSpPr/>
          <p:nvPr/>
        </p:nvGrpSpPr>
        <p:grpSpPr>
          <a:xfrm>
            <a:off x="3376639" y="2694689"/>
            <a:ext cx="391447" cy="391447"/>
            <a:chOff x="7729538" y="2889250"/>
            <a:chExt cx="360363" cy="360363"/>
          </a:xfrm>
          <a:solidFill>
            <a:srgbClr val="32AD10"/>
          </a:solidFill>
        </p:grpSpPr>
        <p:sp>
          <p:nvSpPr>
            <p:cNvPr id="23" name="Freeform 14">
              <a:extLst>
                <a:ext uri="{FF2B5EF4-FFF2-40B4-BE49-F238E27FC236}">
                  <a16:creationId xmlns:a16="http://schemas.microsoft.com/office/drawing/2014/main" id="{A99E5C0F-FB43-B614-FDC3-8CDD300FED4F}"/>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sp>
          <p:nvSpPr>
            <p:cNvPr id="24" name="Freeform 15">
              <a:extLst>
                <a:ext uri="{FF2B5EF4-FFF2-40B4-BE49-F238E27FC236}">
                  <a16:creationId xmlns:a16="http://schemas.microsoft.com/office/drawing/2014/main" id="{1679BBC5-5B7F-A5CD-41A4-1BFAFEBF4165}"/>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grpSp>
      <p:grpSp>
        <p:nvGrpSpPr>
          <p:cNvPr id="25" name="Group 24">
            <a:extLst>
              <a:ext uri="{FF2B5EF4-FFF2-40B4-BE49-F238E27FC236}">
                <a16:creationId xmlns:a16="http://schemas.microsoft.com/office/drawing/2014/main" id="{45D875F2-9F94-7657-2505-44EB75D125FD}"/>
              </a:ext>
            </a:extLst>
          </p:cNvPr>
          <p:cNvGrpSpPr/>
          <p:nvPr/>
        </p:nvGrpSpPr>
        <p:grpSpPr>
          <a:xfrm>
            <a:off x="3372673" y="4180256"/>
            <a:ext cx="391447" cy="391447"/>
            <a:chOff x="7729538" y="2889250"/>
            <a:chExt cx="360363" cy="360363"/>
          </a:xfrm>
          <a:solidFill>
            <a:srgbClr val="32AD10"/>
          </a:solidFill>
        </p:grpSpPr>
        <p:sp>
          <p:nvSpPr>
            <p:cNvPr id="26" name="Freeform 14">
              <a:extLst>
                <a:ext uri="{FF2B5EF4-FFF2-40B4-BE49-F238E27FC236}">
                  <a16:creationId xmlns:a16="http://schemas.microsoft.com/office/drawing/2014/main" id="{DD0D623C-BEC7-1000-4CAB-D4F45D5E8926}"/>
                </a:ext>
              </a:extLst>
            </p:cNvPr>
            <p:cNvSpPr>
              <a:spLocks/>
            </p:cNvSpPr>
            <p:nvPr/>
          </p:nvSpPr>
          <p:spPr bwMode="auto">
            <a:xfrm>
              <a:off x="7826376" y="3009900"/>
              <a:ext cx="165100" cy="119063"/>
            </a:xfrm>
            <a:custGeom>
              <a:avLst/>
              <a:gdLst>
                <a:gd name="T0" fmla="*/ 170 w 623"/>
                <a:gd name="T1" fmla="*/ 453 h 453"/>
                <a:gd name="T2" fmla="*/ 170 w 623"/>
                <a:gd name="T3" fmla="*/ 453 h 453"/>
                <a:gd name="T4" fmla="*/ 165 w 623"/>
                <a:gd name="T5" fmla="*/ 453 h 453"/>
                <a:gd name="T6" fmla="*/ 160 w 623"/>
                <a:gd name="T7" fmla="*/ 451 h 453"/>
                <a:gd name="T8" fmla="*/ 155 w 623"/>
                <a:gd name="T9" fmla="*/ 449 h 453"/>
                <a:gd name="T10" fmla="*/ 150 w 623"/>
                <a:gd name="T11" fmla="*/ 445 h 453"/>
                <a:gd name="T12" fmla="*/ 8 w 623"/>
                <a:gd name="T13" fmla="*/ 303 h 453"/>
                <a:gd name="T14" fmla="*/ 8 w 623"/>
                <a:gd name="T15" fmla="*/ 303 h 453"/>
                <a:gd name="T16" fmla="*/ 5 w 623"/>
                <a:gd name="T17" fmla="*/ 299 h 453"/>
                <a:gd name="T18" fmla="*/ 2 w 623"/>
                <a:gd name="T19" fmla="*/ 294 h 453"/>
                <a:gd name="T20" fmla="*/ 1 w 623"/>
                <a:gd name="T21" fmla="*/ 289 h 453"/>
                <a:gd name="T22" fmla="*/ 0 w 623"/>
                <a:gd name="T23" fmla="*/ 283 h 453"/>
                <a:gd name="T24" fmla="*/ 1 w 623"/>
                <a:gd name="T25" fmla="*/ 278 h 453"/>
                <a:gd name="T26" fmla="*/ 2 w 623"/>
                <a:gd name="T27" fmla="*/ 273 h 453"/>
                <a:gd name="T28" fmla="*/ 5 w 623"/>
                <a:gd name="T29" fmla="*/ 268 h 453"/>
                <a:gd name="T30" fmla="*/ 8 w 623"/>
                <a:gd name="T31" fmla="*/ 263 h 453"/>
                <a:gd name="T32" fmla="*/ 8 w 623"/>
                <a:gd name="T33" fmla="*/ 263 h 453"/>
                <a:gd name="T34" fmla="*/ 13 w 623"/>
                <a:gd name="T35" fmla="*/ 260 h 453"/>
                <a:gd name="T36" fmla="*/ 18 w 623"/>
                <a:gd name="T37" fmla="*/ 257 h 453"/>
                <a:gd name="T38" fmla="*/ 23 w 623"/>
                <a:gd name="T39" fmla="*/ 256 h 453"/>
                <a:gd name="T40" fmla="*/ 28 w 623"/>
                <a:gd name="T41" fmla="*/ 255 h 453"/>
                <a:gd name="T42" fmla="*/ 34 w 623"/>
                <a:gd name="T43" fmla="*/ 256 h 453"/>
                <a:gd name="T44" fmla="*/ 39 w 623"/>
                <a:gd name="T45" fmla="*/ 257 h 453"/>
                <a:gd name="T46" fmla="*/ 45 w 623"/>
                <a:gd name="T47" fmla="*/ 260 h 453"/>
                <a:gd name="T48" fmla="*/ 49 w 623"/>
                <a:gd name="T49" fmla="*/ 263 h 453"/>
                <a:gd name="T50" fmla="*/ 171 w 623"/>
                <a:gd name="T51" fmla="*/ 386 h 453"/>
                <a:gd name="T52" fmla="*/ 576 w 623"/>
                <a:gd name="T53" fmla="*/ 7 h 453"/>
                <a:gd name="T54" fmla="*/ 576 w 623"/>
                <a:gd name="T55" fmla="*/ 7 h 453"/>
                <a:gd name="T56" fmla="*/ 580 w 623"/>
                <a:gd name="T57" fmla="*/ 4 h 453"/>
                <a:gd name="T58" fmla="*/ 585 w 623"/>
                <a:gd name="T59" fmla="*/ 1 h 453"/>
                <a:gd name="T60" fmla="*/ 591 w 623"/>
                <a:gd name="T61" fmla="*/ 0 h 453"/>
                <a:gd name="T62" fmla="*/ 596 w 623"/>
                <a:gd name="T63" fmla="*/ 0 h 453"/>
                <a:gd name="T64" fmla="*/ 601 w 623"/>
                <a:gd name="T65" fmla="*/ 0 h 453"/>
                <a:gd name="T66" fmla="*/ 606 w 623"/>
                <a:gd name="T67" fmla="*/ 2 h 453"/>
                <a:gd name="T68" fmla="*/ 611 w 623"/>
                <a:gd name="T69" fmla="*/ 5 h 453"/>
                <a:gd name="T70" fmla="*/ 616 w 623"/>
                <a:gd name="T71" fmla="*/ 8 h 453"/>
                <a:gd name="T72" fmla="*/ 616 w 623"/>
                <a:gd name="T73" fmla="*/ 8 h 453"/>
                <a:gd name="T74" fmla="*/ 619 w 623"/>
                <a:gd name="T75" fmla="*/ 14 h 453"/>
                <a:gd name="T76" fmla="*/ 621 w 623"/>
                <a:gd name="T77" fmla="*/ 19 h 453"/>
                <a:gd name="T78" fmla="*/ 623 w 623"/>
                <a:gd name="T79" fmla="*/ 24 h 453"/>
                <a:gd name="T80" fmla="*/ 623 w 623"/>
                <a:gd name="T81" fmla="*/ 30 h 453"/>
                <a:gd name="T82" fmla="*/ 622 w 623"/>
                <a:gd name="T83" fmla="*/ 35 h 453"/>
                <a:gd name="T84" fmla="*/ 621 w 623"/>
                <a:gd name="T85" fmla="*/ 40 h 453"/>
                <a:gd name="T86" fmla="*/ 618 w 623"/>
                <a:gd name="T87" fmla="*/ 45 h 453"/>
                <a:gd name="T88" fmla="*/ 614 w 623"/>
                <a:gd name="T89" fmla="*/ 49 h 453"/>
                <a:gd name="T90" fmla="*/ 189 w 623"/>
                <a:gd name="T91" fmla="*/ 446 h 453"/>
                <a:gd name="T92" fmla="*/ 189 w 623"/>
                <a:gd name="T93" fmla="*/ 446 h 453"/>
                <a:gd name="T94" fmla="*/ 185 w 623"/>
                <a:gd name="T95" fmla="*/ 449 h 453"/>
                <a:gd name="T96" fmla="*/ 180 w 623"/>
                <a:gd name="T97" fmla="*/ 452 h 453"/>
                <a:gd name="T98" fmla="*/ 175 w 623"/>
                <a:gd name="T99" fmla="*/ 453 h 453"/>
                <a:gd name="T100" fmla="*/ 170 w 623"/>
                <a:gd name="T101" fmla="*/ 453 h 453"/>
                <a:gd name="T102" fmla="*/ 170 w 623"/>
                <a:gd name="T103"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3" h="453">
                  <a:moveTo>
                    <a:pt x="170" y="453"/>
                  </a:moveTo>
                  <a:lnTo>
                    <a:pt x="170" y="453"/>
                  </a:lnTo>
                  <a:lnTo>
                    <a:pt x="165" y="453"/>
                  </a:lnTo>
                  <a:lnTo>
                    <a:pt x="160" y="451"/>
                  </a:lnTo>
                  <a:lnTo>
                    <a:pt x="155" y="449"/>
                  </a:lnTo>
                  <a:lnTo>
                    <a:pt x="150" y="445"/>
                  </a:lnTo>
                  <a:lnTo>
                    <a:pt x="8" y="303"/>
                  </a:lnTo>
                  <a:lnTo>
                    <a:pt x="8" y="303"/>
                  </a:lnTo>
                  <a:lnTo>
                    <a:pt x="5" y="299"/>
                  </a:lnTo>
                  <a:lnTo>
                    <a:pt x="2" y="294"/>
                  </a:lnTo>
                  <a:lnTo>
                    <a:pt x="1" y="289"/>
                  </a:lnTo>
                  <a:lnTo>
                    <a:pt x="0" y="283"/>
                  </a:lnTo>
                  <a:lnTo>
                    <a:pt x="1" y="278"/>
                  </a:lnTo>
                  <a:lnTo>
                    <a:pt x="2" y="273"/>
                  </a:lnTo>
                  <a:lnTo>
                    <a:pt x="5" y="268"/>
                  </a:lnTo>
                  <a:lnTo>
                    <a:pt x="8" y="263"/>
                  </a:lnTo>
                  <a:lnTo>
                    <a:pt x="8" y="263"/>
                  </a:lnTo>
                  <a:lnTo>
                    <a:pt x="13" y="260"/>
                  </a:lnTo>
                  <a:lnTo>
                    <a:pt x="18" y="257"/>
                  </a:lnTo>
                  <a:lnTo>
                    <a:pt x="23" y="256"/>
                  </a:lnTo>
                  <a:lnTo>
                    <a:pt x="28" y="255"/>
                  </a:lnTo>
                  <a:lnTo>
                    <a:pt x="34" y="256"/>
                  </a:lnTo>
                  <a:lnTo>
                    <a:pt x="39" y="257"/>
                  </a:lnTo>
                  <a:lnTo>
                    <a:pt x="45" y="260"/>
                  </a:lnTo>
                  <a:lnTo>
                    <a:pt x="49" y="263"/>
                  </a:lnTo>
                  <a:lnTo>
                    <a:pt x="171" y="386"/>
                  </a:lnTo>
                  <a:lnTo>
                    <a:pt x="576" y="7"/>
                  </a:lnTo>
                  <a:lnTo>
                    <a:pt x="576" y="7"/>
                  </a:lnTo>
                  <a:lnTo>
                    <a:pt x="580" y="4"/>
                  </a:lnTo>
                  <a:lnTo>
                    <a:pt x="585" y="1"/>
                  </a:lnTo>
                  <a:lnTo>
                    <a:pt x="591" y="0"/>
                  </a:lnTo>
                  <a:lnTo>
                    <a:pt x="596" y="0"/>
                  </a:lnTo>
                  <a:lnTo>
                    <a:pt x="601" y="0"/>
                  </a:lnTo>
                  <a:lnTo>
                    <a:pt x="606" y="2"/>
                  </a:lnTo>
                  <a:lnTo>
                    <a:pt x="611" y="5"/>
                  </a:lnTo>
                  <a:lnTo>
                    <a:pt x="616" y="8"/>
                  </a:lnTo>
                  <a:lnTo>
                    <a:pt x="616" y="8"/>
                  </a:lnTo>
                  <a:lnTo>
                    <a:pt x="619" y="14"/>
                  </a:lnTo>
                  <a:lnTo>
                    <a:pt x="621" y="19"/>
                  </a:lnTo>
                  <a:lnTo>
                    <a:pt x="623" y="24"/>
                  </a:lnTo>
                  <a:lnTo>
                    <a:pt x="623" y="30"/>
                  </a:lnTo>
                  <a:lnTo>
                    <a:pt x="622" y="35"/>
                  </a:lnTo>
                  <a:lnTo>
                    <a:pt x="621" y="40"/>
                  </a:lnTo>
                  <a:lnTo>
                    <a:pt x="618" y="45"/>
                  </a:lnTo>
                  <a:lnTo>
                    <a:pt x="614" y="49"/>
                  </a:lnTo>
                  <a:lnTo>
                    <a:pt x="189" y="446"/>
                  </a:lnTo>
                  <a:lnTo>
                    <a:pt x="189" y="446"/>
                  </a:lnTo>
                  <a:lnTo>
                    <a:pt x="185" y="449"/>
                  </a:lnTo>
                  <a:lnTo>
                    <a:pt x="180" y="452"/>
                  </a:lnTo>
                  <a:lnTo>
                    <a:pt x="175" y="453"/>
                  </a:lnTo>
                  <a:lnTo>
                    <a:pt x="170" y="453"/>
                  </a:lnTo>
                  <a:lnTo>
                    <a:pt x="170" y="453"/>
                  </a:lnTo>
                  <a:close/>
                </a:path>
              </a:pathLst>
            </a:custGeom>
            <a:grpFill/>
            <a:ln w="15875">
              <a:solidFill>
                <a:srgbClr val="32AD10"/>
              </a:solid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sp>
          <p:nvSpPr>
            <p:cNvPr id="27" name="Freeform 15">
              <a:extLst>
                <a:ext uri="{FF2B5EF4-FFF2-40B4-BE49-F238E27FC236}">
                  <a16:creationId xmlns:a16="http://schemas.microsoft.com/office/drawing/2014/main" id="{25C77424-CAA0-7697-237C-64AB594304EA}"/>
                </a:ext>
              </a:extLst>
            </p:cNvPr>
            <p:cNvSpPr>
              <a:spLocks noEditPoints="1"/>
            </p:cNvSpPr>
            <p:nvPr/>
          </p:nvSpPr>
          <p:spPr bwMode="auto">
            <a:xfrm>
              <a:off x="7729538" y="2889250"/>
              <a:ext cx="360363" cy="360363"/>
            </a:xfrm>
            <a:custGeom>
              <a:avLst/>
              <a:gdLst>
                <a:gd name="T0" fmla="*/ 575 w 1359"/>
                <a:gd name="T1" fmla="*/ 1352 h 1359"/>
                <a:gd name="T2" fmla="*/ 415 w 1359"/>
                <a:gd name="T3" fmla="*/ 1306 h 1359"/>
                <a:gd name="T4" fmla="*/ 273 w 1359"/>
                <a:gd name="T5" fmla="*/ 1225 h 1359"/>
                <a:gd name="T6" fmla="*/ 154 w 1359"/>
                <a:gd name="T7" fmla="*/ 1112 h 1359"/>
                <a:gd name="T8" fmla="*/ 66 w 1359"/>
                <a:gd name="T9" fmla="*/ 974 h 1359"/>
                <a:gd name="T10" fmla="*/ 13 w 1359"/>
                <a:gd name="T11" fmla="*/ 816 h 1359"/>
                <a:gd name="T12" fmla="*/ 0 w 1359"/>
                <a:gd name="T13" fmla="*/ 680 h 1359"/>
                <a:gd name="T14" fmla="*/ 21 w 1359"/>
                <a:gd name="T15" fmla="*/ 510 h 1359"/>
                <a:gd name="T16" fmla="*/ 81 w 1359"/>
                <a:gd name="T17" fmla="*/ 356 h 1359"/>
                <a:gd name="T18" fmla="*/ 176 w 1359"/>
                <a:gd name="T19" fmla="*/ 222 h 1359"/>
                <a:gd name="T20" fmla="*/ 299 w 1359"/>
                <a:gd name="T21" fmla="*/ 116 h 1359"/>
                <a:gd name="T22" fmla="*/ 446 w 1359"/>
                <a:gd name="T23" fmla="*/ 41 h 1359"/>
                <a:gd name="T24" fmla="*/ 609 w 1359"/>
                <a:gd name="T25" fmla="*/ 3 h 1359"/>
                <a:gd name="T26" fmla="*/ 748 w 1359"/>
                <a:gd name="T27" fmla="*/ 3 h 1359"/>
                <a:gd name="T28" fmla="*/ 912 w 1359"/>
                <a:gd name="T29" fmla="*/ 41 h 1359"/>
                <a:gd name="T30" fmla="*/ 1059 w 1359"/>
                <a:gd name="T31" fmla="*/ 116 h 1359"/>
                <a:gd name="T32" fmla="*/ 1182 w 1359"/>
                <a:gd name="T33" fmla="*/ 222 h 1359"/>
                <a:gd name="T34" fmla="*/ 1277 w 1359"/>
                <a:gd name="T35" fmla="*/ 356 h 1359"/>
                <a:gd name="T36" fmla="*/ 1337 w 1359"/>
                <a:gd name="T37" fmla="*/ 510 h 1359"/>
                <a:gd name="T38" fmla="*/ 1359 w 1359"/>
                <a:gd name="T39" fmla="*/ 680 h 1359"/>
                <a:gd name="T40" fmla="*/ 1345 w 1359"/>
                <a:gd name="T41" fmla="*/ 816 h 1359"/>
                <a:gd name="T42" fmla="*/ 1292 w 1359"/>
                <a:gd name="T43" fmla="*/ 974 h 1359"/>
                <a:gd name="T44" fmla="*/ 1203 w 1359"/>
                <a:gd name="T45" fmla="*/ 1112 h 1359"/>
                <a:gd name="T46" fmla="*/ 1086 w 1359"/>
                <a:gd name="T47" fmla="*/ 1225 h 1359"/>
                <a:gd name="T48" fmla="*/ 943 w 1359"/>
                <a:gd name="T49" fmla="*/ 1306 h 1359"/>
                <a:gd name="T50" fmla="*/ 782 w 1359"/>
                <a:gd name="T51" fmla="*/ 1352 h 1359"/>
                <a:gd name="T52" fmla="*/ 679 w 1359"/>
                <a:gd name="T53" fmla="*/ 56 h 1359"/>
                <a:gd name="T54" fmla="*/ 553 w 1359"/>
                <a:gd name="T55" fmla="*/ 69 h 1359"/>
                <a:gd name="T56" fmla="*/ 410 w 1359"/>
                <a:gd name="T57" fmla="*/ 118 h 1359"/>
                <a:gd name="T58" fmla="*/ 283 w 1359"/>
                <a:gd name="T59" fmla="*/ 199 h 1359"/>
                <a:gd name="T60" fmla="*/ 179 w 1359"/>
                <a:gd name="T61" fmla="*/ 307 h 1359"/>
                <a:gd name="T62" fmla="*/ 105 w 1359"/>
                <a:gd name="T63" fmla="*/ 437 h 1359"/>
                <a:gd name="T64" fmla="*/ 63 w 1359"/>
                <a:gd name="T65" fmla="*/ 585 h 1359"/>
                <a:gd name="T66" fmla="*/ 57 w 1359"/>
                <a:gd name="T67" fmla="*/ 712 h 1359"/>
                <a:gd name="T68" fmla="*/ 84 w 1359"/>
                <a:gd name="T69" fmla="*/ 865 h 1359"/>
                <a:gd name="T70" fmla="*/ 146 w 1359"/>
                <a:gd name="T71" fmla="*/ 1002 h 1359"/>
                <a:gd name="T72" fmla="*/ 239 w 1359"/>
                <a:gd name="T73" fmla="*/ 1120 h 1359"/>
                <a:gd name="T74" fmla="*/ 356 w 1359"/>
                <a:gd name="T75" fmla="*/ 1213 h 1359"/>
                <a:gd name="T76" fmla="*/ 494 w 1359"/>
                <a:gd name="T77" fmla="*/ 1275 h 1359"/>
                <a:gd name="T78" fmla="*/ 647 w 1359"/>
                <a:gd name="T79" fmla="*/ 1302 h 1359"/>
                <a:gd name="T80" fmla="*/ 773 w 1359"/>
                <a:gd name="T81" fmla="*/ 1296 h 1359"/>
                <a:gd name="T82" fmla="*/ 921 w 1359"/>
                <a:gd name="T83" fmla="*/ 1254 h 1359"/>
                <a:gd name="T84" fmla="*/ 1052 w 1359"/>
                <a:gd name="T85" fmla="*/ 1179 h 1359"/>
                <a:gd name="T86" fmla="*/ 1159 w 1359"/>
                <a:gd name="T87" fmla="*/ 1076 h 1359"/>
                <a:gd name="T88" fmla="*/ 1241 w 1359"/>
                <a:gd name="T89" fmla="*/ 950 h 1359"/>
                <a:gd name="T90" fmla="*/ 1290 w 1359"/>
                <a:gd name="T91" fmla="*/ 805 h 1359"/>
                <a:gd name="T92" fmla="*/ 1302 w 1359"/>
                <a:gd name="T93" fmla="*/ 680 h 1359"/>
                <a:gd name="T94" fmla="*/ 1283 w 1359"/>
                <a:gd name="T95" fmla="*/ 524 h 1359"/>
                <a:gd name="T96" fmla="*/ 1226 w 1359"/>
                <a:gd name="T97" fmla="*/ 383 h 1359"/>
                <a:gd name="T98" fmla="*/ 1140 w 1359"/>
                <a:gd name="T99" fmla="*/ 260 h 1359"/>
                <a:gd name="T100" fmla="*/ 1028 w 1359"/>
                <a:gd name="T101" fmla="*/ 163 h 1359"/>
                <a:gd name="T102" fmla="*/ 893 w 1359"/>
                <a:gd name="T103" fmla="*/ 95 h 1359"/>
                <a:gd name="T104" fmla="*/ 742 w 1359"/>
                <a:gd name="T105" fmla="*/ 5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9" h="1359">
                  <a:moveTo>
                    <a:pt x="679" y="1359"/>
                  </a:moveTo>
                  <a:lnTo>
                    <a:pt x="679" y="1359"/>
                  </a:lnTo>
                  <a:lnTo>
                    <a:pt x="644" y="1359"/>
                  </a:lnTo>
                  <a:lnTo>
                    <a:pt x="609" y="1356"/>
                  </a:lnTo>
                  <a:lnTo>
                    <a:pt x="575" y="1352"/>
                  </a:lnTo>
                  <a:lnTo>
                    <a:pt x="542" y="1346"/>
                  </a:lnTo>
                  <a:lnTo>
                    <a:pt x="509" y="1338"/>
                  </a:lnTo>
                  <a:lnTo>
                    <a:pt x="477" y="1329"/>
                  </a:lnTo>
                  <a:lnTo>
                    <a:pt x="446" y="1318"/>
                  </a:lnTo>
                  <a:lnTo>
                    <a:pt x="415" y="1306"/>
                  </a:lnTo>
                  <a:lnTo>
                    <a:pt x="384" y="1293"/>
                  </a:lnTo>
                  <a:lnTo>
                    <a:pt x="355" y="1278"/>
                  </a:lnTo>
                  <a:lnTo>
                    <a:pt x="327" y="1261"/>
                  </a:lnTo>
                  <a:lnTo>
                    <a:pt x="299" y="1244"/>
                  </a:lnTo>
                  <a:lnTo>
                    <a:pt x="273" y="1225"/>
                  </a:lnTo>
                  <a:lnTo>
                    <a:pt x="247" y="1204"/>
                  </a:lnTo>
                  <a:lnTo>
                    <a:pt x="223" y="1182"/>
                  </a:lnTo>
                  <a:lnTo>
                    <a:pt x="198" y="1160"/>
                  </a:lnTo>
                  <a:lnTo>
                    <a:pt x="176" y="1137"/>
                  </a:lnTo>
                  <a:lnTo>
                    <a:pt x="154" y="1112"/>
                  </a:lnTo>
                  <a:lnTo>
                    <a:pt x="134" y="1086"/>
                  </a:lnTo>
                  <a:lnTo>
                    <a:pt x="115" y="1060"/>
                  </a:lnTo>
                  <a:lnTo>
                    <a:pt x="98" y="1032"/>
                  </a:lnTo>
                  <a:lnTo>
                    <a:pt x="81" y="1003"/>
                  </a:lnTo>
                  <a:lnTo>
                    <a:pt x="66" y="974"/>
                  </a:lnTo>
                  <a:lnTo>
                    <a:pt x="53" y="944"/>
                  </a:lnTo>
                  <a:lnTo>
                    <a:pt x="41" y="913"/>
                  </a:lnTo>
                  <a:lnTo>
                    <a:pt x="30" y="882"/>
                  </a:lnTo>
                  <a:lnTo>
                    <a:pt x="21" y="850"/>
                  </a:lnTo>
                  <a:lnTo>
                    <a:pt x="13" y="816"/>
                  </a:lnTo>
                  <a:lnTo>
                    <a:pt x="7" y="783"/>
                  </a:lnTo>
                  <a:lnTo>
                    <a:pt x="3" y="749"/>
                  </a:lnTo>
                  <a:lnTo>
                    <a:pt x="1" y="715"/>
                  </a:lnTo>
                  <a:lnTo>
                    <a:pt x="0" y="680"/>
                  </a:lnTo>
                  <a:lnTo>
                    <a:pt x="0" y="680"/>
                  </a:lnTo>
                  <a:lnTo>
                    <a:pt x="1" y="644"/>
                  </a:lnTo>
                  <a:lnTo>
                    <a:pt x="3" y="610"/>
                  </a:lnTo>
                  <a:lnTo>
                    <a:pt x="7" y="576"/>
                  </a:lnTo>
                  <a:lnTo>
                    <a:pt x="13" y="543"/>
                  </a:lnTo>
                  <a:lnTo>
                    <a:pt x="21" y="510"/>
                  </a:lnTo>
                  <a:lnTo>
                    <a:pt x="30" y="478"/>
                  </a:lnTo>
                  <a:lnTo>
                    <a:pt x="41" y="446"/>
                  </a:lnTo>
                  <a:lnTo>
                    <a:pt x="53" y="415"/>
                  </a:lnTo>
                  <a:lnTo>
                    <a:pt x="66" y="385"/>
                  </a:lnTo>
                  <a:lnTo>
                    <a:pt x="81" y="356"/>
                  </a:lnTo>
                  <a:lnTo>
                    <a:pt x="98" y="328"/>
                  </a:lnTo>
                  <a:lnTo>
                    <a:pt x="115" y="300"/>
                  </a:lnTo>
                  <a:lnTo>
                    <a:pt x="134" y="273"/>
                  </a:lnTo>
                  <a:lnTo>
                    <a:pt x="154" y="247"/>
                  </a:lnTo>
                  <a:lnTo>
                    <a:pt x="176" y="222"/>
                  </a:lnTo>
                  <a:lnTo>
                    <a:pt x="198" y="199"/>
                  </a:lnTo>
                  <a:lnTo>
                    <a:pt x="223" y="177"/>
                  </a:lnTo>
                  <a:lnTo>
                    <a:pt x="247" y="155"/>
                  </a:lnTo>
                  <a:lnTo>
                    <a:pt x="273" y="135"/>
                  </a:lnTo>
                  <a:lnTo>
                    <a:pt x="299" y="116"/>
                  </a:lnTo>
                  <a:lnTo>
                    <a:pt x="327" y="99"/>
                  </a:lnTo>
                  <a:lnTo>
                    <a:pt x="355" y="81"/>
                  </a:lnTo>
                  <a:lnTo>
                    <a:pt x="384" y="66"/>
                  </a:lnTo>
                  <a:lnTo>
                    <a:pt x="415" y="53"/>
                  </a:lnTo>
                  <a:lnTo>
                    <a:pt x="446" y="41"/>
                  </a:lnTo>
                  <a:lnTo>
                    <a:pt x="477" y="30"/>
                  </a:lnTo>
                  <a:lnTo>
                    <a:pt x="509" y="21"/>
                  </a:lnTo>
                  <a:lnTo>
                    <a:pt x="542" y="13"/>
                  </a:lnTo>
                  <a:lnTo>
                    <a:pt x="575" y="7"/>
                  </a:lnTo>
                  <a:lnTo>
                    <a:pt x="609" y="3"/>
                  </a:lnTo>
                  <a:lnTo>
                    <a:pt x="644" y="0"/>
                  </a:lnTo>
                  <a:lnTo>
                    <a:pt x="679" y="0"/>
                  </a:lnTo>
                  <a:lnTo>
                    <a:pt x="679" y="0"/>
                  </a:lnTo>
                  <a:lnTo>
                    <a:pt x="714" y="0"/>
                  </a:lnTo>
                  <a:lnTo>
                    <a:pt x="748" y="3"/>
                  </a:lnTo>
                  <a:lnTo>
                    <a:pt x="782" y="7"/>
                  </a:lnTo>
                  <a:lnTo>
                    <a:pt x="815" y="13"/>
                  </a:lnTo>
                  <a:lnTo>
                    <a:pt x="849" y="21"/>
                  </a:lnTo>
                  <a:lnTo>
                    <a:pt x="881" y="30"/>
                  </a:lnTo>
                  <a:lnTo>
                    <a:pt x="912" y="41"/>
                  </a:lnTo>
                  <a:lnTo>
                    <a:pt x="943" y="53"/>
                  </a:lnTo>
                  <a:lnTo>
                    <a:pt x="973" y="66"/>
                  </a:lnTo>
                  <a:lnTo>
                    <a:pt x="1002" y="81"/>
                  </a:lnTo>
                  <a:lnTo>
                    <a:pt x="1032" y="99"/>
                  </a:lnTo>
                  <a:lnTo>
                    <a:pt x="1059" y="116"/>
                  </a:lnTo>
                  <a:lnTo>
                    <a:pt x="1086" y="135"/>
                  </a:lnTo>
                  <a:lnTo>
                    <a:pt x="1111" y="155"/>
                  </a:lnTo>
                  <a:lnTo>
                    <a:pt x="1136" y="177"/>
                  </a:lnTo>
                  <a:lnTo>
                    <a:pt x="1159" y="199"/>
                  </a:lnTo>
                  <a:lnTo>
                    <a:pt x="1182" y="222"/>
                  </a:lnTo>
                  <a:lnTo>
                    <a:pt x="1203" y="247"/>
                  </a:lnTo>
                  <a:lnTo>
                    <a:pt x="1223" y="273"/>
                  </a:lnTo>
                  <a:lnTo>
                    <a:pt x="1243" y="300"/>
                  </a:lnTo>
                  <a:lnTo>
                    <a:pt x="1260" y="328"/>
                  </a:lnTo>
                  <a:lnTo>
                    <a:pt x="1277" y="356"/>
                  </a:lnTo>
                  <a:lnTo>
                    <a:pt x="1292" y="385"/>
                  </a:lnTo>
                  <a:lnTo>
                    <a:pt x="1305" y="415"/>
                  </a:lnTo>
                  <a:lnTo>
                    <a:pt x="1317" y="446"/>
                  </a:lnTo>
                  <a:lnTo>
                    <a:pt x="1328" y="478"/>
                  </a:lnTo>
                  <a:lnTo>
                    <a:pt x="1337" y="510"/>
                  </a:lnTo>
                  <a:lnTo>
                    <a:pt x="1345" y="543"/>
                  </a:lnTo>
                  <a:lnTo>
                    <a:pt x="1351" y="576"/>
                  </a:lnTo>
                  <a:lnTo>
                    <a:pt x="1355" y="610"/>
                  </a:lnTo>
                  <a:lnTo>
                    <a:pt x="1358" y="644"/>
                  </a:lnTo>
                  <a:lnTo>
                    <a:pt x="1359" y="680"/>
                  </a:lnTo>
                  <a:lnTo>
                    <a:pt x="1359" y="680"/>
                  </a:lnTo>
                  <a:lnTo>
                    <a:pt x="1358" y="715"/>
                  </a:lnTo>
                  <a:lnTo>
                    <a:pt x="1355" y="749"/>
                  </a:lnTo>
                  <a:lnTo>
                    <a:pt x="1351" y="783"/>
                  </a:lnTo>
                  <a:lnTo>
                    <a:pt x="1345" y="816"/>
                  </a:lnTo>
                  <a:lnTo>
                    <a:pt x="1337" y="850"/>
                  </a:lnTo>
                  <a:lnTo>
                    <a:pt x="1328" y="882"/>
                  </a:lnTo>
                  <a:lnTo>
                    <a:pt x="1317" y="913"/>
                  </a:lnTo>
                  <a:lnTo>
                    <a:pt x="1305" y="944"/>
                  </a:lnTo>
                  <a:lnTo>
                    <a:pt x="1292" y="974"/>
                  </a:lnTo>
                  <a:lnTo>
                    <a:pt x="1277" y="1003"/>
                  </a:lnTo>
                  <a:lnTo>
                    <a:pt x="1260" y="1032"/>
                  </a:lnTo>
                  <a:lnTo>
                    <a:pt x="1243" y="1060"/>
                  </a:lnTo>
                  <a:lnTo>
                    <a:pt x="1223" y="1086"/>
                  </a:lnTo>
                  <a:lnTo>
                    <a:pt x="1203" y="1112"/>
                  </a:lnTo>
                  <a:lnTo>
                    <a:pt x="1182" y="1137"/>
                  </a:lnTo>
                  <a:lnTo>
                    <a:pt x="1159" y="1160"/>
                  </a:lnTo>
                  <a:lnTo>
                    <a:pt x="1136" y="1182"/>
                  </a:lnTo>
                  <a:lnTo>
                    <a:pt x="1111" y="1204"/>
                  </a:lnTo>
                  <a:lnTo>
                    <a:pt x="1086" y="1225"/>
                  </a:lnTo>
                  <a:lnTo>
                    <a:pt x="1059" y="1244"/>
                  </a:lnTo>
                  <a:lnTo>
                    <a:pt x="1032" y="1261"/>
                  </a:lnTo>
                  <a:lnTo>
                    <a:pt x="1002" y="1278"/>
                  </a:lnTo>
                  <a:lnTo>
                    <a:pt x="973" y="1293"/>
                  </a:lnTo>
                  <a:lnTo>
                    <a:pt x="943" y="1306"/>
                  </a:lnTo>
                  <a:lnTo>
                    <a:pt x="912" y="1318"/>
                  </a:lnTo>
                  <a:lnTo>
                    <a:pt x="881" y="1329"/>
                  </a:lnTo>
                  <a:lnTo>
                    <a:pt x="849" y="1338"/>
                  </a:lnTo>
                  <a:lnTo>
                    <a:pt x="815" y="1346"/>
                  </a:lnTo>
                  <a:lnTo>
                    <a:pt x="782" y="1352"/>
                  </a:lnTo>
                  <a:lnTo>
                    <a:pt x="748" y="1356"/>
                  </a:lnTo>
                  <a:lnTo>
                    <a:pt x="714" y="1359"/>
                  </a:lnTo>
                  <a:lnTo>
                    <a:pt x="679" y="1359"/>
                  </a:lnTo>
                  <a:lnTo>
                    <a:pt x="679" y="1359"/>
                  </a:lnTo>
                  <a:close/>
                  <a:moveTo>
                    <a:pt x="679" y="56"/>
                  </a:moveTo>
                  <a:lnTo>
                    <a:pt x="679" y="56"/>
                  </a:lnTo>
                  <a:lnTo>
                    <a:pt x="647" y="57"/>
                  </a:lnTo>
                  <a:lnTo>
                    <a:pt x="616" y="59"/>
                  </a:lnTo>
                  <a:lnTo>
                    <a:pt x="584" y="63"/>
                  </a:lnTo>
                  <a:lnTo>
                    <a:pt x="553" y="69"/>
                  </a:lnTo>
                  <a:lnTo>
                    <a:pt x="523" y="76"/>
                  </a:lnTo>
                  <a:lnTo>
                    <a:pt x="494" y="84"/>
                  </a:lnTo>
                  <a:lnTo>
                    <a:pt x="465" y="95"/>
                  </a:lnTo>
                  <a:lnTo>
                    <a:pt x="437" y="106"/>
                  </a:lnTo>
                  <a:lnTo>
                    <a:pt x="410" y="118"/>
                  </a:lnTo>
                  <a:lnTo>
                    <a:pt x="382" y="132"/>
                  </a:lnTo>
                  <a:lnTo>
                    <a:pt x="356" y="147"/>
                  </a:lnTo>
                  <a:lnTo>
                    <a:pt x="331" y="163"/>
                  </a:lnTo>
                  <a:lnTo>
                    <a:pt x="306" y="180"/>
                  </a:lnTo>
                  <a:lnTo>
                    <a:pt x="283" y="199"/>
                  </a:lnTo>
                  <a:lnTo>
                    <a:pt x="260" y="218"/>
                  </a:lnTo>
                  <a:lnTo>
                    <a:pt x="239" y="239"/>
                  </a:lnTo>
                  <a:lnTo>
                    <a:pt x="218" y="260"/>
                  </a:lnTo>
                  <a:lnTo>
                    <a:pt x="198" y="284"/>
                  </a:lnTo>
                  <a:lnTo>
                    <a:pt x="179" y="307"/>
                  </a:lnTo>
                  <a:lnTo>
                    <a:pt x="162" y="332"/>
                  </a:lnTo>
                  <a:lnTo>
                    <a:pt x="146" y="357"/>
                  </a:lnTo>
                  <a:lnTo>
                    <a:pt x="131" y="383"/>
                  </a:lnTo>
                  <a:lnTo>
                    <a:pt x="117" y="409"/>
                  </a:lnTo>
                  <a:lnTo>
                    <a:pt x="105" y="437"/>
                  </a:lnTo>
                  <a:lnTo>
                    <a:pt x="94" y="466"/>
                  </a:lnTo>
                  <a:lnTo>
                    <a:pt x="84" y="495"/>
                  </a:lnTo>
                  <a:lnTo>
                    <a:pt x="76" y="524"/>
                  </a:lnTo>
                  <a:lnTo>
                    <a:pt x="69" y="554"/>
                  </a:lnTo>
                  <a:lnTo>
                    <a:pt x="63" y="585"/>
                  </a:lnTo>
                  <a:lnTo>
                    <a:pt x="59" y="616"/>
                  </a:lnTo>
                  <a:lnTo>
                    <a:pt x="57" y="647"/>
                  </a:lnTo>
                  <a:lnTo>
                    <a:pt x="56" y="680"/>
                  </a:lnTo>
                  <a:lnTo>
                    <a:pt x="56" y="680"/>
                  </a:lnTo>
                  <a:lnTo>
                    <a:pt x="57" y="712"/>
                  </a:lnTo>
                  <a:lnTo>
                    <a:pt x="59" y="743"/>
                  </a:lnTo>
                  <a:lnTo>
                    <a:pt x="63" y="774"/>
                  </a:lnTo>
                  <a:lnTo>
                    <a:pt x="69" y="805"/>
                  </a:lnTo>
                  <a:lnTo>
                    <a:pt x="76" y="836"/>
                  </a:lnTo>
                  <a:lnTo>
                    <a:pt x="84" y="865"/>
                  </a:lnTo>
                  <a:lnTo>
                    <a:pt x="94" y="894"/>
                  </a:lnTo>
                  <a:lnTo>
                    <a:pt x="105" y="922"/>
                  </a:lnTo>
                  <a:lnTo>
                    <a:pt x="117" y="950"/>
                  </a:lnTo>
                  <a:lnTo>
                    <a:pt x="131" y="976"/>
                  </a:lnTo>
                  <a:lnTo>
                    <a:pt x="146" y="1002"/>
                  </a:lnTo>
                  <a:lnTo>
                    <a:pt x="162" y="1028"/>
                  </a:lnTo>
                  <a:lnTo>
                    <a:pt x="179" y="1053"/>
                  </a:lnTo>
                  <a:lnTo>
                    <a:pt x="198" y="1076"/>
                  </a:lnTo>
                  <a:lnTo>
                    <a:pt x="218" y="1099"/>
                  </a:lnTo>
                  <a:lnTo>
                    <a:pt x="239" y="1120"/>
                  </a:lnTo>
                  <a:lnTo>
                    <a:pt x="260" y="1141"/>
                  </a:lnTo>
                  <a:lnTo>
                    <a:pt x="283" y="1160"/>
                  </a:lnTo>
                  <a:lnTo>
                    <a:pt x="306" y="1179"/>
                  </a:lnTo>
                  <a:lnTo>
                    <a:pt x="331" y="1196"/>
                  </a:lnTo>
                  <a:lnTo>
                    <a:pt x="356" y="1213"/>
                  </a:lnTo>
                  <a:lnTo>
                    <a:pt x="382" y="1228"/>
                  </a:lnTo>
                  <a:lnTo>
                    <a:pt x="410" y="1242"/>
                  </a:lnTo>
                  <a:lnTo>
                    <a:pt x="437" y="1254"/>
                  </a:lnTo>
                  <a:lnTo>
                    <a:pt x="465" y="1265"/>
                  </a:lnTo>
                  <a:lnTo>
                    <a:pt x="494" y="1275"/>
                  </a:lnTo>
                  <a:lnTo>
                    <a:pt x="523" y="1284"/>
                  </a:lnTo>
                  <a:lnTo>
                    <a:pt x="553" y="1290"/>
                  </a:lnTo>
                  <a:lnTo>
                    <a:pt x="584" y="1296"/>
                  </a:lnTo>
                  <a:lnTo>
                    <a:pt x="616" y="1300"/>
                  </a:lnTo>
                  <a:lnTo>
                    <a:pt x="647" y="1302"/>
                  </a:lnTo>
                  <a:lnTo>
                    <a:pt x="679" y="1303"/>
                  </a:lnTo>
                  <a:lnTo>
                    <a:pt x="679" y="1303"/>
                  </a:lnTo>
                  <a:lnTo>
                    <a:pt x="711" y="1302"/>
                  </a:lnTo>
                  <a:lnTo>
                    <a:pt x="742" y="1300"/>
                  </a:lnTo>
                  <a:lnTo>
                    <a:pt x="773" y="1296"/>
                  </a:lnTo>
                  <a:lnTo>
                    <a:pt x="804" y="1290"/>
                  </a:lnTo>
                  <a:lnTo>
                    <a:pt x="835" y="1284"/>
                  </a:lnTo>
                  <a:lnTo>
                    <a:pt x="864" y="1275"/>
                  </a:lnTo>
                  <a:lnTo>
                    <a:pt x="893" y="1265"/>
                  </a:lnTo>
                  <a:lnTo>
                    <a:pt x="921" y="1254"/>
                  </a:lnTo>
                  <a:lnTo>
                    <a:pt x="949" y="1242"/>
                  </a:lnTo>
                  <a:lnTo>
                    <a:pt x="975" y="1228"/>
                  </a:lnTo>
                  <a:lnTo>
                    <a:pt x="1001" y="1213"/>
                  </a:lnTo>
                  <a:lnTo>
                    <a:pt x="1028" y="1196"/>
                  </a:lnTo>
                  <a:lnTo>
                    <a:pt x="1052" y="1179"/>
                  </a:lnTo>
                  <a:lnTo>
                    <a:pt x="1075" y="1160"/>
                  </a:lnTo>
                  <a:lnTo>
                    <a:pt x="1098" y="1141"/>
                  </a:lnTo>
                  <a:lnTo>
                    <a:pt x="1119" y="1120"/>
                  </a:lnTo>
                  <a:lnTo>
                    <a:pt x="1140" y="1099"/>
                  </a:lnTo>
                  <a:lnTo>
                    <a:pt x="1159" y="1076"/>
                  </a:lnTo>
                  <a:lnTo>
                    <a:pt x="1178" y="1053"/>
                  </a:lnTo>
                  <a:lnTo>
                    <a:pt x="1195" y="1028"/>
                  </a:lnTo>
                  <a:lnTo>
                    <a:pt x="1211" y="1002"/>
                  </a:lnTo>
                  <a:lnTo>
                    <a:pt x="1226" y="976"/>
                  </a:lnTo>
                  <a:lnTo>
                    <a:pt x="1241" y="950"/>
                  </a:lnTo>
                  <a:lnTo>
                    <a:pt x="1253" y="922"/>
                  </a:lnTo>
                  <a:lnTo>
                    <a:pt x="1264" y="894"/>
                  </a:lnTo>
                  <a:lnTo>
                    <a:pt x="1274" y="865"/>
                  </a:lnTo>
                  <a:lnTo>
                    <a:pt x="1283" y="836"/>
                  </a:lnTo>
                  <a:lnTo>
                    <a:pt x="1290" y="805"/>
                  </a:lnTo>
                  <a:lnTo>
                    <a:pt x="1295" y="774"/>
                  </a:lnTo>
                  <a:lnTo>
                    <a:pt x="1299" y="743"/>
                  </a:lnTo>
                  <a:lnTo>
                    <a:pt x="1301" y="712"/>
                  </a:lnTo>
                  <a:lnTo>
                    <a:pt x="1302" y="680"/>
                  </a:lnTo>
                  <a:lnTo>
                    <a:pt x="1302" y="680"/>
                  </a:lnTo>
                  <a:lnTo>
                    <a:pt x="1301" y="647"/>
                  </a:lnTo>
                  <a:lnTo>
                    <a:pt x="1299" y="616"/>
                  </a:lnTo>
                  <a:lnTo>
                    <a:pt x="1295" y="585"/>
                  </a:lnTo>
                  <a:lnTo>
                    <a:pt x="1290" y="554"/>
                  </a:lnTo>
                  <a:lnTo>
                    <a:pt x="1283" y="524"/>
                  </a:lnTo>
                  <a:lnTo>
                    <a:pt x="1274" y="495"/>
                  </a:lnTo>
                  <a:lnTo>
                    <a:pt x="1264" y="466"/>
                  </a:lnTo>
                  <a:lnTo>
                    <a:pt x="1253" y="437"/>
                  </a:lnTo>
                  <a:lnTo>
                    <a:pt x="1241" y="409"/>
                  </a:lnTo>
                  <a:lnTo>
                    <a:pt x="1226" y="383"/>
                  </a:lnTo>
                  <a:lnTo>
                    <a:pt x="1211" y="357"/>
                  </a:lnTo>
                  <a:lnTo>
                    <a:pt x="1195" y="332"/>
                  </a:lnTo>
                  <a:lnTo>
                    <a:pt x="1178" y="307"/>
                  </a:lnTo>
                  <a:lnTo>
                    <a:pt x="1159" y="284"/>
                  </a:lnTo>
                  <a:lnTo>
                    <a:pt x="1140" y="260"/>
                  </a:lnTo>
                  <a:lnTo>
                    <a:pt x="1119" y="239"/>
                  </a:lnTo>
                  <a:lnTo>
                    <a:pt x="1098" y="218"/>
                  </a:lnTo>
                  <a:lnTo>
                    <a:pt x="1075" y="199"/>
                  </a:lnTo>
                  <a:lnTo>
                    <a:pt x="1052" y="180"/>
                  </a:lnTo>
                  <a:lnTo>
                    <a:pt x="1028" y="163"/>
                  </a:lnTo>
                  <a:lnTo>
                    <a:pt x="1001" y="147"/>
                  </a:lnTo>
                  <a:lnTo>
                    <a:pt x="975" y="132"/>
                  </a:lnTo>
                  <a:lnTo>
                    <a:pt x="949" y="118"/>
                  </a:lnTo>
                  <a:lnTo>
                    <a:pt x="921" y="106"/>
                  </a:lnTo>
                  <a:lnTo>
                    <a:pt x="893" y="95"/>
                  </a:lnTo>
                  <a:lnTo>
                    <a:pt x="864" y="84"/>
                  </a:lnTo>
                  <a:lnTo>
                    <a:pt x="835" y="76"/>
                  </a:lnTo>
                  <a:lnTo>
                    <a:pt x="804" y="69"/>
                  </a:lnTo>
                  <a:lnTo>
                    <a:pt x="773" y="63"/>
                  </a:lnTo>
                  <a:lnTo>
                    <a:pt x="742" y="59"/>
                  </a:lnTo>
                  <a:lnTo>
                    <a:pt x="711" y="57"/>
                  </a:lnTo>
                  <a:lnTo>
                    <a:pt x="679" y="56"/>
                  </a:lnTo>
                  <a:lnTo>
                    <a:pt x="679" y="56"/>
                  </a:lnTo>
                  <a:close/>
                </a:path>
              </a:pathLst>
            </a:custGeom>
            <a:grpFill/>
            <a:ln w="15875">
              <a:noFill/>
              <a:round/>
              <a:headEnd/>
              <a:tailEnd/>
            </a:ln>
          </p:spPr>
          <p:txBody>
            <a:bodyPr/>
            <a:lstStyle/>
            <a:p>
              <a:pPr defTabSz="685800" fontAlgn="auto">
                <a:spcBef>
                  <a:spcPts val="0"/>
                </a:spcBef>
                <a:spcAft>
                  <a:spcPts val="0"/>
                </a:spcAft>
                <a:defRPr/>
              </a:pPr>
              <a:endParaRPr lang="en-US" sz="1350" kern="0">
                <a:solidFill>
                  <a:srgbClr val="4D4D4F"/>
                </a:solidFill>
                <a:latin typeface="Gilroy"/>
              </a:endParaRPr>
            </a:p>
          </p:txBody>
        </p:sp>
      </p:grpSp>
      <p:sp>
        <p:nvSpPr>
          <p:cNvPr id="2" name="TextBox 1">
            <a:extLst>
              <a:ext uri="{FF2B5EF4-FFF2-40B4-BE49-F238E27FC236}">
                <a16:creationId xmlns:a16="http://schemas.microsoft.com/office/drawing/2014/main" id="{167903E4-CF8B-4CE5-DC0B-CF79E22BA8BE}"/>
              </a:ext>
            </a:extLst>
          </p:cNvPr>
          <p:cNvSpPr txBox="1"/>
          <p:nvPr/>
        </p:nvSpPr>
        <p:spPr>
          <a:xfrm>
            <a:off x="3828454" y="3600942"/>
            <a:ext cx="4704160" cy="415498"/>
          </a:xfrm>
          <a:prstGeom prst="rect">
            <a:avLst/>
          </a:prstGeom>
          <a:noFill/>
        </p:spPr>
        <p:txBody>
          <a:bodyPr wrap="square" rtlCol="0">
            <a:spAutoFit/>
          </a:bodyPr>
          <a:lstStyle/>
          <a:p>
            <a:pPr defTabSz="685800" eaLnBrk="0" hangingPunct="0"/>
            <a:r>
              <a:rPr lang="en-US" sz="1050" dirty="0">
                <a:solidFill>
                  <a:prstClr val="black"/>
                </a:solidFill>
                <a:latin typeface="Arial" panose="020B0604020202020204" pitchFamily="34" charset="0"/>
              </a:rPr>
              <a:t>The specific CGM device and method for use should be made based on the individual’s circumstances, preferences and needs. (E )</a:t>
            </a:r>
          </a:p>
        </p:txBody>
      </p:sp>
    </p:spTree>
    <p:custDataLst>
      <p:tags r:id="rId1"/>
    </p:custDataLst>
  </p:cSld>
  <p:clrMapOvr>
    <a:masterClrMapping/>
  </p:clrMapOvr>
  <p:transition spd="med">
    <p:fade/>
  </p:transition>
  <p:extLst>
    <p:ext uri="{6950BFC3-D8DA-4A85-94F7-54DA5524770B}">
      <p188:commentRel xmlns:p188="http://schemas.microsoft.com/office/powerpoint/2018/8/main" r:id="rId4"/>
    </p:ext>
  </p:extLst>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CEF47D18-C586-7A92-2B99-73477F1D0E11}"/>
              </a:ext>
            </a:extLst>
          </p:cNvPr>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nchor="b"/>
          <a:lstStyle/>
          <a:p>
            <a:r>
              <a:rPr lang="en-US" altLang="en-US"/>
              <a:t>ABC’s of Diabetes Education</a:t>
            </a:r>
          </a:p>
        </p:txBody>
      </p:sp>
      <p:sp>
        <p:nvSpPr>
          <p:cNvPr id="153603" name="Rectangle 3">
            <a:extLst>
              <a:ext uri="{FF2B5EF4-FFF2-40B4-BE49-F238E27FC236}">
                <a16:creationId xmlns:a16="http://schemas.microsoft.com/office/drawing/2014/main" id="{0CEB9FDD-9495-3B79-4CD8-F77E78AFA6E0}"/>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lstStyle/>
          <a:p>
            <a:pPr marL="0" indent="0">
              <a:buNone/>
            </a:pPr>
            <a:endParaRPr lang="en-US" altLang="en-US" dirty="0"/>
          </a:p>
        </p:txBody>
      </p:sp>
      <p:graphicFrame>
        <p:nvGraphicFramePr>
          <p:cNvPr id="153604" name="Object 4">
            <a:extLst>
              <a:ext uri="{FF2B5EF4-FFF2-40B4-BE49-F238E27FC236}">
                <a16:creationId xmlns:a16="http://schemas.microsoft.com/office/drawing/2014/main" id="{CC8F9FB3-3D1C-3009-04DD-09F632BB185B}"/>
              </a:ext>
            </a:extLst>
          </p:cNvPr>
          <p:cNvGraphicFramePr>
            <a:graphicFrameLocks noChangeAspect="1"/>
          </p:cNvGraphicFramePr>
          <p:nvPr/>
        </p:nvGraphicFramePr>
        <p:xfrm>
          <a:off x="710045" y="1981200"/>
          <a:ext cx="1295400" cy="12954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3604" name="Object 4">
                        <a:extLst>
                          <a:ext uri="{FF2B5EF4-FFF2-40B4-BE49-F238E27FC236}">
                            <a16:creationId xmlns:a16="http://schemas.microsoft.com/office/drawing/2014/main" id="{CC8F9FB3-3D1C-3009-04DD-09F632BB1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45" y="1981200"/>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5" name="Object 5">
            <a:extLst>
              <a:ext uri="{FF2B5EF4-FFF2-40B4-BE49-F238E27FC236}">
                <a16:creationId xmlns:a16="http://schemas.microsoft.com/office/drawing/2014/main" id="{6E37840F-78F0-3F36-C62B-DEE2E4EE1116}"/>
              </a:ext>
            </a:extLst>
          </p:cNvPr>
          <p:cNvGraphicFramePr>
            <a:graphicFrameLocks noChangeAspect="1"/>
          </p:cNvGraphicFramePr>
          <p:nvPr/>
        </p:nvGraphicFramePr>
        <p:xfrm>
          <a:off x="2667000" y="1998518"/>
          <a:ext cx="1295400" cy="1295400"/>
        </p:xfrm>
        <a:graphic>
          <a:graphicData uri="http://schemas.openxmlformats.org/presentationml/2006/ole">
            <mc:AlternateContent xmlns:mc="http://schemas.openxmlformats.org/markup-compatibility/2006">
              <mc:Choice xmlns:v="urn:schemas-microsoft-com:vml" Requires="v">
                <p:oleObj name="Clip" r:id="rId5" imgW="657360" imgH="657360" progId="MS_ClipArt_Gallery.2">
                  <p:embed/>
                </p:oleObj>
              </mc:Choice>
              <mc:Fallback>
                <p:oleObj name="Clip" r:id="rId5" imgW="657360" imgH="657360" progId="MS_ClipArt_Gallery.2">
                  <p:embed/>
                  <p:pic>
                    <p:nvPicPr>
                      <p:cNvPr id="153605" name="Object 5">
                        <a:extLst>
                          <a:ext uri="{FF2B5EF4-FFF2-40B4-BE49-F238E27FC236}">
                            <a16:creationId xmlns:a16="http://schemas.microsoft.com/office/drawing/2014/main" id="{6E37840F-78F0-3F36-C62B-DEE2E4EE1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998518"/>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6" name="Object 6">
            <a:extLst>
              <a:ext uri="{FF2B5EF4-FFF2-40B4-BE49-F238E27FC236}">
                <a16:creationId xmlns:a16="http://schemas.microsoft.com/office/drawing/2014/main" id="{3FACFAEB-DBDA-CB79-93B1-97A8F97FA623}"/>
              </a:ext>
            </a:extLst>
          </p:cNvPr>
          <p:cNvGraphicFramePr>
            <a:graphicFrameLocks noChangeAspect="1"/>
          </p:cNvGraphicFramePr>
          <p:nvPr/>
        </p:nvGraphicFramePr>
        <p:xfrm>
          <a:off x="4535191" y="1943100"/>
          <a:ext cx="1371600" cy="1371600"/>
        </p:xfrm>
        <a:graphic>
          <a:graphicData uri="http://schemas.openxmlformats.org/presentationml/2006/ole">
            <mc:AlternateContent xmlns:mc="http://schemas.openxmlformats.org/markup-compatibility/2006">
              <mc:Choice xmlns:v="urn:schemas-microsoft-com:vml" Requires="v">
                <p:oleObj name="Clip" r:id="rId7" imgW="657360" imgH="657360" progId="MS_ClipArt_Gallery.2">
                  <p:embed/>
                </p:oleObj>
              </mc:Choice>
              <mc:Fallback>
                <p:oleObj name="Clip" r:id="rId7" imgW="657360" imgH="657360" progId="MS_ClipArt_Gallery.2">
                  <p:embed/>
                  <p:pic>
                    <p:nvPicPr>
                      <p:cNvPr id="153606" name="Object 6">
                        <a:extLst>
                          <a:ext uri="{FF2B5EF4-FFF2-40B4-BE49-F238E27FC236}">
                            <a16:creationId xmlns:a16="http://schemas.microsoft.com/office/drawing/2014/main" id="{3FACFAEB-DBDA-CB79-93B1-97A8F97FA6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5191" y="19431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F809D1BC-5ABD-93F3-A13F-710FED775058}"/>
              </a:ext>
            </a:extLst>
          </p:cNvPr>
          <p:cNvSpPr txBox="1"/>
          <p:nvPr/>
        </p:nvSpPr>
        <p:spPr>
          <a:xfrm>
            <a:off x="685800" y="3667343"/>
            <a:ext cx="65532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ＭＳ Ｐゴシック" panose="020B0600070205080204" pitchFamily="34" charset="-128"/>
                <a:cs typeface="+mn-cs"/>
              </a:rPr>
              <a:t>of Healing Through Connection</a:t>
            </a:r>
          </a:p>
        </p:txBody>
      </p:sp>
      <p:pic>
        <p:nvPicPr>
          <p:cNvPr id="6" name="Picture 5">
            <a:extLst>
              <a:ext uri="{FF2B5EF4-FFF2-40B4-BE49-F238E27FC236}">
                <a16:creationId xmlns:a16="http://schemas.microsoft.com/office/drawing/2014/main" id="{64124B7B-A98C-131F-94CC-AD25D728D6B0}"/>
              </a:ext>
            </a:extLst>
          </p:cNvPr>
          <p:cNvPicPr>
            <a:picLocks noChangeAspect="1"/>
          </p:cNvPicPr>
          <p:nvPr/>
        </p:nvPicPr>
        <p:blipFill>
          <a:blip r:embed="rId9"/>
          <a:stretch>
            <a:fillRect/>
          </a:stretch>
        </p:blipFill>
        <p:spPr>
          <a:xfrm>
            <a:off x="6492146" y="900043"/>
            <a:ext cx="2271962" cy="3352075"/>
          </a:xfrm>
          <a:prstGeom prst="rect">
            <a:avLst/>
          </a:prstGeom>
        </p:spPr>
      </p:pic>
    </p:spTree>
    <p:extLst>
      <p:ext uri="{BB962C8B-B14F-4D97-AF65-F5344CB8AC3E}">
        <p14:creationId xmlns:p14="http://schemas.microsoft.com/office/powerpoint/2010/main" val="27286942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153603">
                                            <p:txEl>
                                              <p:pRg st="0" end="0"/>
                                            </p:txEl>
                                          </p:spTgt>
                                        </p:tgtEl>
                                        <p:attrNameLst>
                                          <p:attrName>style.visibility</p:attrName>
                                        </p:attrNameLst>
                                      </p:cBhvr>
                                      <p:to>
                                        <p:strVal val="visible"/>
                                      </p:to>
                                    </p:set>
                                    <p:animEffect transition="in" filter="wipe(left)">
                                      <p:cBhvr>
                                        <p:cTn id="7" dur="500"/>
                                        <p:tgtEl>
                                          <p:spTgt spid="153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10D1957-81BF-E378-1045-9A176B4339D2}"/>
            </a:ext>
          </a:extLst>
        </p:cNvPr>
        <p:cNvGrpSpPr/>
        <p:nvPr/>
      </p:nvGrpSpPr>
      <p:grpSpPr>
        <a:xfrm>
          <a:off x="0" y="0"/>
          <a:ext cx="0" cy="0"/>
          <a:chOff x="0" y="0"/>
          <a:chExt cx="0" cy="0"/>
        </a:xfrm>
      </p:grpSpPr>
      <p:sp>
        <p:nvSpPr>
          <p:cNvPr id="154626" name="Rectangle 2">
            <a:extLst>
              <a:ext uri="{FF2B5EF4-FFF2-40B4-BE49-F238E27FC236}">
                <a16:creationId xmlns:a16="http://schemas.microsoft.com/office/drawing/2014/main" id="{759F50C2-E949-6902-F3A9-7E56C8F31A55}"/>
              </a:ext>
            </a:extLst>
          </p:cNvPr>
          <p:cNvSpPr>
            <a:spLocks noGrp="1" noChangeArrowheads="1"/>
          </p:cNvSpPr>
          <p:nvPr>
            <p:ph type="body" idx="1"/>
          </p:nvPr>
        </p:nvSpPr>
        <p:spPr>
          <a:xfrm>
            <a:off x="914400" y="2133600"/>
            <a:ext cx="73152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lstStyle/>
          <a:p>
            <a:pPr>
              <a:lnSpc>
                <a:spcPct val="90000"/>
              </a:lnSpc>
              <a:buFontTx/>
              <a:buBlip>
                <a:blip r:embed="rId2"/>
              </a:buBlip>
            </a:pPr>
            <a:r>
              <a:rPr lang="en-US" altLang="en-US" b="0" dirty="0">
                <a:solidFill>
                  <a:srgbClr val="0070C0"/>
                </a:solidFill>
              </a:rPr>
              <a:t>Ask about their life (SDOH)</a:t>
            </a:r>
          </a:p>
          <a:p>
            <a:pPr>
              <a:lnSpc>
                <a:spcPct val="90000"/>
              </a:lnSpc>
              <a:buFontTx/>
              <a:buBlip>
                <a:blip r:embed="rId2"/>
              </a:buBlip>
            </a:pPr>
            <a:r>
              <a:rPr lang="en-US" altLang="en-US" dirty="0">
                <a:solidFill>
                  <a:srgbClr val="0070C0"/>
                </a:solidFill>
              </a:rPr>
              <a:t>A</a:t>
            </a:r>
            <a:r>
              <a:rPr lang="en-US" altLang="en-US" b="0" dirty="0">
                <a:solidFill>
                  <a:srgbClr val="0070C0"/>
                </a:solidFill>
              </a:rPr>
              <a:t>ssess</a:t>
            </a:r>
            <a:r>
              <a:rPr lang="en-US" altLang="en-US" dirty="0">
                <a:solidFill>
                  <a:srgbClr val="0070C0"/>
                </a:solidFill>
              </a:rPr>
              <a:t> current self-management behaviors</a:t>
            </a:r>
          </a:p>
          <a:p>
            <a:pPr>
              <a:lnSpc>
                <a:spcPct val="90000"/>
              </a:lnSpc>
              <a:buFontTx/>
              <a:buBlip>
                <a:blip r:embed="rId2"/>
              </a:buBlip>
            </a:pPr>
            <a:r>
              <a:rPr lang="en-US" altLang="en-US" dirty="0">
                <a:solidFill>
                  <a:srgbClr val="0070C0"/>
                </a:solidFill>
              </a:rPr>
              <a:t>Assess your feelings</a:t>
            </a:r>
          </a:p>
          <a:p>
            <a:pPr>
              <a:lnSpc>
                <a:spcPct val="90000"/>
              </a:lnSpc>
              <a:buFontTx/>
              <a:buBlip>
                <a:blip r:embed="rId2"/>
              </a:buBlip>
            </a:pPr>
            <a:r>
              <a:rPr lang="en-US" altLang="en-US" b="0" dirty="0"/>
              <a:t>Accept</a:t>
            </a:r>
            <a:r>
              <a:rPr lang="en-US" altLang="en-US" dirty="0"/>
              <a:t> without judgement</a:t>
            </a:r>
          </a:p>
          <a:p>
            <a:pPr>
              <a:lnSpc>
                <a:spcPct val="90000"/>
              </a:lnSpc>
              <a:buFontTx/>
              <a:buBlip>
                <a:blip r:embed="rId2"/>
              </a:buBlip>
            </a:pPr>
            <a:r>
              <a:rPr lang="en-US" altLang="en-US" b="0" dirty="0"/>
              <a:t>Acknowledge</a:t>
            </a:r>
            <a:r>
              <a:rPr lang="en-US" altLang="en-US" dirty="0"/>
              <a:t> one thing they are doing right</a:t>
            </a:r>
          </a:p>
          <a:p>
            <a:pPr>
              <a:lnSpc>
                <a:spcPct val="90000"/>
              </a:lnSpc>
              <a:buFontTx/>
              <a:buBlip>
                <a:blip r:embed="rId2"/>
              </a:buBlip>
            </a:pPr>
            <a:r>
              <a:rPr lang="en-US" altLang="en-US" b="0" dirty="0"/>
              <a:t>Advocate</a:t>
            </a:r>
            <a:r>
              <a:rPr lang="en-US" altLang="en-US" dirty="0"/>
              <a:t> for needed resources</a:t>
            </a:r>
          </a:p>
          <a:p>
            <a:pPr marL="0" indent="0">
              <a:lnSpc>
                <a:spcPct val="90000"/>
              </a:lnSpc>
              <a:buNone/>
            </a:pPr>
            <a:endParaRPr lang="en-US" altLang="en-US" dirty="0"/>
          </a:p>
        </p:txBody>
      </p:sp>
      <p:graphicFrame>
        <p:nvGraphicFramePr>
          <p:cNvPr id="154627" name="Object 3">
            <a:extLst>
              <a:ext uri="{FF2B5EF4-FFF2-40B4-BE49-F238E27FC236}">
                <a16:creationId xmlns:a16="http://schemas.microsoft.com/office/drawing/2014/main" id="{2616D382-AB0F-D534-E25C-386CAC8F47D5}"/>
              </a:ext>
            </a:extLst>
          </p:cNvPr>
          <p:cNvGraphicFramePr>
            <a:graphicFrameLocks noChangeAspect="1"/>
          </p:cNvGraphicFramePr>
          <p:nvPr/>
        </p:nvGraphicFramePr>
        <p:xfrm>
          <a:off x="3657600" y="304800"/>
          <a:ext cx="1600200" cy="16002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4627" name="Object 3">
                        <a:extLst>
                          <a:ext uri="{FF2B5EF4-FFF2-40B4-BE49-F238E27FC236}">
                            <a16:creationId xmlns:a16="http://schemas.microsoft.com/office/drawing/2014/main" id="{2616D382-AB0F-D534-E25C-386CAC8F4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04800"/>
                        <a:ext cx="16002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427488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26">
                                            <p:txEl>
                                              <p:pRg st="0" end="0"/>
                                            </p:txEl>
                                          </p:spTgt>
                                        </p:tgtEl>
                                        <p:attrNameLst>
                                          <p:attrName>style.visibility</p:attrName>
                                        </p:attrNameLst>
                                      </p:cBhvr>
                                      <p:to>
                                        <p:strVal val="visible"/>
                                      </p:to>
                                    </p:set>
                                    <p:animEffect transition="in" filter="wipe(left)">
                                      <p:cBhvr>
                                        <p:cTn id="7" dur="500"/>
                                        <p:tgtEl>
                                          <p:spTgt spid="154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4626">
                                            <p:txEl>
                                              <p:pRg st="1" end="1"/>
                                            </p:txEl>
                                          </p:spTgt>
                                        </p:tgtEl>
                                        <p:attrNameLst>
                                          <p:attrName>style.visibility</p:attrName>
                                        </p:attrNameLst>
                                      </p:cBhvr>
                                      <p:to>
                                        <p:strVal val="visible"/>
                                      </p:to>
                                    </p:set>
                                    <p:animEffect transition="in" filter="wipe(left)">
                                      <p:cBhvr>
                                        <p:cTn id="12" dur="500"/>
                                        <p:tgtEl>
                                          <p:spTgt spid="1546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4626">
                                            <p:txEl>
                                              <p:pRg st="2" end="2"/>
                                            </p:txEl>
                                          </p:spTgt>
                                        </p:tgtEl>
                                        <p:attrNameLst>
                                          <p:attrName>style.visibility</p:attrName>
                                        </p:attrNameLst>
                                      </p:cBhvr>
                                      <p:to>
                                        <p:strVal val="visible"/>
                                      </p:to>
                                    </p:set>
                                    <p:animEffect transition="in" filter="wipe(left)">
                                      <p:cBhvr>
                                        <p:cTn id="17" dur="500"/>
                                        <p:tgtEl>
                                          <p:spTgt spid="1546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4626">
                                            <p:txEl>
                                              <p:pRg st="3" end="3"/>
                                            </p:txEl>
                                          </p:spTgt>
                                        </p:tgtEl>
                                        <p:attrNameLst>
                                          <p:attrName>style.visibility</p:attrName>
                                        </p:attrNameLst>
                                      </p:cBhvr>
                                      <p:to>
                                        <p:strVal val="visible"/>
                                      </p:to>
                                    </p:set>
                                    <p:animEffect transition="in" filter="wipe(left)">
                                      <p:cBhvr>
                                        <p:cTn id="22" dur="500"/>
                                        <p:tgtEl>
                                          <p:spTgt spid="1546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4626">
                                            <p:txEl>
                                              <p:pRg st="4" end="4"/>
                                            </p:txEl>
                                          </p:spTgt>
                                        </p:tgtEl>
                                        <p:attrNameLst>
                                          <p:attrName>style.visibility</p:attrName>
                                        </p:attrNameLst>
                                      </p:cBhvr>
                                      <p:to>
                                        <p:strVal val="visible"/>
                                      </p:to>
                                    </p:set>
                                    <p:animEffect transition="in" filter="wipe(left)">
                                      <p:cBhvr>
                                        <p:cTn id="27" dur="500"/>
                                        <p:tgtEl>
                                          <p:spTgt spid="1546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4626">
                                            <p:txEl>
                                              <p:pRg st="5" end="5"/>
                                            </p:txEl>
                                          </p:spTgt>
                                        </p:tgtEl>
                                        <p:attrNameLst>
                                          <p:attrName>style.visibility</p:attrName>
                                        </p:attrNameLst>
                                      </p:cBhvr>
                                      <p:to>
                                        <p:strVal val="visible"/>
                                      </p:to>
                                    </p:set>
                                    <p:animEffect transition="in" filter="wipe(left)">
                                      <p:cBhvr>
                                        <p:cTn id="32" dur="500"/>
                                        <p:tgtEl>
                                          <p:spTgt spid="1546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719B2-C7C5-4CA4-913F-4287AAEEDA1D}"/>
              </a:ext>
            </a:extLst>
          </p:cNvPr>
          <p:cNvSpPr>
            <a:spLocks noGrp="1"/>
          </p:cNvSpPr>
          <p:nvPr>
            <p:ph type="title"/>
          </p:nvPr>
        </p:nvSpPr>
        <p:spPr>
          <a:xfrm>
            <a:off x="457200" y="228600"/>
            <a:ext cx="8229600" cy="914400"/>
          </a:xfrm>
        </p:spPr>
        <p:txBody>
          <a:bodyPr wrap="square" anchor="b">
            <a:normAutofit/>
          </a:bodyPr>
          <a:lstStyle/>
          <a:p>
            <a:r>
              <a:rPr lang="en-US" dirty="0"/>
              <a:t>Case Study</a:t>
            </a:r>
          </a:p>
        </p:txBody>
      </p:sp>
      <p:pic>
        <p:nvPicPr>
          <p:cNvPr id="5" name="Picture 4" descr="Person in a car">
            <a:extLst>
              <a:ext uri="{FF2B5EF4-FFF2-40B4-BE49-F238E27FC236}">
                <a16:creationId xmlns:a16="http://schemas.microsoft.com/office/drawing/2014/main" id="{A7F2ACC4-6F04-4B1A-A9CE-895C84F26E21}"/>
              </a:ext>
            </a:extLst>
          </p:cNvPr>
          <p:cNvPicPr>
            <a:picLocks noChangeAspect="1"/>
          </p:cNvPicPr>
          <p:nvPr/>
        </p:nvPicPr>
        <p:blipFill rotWithShape="1">
          <a:blip r:embed="rId2"/>
          <a:srcRect l="34662" r="10496" b="-3"/>
          <a:stretch/>
        </p:blipFill>
        <p:spPr>
          <a:xfrm>
            <a:off x="457200" y="1219200"/>
            <a:ext cx="4041648" cy="4937760"/>
          </a:xfrm>
          <a:prstGeom prst="rect">
            <a:avLst/>
          </a:prstGeom>
          <a:noFill/>
        </p:spPr>
      </p:pic>
      <p:sp>
        <p:nvSpPr>
          <p:cNvPr id="3" name="Content Placeholder 2">
            <a:extLst>
              <a:ext uri="{FF2B5EF4-FFF2-40B4-BE49-F238E27FC236}">
                <a16:creationId xmlns:a16="http://schemas.microsoft.com/office/drawing/2014/main" id="{C4A9EAD1-4189-4A10-833C-174182590A66}"/>
              </a:ext>
            </a:extLst>
          </p:cNvPr>
          <p:cNvSpPr>
            <a:spLocks noGrp="1"/>
          </p:cNvSpPr>
          <p:nvPr>
            <p:ph sz="quarter" idx="2"/>
          </p:nvPr>
        </p:nvSpPr>
        <p:spPr>
          <a:xfrm>
            <a:off x="4632198" y="1216152"/>
            <a:ext cx="4041648" cy="5337048"/>
          </a:xfrm>
        </p:spPr>
        <p:txBody>
          <a:bodyPr wrap="square" anchor="t">
            <a:normAutofit fontScale="92500"/>
          </a:bodyPr>
          <a:lstStyle/>
          <a:p>
            <a:pPr>
              <a:lnSpc>
                <a:spcPct val="110000"/>
              </a:lnSpc>
            </a:pPr>
            <a:r>
              <a:rPr lang="en-US" sz="2500" dirty="0"/>
              <a:t>34-year-old transgender female, with type 2 diabetes, ends up in urgent care with an abscess due to elevated blood glucose – A1C 9.4%. Living with roommates. </a:t>
            </a:r>
            <a:br>
              <a:rPr lang="en-US" sz="2500" dirty="0"/>
            </a:br>
            <a:r>
              <a:rPr lang="en-US" sz="2500" dirty="0"/>
              <a:t>On glipizide and metformin, but not taking because can’t afford strips to check glucose. Afraid of glucose going too low. </a:t>
            </a:r>
          </a:p>
          <a:p>
            <a:pPr>
              <a:lnSpc>
                <a:spcPct val="110000"/>
              </a:lnSpc>
            </a:pPr>
            <a:r>
              <a:rPr lang="en-US" sz="2500" dirty="0"/>
              <a:t>History of diabetes distress and anxiety.</a:t>
            </a:r>
          </a:p>
        </p:txBody>
      </p:sp>
    </p:spTree>
    <p:extLst>
      <p:ext uri="{BB962C8B-B14F-4D97-AF65-F5344CB8AC3E}">
        <p14:creationId xmlns:p14="http://schemas.microsoft.com/office/powerpoint/2010/main" val="1063260335"/>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A6746-F954-438C-A299-6C822F75E6C9}"/>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AD386209-7011-4F18-9F04-2537D0ECA336}"/>
              </a:ext>
            </a:extLst>
          </p:cNvPr>
          <p:cNvPicPr>
            <a:picLocks noGrp="1" noChangeAspect="1"/>
          </p:cNvPicPr>
          <p:nvPr>
            <p:ph sz="quarter" idx="1"/>
          </p:nvPr>
        </p:nvPicPr>
        <p:blipFill>
          <a:blip r:embed="rId2"/>
          <a:stretch>
            <a:fillRect/>
          </a:stretch>
        </p:blipFill>
        <p:spPr>
          <a:xfrm>
            <a:off x="457200" y="152400"/>
            <a:ext cx="4577645" cy="1719270"/>
          </a:xfrm>
          <a:prstGeom prst="rect">
            <a:avLst/>
          </a:prstGeom>
        </p:spPr>
      </p:pic>
      <p:pic>
        <p:nvPicPr>
          <p:cNvPr id="5" name="Picture 4">
            <a:extLst>
              <a:ext uri="{FF2B5EF4-FFF2-40B4-BE49-F238E27FC236}">
                <a16:creationId xmlns:a16="http://schemas.microsoft.com/office/drawing/2014/main" id="{09C29675-5DE4-4329-B367-4C70D10B0B9C}"/>
              </a:ext>
            </a:extLst>
          </p:cNvPr>
          <p:cNvPicPr>
            <a:picLocks noChangeAspect="1"/>
          </p:cNvPicPr>
          <p:nvPr/>
        </p:nvPicPr>
        <p:blipFill>
          <a:blip r:embed="rId3"/>
          <a:stretch>
            <a:fillRect/>
          </a:stretch>
        </p:blipFill>
        <p:spPr>
          <a:xfrm>
            <a:off x="494852" y="1882221"/>
            <a:ext cx="5250792" cy="4837970"/>
          </a:xfrm>
          <a:prstGeom prst="rect">
            <a:avLst/>
          </a:prstGeom>
        </p:spPr>
      </p:pic>
      <p:pic>
        <p:nvPicPr>
          <p:cNvPr id="3" name="Picture 2" descr="Group of people looking at two men in office">
            <a:extLst>
              <a:ext uri="{FF2B5EF4-FFF2-40B4-BE49-F238E27FC236}">
                <a16:creationId xmlns:a16="http://schemas.microsoft.com/office/drawing/2014/main" id="{B4274750-0941-2D3A-A0EE-B5D632F1E759}"/>
              </a:ext>
            </a:extLst>
          </p:cNvPr>
          <p:cNvPicPr>
            <a:picLocks noChangeAspect="1"/>
          </p:cNvPicPr>
          <p:nvPr/>
        </p:nvPicPr>
        <p:blipFill>
          <a:blip r:embed="rId4"/>
          <a:stretch>
            <a:fillRect/>
          </a:stretch>
        </p:blipFill>
        <p:spPr>
          <a:xfrm>
            <a:off x="6090072" y="2286000"/>
            <a:ext cx="2362200" cy="1574800"/>
          </a:xfrm>
          <a:prstGeom prst="rect">
            <a:avLst/>
          </a:prstGeom>
        </p:spPr>
      </p:pic>
      <p:sp>
        <p:nvSpPr>
          <p:cNvPr id="7" name="TextBox 6">
            <a:extLst>
              <a:ext uri="{FF2B5EF4-FFF2-40B4-BE49-F238E27FC236}">
                <a16:creationId xmlns:a16="http://schemas.microsoft.com/office/drawing/2014/main" id="{E948E2AB-BC7C-4DCA-BD58-87F4128537B3}"/>
              </a:ext>
            </a:extLst>
          </p:cNvPr>
          <p:cNvSpPr txBox="1"/>
          <p:nvPr/>
        </p:nvSpPr>
        <p:spPr>
          <a:xfrm>
            <a:off x="5861472" y="4104861"/>
            <a:ext cx="2819400" cy="392689"/>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37DFC6F8-B3C1-D184-7D85-A41C61A129E4}"/>
              </a:ext>
            </a:extLst>
          </p:cNvPr>
          <p:cNvPicPr>
            <a:picLocks noChangeAspect="1"/>
          </p:cNvPicPr>
          <p:nvPr/>
        </p:nvPicPr>
        <p:blipFill>
          <a:blip r:embed="rId5"/>
          <a:stretch>
            <a:fillRect/>
          </a:stretch>
        </p:blipFill>
        <p:spPr>
          <a:xfrm>
            <a:off x="5882924" y="271458"/>
            <a:ext cx="3028972" cy="1600212"/>
          </a:xfrm>
          <a:prstGeom prst="rect">
            <a:avLst/>
          </a:prstGeom>
        </p:spPr>
      </p:pic>
      <p:pic>
        <p:nvPicPr>
          <p:cNvPr id="11" name="Picture 10">
            <a:extLst>
              <a:ext uri="{FF2B5EF4-FFF2-40B4-BE49-F238E27FC236}">
                <a16:creationId xmlns:a16="http://schemas.microsoft.com/office/drawing/2014/main" id="{E4536E98-713C-D8D7-241E-423B94A150D3}"/>
              </a:ext>
            </a:extLst>
          </p:cNvPr>
          <p:cNvPicPr>
            <a:picLocks noChangeAspect="1"/>
          </p:cNvPicPr>
          <p:nvPr/>
        </p:nvPicPr>
        <p:blipFill>
          <a:blip r:embed="rId6"/>
          <a:stretch>
            <a:fillRect/>
          </a:stretch>
        </p:blipFill>
        <p:spPr>
          <a:xfrm>
            <a:off x="6172200" y="4230105"/>
            <a:ext cx="2619400" cy="288639"/>
          </a:xfrm>
          <a:prstGeom prst="rect">
            <a:avLst/>
          </a:prstGeom>
        </p:spPr>
      </p:pic>
    </p:spTree>
    <p:extLst>
      <p:ext uri="{BB962C8B-B14F-4D97-AF65-F5344CB8AC3E}">
        <p14:creationId xmlns:p14="http://schemas.microsoft.com/office/powerpoint/2010/main" val="12752264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33F-84F7-1944-102B-806DCE3A1C5E}"/>
              </a:ext>
            </a:extLst>
          </p:cNvPr>
          <p:cNvSpPr>
            <a:spLocks noGrp="1"/>
          </p:cNvSpPr>
          <p:nvPr>
            <p:ph type="title"/>
          </p:nvPr>
        </p:nvSpPr>
        <p:spPr>
          <a:xfrm>
            <a:off x="457200" y="152400"/>
            <a:ext cx="8229600" cy="990600"/>
          </a:xfrm>
        </p:spPr>
        <p:txBody>
          <a:bodyPr wrap="square" anchor="b">
            <a:normAutofit/>
          </a:bodyPr>
          <a:lstStyle/>
          <a:p>
            <a:r>
              <a:rPr lang="en-US" dirty="0"/>
              <a:t>Social Drivers of Health</a:t>
            </a:r>
          </a:p>
        </p:txBody>
      </p:sp>
      <p:graphicFrame>
        <p:nvGraphicFramePr>
          <p:cNvPr id="8" name="Content Placeholder 2">
            <a:extLst>
              <a:ext uri="{FF2B5EF4-FFF2-40B4-BE49-F238E27FC236}">
                <a16:creationId xmlns:a16="http://schemas.microsoft.com/office/drawing/2014/main" id="{36FF7546-64C7-4FBD-F1DE-E559B5E7FE99}"/>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8E8D9E6-4BEF-FCC7-FE11-C7F9F0A96E57}"/>
              </a:ext>
            </a:extLst>
          </p:cNvPr>
          <p:cNvPicPr>
            <a:picLocks noChangeAspect="1"/>
          </p:cNvPicPr>
          <p:nvPr/>
        </p:nvPicPr>
        <p:blipFill>
          <a:blip r:embed="rId7"/>
          <a:stretch>
            <a:fillRect/>
          </a:stretch>
        </p:blipFill>
        <p:spPr>
          <a:xfrm>
            <a:off x="5867400" y="6171282"/>
            <a:ext cx="2516325" cy="458118"/>
          </a:xfrm>
          <a:prstGeom prst="rect">
            <a:avLst/>
          </a:prstGeom>
        </p:spPr>
      </p:pic>
    </p:spTree>
    <p:extLst>
      <p:ext uri="{BB962C8B-B14F-4D97-AF65-F5344CB8AC3E}">
        <p14:creationId xmlns:p14="http://schemas.microsoft.com/office/powerpoint/2010/main" val="2573265191"/>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E0C2DE-56D2-3A16-6AE6-2FC80CEADEC7}"/>
              </a:ext>
            </a:extLst>
          </p:cNvPr>
          <p:cNvSpPr>
            <a:spLocks noGrp="1"/>
          </p:cNvSpPr>
          <p:nvPr>
            <p:ph type="title"/>
          </p:nvPr>
        </p:nvSpPr>
        <p:spPr>
          <a:xfrm>
            <a:off x="457200" y="152400"/>
            <a:ext cx="8229600" cy="990600"/>
          </a:xfrm>
        </p:spPr>
        <p:txBody>
          <a:bodyPr wrap="square" anchor="b">
            <a:normAutofit/>
          </a:bodyPr>
          <a:lstStyle/>
          <a:p>
            <a:r>
              <a:rPr lang="en-US" dirty="0"/>
              <a:t>Care Quality Gaps</a:t>
            </a:r>
          </a:p>
        </p:txBody>
      </p:sp>
      <p:graphicFrame>
        <p:nvGraphicFramePr>
          <p:cNvPr id="8" name="Content Placeholder 5">
            <a:extLst>
              <a:ext uri="{FF2B5EF4-FFF2-40B4-BE49-F238E27FC236}">
                <a16:creationId xmlns:a16="http://schemas.microsoft.com/office/drawing/2014/main" id="{7B869C12-BC77-4778-AACF-3CD95B3C55C5}"/>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85FCE41-6F32-3FD0-85C6-208A5526323C}"/>
              </a:ext>
            </a:extLst>
          </p:cNvPr>
          <p:cNvPicPr>
            <a:picLocks noChangeAspect="1"/>
          </p:cNvPicPr>
          <p:nvPr/>
        </p:nvPicPr>
        <p:blipFill>
          <a:blip r:embed="rId7"/>
          <a:stretch>
            <a:fillRect/>
          </a:stretch>
        </p:blipFill>
        <p:spPr>
          <a:xfrm>
            <a:off x="6248400" y="6247482"/>
            <a:ext cx="2516325" cy="458118"/>
          </a:xfrm>
          <a:prstGeom prst="rect">
            <a:avLst/>
          </a:prstGeom>
        </p:spPr>
      </p:pic>
    </p:spTree>
    <p:extLst>
      <p:ext uri="{BB962C8B-B14F-4D97-AF65-F5344CB8AC3E}">
        <p14:creationId xmlns:p14="http://schemas.microsoft.com/office/powerpoint/2010/main" val="4009227423"/>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43AA3-E69F-D202-2833-0603D340A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28782-BA71-4E39-2657-1443DF4BFEBB}"/>
              </a:ext>
            </a:extLst>
          </p:cNvPr>
          <p:cNvSpPr>
            <a:spLocks noGrp="1"/>
          </p:cNvSpPr>
          <p:nvPr>
            <p:ph type="title"/>
          </p:nvPr>
        </p:nvSpPr>
        <p:spPr>
          <a:xfrm>
            <a:off x="457200" y="228600"/>
            <a:ext cx="8229600" cy="914400"/>
          </a:xfrm>
        </p:spPr>
        <p:txBody>
          <a:bodyPr wrap="square" anchor="b">
            <a:normAutofit/>
          </a:bodyPr>
          <a:lstStyle/>
          <a:p>
            <a:r>
              <a:rPr lang="en-US" dirty="0"/>
              <a:t>Case Study</a:t>
            </a:r>
          </a:p>
        </p:txBody>
      </p:sp>
      <p:pic>
        <p:nvPicPr>
          <p:cNvPr id="5" name="Picture 4" descr="Person in a car">
            <a:extLst>
              <a:ext uri="{FF2B5EF4-FFF2-40B4-BE49-F238E27FC236}">
                <a16:creationId xmlns:a16="http://schemas.microsoft.com/office/drawing/2014/main" id="{4E99CC70-1624-F90B-F301-CDD6D6973D39}"/>
              </a:ext>
            </a:extLst>
          </p:cNvPr>
          <p:cNvPicPr>
            <a:picLocks noChangeAspect="1"/>
          </p:cNvPicPr>
          <p:nvPr/>
        </p:nvPicPr>
        <p:blipFill rotWithShape="1">
          <a:blip r:embed="rId2"/>
          <a:srcRect l="34662" r="10496" b="-3"/>
          <a:stretch/>
        </p:blipFill>
        <p:spPr>
          <a:xfrm>
            <a:off x="457200" y="1219200"/>
            <a:ext cx="4041648" cy="4937760"/>
          </a:xfrm>
          <a:prstGeom prst="rect">
            <a:avLst/>
          </a:prstGeom>
          <a:noFill/>
        </p:spPr>
      </p:pic>
      <p:sp>
        <p:nvSpPr>
          <p:cNvPr id="3" name="Content Placeholder 2">
            <a:extLst>
              <a:ext uri="{FF2B5EF4-FFF2-40B4-BE49-F238E27FC236}">
                <a16:creationId xmlns:a16="http://schemas.microsoft.com/office/drawing/2014/main" id="{E30DB831-9E8A-B85A-B12B-6D47BC126EC8}"/>
              </a:ext>
            </a:extLst>
          </p:cNvPr>
          <p:cNvSpPr>
            <a:spLocks noGrp="1"/>
          </p:cNvSpPr>
          <p:nvPr>
            <p:ph sz="quarter" idx="2"/>
          </p:nvPr>
        </p:nvSpPr>
        <p:spPr>
          <a:xfrm>
            <a:off x="4632198" y="1216152"/>
            <a:ext cx="4041648" cy="5337048"/>
          </a:xfrm>
        </p:spPr>
        <p:txBody>
          <a:bodyPr wrap="square" anchor="t">
            <a:normAutofit fontScale="92500"/>
          </a:bodyPr>
          <a:lstStyle/>
          <a:p>
            <a:pPr>
              <a:lnSpc>
                <a:spcPct val="110000"/>
              </a:lnSpc>
            </a:pPr>
            <a:r>
              <a:rPr lang="en-US" sz="2500" dirty="0"/>
              <a:t>34-year-old transgender female, with type 2 diabetes, ends up in urgent care with an abscess due to elevated blood glucose – A1C 9.4%. Living with roommates. </a:t>
            </a:r>
            <a:br>
              <a:rPr lang="en-US" sz="2500" dirty="0"/>
            </a:br>
            <a:r>
              <a:rPr lang="en-US" sz="2500" dirty="0"/>
              <a:t>On glipizide and metformin, but not taking because can’t afford strips to check glucose. Afraid of glucose going too low. </a:t>
            </a:r>
          </a:p>
          <a:p>
            <a:pPr>
              <a:lnSpc>
                <a:spcPct val="110000"/>
              </a:lnSpc>
            </a:pPr>
            <a:r>
              <a:rPr lang="en-US" sz="2500" dirty="0"/>
              <a:t>History of diabetes distress and anxiety.</a:t>
            </a:r>
          </a:p>
        </p:txBody>
      </p:sp>
    </p:spTree>
    <p:extLst>
      <p:ext uri="{BB962C8B-B14F-4D97-AF65-F5344CB8AC3E}">
        <p14:creationId xmlns:p14="http://schemas.microsoft.com/office/powerpoint/2010/main" val="2816504996"/>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7650C76-E521-2E08-4058-98C2EDC5DBD0}"/>
            </a:ext>
          </a:extLst>
        </p:cNvPr>
        <p:cNvGrpSpPr/>
        <p:nvPr/>
      </p:nvGrpSpPr>
      <p:grpSpPr>
        <a:xfrm>
          <a:off x="0" y="0"/>
          <a:ext cx="0" cy="0"/>
          <a:chOff x="0" y="0"/>
          <a:chExt cx="0" cy="0"/>
        </a:xfrm>
      </p:grpSpPr>
      <p:sp>
        <p:nvSpPr>
          <p:cNvPr id="154626" name="Rectangle 2">
            <a:extLst>
              <a:ext uri="{FF2B5EF4-FFF2-40B4-BE49-F238E27FC236}">
                <a16:creationId xmlns:a16="http://schemas.microsoft.com/office/drawing/2014/main" id="{61EB5AE5-DF66-77A8-F3A3-D492A56C9231}"/>
              </a:ext>
            </a:extLst>
          </p:cNvPr>
          <p:cNvSpPr>
            <a:spLocks noGrp="1" noChangeArrowheads="1"/>
          </p:cNvSpPr>
          <p:nvPr>
            <p:ph type="body" idx="1"/>
          </p:nvPr>
        </p:nvSpPr>
        <p:spPr>
          <a:xfrm>
            <a:off x="914400" y="2133600"/>
            <a:ext cx="73152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lstStyle/>
          <a:p>
            <a:pPr>
              <a:lnSpc>
                <a:spcPct val="90000"/>
              </a:lnSpc>
              <a:buFontTx/>
              <a:buBlip>
                <a:blip r:embed="rId2"/>
              </a:buBlip>
            </a:pPr>
            <a:r>
              <a:rPr lang="en-US" altLang="en-US" b="0" dirty="0"/>
              <a:t>Ask about their life (SDOH)</a:t>
            </a:r>
          </a:p>
          <a:p>
            <a:pPr>
              <a:lnSpc>
                <a:spcPct val="90000"/>
              </a:lnSpc>
              <a:buFontTx/>
              <a:buBlip>
                <a:blip r:embed="rId2"/>
              </a:buBlip>
            </a:pPr>
            <a:r>
              <a:rPr lang="en-US" altLang="en-US" dirty="0"/>
              <a:t>A</a:t>
            </a:r>
            <a:r>
              <a:rPr lang="en-US" altLang="en-US" b="0" dirty="0"/>
              <a:t>ssess</a:t>
            </a:r>
            <a:r>
              <a:rPr lang="en-US" altLang="en-US" dirty="0"/>
              <a:t> current self-management behaviors</a:t>
            </a:r>
          </a:p>
          <a:p>
            <a:pPr>
              <a:lnSpc>
                <a:spcPct val="90000"/>
              </a:lnSpc>
              <a:buFontTx/>
              <a:buBlip>
                <a:blip r:embed="rId2"/>
              </a:buBlip>
            </a:pPr>
            <a:r>
              <a:rPr lang="en-US" altLang="en-US" dirty="0"/>
              <a:t>Assess your feelings</a:t>
            </a:r>
          </a:p>
          <a:p>
            <a:pPr>
              <a:lnSpc>
                <a:spcPct val="90000"/>
              </a:lnSpc>
              <a:buFontTx/>
              <a:buBlip>
                <a:blip r:embed="rId2"/>
              </a:buBlip>
            </a:pPr>
            <a:r>
              <a:rPr lang="en-US" altLang="en-US" b="0" dirty="0">
                <a:solidFill>
                  <a:srgbClr val="0070C0"/>
                </a:solidFill>
              </a:rPr>
              <a:t>Accept</a:t>
            </a:r>
            <a:r>
              <a:rPr lang="en-US" altLang="en-US" dirty="0">
                <a:solidFill>
                  <a:srgbClr val="0070C0"/>
                </a:solidFill>
              </a:rPr>
              <a:t> without judgement</a:t>
            </a:r>
          </a:p>
          <a:p>
            <a:pPr>
              <a:lnSpc>
                <a:spcPct val="90000"/>
              </a:lnSpc>
              <a:buFontTx/>
              <a:buBlip>
                <a:blip r:embed="rId2"/>
              </a:buBlip>
            </a:pPr>
            <a:r>
              <a:rPr lang="en-US" altLang="en-US" b="0" dirty="0">
                <a:solidFill>
                  <a:srgbClr val="0070C0"/>
                </a:solidFill>
              </a:rPr>
              <a:t>Acknowledge</a:t>
            </a:r>
            <a:r>
              <a:rPr lang="en-US" altLang="en-US" dirty="0">
                <a:solidFill>
                  <a:srgbClr val="0070C0"/>
                </a:solidFill>
              </a:rPr>
              <a:t> one thing they are doing right</a:t>
            </a:r>
          </a:p>
          <a:p>
            <a:pPr>
              <a:lnSpc>
                <a:spcPct val="90000"/>
              </a:lnSpc>
              <a:buFontTx/>
              <a:buBlip>
                <a:blip r:embed="rId2"/>
              </a:buBlip>
            </a:pPr>
            <a:r>
              <a:rPr lang="en-US" altLang="en-US" b="0" dirty="0">
                <a:solidFill>
                  <a:srgbClr val="0070C0"/>
                </a:solidFill>
              </a:rPr>
              <a:t>Advocate</a:t>
            </a:r>
            <a:r>
              <a:rPr lang="en-US" altLang="en-US" dirty="0">
                <a:solidFill>
                  <a:srgbClr val="0070C0"/>
                </a:solidFill>
              </a:rPr>
              <a:t> for needed resources</a:t>
            </a:r>
          </a:p>
          <a:p>
            <a:pPr marL="0" indent="0">
              <a:lnSpc>
                <a:spcPct val="90000"/>
              </a:lnSpc>
              <a:buNone/>
            </a:pPr>
            <a:endParaRPr lang="en-US" altLang="en-US" dirty="0"/>
          </a:p>
        </p:txBody>
      </p:sp>
      <p:graphicFrame>
        <p:nvGraphicFramePr>
          <p:cNvPr id="154627" name="Object 3">
            <a:extLst>
              <a:ext uri="{FF2B5EF4-FFF2-40B4-BE49-F238E27FC236}">
                <a16:creationId xmlns:a16="http://schemas.microsoft.com/office/drawing/2014/main" id="{F2A2A6B3-BF4E-40F3-F095-76326AEE4E79}"/>
              </a:ext>
            </a:extLst>
          </p:cNvPr>
          <p:cNvGraphicFramePr>
            <a:graphicFrameLocks noChangeAspect="1"/>
          </p:cNvGraphicFramePr>
          <p:nvPr/>
        </p:nvGraphicFramePr>
        <p:xfrm>
          <a:off x="3657600" y="304800"/>
          <a:ext cx="1600200" cy="16002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4627" name="Object 3">
                        <a:extLst>
                          <a:ext uri="{FF2B5EF4-FFF2-40B4-BE49-F238E27FC236}">
                            <a16:creationId xmlns:a16="http://schemas.microsoft.com/office/drawing/2014/main" id="{F2A2A6B3-BF4E-40F3-F095-76326AEE4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04800"/>
                        <a:ext cx="16002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746278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26">
                                            <p:txEl>
                                              <p:pRg st="0" end="0"/>
                                            </p:txEl>
                                          </p:spTgt>
                                        </p:tgtEl>
                                        <p:attrNameLst>
                                          <p:attrName>style.visibility</p:attrName>
                                        </p:attrNameLst>
                                      </p:cBhvr>
                                      <p:to>
                                        <p:strVal val="visible"/>
                                      </p:to>
                                    </p:set>
                                    <p:animEffect transition="in" filter="wipe(left)">
                                      <p:cBhvr>
                                        <p:cTn id="7" dur="500"/>
                                        <p:tgtEl>
                                          <p:spTgt spid="154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4626">
                                            <p:txEl>
                                              <p:pRg st="1" end="1"/>
                                            </p:txEl>
                                          </p:spTgt>
                                        </p:tgtEl>
                                        <p:attrNameLst>
                                          <p:attrName>style.visibility</p:attrName>
                                        </p:attrNameLst>
                                      </p:cBhvr>
                                      <p:to>
                                        <p:strVal val="visible"/>
                                      </p:to>
                                    </p:set>
                                    <p:animEffect transition="in" filter="wipe(left)">
                                      <p:cBhvr>
                                        <p:cTn id="12" dur="500"/>
                                        <p:tgtEl>
                                          <p:spTgt spid="1546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4626">
                                            <p:txEl>
                                              <p:pRg st="2" end="2"/>
                                            </p:txEl>
                                          </p:spTgt>
                                        </p:tgtEl>
                                        <p:attrNameLst>
                                          <p:attrName>style.visibility</p:attrName>
                                        </p:attrNameLst>
                                      </p:cBhvr>
                                      <p:to>
                                        <p:strVal val="visible"/>
                                      </p:to>
                                    </p:set>
                                    <p:animEffect transition="in" filter="wipe(left)">
                                      <p:cBhvr>
                                        <p:cTn id="17" dur="500"/>
                                        <p:tgtEl>
                                          <p:spTgt spid="1546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4626">
                                            <p:txEl>
                                              <p:pRg st="3" end="3"/>
                                            </p:txEl>
                                          </p:spTgt>
                                        </p:tgtEl>
                                        <p:attrNameLst>
                                          <p:attrName>style.visibility</p:attrName>
                                        </p:attrNameLst>
                                      </p:cBhvr>
                                      <p:to>
                                        <p:strVal val="visible"/>
                                      </p:to>
                                    </p:set>
                                    <p:animEffect transition="in" filter="wipe(left)">
                                      <p:cBhvr>
                                        <p:cTn id="22" dur="500"/>
                                        <p:tgtEl>
                                          <p:spTgt spid="1546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4626">
                                            <p:txEl>
                                              <p:pRg st="4" end="4"/>
                                            </p:txEl>
                                          </p:spTgt>
                                        </p:tgtEl>
                                        <p:attrNameLst>
                                          <p:attrName>style.visibility</p:attrName>
                                        </p:attrNameLst>
                                      </p:cBhvr>
                                      <p:to>
                                        <p:strVal val="visible"/>
                                      </p:to>
                                    </p:set>
                                    <p:animEffect transition="in" filter="wipe(left)">
                                      <p:cBhvr>
                                        <p:cTn id="27" dur="500"/>
                                        <p:tgtEl>
                                          <p:spTgt spid="1546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4626">
                                            <p:txEl>
                                              <p:pRg st="5" end="5"/>
                                            </p:txEl>
                                          </p:spTgt>
                                        </p:tgtEl>
                                        <p:attrNameLst>
                                          <p:attrName>style.visibility</p:attrName>
                                        </p:attrNameLst>
                                      </p:cBhvr>
                                      <p:to>
                                        <p:strVal val="visible"/>
                                      </p:to>
                                    </p:set>
                                    <p:animEffect transition="in" filter="wipe(left)">
                                      <p:cBhvr>
                                        <p:cTn id="32" dur="500"/>
                                        <p:tgtEl>
                                          <p:spTgt spid="1546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3C04-02F9-1DFB-2AEB-F9DB704B1533}"/>
              </a:ext>
            </a:extLst>
          </p:cNvPr>
          <p:cNvSpPr>
            <a:spLocks noGrp="1"/>
          </p:cNvSpPr>
          <p:nvPr>
            <p:ph type="title"/>
          </p:nvPr>
        </p:nvSpPr>
        <p:spPr/>
        <p:txBody>
          <a:bodyPr/>
          <a:lstStyle/>
          <a:p>
            <a:r>
              <a:rPr lang="en-US" dirty="0"/>
              <a:t>From Judgement to Curiosity</a:t>
            </a:r>
          </a:p>
        </p:txBody>
      </p:sp>
      <p:pic>
        <p:nvPicPr>
          <p:cNvPr id="5" name="Content Placeholder 4">
            <a:extLst>
              <a:ext uri="{FF2B5EF4-FFF2-40B4-BE49-F238E27FC236}">
                <a16:creationId xmlns:a16="http://schemas.microsoft.com/office/drawing/2014/main" id="{FE346D97-C003-3792-A678-240A3B87F46F}"/>
              </a:ext>
            </a:extLst>
          </p:cNvPr>
          <p:cNvPicPr>
            <a:picLocks noGrp="1" noChangeAspect="1"/>
          </p:cNvPicPr>
          <p:nvPr>
            <p:ph sz="quarter" idx="1"/>
          </p:nvPr>
        </p:nvPicPr>
        <p:blipFill>
          <a:blip r:embed="rId2"/>
          <a:stretch>
            <a:fillRect/>
          </a:stretch>
        </p:blipFill>
        <p:spPr>
          <a:xfrm>
            <a:off x="304800" y="1132609"/>
            <a:ext cx="8382000" cy="5476582"/>
          </a:xfrm>
        </p:spPr>
      </p:pic>
    </p:spTree>
    <p:extLst>
      <p:ext uri="{BB962C8B-B14F-4D97-AF65-F5344CB8AC3E}">
        <p14:creationId xmlns:p14="http://schemas.microsoft.com/office/powerpoint/2010/main" val="908148176"/>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85" y="304799"/>
            <a:ext cx="8229600" cy="724619"/>
          </a:xfrm>
        </p:spPr>
        <p:txBody>
          <a:bodyPr>
            <a:normAutofit fontScale="90000"/>
          </a:bodyPr>
          <a:lstStyle/>
          <a:p>
            <a:r>
              <a:rPr lang="en-US" dirty="0"/>
              <a:t>Psychosocial Care</a:t>
            </a:r>
          </a:p>
        </p:txBody>
      </p:sp>
      <p:pic>
        <p:nvPicPr>
          <p:cNvPr id="3" name="Picture 2">
            <a:extLst>
              <a:ext uri="{FF2B5EF4-FFF2-40B4-BE49-F238E27FC236}">
                <a16:creationId xmlns:a16="http://schemas.microsoft.com/office/drawing/2014/main" id="{96E32A98-6FE2-46D9-9EBD-0208757BF422}"/>
              </a:ext>
            </a:extLst>
          </p:cNvPr>
          <p:cNvPicPr>
            <a:picLocks noChangeAspect="1"/>
          </p:cNvPicPr>
          <p:nvPr/>
        </p:nvPicPr>
        <p:blipFill>
          <a:blip r:embed="rId3"/>
          <a:stretch>
            <a:fillRect/>
          </a:stretch>
        </p:blipFill>
        <p:spPr>
          <a:xfrm>
            <a:off x="3906997" y="1077048"/>
            <a:ext cx="4764839" cy="3180531"/>
          </a:xfrm>
          <a:prstGeom prst="rect">
            <a:avLst/>
          </a:prstGeom>
        </p:spPr>
      </p:pic>
      <p:sp>
        <p:nvSpPr>
          <p:cNvPr id="5" name="TextBox 4">
            <a:extLst>
              <a:ext uri="{FF2B5EF4-FFF2-40B4-BE49-F238E27FC236}">
                <a16:creationId xmlns:a16="http://schemas.microsoft.com/office/drawing/2014/main" id="{FC811DE0-4D9A-C98E-DECD-9FD96AB53659}"/>
              </a:ext>
            </a:extLst>
          </p:cNvPr>
          <p:cNvSpPr txBox="1"/>
          <p:nvPr/>
        </p:nvSpPr>
        <p:spPr>
          <a:xfrm>
            <a:off x="308894" y="1077048"/>
            <a:ext cx="3337836" cy="5262979"/>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Provide psychosocial care to all people with diabetes to optimize health-related quality of life and outcomes.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Integrate such care with routine medical care using a collaborative, person-centered, culturally informed approach.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Implement screening protocols for psychosocial concerns.</a:t>
            </a:r>
          </a:p>
        </p:txBody>
      </p:sp>
    </p:spTree>
    <p:custDataLst>
      <p:tags r:id="rId1"/>
    </p:custDataLst>
    <p:extLst>
      <p:ext uri="{BB962C8B-B14F-4D97-AF65-F5344CB8AC3E}">
        <p14:creationId xmlns:p14="http://schemas.microsoft.com/office/powerpoint/2010/main" val="113005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Google Shape;332;p63">
            <a:extLst>
              <a:ext uri="{FF2B5EF4-FFF2-40B4-BE49-F238E27FC236}">
                <a16:creationId xmlns:a16="http://schemas.microsoft.com/office/drawing/2014/main" id="{D9633687-F4C8-96E0-17F1-AA08C1B84CDE}"/>
              </a:ext>
            </a:extLst>
          </p:cNvPr>
          <p:cNvSpPr>
            <a:spLocks noGrp="1"/>
          </p:cNvSpPr>
          <p:nvPr>
            <p:ph type="title"/>
          </p:nvPr>
        </p:nvSpPr>
        <p:spPr>
          <a:xfrm>
            <a:off x="-112940" y="1072264"/>
            <a:ext cx="9144000" cy="459581"/>
          </a:xfrm>
        </p:spPr>
        <p:txBody>
          <a:bodyPr vert="horz" wrap="square" lIns="68569" tIns="34275" rIns="68569" bIns="34275" numCol="1" anchor="ctr" anchorCtr="0" compatLnSpc="1">
            <a:prstTxWarp prst="textNoShape">
              <a:avLst/>
            </a:prstTxWarp>
          </a:bodyPr>
          <a:lstStyle/>
          <a:p>
            <a:pPr>
              <a:buClr>
                <a:srgbClr val="000000"/>
              </a:buClr>
              <a:buSzPts val="4400"/>
              <a:buFont typeface="Calibri" panose="020F0502020204030204" pitchFamily="34" charset="0"/>
              <a:buNone/>
            </a:pPr>
            <a:r>
              <a:rPr lang="en-US" altLang="en-US" b="0" dirty="0">
                <a:latin typeface="Arial" panose="020B0604020202020204" pitchFamily="34" charset="0"/>
                <a:cs typeface="Arial" panose="020B0604020202020204" pitchFamily="34" charset="0"/>
              </a:rPr>
              <a:t>Types of CGM</a:t>
            </a:r>
          </a:p>
        </p:txBody>
      </p:sp>
      <p:sp>
        <p:nvSpPr>
          <p:cNvPr id="4" name="Text Placeholder 3">
            <a:extLst>
              <a:ext uri="{FF2B5EF4-FFF2-40B4-BE49-F238E27FC236}">
                <a16:creationId xmlns:a16="http://schemas.microsoft.com/office/drawing/2014/main" id="{BC82F98A-F899-03A8-0721-BDEE994F9B98}"/>
              </a:ext>
            </a:extLst>
          </p:cNvPr>
          <p:cNvSpPr>
            <a:spLocks noGrp="1"/>
          </p:cNvSpPr>
          <p:nvPr>
            <p:ph type="body" sz="quarter" idx="13"/>
          </p:nvPr>
        </p:nvSpPr>
        <p:spPr/>
        <p:txBody>
          <a:bodyPr/>
          <a:lstStyle/>
          <a:p>
            <a:r>
              <a:rPr lang="en-US" dirty="0"/>
              <a:t>American Diabetes Association Professional Practice Committee. </a:t>
            </a:r>
            <a:r>
              <a:rPr lang="en-US" i="1" dirty="0"/>
              <a:t>Diabetes Care</a:t>
            </a:r>
            <a:r>
              <a:rPr lang="en-US" dirty="0"/>
              <a:t>. 2025;48(Supplement_1):S146-S166.</a:t>
            </a:r>
          </a:p>
        </p:txBody>
      </p:sp>
      <p:graphicFrame>
        <p:nvGraphicFramePr>
          <p:cNvPr id="6" name="Google Shape;334;p63">
            <a:extLst>
              <a:ext uri="{FF2B5EF4-FFF2-40B4-BE49-F238E27FC236}">
                <a16:creationId xmlns:a16="http://schemas.microsoft.com/office/drawing/2014/main" id="{027B63A1-A30D-0AAA-3C2C-31CDF8DE640D}"/>
              </a:ext>
            </a:extLst>
          </p:cNvPr>
          <p:cNvGraphicFramePr>
            <a:graphicFrameLocks noGrp="1"/>
          </p:cNvGraphicFramePr>
          <p:nvPr>
            <p:ph idx="1"/>
          </p:nvPr>
        </p:nvGraphicFramePr>
        <p:xfrm>
          <a:off x="104776" y="1657350"/>
          <a:ext cx="8912679" cy="3779328"/>
        </p:xfrm>
        <a:graphic>
          <a:graphicData uri="http://schemas.openxmlformats.org/drawingml/2006/table">
            <a:tbl>
              <a:tblPr firstRow="1" firstCol="1" bandRow="1">
                <a:tableStyleId>{5C22544A-7EE6-4342-B048-85BDC9FD1C3A}</a:tableStyleId>
              </a:tblPr>
              <a:tblGrid>
                <a:gridCol w="1484366">
                  <a:extLst>
                    <a:ext uri="{9D8B030D-6E8A-4147-A177-3AD203B41FA5}">
                      <a16:colId xmlns:a16="http://schemas.microsoft.com/office/drawing/2014/main" val="20000"/>
                    </a:ext>
                  </a:extLst>
                </a:gridCol>
                <a:gridCol w="2372737">
                  <a:extLst>
                    <a:ext uri="{9D8B030D-6E8A-4147-A177-3AD203B41FA5}">
                      <a16:colId xmlns:a16="http://schemas.microsoft.com/office/drawing/2014/main" val="1366878696"/>
                    </a:ext>
                  </a:extLst>
                </a:gridCol>
                <a:gridCol w="2659358">
                  <a:extLst>
                    <a:ext uri="{9D8B030D-6E8A-4147-A177-3AD203B41FA5}">
                      <a16:colId xmlns:a16="http://schemas.microsoft.com/office/drawing/2014/main" val="20001"/>
                    </a:ext>
                  </a:extLst>
                </a:gridCol>
                <a:gridCol w="2396218">
                  <a:extLst>
                    <a:ext uri="{9D8B030D-6E8A-4147-A177-3AD203B41FA5}">
                      <a16:colId xmlns:a16="http://schemas.microsoft.com/office/drawing/2014/main" val="1606154340"/>
                    </a:ext>
                  </a:extLst>
                </a:gridCol>
              </a:tblGrid>
              <a:tr h="320009">
                <a:tc>
                  <a:txBody>
                    <a:bodyPr/>
                    <a:lstStyle/>
                    <a:p>
                      <a:pPr marL="0" marR="0" lvl="0" indent="0" algn="l" rtl="0">
                        <a:spcBef>
                          <a:spcPts val="0"/>
                        </a:spcBef>
                        <a:spcAft>
                          <a:spcPts val="0"/>
                        </a:spcAft>
                        <a:buNone/>
                      </a:pP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u="none" strike="noStrike" cap="none" dirty="0">
                          <a:solidFill>
                            <a:schemeClr val="tx1"/>
                          </a:solidFill>
                        </a:rPr>
                        <a:t>Professional</a:t>
                      </a:r>
                      <a:endParaRPr sz="1700" dirty="0">
                        <a:solidFill>
                          <a:schemeClr val="tx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tx1"/>
                          </a:solidFill>
                        </a:rPr>
                        <a:t>Personal</a:t>
                      </a:r>
                      <a:endParaRPr sz="1700" dirty="0">
                        <a:solidFill>
                          <a:schemeClr val="tx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tx1"/>
                          </a:solidFill>
                        </a:rPr>
                        <a:t>OTC</a:t>
                      </a:r>
                      <a:endParaRPr sz="1700" dirty="0">
                        <a:solidFill>
                          <a:schemeClr val="tx1"/>
                        </a:solidFill>
                      </a:endParaRPr>
                    </a:p>
                  </a:txBody>
                  <a:tcPr marL="68588" marR="68588" marT="34274" marB="34274"/>
                </a:tc>
                <a:extLst>
                  <a:ext uri="{0D108BD9-81ED-4DB2-BD59-A6C34878D82A}">
                    <a16:rowId xmlns:a16="http://schemas.microsoft.com/office/drawing/2014/main" val="10000"/>
                  </a:ext>
                </a:extLst>
              </a:tr>
              <a:tr h="571469">
                <a:tc>
                  <a:txBody>
                    <a:bodyPr/>
                    <a:lstStyle/>
                    <a:p>
                      <a:pPr marL="0" marR="0" lvl="0" indent="0" algn="l" rtl="0">
                        <a:spcBef>
                          <a:spcPts val="0"/>
                        </a:spcBef>
                        <a:spcAft>
                          <a:spcPts val="0"/>
                        </a:spcAft>
                        <a:buNone/>
                      </a:pPr>
                      <a:r>
                        <a:rPr lang="en-US" sz="1700" dirty="0">
                          <a:solidFill>
                            <a:schemeClr val="tx1"/>
                          </a:solidFill>
                        </a:rPr>
                        <a:t>How to obtain</a:t>
                      </a:r>
                      <a:endParaRPr sz="1700" dirty="0">
                        <a:solidFill>
                          <a:schemeClr val="tx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Owned by the clinic </a:t>
                      </a: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Requires a prescription</a:t>
                      </a: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Available without a prescription </a:t>
                      </a:r>
                      <a:endParaRPr sz="1700" dirty="0">
                        <a:solidFill>
                          <a:schemeClr val="bg1"/>
                        </a:solidFill>
                      </a:endParaRPr>
                    </a:p>
                  </a:txBody>
                  <a:tcPr marL="68588" marR="68588" marT="34274" marB="34274"/>
                </a:tc>
                <a:extLst>
                  <a:ext uri="{0D108BD9-81ED-4DB2-BD59-A6C34878D82A}">
                    <a16:rowId xmlns:a16="http://schemas.microsoft.com/office/drawing/2014/main" val="10001"/>
                  </a:ext>
                </a:extLst>
              </a:tr>
              <a:tr h="571469">
                <a:tc>
                  <a:txBody>
                    <a:bodyPr/>
                    <a:lstStyle/>
                    <a:p>
                      <a:pPr marL="0" marR="0" lvl="0" indent="0" algn="l" rtl="0">
                        <a:lnSpc>
                          <a:spcPct val="100000"/>
                        </a:lnSpc>
                        <a:spcBef>
                          <a:spcPts val="0"/>
                        </a:spcBef>
                        <a:spcAft>
                          <a:spcPts val="0"/>
                        </a:spcAft>
                        <a:buClr>
                          <a:schemeClr val="dk1"/>
                        </a:buClr>
                        <a:buSzPts val="2400"/>
                        <a:buFont typeface="Calibri"/>
                        <a:buNone/>
                      </a:pPr>
                      <a:r>
                        <a:rPr lang="en-US" sz="1700" dirty="0">
                          <a:solidFill>
                            <a:schemeClr val="tx1"/>
                          </a:solidFill>
                        </a:rPr>
                        <a:t>Type</a:t>
                      </a:r>
                      <a:endParaRPr sz="1700" dirty="0">
                        <a:solidFill>
                          <a:schemeClr val="tx1"/>
                        </a:solidFill>
                      </a:endParaRPr>
                    </a:p>
                  </a:txBody>
                  <a:tcPr marL="68588" marR="68588" marT="34274" marB="34274"/>
                </a:tc>
                <a:tc>
                  <a:txBody>
                    <a:bodyPr/>
                    <a:lstStyle/>
                    <a:p>
                      <a:pPr marL="0" marR="0" lvl="0" indent="0" algn="l" rtl="0">
                        <a:lnSpc>
                          <a:spcPct val="100000"/>
                        </a:lnSpc>
                        <a:spcBef>
                          <a:spcPts val="0"/>
                        </a:spcBef>
                        <a:spcAft>
                          <a:spcPts val="0"/>
                        </a:spcAft>
                        <a:buClr>
                          <a:schemeClr val="dk1"/>
                        </a:buClr>
                        <a:buSzPts val="2400"/>
                        <a:buFont typeface="Calibri"/>
                        <a:buNone/>
                      </a:pPr>
                      <a:r>
                        <a:rPr lang="en-US" sz="1700" dirty="0">
                          <a:solidFill>
                            <a:schemeClr val="bg1"/>
                          </a:solidFill>
                        </a:rPr>
                        <a:t>Blinded and unblinded (real-time feedback)</a:t>
                      </a:r>
                      <a:endParaRPr sz="1700" dirty="0">
                        <a:solidFill>
                          <a:schemeClr val="bg1"/>
                        </a:solidFill>
                      </a:endParaRPr>
                    </a:p>
                  </a:txBody>
                  <a:tcPr marL="68588" marR="68588" marT="34274" marB="34274"/>
                </a:tc>
                <a:tc>
                  <a:txBody>
                    <a:bodyPr/>
                    <a:lstStyle/>
                    <a:p>
                      <a:pPr marL="0" marR="0" lvl="0" indent="0" algn="l" rtl="0">
                        <a:lnSpc>
                          <a:spcPct val="100000"/>
                        </a:lnSpc>
                        <a:spcBef>
                          <a:spcPts val="0"/>
                        </a:spcBef>
                        <a:spcAft>
                          <a:spcPts val="0"/>
                        </a:spcAft>
                        <a:buClr>
                          <a:schemeClr val="dk1"/>
                        </a:buClr>
                        <a:buSzPts val="2400"/>
                        <a:buFont typeface="Calibri"/>
                        <a:buNone/>
                      </a:pPr>
                      <a:r>
                        <a:rPr lang="en-US" sz="1700" dirty="0">
                          <a:solidFill>
                            <a:schemeClr val="bg1"/>
                          </a:solidFill>
                        </a:rPr>
                        <a:t>Real-time</a:t>
                      </a:r>
                      <a:endParaRPr sz="1700" dirty="0">
                        <a:solidFill>
                          <a:schemeClr val="bg1"/>
                        </a:solidFill>
                      </a:endParaRPr>
                    </a:p>
                  </a:txBody>
                  <a:tcPr marL="68588" marR="68588" marT="34274" marB="34274"/>
                </a:tc>
                <a:tc>
                  <a:txBody>
                    <a:bodyPr/>
                    <a:lstStyle/>
                    <a:p>
                      <a:pPr marL="0" marR="0" lvl="0" indent="0" algn="l" rtl="0">
                        <a:lnSpc>
                          <a:spcPct val="100000"/>
                        </a:lnSpc>
                        <a:spcBef>
                          <a:spcPts val="0"/>
                        </a:spcBef>
                        <a:spcAft>
                          <a:spcPts val="0"/>
                        </a:spcAft>
                        <a:buClr>
                          <a:schemeClr val="dk1"/>
                        </a:buClr>
                        <a:buSzPts val="2400"/>
                        <a:buFont typeface="Calibri"/>
                        <a:buNone/>
                      </a:pPr>
                      <a:r>
                        <a:rPr lang="en-US" sz="1700" dirty="0">
                          <a:solidFill>
                            <a:schemeClr val="bg1"/>
                          </a:solidFill>
                        </a:rPr>
                        <a:t>Real time</a:t>
                      </a:r>
                      <a:endParaRPr sz="1700" dirty="0">
                        <a:solidFill>
                          <a:schemeClr val="bg1"/>
                        </a:solidFill>
                      </a:endParaRPr>
                    </a:p>
                  </a:txBody>
                  <a:tcPr marL="68588" marR="68588" marT="34274" marB="34274"/>
                </a:tc>
                <a:extLst>
                  <a:ext uri="{0D108BD9-81ED-4DB2-BD59-A6C34878D82A}">
                    <a16:rowId xmlns:a16="http://schemas.microsoft.com/office/drawing/2014/main" val="10002"/>
                  </a:ext>
                </a:extLst>
              </a:tr>
              <a:tr h="320009">
                <a:tc>
                  <a:txBody>
                    <a:bodyPr/>
                    <a:lstStyle/>
                    <a:p>
                      <a:pPr marL="0" marR="0" lvl="0" indent="0" algn="l" rtl="0">
                        <a:spcBef>
                          <a:spcPts val="0"/>
                        </a:spcBef>
                        <a:spcAft>
                          <a:spcPts val="0"/>
                        </a:spcAft>
                        <a:buNone/>
                      </a:pPr>
                      <a:r>
                        <a:rPr lang="en-US" sz="1700" dirty="0">
                          <a:solidFill>
                            <a:schemeClr val="tx1"/>
                          </a:solidFill>
                        </a:rPr>
                        <a:t>Wear duration</a:t>
                      </a:r>
                      <a:endParaRPr sz="1700" dirty="0">
                        <a:solidFill>
                          <a:schemeClr val="tx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Short-term use (10 days)</a:t>
                      </a: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Long-term use </a:t>
                      </a: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Short- or long-term use</a:t>
                      </a:r>
                      <a:endParaRPr sz="1700" dirty="0">
                        <a:solidFill>
                          <a:schemeClr val="bg1"/>
                        </a:solidFill>
                      </a:endParaRPr>
                    </a:p>
                  </a:txBody>
                  <a:tcPr marL="68588" marR="68588" marT="34274" marB="34274"/>
                </a:tc>
                <a:extLst>
                  <a:ext uri="{0D108BD9-81ED-4DB2-BD59-A6C34878D82A}">
                    <a16:rowId xmlns:a16="http://schemas.microsoft.com/office/drawing/2014/main" val="10003"/>
                  </a:ext>
                </a:extLst>
              </a:tr>
              <a:tr h="822929">
                <a:tc>
                  <a:txBody>
                    <a:bodyPr/>
                    <a:lstStyle/>
                    <a:p>
                      <a:pPr marL="0" marR="0" lvl="0" indent="0" algn="l" rtl="0">
                        <a:lnSpc>
                          <a:spcPct val="100000"/>
                        </a:lnSpc>
                        <a:spcBef>
                          <a:spcPts val="0"/>
                        </a:spcBef>
                        <a:spcAft>
                          <a:spcPts val="0"/>
                        </a:spcAft>
                        <a:buClr>
                          <a:schemeClr val="dk1"/>
                        </a:buClr>
                        <a:buSzPts val="2400"/>
                        <a:buFont typeface="Calibri"/>
                        <a:buNone/>
                      </a:pPr>
                      <a:r>
                        <a:rPr lang="en-US" sz="1700" dirty="0">
                          <a:solidFill>
                            <a:schemeClr val="tx1"/>
                          </a:solidFill>
                        </a:rPr>
                        <a:t>Access</a:t>
                      </a:r>
                      <a:endParaRPr sz="1700" dirty="0">
                        <a:solidFill>
                          <a:schemeClr val="tx1"/>
                        </a:solidFill>
                      </a:endParaRPr>
                    </a:p>
                  </a:txBody>
                  <a:tcPr marL="68588" marR="68588" marT="34274" marB="34274"/>
                </a:tc>
                <a:tc>
                  <a:txBody>
                    <a:bodyPr/>
                    <a:lstStyle/>
                    <a:p>
                      <a:pPr marL="0" marR="0" lvl="0" indent="0" algn="l" rtl="0">
                        <a:lnSpc>
                          <a:spcPct val="100000"/>
                        </a:lnSpc>
                        <a:spcBef>
                          <a:spcPts val="0"/>
                        </a:spcBef>
                        <a:spcAft>
                          <a:spcPts val="0"/>
                        </a:spcAft>
                        <a:buClr>
                          <a:schemeClr val="dk1"/>
                        </a:buClr>
                        <a:buSzPts val="2400"/>
                        <a:buFont typeface="Calibri"/>
                        <a:buNone/>
                      </a:pPr>
                      <a:r>
                        <a:rPr lang="en-US" sz="1700" dirty="0">
                          <a:solidFill>
                            <a:schemeClr val="bg1"/>
                          </a:solidFill>
                        </a:rPr>
                        <a:t>Insurance coverage for most people living with diabetes or prediabetes</a:t>
                      </a: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Insurance coverage more focused on people taking insulin , although expanding</a:t>
                      </a: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Cash pay, available to all adults</a:t>
                      </a:r>
                      <a:endParaRPr sz="1700" dirty="0">
                        <a:solidFill>
                          <a:schemeClr val="bg1"/>
                        </a:solidFill>
                      </a:endParaRPr>
                    </a:p>
                  </a:txBody>
                  <a:tcPr marL="68588" marR="68588" marT="34274" marB="34274"/>
                </a:tc>
                <a:extLst>
                  <a:ext uri="{0D108BD9-81ED-4DB2-BD59-A6C34878D82A}">
                    <a16:rowId xmlns:a16="http://schemas.microsoft.com/office/drawing/2014/main" val="10004"/>
                  </a:ext>
                </a:extLst>
              </a:tr>
              <a:tr h="1074389">
                <a:tc>
                  <a:txBody>
                    <a:bodyPr/>
                    <a:lstStyle/>
                    <a:p>
                      <a:pPr marL="0" marR="0" lvl="0" indent="0" algn="l" rtl="0">
                        <a:lnSpc>
                          <a:spcPct val="100000"/>
                        </a:lnSpc>
                        <a:spcBef>
                          <a:spcPts val="0"/>
                        </a:spcBef>
                        <a:spcAft>
                          <a:spcPts val="0"/>
                        </a:spcAft>
                        <a:buClr>
                          <a:schemeClr val="dk1"/>
                        </a:buClr>
                        <a:buSzPts val="2400"/>
                        <a:buFont typeface="Calibri"/>
                        <a:buNone/>
                      </a:pPr>
                      <a:r>
                        <a:rPr lang="en-US" sz="1700" dirty="0">
                          <a:solidFill>
                            <a:schemeClr val="tx1"/>
                          </a:solidFill>
                        </a:rPr>
                        <a:t>Compatibility</a:t>
                      </a:r>
                      <a:endParaRPr sz="1700" dirty="0">
                        <a:solidFill>
                          <a:schemeClr val="tx1"/>
                        </a:solidFill>
                      </a:endParaRPr>
                    </a:p>
                  </a:txBody>
                  <a:tcPr marL="68588" marR="68588" marT="34274" marB="34274"/>
                </a:tc>
                <a:tc>
                  <a:txBody>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Calibri"/>
                        <a:buNone/>
                        <a:tabLst/>
                        <a:defRPr/>
                      </a:pPr>
                      <a:r>
                        <a:rPr lang="en-US" sz="1700" dirty="0">
                          <a:solidFill>
                            <a:schemeClr val="bg1"/>
                          </a:solidFill>
                        </a:rPr>
                        <a:t>Smartphone app</a:t>
                      </a: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Smartphones, reader/receiver, connected pens, mobile apps, insulin pumps</a:t>
                      </a:r>
                      <a:endParaRPr sz="1700" dirty="0">
                        <a:solidFill>
                          <a:schemeClr val="bg1"/>
                        </a:solidFill>
                      </a:endParaRPr>
                    </a:p>
                  </a:txBody>
                  <a:tcPr marL="68588" marR="68588" marT="34274" marB="34274"/>
                </a:tc>
                <a:tc>
                  <a:txBody>
                    <a:bodyPr/>
                    <a:lstStyle/>
                    <a:p>
                      <a:pPr marL="0" marR="0" lvl="0" indent="0" algn="l" rtl="0">
                        <a:spcBef>
                          <a:spcPts val="0"/>
                        </a:spcBef>
                        <a:spcAft>
                          <a:spcPts val="0"/>
                        </a:spcAft>
                        <a:buNone/>
                      </a:pPr>
                      <a:r>
                        <a:rPr lang="en-US" sz="1700" dirty="0">
                          <a:solidFill>
                            <a:schemeClr val="bg1"/>
                          </a:solidFill>
                        </a:rPr>
                        <a:t>Smartphone app, mobile apps/Oura ring</a:t>
                      </a:r>
                      <a:endParaRPr sz="1700" dirty="0">
                        <a:solidFill>
                          <a:schemeClr val="bg1"/>
                        </a:solidFill>
                      </a:endParaRPr>
                    </a:p>
                  </a:txBody>
                  <a:tcPr marL="68588" marR="68588" marT="34274" marB="34274"/>
                </a:tc>
                <a:extLst>
                  <a:ext uri="{0D108BD9-81ED-4DB2-BD59-A6C34878D82A}">
                    <a16:rowId xmlns:a16="http://schemas.microsoft.com/office/drawing/2014/main" val="10005"/>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a:t>What to Assess?</a:t>
            </a:r>
          </a:p>
        </p:txBody>
      </p:sp>
      <p:sp>
        <p:nvSpPr>
          <p:cNvPr id="36867" name="Content Placeholder 2"/>
          <p:cNvSpPr>
            <a:spLocks noGrp="1"/>
          </p:cNvSpPr>
          <p:nvPr>
            <p:ph sz="quarter" idx="1"/>
          </p:nvPr>
        </p:nvSpPr>
        <p:spPr>
          <a:xfrm>
            <a:off x="457200" y="1219200"/>
            <a:ext cx="8229600" cy="4937125"/>
          </a:xfrm>
        </p:spPr>
        <p:txBody>
          <a:bodyPr/>
          <a:lstStyle/>
          <a:p>
            <a:r>
              <a:rPr lang="en-US" altLang="en-US" sz="3600" dirty="0"/>
              <a:t>Using standardized/validated tools</a:t>
            </a:r>
          </a:p>
          <a:p>
            <a:pPr lvl="1"/>
            <a:r>
              <a:rPr lang="en-US" altLang="en-US" sz="3200" dirty="0"/>
              <a:t>Diabetes Distress</a:t>
            </a:r>
          </a:p>
          <a:p>
            <a:pPr lvl="1"/>
            <a:r>
              <a:rPr lang="en-US" altLang="en-US" sz="3200" dirty="0"/>
              <a:t>Depression</a:t>
            </a:r>
          </a:p>
          <a:p>
            <a:pPr lvl="1"/>
            <a:r>
              <a:rPr lang="en-US" altLang="en-US" sz="3200" dirty="0"/>
              <a:t>Anxiety</a:t>
            </a:r>
          </a:p>
          <a:p>
            <a:pPr lvl="1"/>
            <a:r>
              <a:rPr lang="en-US" altLang="en-US" sz="3200" dirty="0"/>
              <a:t>Disordered Eating</a:t>
            </a:r>
          </a:p>
          <a:p>
            <a:pPr lvl="1"/>
            <a:r>
              <a:rPr lang="en-US" altLang="en-US" sz="3200" dirty="0"/>
              <a:t>Cognitive Capacity</a:t>
            </a:r>
          </a:p>
          <a:p>
            <a:pPr lvl="1"/>
            <a:r>
              <a:rPr lang="en-US" altLang="en-US" sz="3200" dirty="0"/>
              <a:t>Adverse Childhood Experiences</a:t>
            </a:r>
          </a:p>
          <a:p>
            <a:pPr lvl="1"/>
            <a:r>
              <a:rPr lang="en-US" altLang="en-US" sz="3200" dirty="0"/>
              <a:t>Suicidality if appropriate</a:t>
            </a:r>
          </a:p>
        </p:txBody>
      </p:sp>
      <p:pic>
        <p:nvPicPr>
          <p:cNvPr id="2" name="Picture 1"/>
          <p:cNvPicPr>
            <a:picLocks noChangeAspect="1"/>
          </p:cNvPicPr>
          <p:nvPr/>
        </p:nvPicPr>
        <p:blipFill>
          <a:blip r:embed="rId2"/>
          <a:stretch>
            <a:fillRect/>
          </a:stretch>
        </p:blipFill>
        <p:spPr>
          <a:xfrm>
            <a:off x="5715000" y="2133600"/>
            <a:ext cx="2143125" cy="2143125"/>
          </a:xfrm>
          <a:prstGeom prst="rect">
            <a:avLst/>
          </a:prstGeom>
        </p:spPr>
      </p:pic>
      <p:pic>
        <p:nvPicPr>
          <p:cNvPr id="6" name="Picture 5">
            <a:extLst>
              <a:ext uri="{FF2B5EF4-FFF2-40B4-BE49-F238E27FC236}">
                <a16:creationId xmlns:a16="http://schemas.microsoft.com/office/drawing/2014/main" id="{308B0E17-48DB-A216-46C3-63A89F7140FE}"/>
              </a:ext>
            </a:extLst>
          </p:cNvPr>
          <p:cNvPicPr>
            <a:picLocks noChangeAspect="1"/>
          </p:cNvPicPr>
          <p:nvPr/>
        </p:nvPicPr>
        <p:blipFill>
          <a:blip r:embed="rId3"/>
          <a:stretch>
            <a:fillRect/>
          </a:stretch>
        </p:blipFill>
        <p:spPr>
          <a:xfrm>
            <a:off x="817306" y="6145934"/>
            <a:ext cx="3124200" cy="671871"/>
          </a:xfrm>
          <a:prstGeom prst="rect">
            <a:avLst/>
          </a:prstGeom>
        </p:spPr>
      </p:pic>
    </p:spTree>
    <p:extLst>
      <p:ext uri="{BB962C8B-B14F-4D97-AF65-F5344CB8AC3E}">
        <p14:creationId xmlns:p14="http://schemas.microsoft.com/office/powerpoint/2010/main" val="846113282"/>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AF8DE-8ECA-4864-B865-F2C24D845004}"/>
              </a:ext>
            </a:extLst>
          </p:cNvPr>
          <p:cNvSpPr>
            <a:spLocks noGrp="1"/>
          </p:cNvSpPr>
          <p:nvPr>
            <p:ph type="title"/>
          </p:nvPr>
        </p:nvSpPr>
        <p:spPr>
          <a:xfrm>
            <a:off x="455613" y="273050"/>
            <a:ext cx="8226425" cy="919882"/>
          </a:xfrm>
        </p:spPr>
        <p:txBody>
          <a:bodyPr wrap="square" anchor="b">
            <a:normAutofit/>
          </a:bodyPr>
          <a:lstStyle/>
          <a:p>
            <a:r>
              <a:rPr lang="en-US" dirty="0"/>
              <a:t>Poll Question 1</a:t>
            </a:r>
          </a:p>
        </p:txBody>
      </p:sp>
      <p:sp>
        <p:nvSpPr>
          <p:cNvPr id="3" name="Content Placeholder 2">
            <a:extLst>
              <a:ext uri="{FF2B5EF4-FFF2-40B4-BE49-F238E27FC236}">
                <a16:creationId xmlns:a16="http://schemas.microsoft.com/office/drawing/2014/main" id="{C54ED551-0C51-4DBB-8095-6EC6E4BB5C48}"/>
              </a:ext>
            </a:extLst>
          </p:cNvPr>
          <p:cNvSpPr>
            <a:spLocks noGrp="1"/>
          </p:cNvSpPr>
          <p:nvPr>
            <p:ph type="body" sz="half" idx="1"/>
          </p:nvPr>
        </p:nvSpPr>
        <p:spPr>
          <a:xfrm>
            <a:off x="455613" y="1332752"/>
            <a:ext cx="4802187" cy="5259387"/>
          </a:xfrm>
        </p:spPr>
        <p:txBody>
          <a:bodyPr wrap="square" anchor="t">
            <a:normAutofit fontScale="92500" lnSpcReduction="10000"/>
          </a:bodyPr>
          <a:lstStyle/>
          <a:p>
            <a:pPr marL="0" marR="0" indent="0">
              <a:lnSpc>
                <a:spcPct val="110000"/>
              </a:lnSpc>
              <a:spcBef>
                <a:spcPts val="0"/>
              </a:spcBef>
              <a:spcAft>
                <a:spcPts val="0"/>
              </a:spcAft>
              <a:buNone/>
            </a:pPr>
            <a:r>
              <a:rPr lang="en-US" sz="2800" dirty="0"/>
              <a:t>JT, a nine-year-old with </a:t>
            </a:r>
            <a:r>
              <a:rPr lang="en-US" sz="2800" dirty="0">
                <a:effectLst/>
              </a:rPr>
              <a:t>type 1 diabetes, is struggling. Which of the following statements reflects </a:t>
            </a:r>
            <a:r>
              <a:rPr lang="en-US" sz="2800" dirty="0"/>
              <a:t>that they may dealing</a:t>
            </a:r>
            <a:r>
              <a:rPr lang="en-US" sz="2800" dirty="0">
                <a:effectLst/>
              </a:rPr>
              <a:t> with diabetes distress?</a:t>
            </a:r>
          </a:p>
          <a:p>
            <a:pPr marL="342900" marR="0" lvl="0" indent="-342900">
              <a:lnSpc>
                <a:spcPct val="110000"/>
              </a:lnSpc>
              <a:spcBef>
                <a:spcPts val="0"/>
              </a:spcBef>
              <a:spcAft>
                <a:spcPts val="0"/>
              </a:spcAft>
              <a:buFont typeface="+mj-lt"/>
              <a:buAutoNum type="alphaUcPeriod"/>
            </a:pPr>
            <a:r>
              <a:rPr lang="en-US" sz="2800" dirty="0">
                <a:effectLst/>
              </a:rPr>
              <a:t>I </a:t>
            </a:r>
            <a:r>
              <a:rPr lang="en-US" sz="2800" dirty="0"/>
              <a:t>sometimes just guess my carbs.</a:t>
            </a:r>
            <a:endParaRPr lang="en-US" sz="2800" dirty="0">
              <a:effectLst/>
            </a:endParaRPr>
          </a:p>
          <a:p>
            <a:pPr marL="342900" marR="0" lvl="0" indent="-342900">
              <a:lnSpc>
                <a:spcPct val="110000"/>
              </a:lnSpc>
              <a:spcBef>
                <a:spcPts val="0"/>
              </a:spcBef>
              <a:spcAft>
                <a:spcPts val="0"/>
              </a:spcAft>
              <a:buFont typeface="+mj-lt"/>
              <a:buAutoNum type="alphaUcPeriod"/>
            </a:pPr>
            <a:r>
              <a:rPr lang="en-US" sz="2800" dirty="0">
                <a:effectLst/>
              </a:rPr>
              <a:t>I just don’t want to get out of bed in the morning.</a:t>
            </a:r>
          </a:p>
          <a:p>
            <a:pPr marL="342900" marR="0" lvl="0" indent="-342900">
              <a:lnSpc>
                <a:spcPct val="110000"/>
              </a:lnSpc>
              <a:spcBef>
                <a:spcPts val="0"/>
              </a:spcBef>
              <a:spcAft>
                <a:spcPts val="0"/>
              </a:spcAft>
              <a:buFont typeface="+mj-lt"/>
              <a:buAutoNum type="alphaUcPeriod"/>
            </a:pPr>
            <a:r>
              <a:rPr lang="en-US" sz="2800" dirty="0">
                <a:effectLst/>
              </a:rPr>
              <a:t>I just can’t keep up with all this diabetes self-care stuff.</a:t>
            </a:r>
          </a:p>
          <a:p>
            <a:pPr marL="342900" marR="0" lvl="0" indent="-342900">
              <a:lnSpc>
                <a:spcPct val="110000"/>
              </a:lnSpc>
              <a:spcBef>
                <a:spcPts val="0"/>
              </a:spcBef>
              <a:spcAft>
                <a:spcPts val="0"/>
              </a:spcAft>
              <a:buFont typeface="+mj-lt"/>
              <a:buAutoNum type="alphaUcPeriod"/>
            </a:pPr>
            <a:r>
              <a:rPr lang="en-US" sz="2800" dirty="0">
                <a:effectLst/>
              </a:rPr>
              <a:t>I don’t want to wear a diabetes bracelet or necklace.</a:t>
            </a:r>
          </a:p>
          <a:p>
            <a:pPr>
              <a:lnSpc>
                <a:spcPct val="90000"/>
              </a:lnSpc>
            </a:pPr>
            <a:endParaRPr lang="en-US" sz="2200" dirty="0"/>
          </a:p>
        </p:txBody>
      </p:sp>
      <p:pic>
        <p:nvPicPr>
          <p:cNvPr id="5" name="Picture 4" descr="Child wearing a red shirt">
            <a:extLst>
              <a:ext uri="{FF2B5EF4-FFF2-40B4-BE49-F238E27FC236}">
                <a16:creationId xmlns:a16="http://schemas.microsoft.com/office/drawing/2014/main" id="{AC82CB68-AE26-4805-B695-43477DEBCA1F}"/>
              </a:ext>
            </a:extLst>
          </p:cNvPr>
          <p:cNvPicPr>
            <a:picLocks noChangeAspect="1"/>
          </p:cNvPicPr>
          <p:nvPr/>
        </p:nvPicPr>
        <p:blipFill rotWithShape="1">
          <a:blip r:embed="rId2"/>
          <a:srcRect l="34697"/>
          <a:stretch/>
        </p:blipFill>
        <p:spPr>
          <a:xfrm>
            <a:off x="5397423" y="1598613"/>
            <a:ext cx="3284615" cy="3659187"/>
          </a:xfrm>
          <a:prstGeom prst="rect">
            <a:avLst/>
          </a:prstGeom>
          <a:noFill/>
        </p:spPr>
      </p:pic>
      <p:sp>
        <p:nvSpPr>
          <p:cNvPr id="4" name="Oval 3">
            <a:extLst>
              <a:ext uri="{FF2B5EF4-FFF2-40B4-BE49-F238E27FC236}">
                <a16:creationId xmlns:a16="http://schemas.microsoft.com/office/drawing/2014/main" id="{AFA6B746-EFAA-7977-89B7-326EB26FF835}"/>
              </a:ext>
            </a:extLst>
          </p:cNvPr>
          <p:cNvSpPr/>
          <p:nvPr/>
        </p:nvSpPr>
        <p:spPr>
          <a:xfrm>
            <a:off x="251618" y="4800600"/>
            <a:ext cx="5210175" cy="91988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w="38100">
                <a:solidFill>
                  <a:prstClr val="black"/>
                </a:solidFill>
              </a:ln>
              <a:solidFill>
                <a:prstClr val="white"/>
              </a:solidFill>
              <a:effectLst/>
              <a:uLnTx/>
              <a:uFillTx/>
              <a:latin typeface="Gill Sans MT"/>
              <a:ea typeface="+mn-ea"/>
              <a:cs typeface="+mn-cs"/>
            </a:endParaRPr>
          </a:p>
        </p:txBody>
      </p:sp>
      <p:pic>
        <p:nvPicPr>
          <p:cNvPr id="7" name="Picture 6" descr="Question Cat">
            <a:extLst>
              <a:ext uri="{FF2B5EF4-FFF2-40B4-BE49-F238E27FC236}">
                <a16:creationId xmlns:a16="http://schemas.microsoft.com/office/drawing/2014/main" id="{B2FBDED7-1BBA-03C5-5378-20D7A382A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071" y="5257800"/>
            <a:ext cx="1309688" cy="1309688"/>
          </a:xfrm>
          <a:prstGeom prst="rect">
            <a:avLst/>
          </a:prstGeom>
        </p:spPr>
      </p:pic>
    </p:spTree>
    <p:extLst>
      <p:ext uri="{BB962C8B-B14F-4D97-AF65-F5344CB8AC3E}">
        <p14:creationId xmlns:p14="http://schemas.microsoft.com/office/powerpoint/2010/main" val="4103149757"/>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6"/>
          <p:cNvSpPr>
            <a:spLocks noGrp="1"/>
          </p:cNvSpPr>
          <p:nvPr>
            <p:ph type="title"/>
          </p:nvPr>
        </p:nvSpPr>
        <p:spPr/>
        <p:txBody>
          <a:bodyPr/>
          <a:lstStyle/>
          <a:p>
            <a:pPr eaLnBrk="1" hangingPunct="1"/>
            <a:r>
              <a:rPr lang="en-US" altLang="en-US" dirty="0"/>
              <a:t>Diabetes Distress=DD</a:t>
            </a:r>
          </a:p>
        </p:txBody>
      </p:sp>
      <p:sp>
        <p:nvSpPr>
          <p:cNvPr id="8" name="Content Placeholder 7"/>
          <p:cNvSpPr>
            <a:spLocks noGrp="1"/>
          </p:cNvSpPr>
          <p:nvPr>
            <p:ph sz="half" idx="1"/>
          </p:nvPr>
        </p:nvSpPr>
        <p:spPr>
          <a:xfrm>
            <a:off x="457200" y="1143000"/>
            <a:ext cx="8229600" cy="5181600"/>
          </a:xfrm>
        </p:spPr>
        <p:style>
          <a:lnRef idx="2">
            <a:schemeClr val="accent2"/>
          </a:lnRef>
          <a:fillRef idx="1">
            <a:schemeClr val="lt1"/>
          </a:fillRef>
          <a:effectRef idx="0">
            <a:schemeClr val="accent2"/>
          </a:effectRef>
          <a:fontRef idx="minor">
            <a:schemeClr val="dk1"/>
          </a:fontRef>
        </p:style>
        <p:txBody>
          <a:bodyPr>
            <a:noAutofit/>
          </a:bodyPr>
          <a:lstStyle/>
          <a:p>
            <a:pPr marL="274320" indent="-274320" eaLnBrk="1" fontAlgn="auto" hangingPunct="1">
              <a:spcAft>
                <a:spcPts val="0"/>
              </a:spcAft>
              <a:buFont typeface="Wingdings 3"/>
              <a:buChar char=""/>
              <a:defRPr/>
            </a:pPr>
            <a:r>
              <a:rPr lang="en-US" sz="2800" dirty="0">
                <a:latin typeface="Calibri" panose="020F0502020204030204" pitchFamily="34" charset="0"/>
                <a:ea typeface="Calibri" panose="020F0502020204030204" pitchFamily="34" charset="0"/>
                <a:cs typeface="Calibri" panose="020F0502020204030204" pitchFamily="34" charset="0"/>
              </a:rPr>
              <a:t>Diabetes distress refers to significant negative psychological reactions related to emotional burdens and worries specific to an individual’s experience in having to manage a demanding chronic condition such as diabetes.</a:t>
            </a:r>
          </a:p>
          <a:p>
            <a:pPr marL="274320" indent="-274320" eaLnBrk="1" fontAlgn="auto" hangingPunct="1">
              <a:spcAft>
                <a:spcPts val="0"/>
              </a:spcAft>
              <a:buFont typeface="Wingdings 3"/>
              <a:buChar char=""/>
              <a:defRPr/>
            </a:pPr>
            <a:r>
              <a:rPr lang="en-US" sz="2800" dirty="0">
                <a:latin typeface="Calibri" panose="020F0502020204030204" pitchFamily="34" charset="0"/>
                <a:ea typeface="Calibri" panose="020F0502020204030204" pitchFamily="34" charset="0"/>
                <a:cs typeface="Calibri" panose="020F0502020204030204" pitchFamily="34" charset="0"/>
              </a:rPr>
              <a:t>Can impact A1C, cognition and mental health</a:t>
            </a:r>
          </a:p>
          <a:p>
            <a:pPr marL="548958" lvl="1" indent="-274320" eaLnBrk="1" fontAlgn="auto" hangingPunct="1">
              <a:spcAft>
                <a:spcPts val="0"/>
              </a:spcAft>
              <a:buFont typeface="Wingdings 3"/>
              <a:buChar char=""/>
              <a:defRPr/>
            </a:pPr>
            <a:r>
              <a:rPr lang="en-US" dirty="0">
                <a:latin typeface="Calibri" panose="020F0502020204030204" pitchFamily="34" charset="0"/>
                <a:ea typeface="Calibri" panose="020F0502020204030204" pitchFamily="34" charset="0"/>
                <a:cs typeface="Calibri" panose="020F0502020204030204" pitchFamily="34" charset="0"/>
              </a:rPr>
              <a:t>Type 2 - Affects ~ 60%  </a:t>
            </a:r>
          </a:p>
          <a:p>
            <a:pPr marL="548958" lvl="1" indent="-274320" eaLnBrk="1" fontAlgn="auto" hangingPunct="1">
              <a:spcAft>
                <a:spcPts val="0"/>
              </a:spcAft>
              <a:buFont typeface="Wingdings 3"/>
              <a:buChar char=""/>
              <a:defRPr/>
            </a:pPr>
            <a:r>
              <a:rPr lang="en-US" dirty="0">
                <a:latin typeface="Calibri" panose="020F0502020204030204" pitchFamily="34" charset="0"/>
                <a:ea typeface="Calibri" panose="020F0502020204030204" pitchFamily="34" charset="0"/>
                <a:cs typeface="Calibri" panose="020F0502020204030204" pitchFamily="34" charset="0"/>
              </a:rPr>
              <a:t>Type 1 – Affects 22-42%</a:t>
            </a:r>
          </a:p>
          <a:p>
            <a:pPr marL="548958" lvl="1" indent="-274320" eaLnBrk="1" fontAlgn="auto" hangingPunct="1">
              <a:spcAft>
                <a:spcPts val="0"/>
              </a:spcAft>
              <a:buFont typeface="Wingdings 3"/>
              <a:buChar char=""/>
              <a:defRPr/>
            </a:pPr>
            <a:endParaRPr lang="en-US" dirty="0">
              <a:latin typeface="Calibri" panose="020F0502020204030204" pitchFamily="34" charset="0"/>
              <a:ea typeface="Calibri" panose="020F0502020204030204" pitchFamily="34" charset="0"/>
              <a:cs typeface="Calibri" panose="020F0502020204030204" pitchFamily="34" charset="0"/>
            </a:endParaRPr>
          </a:p>
          <a:p>
            <a:pPr marL="548958" lvl="1" indent="-274320" eaLnBrk="1" fontAlgn="auto" hangingPunct="1">
              <a:spcAft>
                <a:spcPts val="0"/>
              </a:spcAft>
              <a:buFont typeface="Wingdings 3"/>
              <a:buChar char=""/>
              <a:defRPr/>
            </a:pP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819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333399"/>
            <a:ext cx="26416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E91677C-5764-2F30-654C-2D1145C083EE}"/>
              </a:ext>
            </a:extLst>
          </p:cNvPr>
          <p:cNvPicPr>
            <a:picLocks noChangeAspect="1"/>
          </p:cNvPicPr>
          <p:nvPr/>
        </p:nvPicPr>
        <p:blipFill>
          <a:blip r:embed="rId4"/>
          <a:stretch>
            <a:fillRect/>
          </a:stretch>
        </p:blipFill>
        <p:spPr>
          <a:xfrm>
            <a:off x="5549900" y="6104790"/>
            <a:ext cx="3124200" cy="671871"/>
          </a:xfrm>
          <a:prstGeom prst="rect">
            <a:avLst/>
          </a:prstGeom>
        </p:spPr>
      </p:pic>
    </p:spTree>
    <p:custDataLst>
      <p:tags r:id="rId1"/>
    </p:custDataLst>
    <p:extLst>
      <p:ext uri="{BB962C8B-B14F-4D97-AF65-F5344CB8AC3E}">
        <p14:creationId xmlns:p14="http://schemas.microsoft.com/office/powerpoint/2010/main" val="3908230539"/>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nchor="ctr"/>
          <a:lstStyle/>
          <a:p>
            <a:pPr eaLnBrk="1" hangingPunct="1"/>
            <a:r>
              <a:rPr lang="en-US" altLang="en-US" dirty="0"/>
              <a:t>DDS 17:   Diabetes Distress Scale</a:t>
            </a:r>
          </a:p>
        </p:txBody>
      </p:sp>
      <p:sp>
        <p:nvSpPr>
          <p:cNvPr id="3" name="Content Placeholder 2"/>
          <p:cNvSpPr>
            <a:spLocks noGrp="1"/>
          </p:cNvSpPr>
          <p:nvPr>
            <p:ph idx="1"/>
          </p:nvPr>
        </p:nvSpPr>
        <p:spPr>
          <a:xfrm>
            <a:off x="420356" y="1143000"/>
            <a:ext cx="8229600" cy="5486400"/>
          </a:xfrm>
        </p:spPr>
        <p:txBody>
          <a:bodyPr>
            <a:normAutofit fontScale="85000" lnSpcReduction="20000"/>
          </a:bodyPr>
          <a:lstStyle/>
          <a:p>
            <a:pPr marL="274320" indent="-274320" eaLnBrk="1" fontAlgn="auto" hangingPunct="1">
              <a:lnSpc>
                <a:spcPct val="120000"/>
              </a:lnSpc>
              <a:spcAft>
                <a:spcPts val="0"/>
              </a:spcAft>
              <a:buFont typeface="Wingdings 3"/>
              <a:buChar char=""/>
              <a:defRPr/>
            </a:pPr>
            <a:r>
              <a:rPr lang="en-US" dirty="0"/>
              <a:t>Yields a total Diabetes Distress Scale score plus 4 sub scores:  </a:t>
            </a:r>
          </a:p>
          <a:p>
            <a:pPr marL="548640" lvl="1" indent="-274320" eaLnBrk="1" fontAlgn="auto" hangingPunct="1">
              <a:lnSpc>
                <a:spcPct val="120000"/>
              </a:lnSpc>
              <a:spcAft>
                <a:spcPts val="0"/>
              </a:spcAft>
              <a:buFont typeface="Wingdings 3"/>
              <a:buChar char=""/>
              <a:defRPr/>
            </a:pPr>
            <a:r>
              <a:rPr lang="en-US" dirty="0"/>
              <a:t>Emotional burden</a:t>
            </a:r>
          </a:p>
          <a:p>
            <a:pPr marL="548640" lvl="1" indent="-274320" eaLnBrk="1" fontAlgn="auto" hangingPunct="1">
              <a:lnSpc>
                <a:spcPct val="120000"/>
              </a:lnSpc>
              <a:spcAft>
                <a:spcPts val="0"/>
              </a:spcAft>
              <a:buFont typeface="Wingdings 3"/>
              <a:buChar char=""/>
              <a:defRPr/>
            </a:pPr>
            <a:r>
              <a:rPr lang="en-US" dirty="0"/>
              <a:t>Physician related Distress</a:t>
            </a:r>
          </a:p>
          <a:p>
            <a:pPr marL="548640" lvl="1" indent="-274320" eaLnBrk="1" fontAlgn="auto" hangingPunct="1">
              <a:lnSpc>
                <a:spcPct val="120000"/>
              </a:lnSpc>
              <a:spcAft>
                <a:spcPts val="0"/>
              </a:spcAft>
              <a:buFont typeface="Wingdings 3"/>
              <a:buChar char=""/>
              <a:defRPr/>
            </a:pPr>
            <a:r>
              <a:rPr lang="en-US" dirty="0"/>
              <a:t>Regimen related Distress</a:t>
            </a:r>
          </a:p>
          <a:p>
            <a:pPr marL="548640" lvl="1" indent="-274320" eaLnBrk="1" fontAlgn="auto" hangingPunct="1">
              <a:lnSpc>
                <a:spcPct val="120000"/>
              </a:lnSpc>
              <a:spcAft>
                <a:spcPts val="0"/>
              </a:spcAft>
              <a:buFont typeface="Wingdings 3"/>
              <a:buChar char=""/>
              <a:defRPr/>
            </a:pPr>
            <a:r>
              <a:rPr lang="en-US" dirty="0"/>
              <a:t>Interpersonal Distress</a:t>
            </a:r>
          </a:p>
          <a:p>
            <a:pPr marL="548640" lvl="1" indent="-274320" eaLnBrk="1" fontAlgn="auto" hangingPunct="1">
              <a:lnSpc>
                <a:spcPct val="120000"/>
              </a:lnSpc>
              <a:spcAft>
                <a:spcPts val="0"/>
              </a:spcAft>
              <a:buFont typeface="Wingdings 3"/>
              <a:buChar char=""/>
              <a:defRPr/>
            </a:pPr>
            <a:endParaRPr lang="en-US" dirty="0"/>
          </a:p>
          <a:p>
            <a:pPr marL="548640" lvl="1" indent="-274320" eaLnBrk="1" fontAlgn="auto" hangingPunct="1">
              <a:lnSpc>
                <a:spcPct val="120000"/>
              </a:lnSpc>
              <a:spcAft>
                <a:spcPts val="0"/>
              </a:spcAft>
              <a:buFont typeface="Wingdings 3"/>
              <a:buNone/>
              <a:defRPr/>
            </a:pPr>
            <a:r>
              <a:rPr lang="en-US" dirty="0"/>
              <a:t>Begin a conversation with any item rated 3 or more – See Distress Scale in your resources page</a:t>
            </a:r>
          </a:p>
          <a:p>
            <a:pPr marL="548640" lvl="1" indent="-274320" eaLnBrk="1" fontAlgn="auto" hangingPunct="1">
              <a:lnSpc>
                <a:spcPct val="120000"/>
              </a:lnSpc>
              <a:spcAft>
                <a:spcPts val="0"/>
              </a:spcAft>
              <a:buFont typeface="Wingdings 3"/>
              <a:buNone/>
              <a:defRPr/>
            </a:pPr>
            <a:endParaRPr lang="en-US" dirty="0"/>
          </a:p>
          <a:p>
            <a:pPr marL="548640" lvl="1" indent="-274320" eaLnBrk="1" fontAlgn="auto" hangingPunct="1">
              <a:lnSpc>
                <a:spcPct val="120000"/>
              </a:lnSpc>
              <a:spcAft>
                <a:spcPts val="0"/>
              </a:spcAft>
              <a:buFont typeface="Wingdings 3"/>
              <a:buChar char=""/>
              <a:defRPr/>
            </a:pPr>
            <a:r>
              <a:rPr lang="en-US" sz="3000" dirty="0"/>
              <a:t>44.5% of individuals reported diabetes distress</a:t>
            </a:r>
          </a:p>
          <a:p>
            <a:pPr marL="548640" lvl="1" indent="-274320" eaLnBrk="1" fontAlgn="auto" hangingPunct="1">
              <a:lnSpc>
                <a:spcPct val="120000"/>
              </a:lnSpc>
              <a:spcAft>
                <a:spcPts val="0"/>
              </a:spcAft>
              <a:buFont typeface="Wingdings 3"/>
              <a:buChar char=""/>
              <a:defRPr/>
            </a:pPr>
            <a:r>
              <a:rPr lang="en-US" sz="3000" dirty="0"/>
              <a:t>Only 24% of providers asked pts how diabetes affected their life (DAWN Study)</a:t>
            </a:r>
          </a:p>
          <a:p>
            <a:pPr marL="548640" lvl="1" indent="-274320" eaLnBrk="1" fontAlgn="auto" hangingPunct="1">
              <a:spcAft>
                <a:spcPts val="0"/>
              </a:spcAft>
              <a:buFont typeface="Wingdings 3"/>
              <a:buNone/>
              <a:defRPr/>
            </a:pPr>
            <a:endParaRPr lang="en-US" dirty="0"/>
          </a:p>
        </p:txBody>
      </p:sp>
      <p:pic>
        <p:nvPicPr>
          <p:cNvPr id="829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81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0640966"/>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228600"/>
            <a:ext cx="8229600" cy="914400"/>
          </a:xfrm>
        </p:spPr>
        <p:txBody>
          <a:bodyPr vert="horz" wrap="square" lIns="91440" tIns="45720" rIns="91440" bIns="45720" numCol="1" anchor="b" anchorCtr="0" compatLnSpc="1">
            <a:prstTxWarp prst="textNoShape">
              <a:avLst/>
            </a:prstTxWarp>
            <a:normAutofit/>
          </a:bodyPr>
          <a:lstStyle/>
          <a:p>
            <a:r>
              <a:rPr lang="en-US" altLang="en-US" kern="1200">
                <a:latin typeface="Calibri" panose="020F0502020204030204" pitchFamily="34" charset="0"/>
                <a:ea typeface="+mj-ea"/>
                <a:cs typeface="+mj-cs"/>
              </a:rPr>
              <a:t>Diabetes Distress Scale cont.</a:t>
            </a:r>
          </a:p>
        </p:txBody>
      </p:sp>
      <p:sp>
        <p:nvSpPr>
          <p:cNvPr id="4" name="Rectangle 3"/>
          <p:cNvSpPr/>
          <p:nvPr/>
        </p:nvSpPr>
        <p:spPr bwMode="auto">
          <a:xfrm>
            <a:off x="457200" y="1219200"/>
            <a:ext cx="4041648" cy="5410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rmAutofit/>
          </a:bodyPr>
          <a:lstStyle/>
          <a:p>
            <a:pPr marL="273050" marR="0" lvl="0" indent="-273050" algn="l" defTabSz="914400" rtl="0" eaLnBrk="0" fontAlgn="base" latinLnBrk="0" hangingPunct="0">
              <a:lnSpc>
                <a:spcPct val="90000"/>
              </a:lnSpc>
              <a:spcBef>
                <a:spcPts val="600"/>
              </a:spcBef>
              <a:spcAft>
                <a:spcPct val="0"/>
              </a:spcAft>
              <a:buClr>
                <a:srgbClr val="86AA2C"/>
              </a:buClr>
              <a:buSzPct val="76000"/>
              <a:buFont typeface="Wingdings 3" panose="05040102010807070707" pitchFamily="18" charset="2"/>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AC6C7456-265F-B184-5E31-450FA8D9050A}"/>
              </a:ext>
            </a:extLst>
          </p:cNvPr>
          <p:cNvPicPr>
            <a:picLocks noChangeAspect="1"/>
          </p:cNvPicPr>
          <p:nvPr/>
        </p:nvPicPr>
        <p:blipFill>
          <a:blip r:embed="rId3"/>
          <a:stretch>
            <a:fillRect/>
          </a:stretch>
        </p:blipFill>
        <p:spPr>
          <a:xfrm>
            <a:off x="4343400" y="1143000"/>
            <a:ext cx="4608577" cy="4800600"/>
          </a:xfrm>
          <a:prstGeom prst="rect">
            <a:avLst/>
          </a:prstGeom>
          <a:noFill/>
        </p:spPr>
      </p:pic>
      <p:sp>
        <p:nvSpPr>
          <p:cNvPr id="6" name="TextBox 5">
            <a:extLst>
              <a:ext uri="{FF2B5EF4-FFF2-40B4-BE49-F238E27FC236}">
                <a16:creationId xmlns:a16="http://schemas.microsoft.com/office/drawing/2014/main" id="{56E364FD-E0C0-A1F4-27A6-82CE2D481264}"/>
              </a:ext>
            </a:extLst>
          </p:cNvPr>
          <p:cNvSpPr txBox="1"/>
          <p:nvPr/>
        </p:nvSpPr>
        <p:spPr>
          <a:xfrm>
            <a:off x="4572000" y="5967845"/>
            <a:ext cx="4155532"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4"/>
              </a:rPr>
              <a:t>https://professional.diabetes.org/sites/default/files/media/ada_mental_health_toolkit_questionnaires.pdf</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C762E9A0-1FFF-29E3-D576-C15152B9DB4B}"/>
              </a:ext>
            </a:extLst>
          </p:cNvPr>
          <p:cNvSpPr txBox="1"/>
          <p:nvPr/>
        </p:nvSpPr>
        <p:spPr>
          <a:xfrm>
            <a:off x="415636" y="1268052"/>
            <a:ext cx="3931921" cy="566308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Feeling that diabetes is taking up too much of my mental and physical energy every day.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Feeling that my doctor doesn't know enough about diabetes and diabetes care/ doesn't give me clear enough directions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Feeling angry, scared, and/or depressed … think about living with diabetes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Feeling that I am not testing my blood sugars frequently enough.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Feeling that I am often failing with my diabetes routine.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Feeling that friends or family are not supportive enough of self-care efforts  (planning activities that …, encourage me to eat the "wrong" foods).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Feeling that diabetes controls my life.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Not feeling motivated to keep up my diabetes self management.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DDS (17) Scoring</a:t>
            </a:r>
          </a:p>
        </p:txBody>
      </p:sp>
    </p:spTree>
    <p:custDataLst>
      <p:tags r:id="rId1"/>
    </p:custDataLst>
    <p:extLst>
      <p:ext uri="{BB962C8B-B14F-4D97-AF65-F5344CB8AC3E}">
        <p14:creationId xmlns:p14="http://schemas.microsoft.com/office/powerpoint/2010/main" val="2594761452"/>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3377-5532-4941-AB3F-0506F9C30DC3}"/>
              </a:ext>
            </a:extLst>
          </p:cNvPr>
          <p:cNvSpPr>
            <a:spLocks noGrp="1"/>
          </p:cNvSpPr>
          <p:nvPr>
            <p:ph type="title"/>
          </p:nvPr>
        </p:nvSpPr>
        <p:spPr>
          <a:xfrm>
            <a:off x="304800" y="228600"/>
            <a:ext cx="8686800" cy="838200"/>
          </a:xfrm>
        </p:spPr>
        <p:txBody>
          <a:bodyPr/>
          <a:lstStyle/>
          <a:p>
            <a:r>
              <a:rPr lang="en-US" dirty="0"/>
              <a:t>Diabetes Distress – *Assess Annually</a:t>
            </a:r>
          </a:p>
        </p:txBody>
      </p:sp>
      <p:sp>
        <p:nvSpPr>
          <p:cNvPr id="7" name="Content Placeholder 6">
            <a:extLst>
              <a:ext uri="{FF2B5EF4-FFF2-40B4-BE49-F238E27FC236}">
                <a16:creationId xmlns:a16="http://schemas.microsoft.com/office/drawing/2014/main" id="{B0AC0D7D-2045-4134-8F14-907280854F84}"/>
              </a:ext>
            </a:extLst>
          </p:cNvPr>
          <p:cNvSpPr>
            <a:spLocks noGrp="1"/>
          </p:cNvSpPr>
          <p:nvPr>
            <p:ph sz="quarter" idx="1"/>
          </p:nvPr>
        </p:nvSpPr>
        <p:spPr>
          <a:xfrm>
            <a:off x="457200" y="1219200"/>
            <a:ext cx="3733800" cy="4937760"/>
          </a:xfrm>
        </p:spPr>
        <p:txBody>
          <a:bodyPr>
            <a:normAutofit/>
          </a:bodyPr>
          <a:lstStyle/>
          <a:p>
            <a:r>
              <a:rPr lang="en-US" sz="2400" dirty="0"/>
              <a:t>High levels of diabetes distress significantly impact medication-taking behaviors and are linked to higher A1C, lower self-efficacy, and poorer dietary and exercise behaviors </a:t>
            </a:r>
          </a:p>
          <a:p>
            <a:r>
              <a:rPr lang="en-US" sz="2400" dirty="0"/>
              <a:t>Can also contribute to higher stress hormone levels</a:t>
            </a:r>
          </a:p>
        </p:txBody>
      </p:sp>
      <p:sp>
        <p:nvSpPr>
          <p:cNvPr id="8" name="Content Placeholder 7">
            <a:extLst>
              <a:ext uri="{FF2B5EF4-FFF2-40B4-BE49-F238E27FC236}">
                <a16:creationId xmlns:a16="http://schemas.microsoft.com/office/drawing/2014/main" id="{44FC1E5F-9A87-470E-BB3B-3A4452339348}"/>
              </a:ext>
            </a:extLst>
          </p:cNvPr>
          <p:cNvSpPr>
            <a:spLocks noGrp="1"/>
          </p:cNvSpPr>
          <p:nvPr>
            <p:ph sz="quarter" idx="2"/>
          </p:nvPr>
        </p:nvSpPr>
        <p:spPr>
          <a:xfrm>
            <a:off x="4498848" y="1216152"/>
            <a:ext cx="4174998" cy="4937760"/>
          </a:xfrm>
        </p:spPr>
        <p:txBody>
          <a:bodyPr>
            <a:normAutofit/>
          </a:bodyPr>
          <a:lstStyle/>
          <a:p>
            <a:r>
              <a:rPr lang="en-US" sz="2800" dirty="0"/>
              <a:t>Address Distress</a:t>
            </a:r>
          </a:p>
          <a:p>
            <a:r>
              <a:rPr lang="en-US" sz="2800" dirty="0"/>
              <a:t>Mindful Self-Compassion is important</a:t>
            </a:r>
          </a:p>
          <a:p>
            <a:r>
              <a:rPr lang="en-US" sz="2800" dirty="0"/>
              <a:t>Counseling and DSME can help</a:t>
            </a:r>
          </a:p>
        </p:txBody>
      </p:sp>
      <p:pic>
        <p:nvPicPr>
          <p:cNvPr id="4" name="Picture 3" descr="A picture containing linedrawing&#10;&#10;Description automatically generated">
            <a:extLst>
              <a:ext uri="{FF2B5EF4-FFF2-40B4-BE49-F238E27FC236}">
                <a16:creationId xmlns:a16="http://schemas.microsoft.com/office/drawing/2014/main" id="{F0D637D6-798C-41DD-A8DB-7599CC8B8B5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4953001" y="3962400"/>
            <a:ext cx="3178005" cy="2590800"/>
          </a:xfrm>
          <a:prstGeom prst="rect">
            <a:avLst/>
          </a:prstGeom>
        </p:spPr>
      </p:pic>
      <p:pic>
        <p:nvPicPr>
          <p:cNvPr id="6" name="Picture 5">
            <a:extLst>
              <a:ext uri="{FF2B5EF4-FFF2-40B4-BE49-F238E27FC236}">
                <a16:creationId xmlns:a16="http://schemas.microsoft.com/office/drawing/2014/main" id="{A9404455-FD68-CA88-7A5B-DE414E06F456}"/>
              </a:ext>
            </a:extLst>
          </p:cNvPr>
          <p:cNvPicPr>
            <a:picLocks noChangeAspect="1"/>
          </p:cNvPicPr>
          <p:nvPr/>
        </p:nvPicPr>
        <p:blipFill>
          <a:blip r:embed="rId4"/>
          <a:stretch>
            <a:fillRect/>
          </a:stretch>
        </p:blipFill>
        <p:spPr>
          <a:xfrm>
            <a:off x="685800" y="6120844"/>
            <a:ext cx="3041609" cy="638902"/>
          </a:xfrm>
          <a:prstGeom prst="rect">
            <a:avLst/>
          </a:prstGeom>
        </p:spPr>
      </p:pic>
      <p:pic>
        <p:nvPicPr>
          <p:cNvPr id="3" name="Picture 2">
            <a:extLst>
              <a:ext uri="{FF2B5EF4-FFF2-40B4-BE49-F238E27FC236}">
                <a16:creationId xmlns:a16="http://schemas.microsoft.com/office/drawing/2014/main" id="{3A19EE93-79B0-9E62-5CFB-D0F04DA78DDD}"/>
              </a:ext>
            </a:extLst>
          </p:cNvPr>
          <p:cNvPicPr>
            <a:picLocks noChangeAspect="1"/>
          </p:cNvPicPr>
          <p:nvPr/>
        </p:nvPicPr>
        <p:blipFill>
          <a:blip r:embed="rId5"/>
          <a:stretch>
            <a:fillRect/>
          </a:stretch>
        </p:blipFill>
        <p:spPr>
          <a:xfrm>
            <a:off x="796904" y="6261341"/>
            <a:ext cx="2819400" cy="341745"/>
          </a:xfrm>
          <a:prstGeom prst="rect">
            <a:avLst/>
          </a:prstGeom>
        </p:spPr>
      </p:pic>
    </p:spTree>
    <p:extLst>
      <p:ext uri="{BB962C8B-B14F-4D97-AF65-F5344CB8AC3E}">
        <p14:creationId xmlns:p14="http://schemas.microsoft.com/office/powerpoint/2010/main" val="27698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5A1DD-BFAD-DC11-7FE6-9C281F4BE6B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7770BAF-B7FC-CF15-4E5C-8246B8F99DA1}"/>
              </a:ext>
            </a:extLst>
          </p:cNvPr>
          <p:cNvSpPr>
            <a:spLocks noGrp="1"/>
          </p:cNvSpPr>
          <p:nvPr>
            <p:ph type="title"/>
          </p:nvPr>
        </p:nvSpPr>
        <p:spPr>
          <a:xfrm>
            <a:off x="455616" y="273050"/>
            <a:ext cx="8226425" cy="1143000"/>
          </a:xfrm>
        </p:spPr>
        <p:txBody>
          <a:bodyPr anchor="b">
            <a:normAutofit/>
          </a:bodyPr>
          <a:lstStyle/>
          <a:p>
            <a:r>
              <a:rPr lang="en-US" dirty="0"/>
              <a:t>Trusting our Intuition</a:t>
            </a:r>
          </a:p>
        </p:txBody>
      </p:sp>
      <p:sp>
        <p:nvSpPr>
          <p:cNvPr id="3" name="Content Placeholder 2">
            <a:extLst>
              <a:ext uri="{FF2B5EF4-FFF2-40B4-BE49-F238E27FC236}">
                <a16:creationId xmlns:a16="http://schemas.microsoft.com/office/drawing/2014/main" id="{F98ECBA1-D4F6-9627-77FE-A584E4AFD38D}"/>
              </a:ext>
            </a:extLst>
          </p:cNvPr>
          <p:cNvSpPr>
            <a:spLocks noGrp="1"/>
          </p:cNvSpPr>
          <p:nvPr>
            <p:ph type="body" sz="half" idx="1"/>
          </p:nvPr>
        </p:nvSpPr>
        <p:spPr>
          <a:xfrm>
            <a:off x="455614" y="1598613"/>
            <a:ext cx="4802186" cy="5259387"/>
          </a:xfrm>
        </p:spPr>
        <p:txBody>
          <a:bodyPr>
            <a:normAutofit/>
          </a:bodyPr>
          <a:lstStyle/>
          <a:p>
            <a:r>
              <a:rPr lang="en-US" sz="2400" b="0" i="0" dirty="0">
                <a:effectLst/>
              </a:rPr>
              <a:t>As healthcare professionals, we tend to focus on problem-solving around lifestyle, medications, and glucose levels. </a:t>
            </a:r>
          </a:p>
          <a:p>
            <a:r>
              <a:rPr lang="en-US" sz="2400" b="0" dirty="0">
                <a:effectLst/>
              </a:rPr>
              <a:t>The results of the Embark study confirm our intuition to prioritize addressing emotions to support individuals living with diabetes. </a:t>
            </a:r>
          </a:p>
          <a:p>
            <a:r>
              <a:rPr lang="en-US" sz="2400" b="1" i="0" dirty="0">
                <a:effectLst/>
              </a:rPr>
              <a:t>Let’s reprioritize our checklist by assessing and addressing distress and move into the heart of providing effective diabetes care.</a:t>
            </a:r>
            <a:endParaRPr lang="en-US" sz="2400" b="0" i="0" dirty="0">
              <a:effectLst/>
            </a:endParaRPr>
          </a:p>
          <a:p>
            <a:pPr>
              <a:lnSpc>
                <a:spcPct val="90000"/>
              </a:lnSpc>
            </a:pPr>
            <a:endParaRPr lang="en-US" sz="2200" dirty="0"/>
          </a:p>
        </p:txBody>
      </p:sp>
      <p:pic>
        <p:nvPicPr>
          <p:cNvPr id="4" name="Picture 3" descr="Hands holding heart">
            <a:extLst>
              <a:ext uri="{FF2B5EF4-FFF2-40B4-BE49-F238E27FC236}">
                <a16:creationId xmlns:a16="http://schemas.microsoft.com/office/drawing/2014/main" id="{D1FD39F8-30EE-3BED-B6BE-2C46B2618E63}"/>
              </a:ext>
            </a:extLst>
          </p:cNvPr>
          <p:cNvPicPr>
            <a:picLocks noChangeAspect="1"/>
          </p:cNvPicPr>
          <p:nvPr/>
        </p:nvPicPr>
        <p:blipFill>
          <a:blip r:embed="rId2" cstate="print">
            <a:extLst>
              <a:ext uri="{28A0092B-C50C-407E-A947-70E740481C1C}">
                <a14:useLocalDpi xmlns:a14="http://schemas.microsoft.com/office/drawing/2010/main" val="0"/>
              </a:ext>
            </a:extLst>
          </a:blip>
          <a:srcRect r="40082" b="-1"/>
          <a:stretch/>
        </p:blipFill>
        <p:spPr>
          <a:xfrm>
            <a:off x="5465823" y="1598613"/>
            <a:ext cx="3216215" cy="3582987"/>
          </a:xfrm>
          <a:prstGeom prst="rect">
            <a:avLst/>
          </a:prstGeom>
          <a:noFill/>
        </p:spPr>
      </p:pic>
    </p:spTree>
    <p:extLst>
      <p:ext uri="{BB962C8B-B14F-4D97-AF65-F5344CB8AC3E}">
        <p14:creationId xmlns:p14="http://schemas.microsoft.com/office/powerpoint/2010/main" val="220643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4392-49E1-7374-29F7-2A67FF11B02B}"/>
              </a:ext>
            </a:extLst>
          </p:cNvPr>
          <p:cNvSpPr>
            <a:spLocks noGrp="1"/>
          </p:cNvSpPr>
          <p:nvPr>
            <p:ph type="title"/>
          </p:nvPr>
        </p:nvSpPr>
        <p:spPr/>
        <p:txBody>
          <a:bodyPr>
            <a:noAutofit/>
          </a:bodyPr>
          <a:lstStyle/>
          <a:p>
            <a:r>
              <a:rPr lang="en-US" sz="3600" dirty="0"/>
              <a:t>Anxiety Symptoms Common in Diabetes</a:t>
            </a:r>
          </a:p>
        </p:txBody>
      </p:sp>
      <p:sp>
        <p:nvSpPr>
          <p:cNvPr id="4" name="Content Placeholder 3">
            <a:extLst>
              <a:ext uri="{FF2B5EF4-FFF2-40B4-BE49-F238E27FC236}">
                <a16:creationId xmlns:a16="http://schemas.microsoft.com/office/drawing/2014/main" id="{C81F6D81-F8E1-FE98-BE00-0C51E41BEC92}"/>
              </a:ext>
            </a:extLst>
          </p:cNvPr>
          <p:cNvSpPr>
            <a:spLocks noGrp="1"/>
          </p:cNvSpPr>
          <p:nvPr>
            <p:ph sz="quarter" idx="1"/>
          </p:nvPr>
        </p:nvSpPr>
        <p:spPr/>
        <p:txBody>
          <a:bodyPr/>
          <a:lstStyle/>
          <a:p>
            <a:r>
              <a:rPr lang="en-US" sz="2400" b="0" i="0" dirty="0">
                <a:solidFill>
                  <a:srgbClr val="383636"/>
                </a:solidFill>
                <a:effectLst/>
                <a:ea typeface="Calibri" panose="020F0502020204030204" pitchFamily="34" charset="0"/>
                <a:cs typeface="Calibri" panose="020F0502020204030204" pitchFamily="34" charset="0"/>
              </a:rPr>
              <a:t>19.5% lifetime prevalence of generalized anxiety disorder in type 1 or type 2 diabetes*</a:t>
            </a:r>
            <a:endParaRPr lang="en-US" sz="2400" dirty="0">
              <a:ea typeface="Calibri" panose="020F0502020204030204" pitchFamily="34" charset="0"/>
              <a:cs typeface="Calibri" panose="020F0502020204030204" pitchFamily="34" charset="0"/>
            </a:endParaRPr>
          </a:p>
          <a:p>
            <a:r>
              <a:rPr lang="en-US" sz="2400" dirty="0">
                <a:solidFill>
                  <a:srgbClr val="383636"/>
                </a:solidFill>
                <a:ea typeface="Calibri" panose="020F0502020204030204" pitchFamily="34" charset="0"/>
                <a:cs typeface="Calibri" panose="020F0502020204030204" pitchFamily="34" charset="0"/>
              </a:rPr>
              <a:t>People with diabetes have h</a:t>
            </a:r>
            <a:r>
              <a:rPr lang="en-US" sz="2400" b="0" i="0" dirty="0">
                <a:solidFill>
                  <a:srgbClr val="383636"/>
                </a:solidFill>
                <a:effectLst/>
                <a:ea typeface="Calibri" panose="020F0502020204030204" pitchFamily="34" charset="0"/>
                <a:cs typeface="Calibri" panose="020F0502020204030204" pitchFamily="34" charset="0"/>
              </a:rPr>
              <a:t>igher rates of:</a:t>
            </a:r>
          </a:p>
          <a:p>
            <a:pPr lvl="1"/>
            <a:r>
              <a:rPr lang="en-US" sz="2400" b="0" i="0" dirty="0">
                <a:solidFill>
                  <a:srgbClr val="383636"/>
                </a:solidFill>
                <a:effectLst/>
                <a:ea typeface="Calibri" panose="020F0502020204030204" pitchFamily="34" charset="0"/>
                <a:cs typeface="Calibri" panose="020F0502020204030204" pitchFamily="34" charset="0"/>
              </a:rPr>
              <a:t> </a:t>
            </a:r>
            <a:r>
              <a:rPr lang="en-US" sz="2000" b="0" i="0" dirty="0">
                <a:solidFill>
                  <a:srgbClr val="383636"/>
                </a:solidFill>
                <a:effectLst/>
                <a:ea typeface="Calibri" panose="020F0502020204030204" pitchFamily="34" charset="0"/>
                <a:cs typeface="Calibri" panose="020F0502020204030204" pitchFamily="34" charset="0"/>
              </a:rPr>
              <a:t>generalized anxiety disorder, </a:t>
            </a:r>
          </a:p>
          <a:p>
            <a:pPr lvl="1"/>
            <a:r>
              <a:rPr lang="en-US" sz="2000" b="0" i="0" dirty="0">
                <a:solidFill>
                  <a:srgbClr val="383636"/>
                </a:solidFill>
                <a:effectLst/>
                <a:ea typeface="Calibri" panose="020F0502020204030204" pitchFamily="34" charset="0"/>
                <a:cs typeface="Calibri" panose="020F0502020204030204" pitchFamily="34" charset="0"/>
              </a:rPr>
              <a:t>body dysmorphic disorder,</a:t>
            </a:r>
          </a:p>
          <a:p>
            <a:pPr lvl="1"/>
            <a:r>
              <a:rPr lang="en-US" sz="2000" b="0" i="0" dirty="0">
                <a:solidFill>
                  <a:srgbClr val="383636"/>
                </a:solidFill>
                <a:effectLst/>
                <a:ea typeface="Calibri" panose="020F0502020204030204" pitchFamily="34" charset="0"/>
                <a:cs typeface="Calibri" panose="020F0502020204030204" pitchFamily="34" charset="0"/>
              </a:rPr>
              <a:t>obsessive compulsive disorder,</a:t>
            </a:r>
          </a:p>
          <a:p>
            <a:pPr lvl="1"/>
            <a:r>
              <a:rPr lang="en-US" sz="2000" b="0" i="0" dirty="0">
                <a:solidFill>
                  <a:srgbClr val="383636"/>
                </a:solidFill>
                <a:effectLst/>
                <a:ea typeface="Calibri" panose="020F0502020204030204" pitchFamily="34" charset="0"/>
                <a:cs typeface="Calibri" panose="020F0502020204030204" pitchFamily="34" charset="0"/>
              </a:rPr>
              <a:t>specific phobias, </a:t>
            </a:r>
            <a:endParaRPr lang="en-US" sz="2000" dirty="0">
              <a:solidFill>
                <a:srgbClr val="383636"/>
              </a:solidFill>
              <a:ea typeface="Calibri" panose="020F0502020204030204" pitchFamily="34" charset="0"/>
              <a:cs typeface="Calibri" panose="020F0502020204030204" pitchFamily="34" charset="0"/>
            </a:endParaRPr>
          </a:p>
          <a:p>
            <a:pPr lvl="1"/>
            <a:r>
              <a:rPr lang="en-US" sz="2000" b="0" i="0" dirty="0">
                <a:solidFill>
                  <a:srgbClr val="383636"/>
                </a:solidFill>
                <a:effectLst/>
                <a:ea typeface="Calibri" panose="020F0502020204030204" pitchFamily="34" charset="0"/>
                <a:cs typeface="Calibri" panose="020F0502020204030204" pitchFamily="34" charset="0"/>
              </a:rPr>
              <a:t>Posttraumatic stress disorder.</a:t>
            </a:r>
          </a:p>
          <a:p>
            <a:pPr lvl="1"/>
            <a:endParaRPr lang="en-US" sz="2000" dirty="0">
              <a:solidFill>
                <a:srgbClr val="383636"/>
              </a:solidFill>
              <a:ea typeface="Calibri" panose="020F0502020204030204" pitchFamily="34" charset="0"/>
              <a:cs typeface="Calibri" panose="020F0502020204030204" pitchFamily="34" charset="0"/>
            </a:endParaRPr>
          </a:p>
          <a:p>
            <a:pPr marL="274638" lvl="1" indent="0">
              <a:buNone/>
            </a:pPr>
            <a:r>
              <a:rPr lang="en-US" sz="2000" dirty="0">
                <a:solidFill>
                  <a:srgbClr val="383636"/>
                </a:solidFill>
                <a:ea typeface="Calibri" panose="020F0502020204030204" pitchFamily="34" charset="0"/>
                <a:cs typeface="Calibri" panose="020F0502020204030204" pitchFamily="34" charset="0"/>
              </a:rPr>
              <a:t>*</a:t>
            </a:r>
            <a:r>
              <a:rPr lang="en-US" sz="2000" b="0" i="0" dirty="0">
                <a:solidFill>
                  <a:srgbClr val="383636"/>
                </a:solidFill>
                <a:effectLst/>
                <a:ea typeface="Calibri" panose="020F0502020204030204" pitchFamily="34" charset="0"/>
                <a:cs typeface="Calibri" panose="020F0502020204030204" pitchFamily="34" charset="0"/>
              </a:rPr>
              <a:t>Behavioral Risk Factor Surveillance System estimates </a:t>
            </a:r>
          </a:p>
          <a:p>
            <a:pPr lvl="1"/>
            <a:endParaRPr lang="en-US" sz="2000" b="0" i="0" dirty="0">
              <a:solidFill>
                <a:srgbClr val="383636"/>
              </a:solidFill>
              <a:effectLst/>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1AFA1A35-EBD8-67FB-ED65-72208AF68338}"/>
              </a:ext>
            </a:extLst>
          </p:cNvPr>
          <p:cNvSpPr>
            <a:spLocks noGrp="1"/>
          </p:cNvSpPr>
          <p:nvPr>
            <p:ph sz="quarter" idx="2"/>
          </p:nvPr>
        </p:nvSpPr>
        <p:spPr/>
        <p:txBody>
          <a:bodyPr/>
          <a:lstStyle/>
          <a:p>
            <a:r>
              <a:rPr lang="en-US" sz="2800" dirty="0"/>
              <a:t>Common Anxieties</a:t>
            </a:r>
          </a:p>
          <a:p>
            <a:pPr lvl="1"/>
            <a:r>
              <a:rPr lang="en-US" sz="2400" dirty="0"/>
              <a:t>Fear of Hypoglycemia</a:t>
            </a:r>
          </a:p>
          <a:p>
            <a:pPr lvl="1"/>
            <a:r>
              <a:rPr lang="en-US" sz="2400" dirty="0"/>
              <a:t>Not meeting glycemic goals</a:t>
            </a:r>
          </a:p>
          <a:p>
            <a:pPr lvl="1"/>
            <a:r>
              <a:rPr lang="en-US" sz="2400" dirty="0"/>
              <a:t>Insulin injection/infusion</a:t>
            </a:r>
          </a:p>
          <a:p>
            <a:pPr lvl="1"/>
            <a:r>
              <a:rPr lang="en-US" sz="2400" dirty="0"/>
              <a:t>Onset of complications</a:t>
            </a:r>
          </a:p>
        </p:txBody>
      </p:sp>
      <p:pic>
        <p:nvPicPr>
          <p:cNvPr id="6" name="Picture 5">
            <a:extLst>
              <a:ext uri="{FF2B5EF4-FFF2-40B4-BE49-F238E27FC236}">
                <a16:creationId xmlns:a16="http://schemas.microsoft.com/office/drawing/2014/main" id="{B03AF55C-7CFD-0E2C-F761-3B1CC3F994DF}"/>
              </a:ext>
            </a:extLst>
          </p:cNvPr>
          <p:cNvPicPr>
            <a:picLocks noChangeAspect="1"/>
          </p:cNvPicPr>
          <p:nvPr/>
        </p:nvPicPr>
        <p:blipFill>
          <a:blip r:embed="rId2"/>
          <a:stretch>
            <a:fillRect/>
          </a:stretch>
        </p:blipFill>
        <p:spPr>
          <a:xfrm>
            <a:off x="5410200" y="5990498"/>
            <a:ext cx="3041609" cy="638902"/>
          </a:xfrm>
          <a:prstGeom prst="rect">
            <a:avLst/>
          </a:prstGeom>
        </p:spPr>
      </p:pic>
      <p:pic>
        <p:nvPicPr>
          <p:cNvPr id="8" name="Picture 7" descr="Stressed woman working at home">
            <a:extLst>
              <a:ext uri="{FF2B5EF4-FFF2-40B4-BE49-F238E27FC236}">
                <a16:creationId xmlns:a16="http://schemas.microsoft.com/office/drawing/2014/main" id="{3957107A-9EF0-5392-49AE-43126D555761}"/>
              </a:ext>
            </a:extLst>
          </p:cNvPr>
          <p:cNvPicPr>
            <a:picLocks noChangeAspect="1"/>
          </p:cNvPicPr>
          <p:nvPr/>
        </p:nvPicPr>
        <p:blipFill>
          <a:blip r:embed="rId3"/>
          <a:stretch>
            <a:fillRect/>
          </a:stretch>
        </p:blipFill>
        <p:spPr>
          <a:xfrm>
            <a:off x="5428891" y="4104294"/>
            <a:ext cx="2719578" cy="1813052"/>
          </a:xfrm>
          <a:prstGeom prst="rect">
            <a:avLst/>
          </a:prstGeom>
        </p:spPr>
      </p:pic>
      <p:pic>
        <p:nvPicPr>
          <p:cNvPr id="3" name="Picture 2">
            <a:extLst>
              <a:ext uri="{FF2B5EF4-FFF2-40B4-BE49-F238E27FC236}">
                <a16:creationId xmlns:a16="http://schemas.microsoft.com/office/drawing/2014/main" id="{CF434A71-E682-3DA3-2DB5-0D07C790BC9B}"/>
              </a:ext>
            </a:extLst>
          </p:cNvPr>
          <p:cNvPicPr>
            <a:picLocks noChangeAspect="1"/>
          </p:cNvPicPr>
          <p:nvPr/>
        </p:nvPicPr>
        <p:blipFill>
          <a:blip r:embed="rId4"/>
          <a:stretch>
            <a:fillRect/>
          </a:stretch>
        </p:blipFill>
        <p:spPr>
          <a:xfrm>
            <a:off x="5531385" y="6167767"/>
            <a:ext cx="2799237" cy="339301"/>
          </a:xfrm>
          <a:prstGeom prst="rect">
            <a:avLst/>
          </a:prstGeom>
        </p:spPr>
      </p:pic>
    </p:spTree>
    <p:extLst>
      <p:ext uri="{BB962C8B-B14F-4D97-AF65-F5344CB8AC3E}">
        <p14:creationId xmlns:p14="http://schemas.microsoft.com/office/powerpoint/2010/main" val="1618900796"/>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pPr>
              <a:defRPr/>
            </a:pPr>
            <a:r>
              <a:rPr lang="en-US" dirty="0"/>
              <a:t>Consider Referral to Mental Health Provider for </a:t>
            </a:r>
            <a:r>
              <a:rPr lang="en-US" dirty="0" err="1"/>
              <a:t>Eval</a:t>
            </a:r>
            <a:r>
              <a:rPr lang="en-US" dirty="0"/>
              <a:t> and Treatment</a:t>
            </a:r>
          </a:p>
        </p:txBody>
      </p:sp>
      <p:sp>
        <p:nvSpPr>
          <p:cNvPr id="39939" name="Content Placeholder 2"/>
          <p:cNvSpPr>
            <a:spLocks noGrp="1"/>
          </p:cNvSpPr>
          <p:nvPr>
            <p:ph sz="quarter" idx="1"/>
          </p:nvPr>
        </p:nvSpPr>
        <p:spPr>
          <a:xfrm>
            <a:off x="493143" y="1447800"/>
            <a:ext cx="8229600" cy="5029200"/>
          </a:xfrm>
        </p:spPr>
        <p:txBody>
          <a:bodyPr/>
          <a:lstStyle/>
          <a:p>
            <a:r>
              <a:rPr lang="en-US" altLang="en-US" dirty="0"/>
              <a:t>Low engagement in diabetes self-management</a:t>
            </a:r>
          </a:p>
          <a:p>
            <a:r>
              <a:rPr lang="en-US" altLang="en-US" dirty="0"/>
              <a:t>Screens positive for depression, anxiety, </a:t>
            </a:r>
            <a:r>
              <a:rPr lang="en-US" altLang="en-US" dirty="0" err="1"/>
              <a:t>FoH</a:t>
            </a:r>
            <a:r>
              <a:rPr lang="en-US" altLang="en-US" dirty="0"/>
              <a:t>*</a:t>
            </a:r>
          </a:p>
          <a:p>
            <a:r>
              <a:rPr lang="en-US" altLang="en-US" dirty="0"/>
              <a:t>Disordered eating or disrupted eating patterns</a:t>
            </a:r>
          </a:p>
          <a:p>
            <a:r>
              <a:rPr lang="en-US" altLang="en-US" dirty="0"/>
              <a:t>Not taking insulin/meds to lose weight</a:t>
            </a:r>
          </a:p>
          <a:p>
            <a:r>
              <a:rPr lang="en-US" altLang="en-US" dirty="0"/>
              <a:t>Serious mental illness is suspected</a:t>
            </a:r>
          </a:p>
          <a:p>
            <a:r>
              <a:rPr lang="en-US" altLang="en-US" dirty="0"/>
              <a:t>Youth with repeated hospitalizations, distress</a:t>
            </a:r>
          </a:p>
          <a:p>
            <a:r>
              <a:rPr lang="en-US" altLang="en-US" dirty="0"/>
              <a:t>Cognitive impairment or impairment of DSME</a:t>
            </a:r>
          </a:p>
          <a:p>
            <a:r>
              <a:rPr lang="en-US" altLang="en-US" dirty="0"/>
              <a:t>Before bariatric/metabolic surgery        </a:t>
            </a:r>
            <a:br>
              <a:rPr lang="en-US" altLang="en-US" dirty="0"/>
            </a:br>
            <a:r>
              <a:rPr lang="en-US" altLang="en-US" sz="2800" dirty="0"/>
              <a:t>*</a:t>
            </a:r>
            <a:r>
              <a:rPr lang="en-US" altLang="en-US" sz="2400" dirty="0"/>
              <a:t>Fear of hypoglycemia</a:t>
            </a:r>
            <a:endParaRPr lang="en-US" altLang="en-US" sz="2800" dirty="0"/>
          </a:p>
        </p:txBody>
      </p:sp>
      <p:pic>
        <p:nvPicPr>
          <p:cNvPr id="4" name="Picture 3">
            <a:extLst>
              <a:ext uri="{FF2B5EF4-FFF2-40B4-BE49-F238E27FC236}">
                <a16:creationId xmlns:a16="http://schemas.microsoft.com/office/drawing/2014/main" id="{FB673EAF-CCF7-0B8D-3C0C-8E3148219315}"/>
              </a:ext>
            </a:extLst>
          </p:cNvPr>
          <p:cNvPicPr>
            <a:picLocks noChangeAspect="1"/>
          </p:cNvPicPr>
          <p:nvPr/>
        </p:nvPicPr>
        <p:blipFill>
          <a:blip r:embed="rId2"/>
          <a:stretch>
            <a:fillRect/>
          </a:stretch>
        </p:blipFill>
        <p:spPr>
          <a:xfrm>
            <a:off x="5680587" y="6237302"/>
            <a:ext cx="3234813" cy="392098"/>
          </a:xfrm>
          <a:prstGeom prst="rect">
            <a:avLst/>
          </a:prstGeom>
        </p:spPr>
      </p:pic>
    </p:spTree>
    <p:extLst>
      <p:ext uri="{BB962C8B-B14F-4D97-AF65-F5344CB8AC3E}">
        <p14:creationId xmlns:p14="http://schemas.microsoft.com/office/powerpoint/2010/main" val="712790548"/>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3884C-95AB-B27C-E1B9-0020E697A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6F465-890B-55E8-DA4D-117AEADE3D2E}"/>
              </a:ext>
            </a:extLst>
          </p:cNvPr>
          <p:cNvSpPr>
            <a:spLocks noGrp="1"/>
          </p:cNvSpPr>
          <p:nvPr>
            <p:ph type="title"/>
          </p:nvPr>
        </p:nvSpPr>
        <p:spPr/>
        <p:txBody>
          <a:bodyPr wrap="square" anchor="b">
            <a:normAutofit/>
          </a:bodyPr>
          <a:lstStyle/>
          <a:p>
            <a:r>
              <a:rPr lang="en-US" dirty="0"/>
              <a:t>Care Study</a:t>
            </a:r>
          </a:p>
        </p:txBody>
      </p:sp>
      <p:sp>
        <p:nvSpPr>
          <p:cNvPr id="4" name="Content Placeholder 3">
            <a:extLst>
              <a:ext uri="{FF2B5EF4-FFF2-40B4-BE49-F238E27FC236}">
                <a16:creationId xmlns:a16="http://schemas.microsoft.com/office/drawing/2014/main" id="{15F5C1DB-7CC3-9B3A-8FBB-1CFB4AA6F9B0}"/>
              </a:ext>
            </a:extLst>
          </p:cNvPr>
          <p:cNvSpPr>
            <a:spLocks noGrp="1"/>
          </p:cNvSpPr>
          <p:nvPr>
            <p:ph sz="quarter" idx="1"/>
          </p:nvPr>
        </p:nvSpPr>
        <p:spPr>
          <a:xfrm>
            <a:off x="457200" y="1219200"/>
            <a:ext cx="3352800" cy="4937760"/>
          </a:xfrm>
        </p:spPr>
        <p:txBody>
          <a:bodyPr/>
          <a:lstStyle/>
          <a:p>
            <a:r>
              <a:rPr lang="en-US" sz="2800" dirty="0"/>
              <a:t>Acknowledge – That makes sense you are not taking your meds due to fear of hypo.</a:t>
            </a:r>
          </a:p>
          <a:p>
            <a:r>
              <a:rPr lang="en-US" sz="2800" dirty="0"/>
              <a:t>What about just taking metformin?</a:t>
            </a:r>
          </a:p>
          <a:p>
            <a:r>
              <a:rPr lang="en-US" sz="2800" dirty="0"/>
              <a:t>If we can get strips for your meter, would you be interested in checking your BG?</a:t>
            </a:r>
          </a:p>
        </p:txBody>
      </p:sp>
      <p:sp>
        <p:nvSpPr>
          <p:cNvPr id="3" name="Content Placeholder 2">
            <a:extLst>
              <a:ext uri="{FF2B5EF4-FFF2-40B4-BE49-F238E27FC236}">
                <a16:creationId xmlns:a16="http://schemas.microsoft.com/office/drawing/2014/main" id="{56A23986-7579-C5D3-35F4-3F2C4D5D83C5}"/>
              </a:ext>
            </a:extLst>
          </p:cNvPr>
          <p:cNvSpPr>
            <a:spLocks noGrp="1"/>
          </p:cNvSpPr>
          <p:nvPr>
            <p:ph sz="quarter" idx="2"/>
          </p:nvPr>
        </p:nvSpPr>
        <p:spPr>
          <a:xfrm>
            <a:off x="5791200" y="1216152"/>
            <a:ext cx="3124200" cy="5641848"/>
          </a:xfrm>
        </p:spPr>
        <p:txBody>
          <a:bodyPr wrap="square" anchor="t">
            <a:normAutofit fontScale="85000" lnSpcReduction="20000"/>
          </a:bodyPr>
          <a:lstStyle/>
          <a:p>
            <a:pPr>
              <a:lnSpc>
                <a:spcPct val="120000"/>
              </a:lnSpc>
            </a:pPr>
            <a:r>
              <a:rPr lang="en-US" sz="2500" dirty="0"/>
              <a:t>34-year-old transgender female, with type 2 diabetes, ends up in urgent care with an abscess due to elevated blood glucose – A1C 9.4%. Living with roommates. </a:t>
            </a:r>
            <a:br>
              <a:rPr lang="en-US" sz="2500" dirty="0"/>
            </a:br>
            <a:r>
              <a:rPr lang="en-US" sz="2500" dirty="0"/>
              <a:t>On glipizide and metformin, but not taking because can’t afford strips to check glucose. Afraid of glucose going too low. </a:t>
            </a:r>
          </a:p>
          <a:p>
            <a:pPr>
              <a:lnSpc>
                <a:spcPct val="120000"/>
              </a:lnSpc>
            </a:pPr>
            <a:r>
              <a:rPr lang="en-US" sz="2500" dirty="0"/>
              <a:t>History of diabetes distress and anxiety.</a:t>
            </a:r>
          </a:p>
        </p:txBody>
      </p:sp>
      <p:pic>
        <p:nvPicPr>
          <p:cNvPr id="5" name="Picture 4" descr="Person in a car">
            <a:extLst>
              <a:ext uri="{FF2B5EF4-FFF2-40B4-BE49-F238E27FC236}">
                <a16:creationId xmlns:a16="http://schemas.microsoft.com/office/drawing/2014/main" id="{3B541D83-FC20-6826-5683-61A2B46BC9A0}"/>
              </a:ext>
            </a:extLst>
          </p:cNvPr>
          <p:cNvPicPr>
            <a:picLocks noChangeAspect="1"/>
          </p:cNvPicPr>
          <p:nvPr/>
        </p:nvPicPr>
        <p:blipFill rotWithShape="1">
          <a:blip r:embed="rId2"/>
          <a:srcRect l="34662" r="10496" b="-3"/>
          <a:stretch/>
        </p:blipFill>
        <p:spPr>
          <a:xfrm>
            <a:off x="3836185" y="1524000"/>
            <a:ext cx="1984248" cy="2424194"/>
          </a:xfrm>
          <a:prstGeom prst="rect">
            <a:avLst/>
          </a:prstGeom>
          <a:noFill/>
        </p:spPr>
      </p:pic>
      <p:sp>
        <p:nvSpPr>
          <p:cNvPr id="6" name="TextBox 5">
            <a:extLst>
              <a:ext uri="{FF2B5EF4-FFF2-40B4-BE49-F238E27FC236}">
                <a16:creationId xmlns:a16="http://schemas.microsoft.com/office/drawing/2014/main" id="{7A453936-C63C-28F6-3500-6AE87531C6D6}"/>
              </a:ext>
            </a:extLst>
          </p:cNvPr>
          <p:cNvSpPr txBox="1"/>
          <p:nvPr/>
        </p:nvSpPr>
        <p:spPr>
          <a:xfrm rot="20103776">
            <a:off x="3853892" y="4416418"/>
            <a:ext cx="1986379"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Jokerman" panose="04090605060D06020702" pitchFamily="82" charset="0"/>
                <a:ea typeface="ＭＳ Ｐゴシック" panose="020B0600070205080204" pitchFamily="34" charset="-128"/>
                <a:cs typeface="+mn-cs"/>
              </a:rPr>
              <a:t>curiosity</a:t>
            </a:r>
          </a:p>
        </p:txBody>
      </p:sp>
    </p:spTree>
    <p:extLst>
      <p:ext uri="{BB962C8B-B14F-4D97-AF65-F5344CB8AC3E}">
        <p14:creationId xmlns:p14="http://schemas.microsoft.com/office/powerpoint/2010/main" val="16346665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364;p66">
            <a:extLst>
              <a:ext uri="{FF2B5EF4-FFF2-40B4-BE49-F238E27FC236}">
                <a16:creationId xmlns:a16="http://schemas.microsoft.com/office/drawing/2014/main" id="{C1F22492-4FED-C4F4-8201-A98793C95CAD}"/>
              </a:ext>
            </a:extLst>
          </p:cNvPr>
          <p:cNvSpPr>
            <a:spLocks noGrp="1"/>
          </p:cNvSpPr>
          <p:nvPr>
            <p:ph type="title"/>
          </p:nvPr>
        </p:nvSpPr>
        <p:spPr/>
        <p:txBody>
          <a:bodyPr vert="horz" wrap="square" lIns="68569" tIns="34275" rIns="68569" bIns="34275" numCol="1" anchor="ctr" anchorCtr="0" compatLnSpc="1">
            <a:prstTxWarp prst="textNoShape">
              <a:avLst/>
            </a:prstTxWarp>
          </a:bodyPr>
          <a:lstStyle/>
          <a:p>
            <a:pPr>
              <a:buClr>
                <a:srgbClr val="000000"/>
              </a:buClr>
              <a:buSzPts val="4000"/>
              <a:buFont typeface="Calibri" panose="020F0502020204030204" pitchFamily="34" charset="0"/>
              <a:buNone/>
            </a:pPr>
            <a:r>
              <a:rPr lang="en-US" altLang="en-US"/>
              <a:t>Professional CGM</a:t>
            </a:r>
          </a:p>
        </p:txBody>
      </p:sp>
      <p:graphicFrame>
        <p:nvGraphicFramePr>
          <p:cNvPr id="365" name="Google Shape;365;p66">
            <a:extLst>
              <a:ext uri="{FF2B5EF4-FFF2-40B4-BE49-F238E27FC236}">
                <a16:creationId xmlns:a16="http://schemas.microsoft.com/office/drawing/2014/main" id="{1CB44E17-225C-2057-63D8-919961ED8764}"/>
              </a:ext>
            </a:extLst>
          </p:cNvPr>
          <p:cNvGraphicFramePr/>
          <p:nvPr>
            <p:extLst>
              <p:ext uri="{D42A27DB-BD31-4B8C-83A1-F6EECF244321}">
                <p14:modId xmlns:p14="http://schemas.microsoft.com/office/powerpoint/2010/main" val="3299916903"/>
              </p:ext>
            </p:extLst>
          </p:nvPr>
        </p:nvGraphicFramePr>
        <p:xfrm>
          <a:off x="609600" y="1554164"/>
          <a:ext cx="7620000" cy="3932237"/>
        </p:xfrm>
        <a:graphic>
          <a:graphicData uri="http://schemas.openxmlformats.org/drawingml/2006/table">
            <a:tbl>
              <a:tblPr firstRow="1" firstCol="1" bandRow="1">
                <a:noFill/>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341462">
                <a:tc>
                  <a:txBody>
                    <a:bodyPr/>
                    <a:lstStyle/>
                    <a:p>
                      <a:pPr marL="0" marR="0" lvl="0" indent="0" algn="l" rtl="0">
                        <a:lnSpc>
                          <a:spcPct val="115000"/>
                        </a:lnSpc>
                        <a:spcBef>
                          <a:spcPts val="0"/>
                        </a:spcBef>
                        <a:spcAft>
                          <a:spcPts val="0"/>
                        </a:spcAft>
                        <a:buNone/>
                      </a:pPr>
                      <a:r>
                        <a:rPr lang="en-US" sz="1800" b="1" dirty="0">
                          <a:solidFill>
                            <a:schemeClr val="bg1"/>
                          </a:solidFill>
                        </a:rPr>
                        <a:t> Characteristics</a:t>
                      </a:r>
                      <a:endParaRPr sz="1800" b="1"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b="1" dirty="0">
                          <a:solidFill>
                            <a:schemeClr val="bg1"/>
                          </a:solidFill>
                        </a:rPr>
                        <a:t>Dexcom G6 Pro</a:t>
                      </a:r>
                      <a:endParaRPr sz="1800" b="1" dirty="0">
                        <a:solidFill>
                          <a:schemeClr val="bg1"/>
                        </a:solidFill>
                      </a:endParaRPr>
                    </a:p>
                  </a:txBody>
                  <a:tcPr marL="28769" marR="28769" marT="0" marB="0"/>
                </a:tc>
                <a:extLst>
                  <a:ext uri="{0D108BD9-81ED-4DB2-BD59-A6C34878D82A}">
                    <a16:rowId xmlns:a16="http://schemas.microsoft.com/office/drawing/2014/main" val="10000"/>
                  </a:ext>
                </a:extLst>
              </a:tr>
              <a:tr h="318177">
                <a:tc>
                  <a:txBody>
                    <a:bodyPr/>
                    <a:lstStyle/>
                    <a:p>
                      <a:pPr marL="0" marR="0" lvl="0" indent="0" algn="l" rtl="0">
                        <a:lnSpc>
                          <a:spcPct val="115000"/>
                        </a:lnSpc>
                        <a:spcBef>
                          <a:spcPts val="0"/>
                        </a:spcBef>
                        <a:spcAft>
                          <a:spcPts val="0"/>
                        </a:spcAft>
                        <a:buNone/>
                      </a:pPr>
                      <a:r>
                        <a:rPr lang="en-US" sz="1800" dirty="0">
                          <a:solidFill>
                            <a:schemeClr val="bg1"/>
                          </a:solidFill>
                        </a:rPr>
                        <a:t>Blinded vs unblinded</a:t>
                      </a:r>
                      <a:endParaRPr sz="1800"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dirty="0">
                          <a:solidFill>
                            <a:schemeClr val="bg1"/>
                          </a:solidFill>
                        </a:rPr>
                        <a:t>Both</a:t>
                      </a:r>
                      <a:endParaRPr sz="1800" dirty="0">
                        <a:solidFill>
                          <a:schemeClr val="bg1"/>
                        </a:solidFill>
                        <a:latin typeface="Calibri"/>
                        <a:ea typeface="Calibri"/>
                        <a:cs typeface="Calibri"/>
                        <a:sym typeface="Calibri"/>
                      </a:endParaRPr>
                    </a:p>
                  </a:txBody>
                  <a:tcPr marL="28769" marR="28769" marT="0" marB="0"/>
                </a:tc>
                <a:extLst>
                  <a:ext uri="{0D108BD9-81ED-4DB2-BD59-A6C34878D82A}">
                    <a16:rowId xmlns:a16="http://schemas.microsoft.com/office/drawing/2014/main" val="10001"/>
                  </a:ext>
                </a:extLst>
              </a:tr>
              <a:tr h="656222">
                <a:tc>
                  <a:txBody>
                    <a:bodyPr/>
                    <a:lstStyle/>
                    <a:p>
                      <a:pPr marL="0" marR="0" lvl="0" indent="0" algn="l" rtl="0">
                        <a:lnSpc>
                          <a:spcPct val="115000"/>
                        </a:lnSpc>
                        <a:spcBef>
                          <a:spcPts val="0"/>
                        </a:spcBef>
                        <a:spcAft>
                          <a:spcPts val="0"/>
                        </a:spcAft>
                        <a:buNone/>
                      </a:pPr>
                      <a:r>
                        <a:rPr lang="en-US" sz="1800" dirty="0">
                          <a:solidFill>
                            <a:schemeClr val="bg1"/>
                          </a:solidFill>
                        </a:rPr>
                        <a:t>Maximum wear time of sensor</a:t>
                      </a:r>
                      <a:endParaRPr sz="1800"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dirty="0">
                          <a:solidFill>
                            <a:schemeClr val="bg1"/>
                          </a:solidFill>
                        </a:rPr>
                        <a:t>10 days</a:t>
                      </a:r>
                      <a:endParaRPr sz="1800" dirty="0">
                        <a:solidFill>
                          <a:schemeClr val="bg1"/>
                        </a:solidFill>
                        <a:latin typeface="Calibri"/>
                        <a:ea typeface="Calibri"/>
                        <a:cs typeface="Calibri"/>
                        <a:sym typeface="Calibri"/>
                      </a:endParaRPr>
                    </a:p>
                  </a:txBody>
                  <a:tcPr marL="28769" marR="28769" marT="0" marB="0"/>
                </a:tc>
                <a:extLst>
                  <a:ext uri="{0D108BD9-81ED-4DB2-BD59-A6C34878D82A}">
                    <a16:rowId xmlns:a16="http://schemas.microsoft.com/office/drawing/2014/main" val="10002"/>
                  </a:ext>
                </a:extLst>
              </a:tr>
              <a:tr h="329531">
                <a:tc>
                  <a:txBody>
                    <a:bodyPr/>
                    <a:lstStyle/>
                    <a:p>
                      <a:pPr marL="0" marR="0" lvl="0" indent="0" algn="l" rtl="0">
                        <a:lnSpc>
                          <a:spcPct val="115000"/>
                        </a:lnSpc>
                        <a:spcBef>
                          <a:spcPts val="0"/>
                        </a:spcBef>
                        <a:spcAft>
                          <a:spcPts val="0"/>
                        </a:spcAft>
                        <a:buNone/>
                      </a:pPr>
                      <a:r>
                        <a:rPr lang="en-US" sz="1800" dirty="0">
                          <a:solidFill>
                            <a:schemeClr val="bg1"/>
                          </a:solidFill>
                        </a:rPr>
                        <a:t>Calibration</a:t>
                      </a:r>
                      <a:endParaRPr sz="1800"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dirty="0">
                          <a:solidFill>
                            <a:schemeClr val="bg1"/>
                          </a:solidFill>
                        </a:rPr>
                        <a:t>None</a:t>
                      </a:r>
                      <a:endParaRPr sz="1800" dirty="0">
                        <a:solidFill>
                          <a:schemeClr val="bg1"/>
                        </a:solidFill>
                        <a:latin typeface="Calibri"/>
                        <a:ea typeface="Calibri"/>
                        <a:cs typeface="Calibri"/>
                        <a:sym typeface="Calibri"/>
                      </a:endParaRPr>
                    </a:p>
                  </a:txBody>
                  <a:tcPr marL="28769" marR="28769" marT="0" marB="0"/>
                </a:tc>
                <a:extLst>
                  <a:ext uri="{0D108BD9-81ED-4DB2-BD59-A6C34878D82A}">
                    <a16:rowId xmlns:a16="http://schemas.microsoft.com/office/drawing/2014/main" val="10003"/>
                  </a:ext>
                </a:extLst>
              </a:tr>
              <a:tr h="318177">
                <a:tc>
                  <a:txBody>
                    <a:bodyPr/>
                    <a:lstStyle/>
                    <a:p>
                      <a:pPr marL="0" marR="0" lvl="0" indent="0" algn="l" rtl="0">
                        <a:lnSpc>
                          <a:spcPct val="115000"/>
                        </a:lnSpc>
                        <a:spcBef>
                          <a:spcPts val="0"/>
                        </a:spcBef>
                        <a:spcAft>
                          <a:spcPts val="0"/>
                        </a:spcAft>
                        <a:buNone/>
                      </a:pPr>
                      <a:r>
                        <a:rPr lang="en-US" sz="1800" dirty="0">
                          <a:solidFill>
                            <a:schemeClr val="bg1"/>
                          </a:solidFill>
                        </a:rPr>
                        <a:t>Downloading reports</a:t>
                      </a:r>
                      <a:endParaRPr sz="1800"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dirty="0">
                          <a:solidFill>
                            <a:schemeClr val="bg1"/>
                          </a:solidFill>
                        </a:rPr>
                        <a:t>Clarity</a:t>
                      </a:r>
                      <a:endParaRPr sz="1800" dirty="0">
                        <a:solidFill>
                          <a:schemeClr val="bg1"/>
                        </a:solidFill>
                        <a:latin typeface="Calibri"/>
                        <a:ea typeface="Calibri"/>
                        <a:cs typeface="Calibri"/>
                        <a:sym typeface="Calibri"/>
                      </a:endParaRPr>
                    </a:p>
                  </a:txBody>
                  <a:tcPr marL="28769" marR="28769" marT="0" marB="0"/>
                </a:tc>
                <a:extLst>
                  <a:ext uri="{0D108BD9-81ED-4DB2-BD59-A6C34878D82A}">
                    <a16:rowId xmlns:a16="http://schemas.microsoft.com/office/drawing/2014/main" val="10004"/>
                  </a:ext>
                </a:extLst>
              </a:tr>
              <a:tr h="656222">
                <a:tc>
                  <a:txBody>
                    <a:bodyPr/>
                    <a:lstStyle/>
                    <a:p>
                      <a:pPr marL="0" marR="0" lvl="0" indent="0" algn="l" rtl="0">
                        <a:lnSpc>
                          <a:spcPct val="115000"/>
                        </a:lnSpc>
                        <a:spcBef>
                          <a:spcPts val="0"/>
                        </a:spcBef>
                        <a:spcAft>
                          <a:spcPts val="0"/>
                        </a:spcAft>
                        <a:buNone/>
                      </a:pPr>
                      <a:r>
                        <a:rPr lang="en-US" sz="1800" dirty="0">
                          <a:solidFill>
                            <a:schemeClr val="bg1"/>
                          </a:solidFill>
                        </a:rPr>
                        <a:t>Care between transmitter use</a:t>
                      </a:r>
                      <a:endParaRPr sz="1800"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dirty="0">
                          <a:solidFill>
                            <a:schemeClr val="bg1"/>
                          </a:solidFill>
                        </a:rPr>
                        <a:t>Disposable-1 time use, must attached transmitter</a:t>
                      </a:r>
                      <a:endParaRPr sz="1800" dirty="0">
                        <a:solidFill>
                          <a:schemeClr val="bg1"/>
                        </a:solidFill>
                        <a:latin typeface="Calibri"/>
                        <a:ea typeface="Calibri"/>
                        <a:cs typeface="Calibri"/>
                        <a:sym typeface="Calibri"/>
                      </a:endParaRPr>
                    </a:p>
                  </a:txBody>
                  <a:tcPr marL="28769" marR="28769" marT="0" marB="0"/>
                </a:tc>
                <a:extLst>
                  <a:ext uri="{0D108BD9-81ED-4DB2-BD59-A6C34878D82A}">
                    <a16:rowId xmlns:a16="http://schemas.microsoft.com/office/drawing/2014/main" val="10005"/>
                  </a:ext>
                </a:extLst>
              </a:tr>
              <a:tr h="656222">
                <a:tc>
                  <a:txBody>
                    <a:bodyPr/>
                    <a:lstStyle/>
                    <a:p>
                      <a:pPr marL="0" marR="0" lvl="0" indent="0" algn="l" rtl="0">
                        <a:lnSpc>
                          <a:spcPct val="115000"/>
                        </a:lnSpc>
                        <a:spcBef>
                          <a:spcPts val="0"/>
                        </a:spcBef>
                        <a:spcAft>
                          <a:spcPts val="0"/>
                        </a:spcAft>
                        <a:buNone/>
                      </a:pPr>
                      <a:r>
                        <a:rPr lang="en-US" sz="1800" dirty="0">
                          <a:solidFill>
                            <a:schemeClr val="bg1"/>
                          </a:solidFill>
                        </a:rPr>
                        <a:t>Alarms for high/low glucose  alerts</a:t>
                      </a:r>
                      <a:endParaRPr sz="1800"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dirty="0">
                          <a:solidFill>
                            <a:schemeClr val="bg1"/>
                          </a:solidFill>
                        </a:rPr>
                        <a:t>Yes</a:t>
                      </a:r>
                      <a:endParaRPr sz="1800" dirty="0">
                        <a:solidFill>
                          <a:schemeClr val="bg1"/>
                        </a:solidFill>
                        <a:latin typeface="Calibri"/>
                        <a:ea typeface="Calibri"/>
                        <a:cs typeface="Calibri"/>
                        <a:sym typeface="Calibri"/>
                      </a:endParaRPr>
                    </a:p>
                  </a:txBody>
                  <a:tcPr marL="28769" marR="28769" marT="0" marB="0"/>
                </a:tc>
                <a:extLst>
                  <a:ext uri="{0D108BD9-81ED-4DB2-BD59-A6C34878D82A}">
                    <a16:rowId xmlns:a16="http://schemas.microsoft.com/office/drawing/2014/main" val="10006"/>
                  </a:ext>
                </a:extLst>
              </a:tr>
              <a:tr h="328112">
                <a:tc>
                  <a:txBody>
                    <a:bodyPr/>
                    <a:lstStyle/>
                    <a:p>
                      <a:pPr marL="0" marR="0" lvl="0" indent="0" algn="l" rtl="0">
                        <a:lnSpc>
                          <a:spcPct val="115000"/>
                        </a:lnSpc>
                        <a:spcBef>
                          <a:spcPts val="0"/>
                        </a:spcBef>
                        <a:spcAft>
                          <a:spcPts val="0"/>
                        </a:spcAft>
                        <a:buNone/>
                      </a:pPr>
                      <a:r>
                        <a:rPr lang="en-US" sz="1800" dirty="0">
                          <a:solidFill>
                            <a:schemeClr val="bg1"/>
                          </a:solidFill>
                        </a:rPr>
                        <a:t>Interfering substances</a:t>
                      </a:r>
                      <a:endParaRPr sz="1800"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dirty="0">
                          <a:solidFill>
                            <a:schemeClr val="bg1"/>
                          </a:solidFill>
                        </a:rPr>
                        <a:t>Hydroxyurea</a:t>
                      </a:r>
                      <a:endParaRPr sz="1800" dirty="0">
                        <a:solidFill>
                          <a:schemeClr val="bg1"/>
                        </a:solidFill>
                        <a:latin typeface="Calibri"/>
                        <a:ea typeface="Calibri"/>
                        <a:cs typeface="Calibri"/>
                        <a:sym typeface="Calibri"/>
                      </a:endParaRPr>
                    </a:p>
                  </a:txBody>
                  <a:tcPr marL="28769" marR="28769" marT="0" marB="0"/>
                </a:tc>
                <a:extLst>
                  <a:ext uri="{0D108BD9-81ED-4DB2-BD59-A6C34878D82A}">
                    <a16:rowId xmlns:a16="http://schemas.microsoft.com/office/drawing/2014/main" val="10007"/>
                  </a:ext>
                </a:extLst>
              </a:tr>
              <a:tr h="328112">
                <a:tc>
                  <a:txBody>
                    <a:bodyPr/>
                    <a:lstStyle/>
                    <a:p>
                      <a:pPr marL="0" marR="0" lvl="0" indent="0" algn="l" rtl="0">
                        <a:lnSpc>
                          <a:spcPct val="115000"/>
                        </a:lnSpc>
                        <a:spcBef>
                          <a:spcPts val="0"/>
                        </a:spcBef>
                        <a:spcAft>
                          <a:spcPts val="0"/>
                        </a:spcAft>
                        <a:buNone/>
                      </a:pPr>
                      <a:r>
                        <a:rPr lang="en-US" sz="1800" dirty="0">
                          <a:solidFill>
                            <a:schemeClr val="bg1"/>
                          </a:solidFill>
                          <a:latin typeface="Calibri"/>
                          <a:ea typeface="Calibri"/>
                          <a:cs typeface="Calibri"/>
                          <a:sym typeface="Calibri"/>
                        </a:rPr>
                        <a:t>Mobile app</a:t>
                      </a:r>
                      <a:endParaRPr sz="1800" dirty="0">
                        <a:solidFill>
                          <a:schemeClr val="bg1"/>
                        </a:solidFill>
                        <a:latin typeface="Calibri"/>
                        <a:ea typeface="Calibri"/>
                        <a:cs typeface="Calibri"/>
                        <a:sym typeface="Calibri"/>
                      </a:endParaRPr>
                    </a:p>
                  </a:txBody>
                  <a:tcPr marL="28769" marR="28769" marT="0" marB="0"/>
                </a:tc>
                <a:tc>
                  <a:txBody>
                    <a:bodyPr/>
                    <a:lstStyle/>
                    <a:p>
                      <a:pPr marL="0" marR="0" lvl="0" indent="0" algn="l" rtl="0">
                        <a:lnSpc>
                          <a:spcPct val="115000"/>
                        </a:lnSpc>
                        <a:spcBef>
                          <a:spcPts val="0"/>
                        </a:spcBef>
                        <a:spcAft>
                          <a:spcPts val="0"/>
                        </a:spcAft>
                        <a:buNone/>
                      </a:pPr>
                      <a:r>
                        <a:rPr lang="en-US" sz="1800" dirty="0">
                          <a:solidFill>
                            <a:schemeClr val="bg1"/>
                          </a:solidFill>
                          <a:latin typeface="Calibri"/>
                          <a:ea typeface="Calibri"/>
                          <a:cs typeface="Calibri"/>
                          <a:sym typeface="Calibri"/>
                        </a:rPr>
                        <a:t>Dexcom G6</a:t>
                      </a:r>
                      <a:endParaRPr sz="1800" dirty="0">
                        <a:solidFill>
                          <a:schemeClr val="bg1"/>
                        </a:solidFill>
                        <a:latin typeface="Calibri"/>
                        <a:ea typeface="Calibri"/>
                        <a:cs typeface="Calibri"/>
                        <a:sym typeface="Calibri"/>
                      </a:endParaRPr>
                    </a:p>
                  </a:txBody>
                  <a:tcPr marL="28769" marR="28769" marT="0" marB="0"/>
                </a:tc>
                <a:extLst>
                  <a:ext uri="{0D108BD9-81ED-4DB2-BD59-A6C34878D82A}">
                    <a16:rowId xmlns:a16="http://schemas.microsoft.com/office/drawing/2014/main" val="253845007"/>
                  </a:ext>
                </a:extLst>
              </a:tr>
            </a:tbl>
          </a:graphicData>
        </a:graphic>
      </p:graphicFrame>
      <p:sp>
        <p:nvSpPr>
          <p:cNvPr id="117792" name="Google Shape;366;p66">
            <a:extLst>
              <a:ext uri="{FF2B5EF4-FFF2-40B4-BE49-F238E27FC236}">
                <a16:creationId xmlns:a16="http://schemas.microsoft.com/office/drawing/2014/main" id="{F03D6328-57DE-197F-FBC8-33701AEC438F}"/>
              </a:ext>
            </a:extLst>
          </p:cNvPr>
          <p:cNvSpPr txBox="1">
            <a:spLocks noChangeArrowheads="1"/>
          </p:cNvSpPr>
          <p:nvPr/>
        </p:nvSpPr>
        <p:spPr bwMode="auto">
          <a:xfrm>
            <a:off x="171450" y="5600701"/>
            <a:ext cx="8277225"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ADCES Practice Paper. The diabetes care and education specialist role in CGM.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85" y="304800"/>
            <a:ext cx="8229600" cy="1409700"/>
          </a:xfrm>
        </p:spPr>
        <p:txBody>
          <a:bodyPr>
            <a:normAutofit fontScale="90000"/>
          </a:bodyPr>
          <a:lstStyle/>
          <a:p>
            <a:r>
              <a:rPr lang="en-US" dirty="0"/>
              <a:t>Empowering and Promoting Health for Individuals and Populations</a:t>
            </a:r>
          </a:p>
        </p:txBody>
      </p:sp>
      <p:pic>
        <p:nvPicPr>
          <p:cNvPr id="3" name="Picture 2">
            <a:extLst>
              <a:ext uri="{FF2B5EF4-FFF2-40B4-BE49-F238E27FC236}">
                <a16:creationId xmlns:a16="http://schemas.microsoft.com/office/drawing/2014/main" id="{96E32A98-6FE2-46D9-9EBD-0208757BF422}"/>
              </a:ext>
            </a:extLst>
          </p:cNvPr>
          <p:cNvPicPr>
            <a:picLocks noChangeAspect="1"/>
          </p:cNvPicPr>
          <p:nvPr/>
        </p:nvPicPr>
        <p:blipFill>
          <a:blip r:embed="rId3"/>
          <a:stretch>
            <a:fillRect/>
          </a:stretch>
        </p:blipFill>
        <p:spPr>
          <a:xfrm>
            <a:off x="1834465" y="1905000"/>
            <a:ext cx="5023535" cy="3353210"/>
          </a:xfrm>
          <a:prstGeom prst="rect">
            <a:avLst/>
          </a:prstGeom>
        </p:spPr>
      </p:pic>
      <p:sp>
        <p:nvSpPr>
          <p:cNvPr id="4" name="TextBox 3">
            <a:extLst>
              <a:ext uri="{FF2B5EF4-FFF2-40B4-BE49-F238E27FC236}">
                <a16:creationId xmlns:a16="http://schemas.microsoft.com/office/drawing/2014/main" id="{096671EB-49BA-4549-A77A-08F61C7E6CAF}"/>
              </a:ext>
            </a:extLst>
          </p:cNvPr>
          <p:cNvSpPr txBox="1"/>
          <p:nvPr/>
        </p:nvSpPr>
        <p:spPr>
          <a:xfrm>
            <a:off x="1981200" y="5410200"/>
            <a:ext cx="48768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anose="020B0600070205080204" pitchFamily="34" charset="-128"/>
                <a:cs typeface="+mn-cs"/>
              </a:rPr>
              <a:t>Our Actions Make a Difference</a:t>
            </a:r>
          </a:p>
        </p:txBody>
      </p:sp>
    </p:spTree>
    <p:custDataLst>
      <p:tags r:id="rId1"/>
    </p:custDataLst>
    <p:extLst>
      <p:ext uri="{BB962C8B-B14F-4D97-AF65-F5344CB8AC3E}">
        <p14:creationId xmlns:p14="http://schemas.microsoft.com/office/powerpoint/2010/main" val="395785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67B0DDE-B6B9-0F69-54EA-7E3F40853FAE}"/>
              </a:ext>
            </a:extLst>
          </p:cNvPr>
          <p:cNvSpPr>
            <a:spLocks noGrp="1" noChangeArrowheads="1"/>
          </p:cNvSpPr>
          <p:nvPr>
            <p:ph type="body" idx="1"/>
          </p:nvPr>
        </p:nvSpPr>
        <p:spPr>
          <a:xfrm>
            <a:off x="381000" y="2743200"/>
            <a:ext cx="7848600" cy="3429000"/>
          </a:xfrm>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lstStyle/>
          <a:p>
            <a:pPr>
              <a:buFontTx/>
              <a:buBlip>
                <a:blip r:embed="rId2"/>
              </a:buBlip>
            </a:pPr>
            <a:r>
              <a:rPr lang="en-US" altLang="en-US" b="0" dirty="0"/>
              <a:t>Beliefs </a:t>
            </a:r>
            <a:r>
              <a:rPr lang="en-US" altLang="en-US" dirty="0"/>
              <a:t>about health and diabetes</a:t>
            </a:r>
            <a:endParaRPr lang="en-US" altLang="en-US" b="0" dirty="0"/>
          </a:p>
          <a:p>
            <a:pPr>
              <a:buFontTx/>
              <a:buBlip>
                <a:blip r:embed="rId2"/>
              </a:buBlip>
            </a:pPr>
            <a:r>
              <a:rPr lang="en-US" altLang="en-US" b="0" dirty="0"/>
              <a:t>Barriers</a:t>
            </a:r>
            <a:r>
              <a:rPr lang="en-US" altLang="en-US" dirty="0"/>
              <a:t> can be confused with non-compliance</a:t>
            </a:r>
          </a:p>
          <a:p>
            <a:pPr>
              <a:buFontTx/>
              <a:buBlip>
                <a:blip r:embed="rId2"/>
              </a:buBlip>
            </a:pPr>
            <a:r>
              <a:rPr lang="en-US" altLang="en-US" b="0" dirty="0"/>
              <a:t>Burnout</a:t>
            </a:r>
            <a:r>
              <a:rPr lang="en-US" altLang="en-US" dirty="0"/>
              <a:t> lookout. On extended diabetes vacation due to diabetes distress?</a:t>
            </a:r>
          </a:p>
          <a:p>
            <a:pPr>
              <a:buFontTx/>
              <a:buBlip>
                <a:blip r:embed="rId2"/>
              </a:buBlip>
            </a:pPr>
            <a:r>
              <a:rPr lang="en-US" altLang="en-US" b="0" dirty="0"/>
              <a:t>Bouncing back – leaning into resilience</a:t>
            </a:r>
            <a:endParaRPr lang="en-US" altLang="en-US" dirty="0"/>
          </a:p>
        </p:txBody>
      </p:sp>
      <p:graphicFrame>
        <p:nvGraphicFramePr>
          <p:cNvPr id="155651" name="Object 3">
            <a:extLst>
              <a:ext uri="{FF2B5EF4-FFF2-40B4-BE49-F238E27FC236}">
                <a16:creationId xmlns:a16="http://schemas.microsoft.com/office/drawing/2014/main" id="{2D07727A-6885-12EA-D65A-C57B60A43282}"/>
              </a:ext>
            </a:extLst>
          </p:cNvPr>
          <p:cNvGraphicFramePr>
            <a:graphicFrameLocks noChangeAspect="1"/>
          </p:cNvGraphicFramePr>
          <p:nvPr/>
        </p:nvGraphicFramePr>
        <p:xfrm>
          <a:off x="3733800" y="457200"/>
          <a:ext cx="1676400" cy="16764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5651" name="Object 3">
                        <a:extLst>
                          <a:ext uri="{FF2B5EF4-FFF2-40B4-BE49-F238E27FC236}">
                            <a16:creationId xmlns:a16="http://schemas.microsoft.com/office/drawing/2014/main" id="{2D07727A-6885-12EA-D65A-C57B60A43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57200"/>
                        <a:ext cx="16764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22347789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650">
                                            <p:txEl>
                                              <p:pRg st="0" end="0"/>
                                            </p:txEl>
                                          </p:spTgt>
                                        </p:tgtEl>
                                        <p:attrNameLst>
                                          <p:attrName>style.visibility</p:attrName>
                                        </p:attrNameLst>
                                      </p:cBhvr>
                                      <p:to>
                                        <p:strVal val="visible"/>
                                      </p:to>
                                    </p:set>
                                    <p:animEffect transition="in" filter="wipe(left)">
                                      <p:cBhvr>
                                        <p:cTn id="7" dur="500"/>
                                        <p:tgtEl>
                                          <p:spTgt spid="155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5650">
                                            <p:txEl>
                                              <p:pRg st="1" end="1"/>
                                            </p:txEl>
                                          </p:spTgt>
                                        </p:tgtEl>
                                        <p:attrNameLst>
                                          <p:attrName>style.visibility</p:attrName>
                                        </p:attrNameLst>
                                      </p:cBhvr>
                                      <p:to>
                                        <p:strVal val="visible"/>
                                      </p:to>
                                    </p:set>
                                    <p:animEffect transition="in" filter="wipe(left)">
                                      <p:cBhvr>
                                        <p:cTn id="12" dur="500"/>
                                        <p:tgtEl>
                                          <p:spTgt spid="15565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5650">
                                            <p:txEl>
                                              <p:pRg st="2" end="2"/>
                                            </p:txEl>
                                          </p:spTgt>
                                        </p:tgtEl>
                                        <p:attrNameLst>
                                          <p:attrName>style.visibility</p:attrName>
                                        </p:attrNameLst>
                                      </p:cBhvr>
                                      <p:to>
                                        <p:strVal val="visible"/>
                                      </p:to>
                                    </p:set>
                                    <p:animEffect transition="in" filter="wipe(left)">
                                      <p:cBhvr>
                                        <p:cTn id="17" dur="500"/>
                                        <p:tgtEl>
                                          <p:spTgt spid="15565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5650">
                                            <p:txEl>
                                              <p:pRg st="3" end="3"/>
                                            </p:txEl>
                                          </p:spTgt>
                                        </p:tgtEl>
                                        <p:attrNameLst>
                                          <p:attrName>style.visibility</p:attrName>
                                        </p:attrNameLst>
                                      </p:cBhvr>
                                      <p:to>
                                        <p:strVal val="visible"/>
                                      </p:to>
                                    </p:set>
                                    <p:animEffect transition="in" filter="wipe(left)">
                                      <p:cBhvr>
                                        <p:cTn id="22" dur="500"/>
                                        <p:tgtEl>
                                          <p:spTgt spid="155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Treatment Goals aren’t met</a:t>
            </a:r>
          </a:p>
        </p:txBody>
      </p:sp>
      <p:sp>
        <p:nvSpPr>
          <p:cNvPr id="3" name="Content Placeholder 2"/>
          <p:cNvSpPr>
            <a:spLocks noGrp="1"/>
          </p:cNvSpPr>
          <p:nvPr>
            <p:ph sz="quarter" idx="1"/>
          </p:nvPr>
        </p:nvSpPr>
        <p:spPr>
          <a:xfrm>
            <a:off x="457200" y="1219200"/>
            <a:ext cx="4800600" cy="5257800"/>
          </a:xfrm>
        </p:spPr>
        <p:txBody>
          <a:bodyPr>
            <a:normAutofit/>
          </a:bodyPr>
          <a:lstStyle/>
          <a:p>
            <a:r>
              <a:rPr lang="en-US" dirty="0"/>
              <a:t>Reassess treatment regimen and barriers</a:t>
            </a:r>
          </a:p>
          <a:p>
            <a:pPr lvl="1"/>
            <a:r>
              <a:rPr lang="en-US" dirty="0"/>
              <a:t>Social determinants of Health</a:t>
            </a:r>
          </a:p>
          <a:p>
            <a:pPr lvl="1"/>
            <a:r>
              <a:rPr lang="en-US" dirty="0"/>
              <a:t>Health &amp; Numeral Literacy</a:t>
            </a:r>
          </a:p>
          <a:p>
            <a:pPr lvl="1"/>
            <a:r>
              <a:rPr lang="en-US" dirty="0"/>
              <a:t>Language barriers</a:t>
            </a:r>
          </a:p>
          <a:p>
            <a:pPr lvl="1"/>
            <a:r>
              <a:rPr lang="en-US" dirty="0"/>
              <a:t>Diabetes related distress or depression</a:t>
            </a:r>
          </a:p>
          <a:p>
            <a:pPr lvl="1"/>
            <a:r>
              <a:rPr lang="en-US" dirty="0"/>
              <a:t>Competing demands  </a:t>
            </a:r>
          </a:p>
          <a:p>
            <a:pPr lvl="1"/>
            <a:r>
              <a:rPr lang="en-US" dirty="0"/>
              <a:t>Medication costs</a:t>
            </a:r>
          </a:p>
        </p:txBody>
      </p:sp>
      <p:pic>
        <p:nvPicPr>
          <p:cNvPr id="4" name="Picture 3"/>
          <p:cNvPicPr>
            <a:picLocks noChangeAspect="1"/>
          </p:cNvPicPr>
          <p:nvPr/>
        </p:nvPicPr>
        <p:blipFill>
          <a:blip r:embed="rId4"/>
          <a:stretch>
            <a:fillRect/>
          </a:stretch>
        </p:blipFill>
        <p:spPr>
          <a:xfrm>
            <a:off x="5562600" y="1295400"/>
            <a:ext cx="2600325" cy="1752600"/>
          </a:xfrm>
          <a:prstGeom prst="rect">
            <a:avLst/>
          </a:prstGeom>
        </p:spPr>
      </p:pic>
      <p:sp>
        <p:nvSpPr>
          <p:cNvPr id="5" name="TextBox 4">
            <a:extLst>
              <a:ext uri="{FF2B5EF4-FFF2-40B4-BE49-F238E27FC236}">
                <a16:creationId xmlns:a16="http://schemas.microsoft.com/office/drawing/2014/main" id="{5B8DB57E-B18D-6167-2CAD-6D91521B110E}"/>
              </a:ext>
            </a:extLst>
          </p:cNvPr>
          <p:cNvSpPr txBox="1"/>
          <p:nvPr/>
        </p:nvSpPr>
        <p:spPr>
          <a:xfrm>
            <a:off x="5562600" y="3164551"/>
            <a:ext cx="3190336" cy="325730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Action Steps</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Provide Diabetes Self- Management Education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Refer to RD/RDN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Social Services</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Community Health Worker</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Support Group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Other</a:t>
            </a:r>
          </a:p>
        </p:txBody>
      </p:sp>
      <p:pic>
        <p:nvPicPr>
          <p:cNvPr id="6" name="Picture 5">
            <a:extLst>
              <a:ext uri="{FF2B5EF4-FFF2-40B4-BE49-F238E27FC236}">
                <a16:creationId xmlns:a16="http://schemas.microsoft.com/office/drawing/2014/main" id="{D8606AD9-0FA1-9179-2342-209D369E990C}"/>
              </a:ext>
            </a:extLst>
          </p:cNvPr>
          <p:cNvPicPr>
            <a:picLocks noChangeAspect="1"/>
          </p:cNvPicPr>
          <p:nvPr/>
        </p:nvPicPr>
        <p:blipFill>
          <a:blip r:embed="rId5"/>
          <a:stretch>
            <a:fillRect/>
          </a:stretch>
        </p:blipFill>
        <p:spPr>
          <a:xfrm>
            <a:off x="757396" y="5992134"/>
            <a:ext cx="3814604" cy="462376"/>
          </a:xfrm>
          <a:prstGeom prst="rect">
            <a:avLst/>
          </a:prstGeom>
        </p:spPr>
      </p:pic>
    </p:spTree>
    <p:custDataLst>
      <p:tags r:id="rId1"/>
    </p:custDataLst>
    <p:extLst>
      <p:ext uri="{BB962C8B-B14F-4D97-AF65-F5344CB8AC3E}">
        <p14:creationId xmlns:p14="http://schemas.microsoft.com/office/powerpoint/2010/main" val="234155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28600"/>
            <a:ext cx="8229600" cy="914400"/>
          </a:xfrm>
        </p:spPr>
        <p:txBody>
          <a:bodyPr wrap="square" anchor="b">
            <a:normAutofit/>
          </a:bodyPr>
          <a:lstStyle/>
          <a:p>
            <a:pPr eaLnBrk="1" hangingPunct="1"/>
            <a:r>
              <a:rPr lang="en-US" altLang="en-US" dirty="0"/>
              <a:t>Individualized Care Strategies</a:t>
            </a:r>
          </a:p>
        </p:txBody>
      </p:sp>
      <p:sp>
        <p:nvSpPr>
          <p:cNvPr id="3" name="Content Placeholder 2"/>
          <p:cNvSpPr>
            <a:spLocks noGrp="1"/>
          </p:cNvSpPr>
          <p:nvPr>
            <p:ph sz="quarter" idx="1"/>
          </p:nvPr>
        </p:nvSpPr>
        <p:spPr>
          <a:xfrm>
            <a:off x="457200" y="1219200"/>
            <a:ext cx="4041648" cy="4937760"/>
          </a:xfrm>
        </p:spPr>
        <p:txBody>
          <a:bodyPr wrap="square" anchor="t">
            <a:normAutofit/>
          </a:bodyPr>
          <a:lstStyle/>
          <a:p>
            <a:pPr marL="274320" indent="-274320" eaLnBrk="1" fontAlgn="auto" hangingPunct="1">
              <a:lnSpc>
                <a:spcPct val="90000"/>
              </a:lnSpc>
              <a:spcAft>
                <a:spcPts val="0"/>
              </a:spcAft>
              <a:buFont typeface="Wingdings 3"/>
              <a:buChar char=""/>
              <a:defRPr/>
            </a:pPr>
            <a:r>
              <a:rPr lang="en-US" sz="2200"/>
              <a:t>Consider individualized care and create environmental structures to support people with:</a:t>
            </a:r>
          </a:p>
          <a:p>
            <a:pPr marL="548640" lvl="1" indent="-274320" eaLnBrk="1" fontAlgn="auto" hangingPunct="1">
              <a:lnSpc>
                <a:spcPct val="90000"/>
              </a:lnSpc>
              <a:spcAft>
                <a:spcPts val="0"/>
              </a:spcAft>
              <a:buFont typeface="Wingdings 3"/>
              <a:buChar char=""/>
              <a:defRPr/>
            </a:pPr>
            <a:r>
              <a:rPr lang="en-US" sz="2200"/>
              <a:t>Food insecurity</a:t>
            </a:r>
          </a:p>
          <a:p>
            <a:pPr marL="548640" lvl="1" indent="-274320" eaLnBrk="1" fontAlgn="auto" hangingPunct="1">
              <a:lnSpc>
                <a:spcPct val="90000"/>
              </a:lnSpc>
              <a:spcAft>
                <a:spcPts val="0"/>
              </a:spcAft>
              <a:buFont typeface="Wingdings 3"/>
              <a:buChar char=""/>
              <a:defRPr/>
            </a:pPr>
            <a:r>
              <a:rPr lang="en-US" sz="2200"/>
              <a:t>Living situation &amp; Housing</a:t>
            </a:r>
          </a:p>
          <a:p>
            <a:pPr marL="548640" lvl="1" indent="-274320" eaLnBrk="1" fontAlgn="auto" hangingPunct="1">
              <a:lnSpc>
                <a:spcPct val="90000"/>
              </a:lnSpc>
              <a:spcAft>
                <a:spcPts val="0"/>
              </a:spcAft>
              <a:buFont typeface="Wingdings 3"/>
              <a:buChar char=""/>
              <a:defRPr/>
            </a:pPr>
            <a:r>
              <a:rPr lang="en-US" sz="2200"/>
              <a:t>Refugee, Migrant farm laborers</a:t>
            </a:r>
          </a:p>
          <a:p>
            <a:pPr marL="548640" lvl="1" indent="-274320" eaLnBrk="1" fontAlgn="auto" hangingPunct="1">
              <a:lnSpc>
                <a:spcPct val="90000"/>
              </a:lnSpc>
              <a:spcAft>
                <a:spcPts val="0"/>
              </a:spcAft>
              <a:buFont typeface="Wingdings 3"/>
              <a:buChar char=""/>
              <a:defRPr/>
            </a:pPr>
            <a:r>
              <a:rPr lang="en-US" sz="2200"/>
              <a:t>Language barriers</a:t>
            </a:r>
          </a:p>
          <a:p>
            <a:pPr marL="548640" lvl="1" indent="-274320" eaLnBrk="1" fontAlgn="auto" hangingPunct="1">
              <a:lnSpc>
                <a:spcPct val="90000"/>
              </a:lnSpc>
              <a:spcAft>
                <a:spcPts val="0"/>
              </a:spcAft>
              <a:buFont typeface="Wingdings 3"/>
              <a:buChar char=""/>
              <a:defRPr/>
            </a:pPr>
            <a:endParaRPr lang="en-US" sz="2200"/>
          </a:p>
          <a:p>
            <a:pPr marL="274320" indent="-274320" eaLnBrk="1" fontAlgn="auto" hangingPunct="1">
              <a:lnSpc>
                <a:spcPct val="90000"/>
              </a:lnSpc>
              <a:spcAft>
                <a:spcPts val="0"/>
              </a:spcAft>
              <a:buFont typeface="Wingdings 3"/>
              <a:buChar char=""/>
              <a:defRPr/>
            </a:pPr>
            <a:r>
              <a:rPr lang="en-US" sz="2200"/>
              <a:t>Health disparities related to:</a:t>
            </a:r>
          </a:p>
          <a:p>
            <a:pPr marL="548640" lvl="1" indent="-274320" eaLnBrk="1" fontAlgn="auto" hangingPunct="1">
              <a:lnSpc>
                <a:spcPct val="90000"/>
              </a:lnSpc>
              <a:spcAft>
                <a:spcPts val="0"/>
              </a:spcAft>
              <a:buFont typeface="Wingdings 3"/>
              <a:buChar char=""/>
              <a:defRPr/>
            </a:pPr>
            <a:r>
              <a:rPr lang="en-US" sz="2200"/>
              <a:t>Ethnicity, racism, culture, sex, socioeconomic status, LGBTQ</a:t>
            </a:r>
          </a:p>
        </p:txBody>
      </p:sp>
      <p:pic>
        <p:nvPicPr>
          <p:cNvPr id="4" name="Picture 3" descr="Female doctor talking with patients">
            <a:extLst>
              <a:ext uri="{FF2B5EF4-FFF2-40B4-BE49-F238E27FC236}">
                <a16:creationId xmlns:a16="http://schemas.microsoft.com/office/drawing/2014/main" id="{942B0C0D-93E0-8AFF-9185-811F24118883}"/>
              </a:ext>
            </a:extLst>
          </p:cNvPr>
          <p:cNvPicPr>
            <a:picLocks noChangeAspect="1"/>
          </p:cNvPicPr>
          <p:nvPr/>
        </p:nvPicPr>
        <p:blipFill>
          <a:blip r:embed="rId2"/>
          <a:srcRect l="10261" r="35102" b="-3"/>
          <a:stretch/>
        </p:blipFill>
        <p:spPr>
          <a:xfrm>
            <a:off x="4632198" y="1216152"/>
            <a:ext cx="4041648" cy="4937760"/>
          </a:xfrm>
          <a:prstGeom prst="rect">
            <a:avLst/>
          </a:prstGeom>
          <a:noFill/>
        </p:spPr>
      </p:pic>
      <p:pic>
        <p:nvPicPr>
          <p:cNvPr id="2" name="Picture 1">
            <a:extLst>
              <a:ext uri="{FF2B5EF4-FFF2-40B4-BE49-F238E27FC236}">
                <a16:creationId xmlns:a16="http://schemas.microsoft.com/office/drawing/2014/main" id="{B2DECC03-1F29-DDD0-8A8F-3E2A45C1079A}"/>
              </a:ext>
            </a:extLst>
          </p:cNvPr>
          <p:cNvPicPr>
            <a:picLocks noChangeAspect="1"/>
          </p:cNvPicPr>
          <p:nvPr/>
        </p:nvPicPr>
        <p:blipFill>
          <a:blip r:embed="rId3"/>
          <a:stretch>
            <a:fillRect/>
          </a:stretch>
        </p:blipFill>
        <p:spPr>
          <a:xfrm>
            <a:off x="5562600" y="6227064"/>
            <a:ext cx="2516325" cy="458118"/>
          </a:xfrm>
          <a:prstGeom prst="rect">
            <a:avLst/>
          </a:prstGeom>
        </p:spPr>
      </p:pic>
    </p:spTree>
    <p:extLst>
      <p:ext uri="{BB962C8B-B14F-4D97-AF65-F5344CB8AC3E}">
        <p14:creationId xmlns:p14="http://schemas.microsoft.com/office/powerpoint/2010/main" val="4064889645"/>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19C8B-0FA6-4781-BFB0-59B357A5B312}"/>
              </a:ext>
            </a:extLst>
          </p:cNvPr>
          <p:cNvSpPr>
            <a:spLocks noGrp="1"/>
          </p:cNvSpPr>
          <p:nvPr>
            <p:ph type="title"/>
          </p:nvPr>
        </p:nvSpPr>
        <p:spPr/>
        <p:txBody>
          <a:bodyPr/>
          <a:lstStyle/>
          <a:p>
            <a:r>
              <a:rPr lang="en-US" dirty="0"/>
              <a:t>Food Insecurity</a:t>
            </a:r>
          </a:p>
        </p:txBody>
      </p:sp>
      <p:sp>
        <p:nvSpPr>
          <p:cNvPr id="3" name="Content Placeholder 2">
            <a:extLst>
              <a:ext uri="{FF2B5EF4-FFF2-40B4-BE49-F238E27FC236}">
                <a16:creationId xmlns:a16="http://schemas.microsoft.com/office/drawing/2014/main" id="{861AE43B-16A8-4B22-A4E4-F6AF3F516D21}"/>
              </a:ext>
            </a:extLst>
          </p:cNvPr>
          <p:cNvSpPr>
            <a:spLocks noGrp="1"/>
          </p:cNvSpPr>
          <p:nvPr>
            <p:ph sz="quarter" idx="1"/>
          </p:nvPr>
        </p:nvSpPr>
        <p:spPr/>
        <p:txBody>
          <a:bodyPr/>
          <a:lstStyle/>
          <a:p>
            <a:r>
              <a:rPr lang="en-US" i="1" dirty="0"/>
              <a:t>Food insecurity is the unreliable availability of nutritious food and the inability to consistently obtain food without resorting to socially unacceptable practices</a:t>
            </a:r>
          </a:p>
        </p:txBody>
      </p:sp>
      <p:sp>
        <p:nvSpPr>
          <p:cNvPr id="4" name="Content Placeholder 3">
            <a:extLst>
              <a:ext uri="{FF2B5EF4-FFF2-40B4-BE49-F238E27FC236}">
                <a16:creationId xmlns:a16="http://schemas.microsoft.com/office/drawing/2014/main" id="{5F511270-E570-4C1F-B9BF-EC77AEA67D92}"/>
              </a:ext>
            </a:extLst>
          </p:cNvPr>
          <p:cNvSpPr>
            <a:spLocks noGrp="1"/>
          </p:cNvSpPr>
          <p:nvPr>
            <p:ph sz="quarter" idx="2"/>
          </p:nvPr>
        </p:nvSpPr>
        <p:spPr>
          <a:xfrm>
            <a:off x="4741106" y="1184564"/>
            <a:ext cx="4174294" cy="4937760"/>
          </a:xfrm>
        </p:spPr>
        <p:txBody>
          <a:bodyPr/>
          <a:lstStyle/>
          <a:p>
            <a:r>
              <a:rPr lang="en-US" sz="2800" dirty="0"/>
              <a:t>Up to 20% in diabetes</a:t>
            </a:r>
          </a:p>
          <a:p>
            <a:pPr lvl="1"/>
            <a:r>
              <a:rPr lang="en-US" dirty="0"/>
              <a:t>Higher in African American, Latinos, low income, single moms</a:t>
            </a:r>
          </a:p>
          <a:p>
            <a:r>
              <a:rPr lang="en-US" sz="2800" dirty="0"/>
              <a:t>Type 2 diabetes risk doubled in those</a:t>
            </a:r>
            <a:r>
              <a:rPr lang="en-US" dirty="0"/>
              <a:t> </a:t>
            </a:r>
            <a:r>
              <a:rPr lang="en-US" sz="2800" dirty="0"/>
              <a:t>with food insecurity</a:t>
            </a:r>
            <a:endParaRPr lang="en-US" dirty="0"/>
          </a:p>
        </p:txBody>
      </p:sp>
      <p:pic>
        <p:nvPicPr>
          <p:cNvPr id="5" name="Picture 4">
            <a:extLst>
              <a:ext uri="{FF2B5EF4-FFF2-40B4-BE49-F238E27FC236}">
                <a16:creationId xmlns:a16="http://schemas.microsoft.com/office/drawing/2014/main" id="{92766794-C0A0-4099-A152-C4AAE72B14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05400" y="4390505"/>
            <a:ext cx="3160660" cy="2438400"/>
          </a:xfrm>
          <a:prstGeom prst="rect">
            <a:avLst/>
          </a:prstGeom>
        </p:spPr>
      </p:pic>
      <p:pic>
        <p:nvPicPr>
          <p:cNvPr id="8" name="Picture 7">
            <a:extLst>
              <a:ext uri="{FF2B5EF4-FFF2-40B4-BE49-F238E27FC236}">
                <a16:creationId xmlns:a16="http://schemas.microsoft.com/office/drawing/2014/main" id="{AF5A9FD6-1237-8CF1-7C2E-D2CA51DF2987}"/>
              </a:ext>
            </a:extLst>
          </p:cNvPr>
          <p:cNvPicPr>
            <a:picLocks noChangeAspect="1"/>
          </p:cNvPicPr>
          <p:nvPr/>
        </p:nvPicPr>
        <p:blipFill>
          <a:blip r:embed="rId4"/>
          <a:stretch>
            <a:fillRect/>
          </a:stretch>
        </p:blipFill>
        <p:spPr>
          <a:xfrm>
            <a:off x="822881" y="6004101"/>
            <a:ext cx="2516325" cy="458118"/>
          </a:xfrm>
          <a:prstGeom prst="rect">
            <a:avLst/>
          </a:prstGeom>
        </p:spPr>
      </p:pic>
    </p:spTree>
    <p:extLst>
      <p:ext uri="{BB962C8B-B14F-4D97-AF65-F5344CB8AC3E}">
        <p14:creationId xmlns:p14="http://schemas.microsoft.com/office/powerpoint/2010/main" val="681690369"/>
      </p:ext>
    </p:extLst>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8B58-04C4-454E-BC52-7FD59CF10450}"/>
              </a:ext>
            </a:extLst>
          </p:cNvPr>
          <p:cNvSpPr>
            <a:spLocks noGrp="1"/>
          </p:cNvSpPr>
          <p:nvPr>
            <p:ph type="title"/>
          </p:nvPr>
        </p:nvSpPr>
        <p:spPr/>
        <p:txBody>
          <a:bodyPr/>
          <a:lstStyle/>
          <a:p>
            <a:r>
              <a:rPr lang="en-US" dirty="0"/>
              <a:t>Living Situation impacts self-care</a:t>
            </a:r>
          </a:p>
        </p:txBody>
      </p:sp>
      <p:sp>
        <p:nvSpPr>
          <p:cNvPr id="3" name="Content Placeholder 2">
            <a:extLst>
              <a:ext uri="{FF2B5EF4-FFF2-40B4-BE49-F238E27FC236}">
                <a16:creationId xmlns:a16="http://schemas.microsoft.com/office/drawing/2014/main" id="{1AC2EE6F-7691-44A0-A198-78341895E5FC}"/>
              </a:ext>
            </a:extLst>
          </p:cNvPr>
          <p:cNvSpPr>
            <a:spLocks noGrp="1"/>
          </p:cNvSpPr>
          <p:nvPr>
            <p:ph sz="quarter" idx="1"/>
          </p:nvPr>
        </p:nvSpPr>
        <p:spPr/>
        <p:txBody>
          <a:bodyPr/>
          <a:lstStyle/>
          <a:p>
            <a:r>
              <a:rPr lang="en-US" dirty="0"/>
              <a:t>The prevalence of diabetes in the unhoused population is estimated to be around 8% </a:t>
            </a:r>
          </a:p>
          <a:p>
            <a:r>
              <a:rPr lang="en-US" dirty="0"/>
              <a:t>Need secure places to keep supplies and meds</a:t>
            </a:r>
          </a:p>
          <a:p>
            <a:r>
              <a:rPr lang="en-US" dirty="0"/>
              <a:t>Help connect with social resources</a:t>
            </a:r>
          </a:p>
        </p:txBody>
      </p:sp>
      <p:pic>
        <p:nvPicPr>
          <p:cNvPr id="6" name="Content Placeholder 5">
            <a:extLst>
              <a:ext uri="{FF2B5EF4-FFF2-40B4-BE49-F238E27FC236}">
                <a16:creationId xmlns:a16="http://schemas.microsoft.com/office/drawing/2014/main" id="{AC8F0414-0A43-4CE6-8861-CBC95088A404}"/>
              </a:ext>
            </a:extLst>
          </p:cNvPr>
          <p:cNvPicPr>
            <a:picLocks noGrp="1" noChangeAspect="1"/>
          </p:cNvPicPr>
          <p:nvPr>
            <p:ph sz="quarter" idx="2"/>
          </p:nvPr>
        </p:nvPicPr>
        <p:blipFill>
          <a:blip r:embed="rId2">
            <a:extLst>
              <a:ext uri="{837473B0-CC2E-450A-ABE3-18F120FF3D39}">
                <a1611:picAttrSrcUrl xmlns:a1611="http://schemas.microsoft.com/office/drawing/2016/11/main" r:id="rId3"/>
              </a:ext>
            </a:extLst>
          </a:blip>
          <a:stretch>
            <a:fillRect/>
          </a:stretch>
        </p:blipFill>
        <p:spPr>
          <a:xfrm>
            <a:off x="4634977" y="1245158"/>
            <a:ext cx="4041775" cy="3516344"/>
          </a:xfrm>
        </p:spPr>
      </p:pic>
      <p:sp>
        <p:nvSpPr>
          <p:cNvPr id="7" name="TextBox 6">
            <a:extLst>
              <a:ext uri="{FF2B5EF4-FFF2-40B4-BE49-F238E27FC236}">
                <a16:creationId xmlns:a16="http://schemas.microsoft.com/office/drawing/2014/main" id="{45E265CB-F0D0-8B23-0EEC-DAC43A167948}"/>
              </a:ext>
            </a:extLst>
          </p:cNvPr>
          <p:cNvSpPr txBox="1"/>
          <p:nvPr/>
        </p:nvSpPr>
        <p:spPr>
          <a:xfrm>
            <a:off x="4607169" y="4863660"/>
            <a:ext cx="4041648"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83636"/>
                </a:solidFill>
                <a:effectLst/>
                <a:uLnTx/>
                <a:uFillTx/>
                <a:latin typeface="Helvetica Neue"/>
                <a:ea typeface="ＭＳ Ｐゴシック" panose="020B0600070205080204" pitchFamily="34" charset="-128"/>
                <a:cs typeface="+mn-cs"/>
              </a:rPr>
              <a:t>Housing insecurity has been shown to be directly associated with a person’s ability to maintain their diabetes self-management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8E32494E-ED98-6A2E-56F6-AA02CB3F653A}"/>
              </a:ext>
            </a:extLst>
          </p:cNvPr>
          <p:cNvPicPr>
            <a:picLocks noChangeAspect="1"/>
          </p:cNvPicPr>
          <p:nvPr/>
        </p:nvPicPr>
        <p:blipFill>
          <a:blip r:embed="rId4"/>
          <a:stretch>
            <a:fillRect/>
          </a:stretch>
        </p:blipFill>
        <p:spPr>
          <a:xfrm>
            <a:off x="5867400" y="6171282"/>
            <a:ext cx="2516325" cy="458118"/>
          </a:xfrm>
          <a:prstGeom prst="rect">
            <a:avLst/>
          </a:prstGeom>
        </p:spPr>
      </p:pic>
    </p:spTree>
    <p:extLst>
      <p:ext uri="{BB962C8B-B14F-4D97-AF65-F5344CB8AC3E}">
        <p14:creationId xmlns:p14="http://schemas.microsoft.com/office/powerpoint/2010/main" val="1342069567"/>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8337-83CF-40F2-B5BF-C730E33ABF41}"/>
              </a:ext>
            </a:extLst>
          </p:cNvPr>
          <p:cNvSpPr>
            <a:spLocks noGrp="1"/>
          </p:cNvSpPr>
          <p:nvPr>
            <p:ph type="title"/>
          </p:nvPr>
        </p:nvSpPr>
        <p:spPr/>
        <p:txBody>
          <a:bodyPr/>
          <a:lstStyle/>
          <a:p>
            <a:r>
              <a:rPr lang="en-US" sz="4000" dirty="0"/>
              <a:t>Refugee, Migrant &amp; Seasonal Workers</a:t>
            </a:r>
          </a:p>
        </p:txBody>
      </p:sp>
      <p:sp>
        <p:nvSpPr>
          <p:cNvPr id="3" name="Content Placeholder 2">
            <a:extLst>
              <a:ext uri="{FF2B5EF4-FFF2-40B4-BE49-F238E27FC236}">
                <a16:creationId xmlns:a16="http://schemas.microsoft.com/office/drawing/2014/main" id="{F051C575-DF21-4150-9E5F-7059C199FB1F}"/>
              </a:ext>
            </a:extLst>
          </p:cNvPr>
          <p:cNvSpPr>
            <a:spLocks noGrp="1"/>
          </p:cNvSpPr>
          <p:nvPr>
            <p:ph sz="quarter" idx="1"/>
          </p:nvPr>
        </p:nvSpPr>
        <p:spPr>
          <a:xfrm>
            <a:off x="457200" y="1219200"/>
            <a:ext cx="4041648" cy="5486400"/>
          </a:xfrm>
        </p:spPr>
        <p:txBody>
          <a:bodyPr/>
          <a:lstStyle/>
          <a:p>
            <a:pPr lvl="1"/>
            <a:r>
              <a:rPr lang="en-US" dirty="0"/>
              <a:t>Higher risk of having diabetes, CV Disease</a:t>
            </a:r>
          </a:p>
          <a:p>
            <a:pPr lvl="1"/>
            <a:r>
              <a:rPr lang="en-US" dirty="0"/>
              <a:t>Lower income associated with chronic stress, food insecurity and higher risk of diabetes</a:t>
            </a:r>
          </a:p>
        </p:txBody>
      </p:sp>
      <p:sp>
        <p:nvSpPr>
          <p:cNvPr id="4" name="Content Placeholder 3">
            <a:extLst>
              <a:ext uri="{FF2B5EF4-FFF2-40B4-BE49-F238E27FC236}">
                <a16:creationId xmlns:a16="http://schemas.microsoft.com/office/drawing/2014/main" id="{2809B33E-1FF1-4D95-B067-5F8E35819429}"/>
              </a:ext>
            </a:extLst>
          </p:cNvPr>
          <p:cNvSpPr>
            <a:spLocks noGrp="1"/>
          </p:cNvSpPr>
          <p:nvPr>
            <p:ph sz="quarter" idx="2"/>
          </p:nvPr>
        </p:nvSpPr>
        <p:spPr/>
        <p:txBody>
          <a:bodyPr/>
          <a:lstStyle/>
          <a:p>
            <a:r>
              <a:rPr lang="en-US" dirty="0"/>
              <a:t>Many barriers to care:</a:t>
            </a:r>
          </a:p>
          <a:p>
            <a:pPr lvl="1"/>
            <a:r>
              <a:rPr lang="en-US" dirty="0"/>
              <a:t>Migration</a:t>
            </a:r>
          </a:p>
          <a:p>
            <a:pPr lvl="1"/>
            <a:r>
              <a:rPr lang="en-US" dirty="0"/>
              <a:t>Culture and language</a:t>
            </a:r>
          </a:p>
          <a:p>
            <a:pPr lvl="1"/>
            <a:r>
              <a:rPr lang="en-US" dirty="0"/>
              <a:t>Lack of funds for transportation</a:t>
            </a:r>
          </a:p>
          <a:p>
            <a:pPr lvl="1"/>
            <a:r>
              <a:rPr lang="en-US" dirty="0"/>
              <a:t>Other barriers</a:t>
            </a:r>
          </a:p>
        </p:txBody>
      </p:sp>
      <p:pic>
        <p:nvPicPr>
          <p:cNvPr id="6" name="Picture 5">
            <a:extLst>
              <a:ext uri="{FF2B5EF4-FFF2-40B4-BE49-F238E27FC236}">
                <a16:creationId xmlns:a16="http://schemas.microsoft.com/office/drawing/2014/main" id="{CCD9C65C-1C37-4FDD-B853-3536269BB26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05400" y="4545163"/>
            <a:ext cx="3124200" cy="2091353"/>
          </a:xfrm>
          <a:prstGeom prst="rect">
            <a:avLst/>
          </a:prstGeom>
        </p:spPr>
      </p:pic>
      <p:sp>
        <p:nvSpPr>
          <p:cNvPr id="7" name="TextBox 6">
            <a:extLst>
              <a:ext uri="{FF2B5EF4-FFF2-40B4-BE49-F238E27FC236}">
                <a16:creationId xmlns:a16="http://schemas.microsoft.com/office/drawing/2014/main" id="{59BA70E8-5CDF-D162-35CB-1C0FB49E182E}"/>
              </a:ext>
            </a:extLst>
          </p:cNvPr>
          <p:cNvSpPr txBox="1"/>
          <p:nvPr/>
        </p:nvSpPr>
        <p:spPr>
          <a:xfrm>
            <a:off x="296799" y="5315634"/>
            <a:ext cx="45720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Helvetica Neue"/>
                <a:ea typeface="ＭＳ Ｐゴシック" panose="020B0600070205080204" pitchFamily="34" charset="-128"/>
                <a:cs typeface="+mn-cs"/>
              </a:rPr>
              <a:t>Health care professionals need to attune to individual’s working and living conditions</a:t>
            </a:r>
            <a:endParaRPr kumimoji="0" lang="en-US" sz="1800" b="0" i="1"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a:extLst>
              <a:ext uri="{FF2B5EF4-FFF2-40B4-BE49-F238E27FC236}">
                <a16:creationId xmlns:a16="http://schemas.microsoft.com/office/drawing/2014/main" id="{63913F11-C35F-A6C3-1BB0-51FAE64BA3E4}"/>
              </a:ext>
            </a:extLst>
          </p:cNvPr>
          <p:cNvPicPr>
            <a:picLocks noChangeAspect="1"/>
          </p:cNvPicPr>
          <p:nvPr/>
        </p:nvPicPr>
        <p:blipFill>
          <a:blip r:embed="rId4"/>
          <a:stretch>
            <a:fillRect/>
          </a:stretch>
        </p:blipFill>
        <p:spPr>
          <a:xfrm>
            <a:off x="1324636" y="6323682"/>
            <a:ext cx="2516325" cy="458118"/>
          </a:xfrm>
          <a:prstGeom prst="rect">
            <a:avLst/>
          </a:prstGeom>
        </p:spPr>
      </p:pic>
    </p:spTree>
    <p:extLst>
      <p:ext uri="{BB962C8B-B14F-4D97-AF65-F5344CB8AC3E}">
        <p14:creationId xmlns:p14="http://schemas.microsoft.com/office/powerpoint/2010/main" val="1883036495"/>
      </p:ext>
    </p:extLst>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a:t>Look Beyond – What impacts DSM</a:t>
            </a:r>
          </a:p>
        </p:txBody>
      </p:sp>
      <p:sp>
        <p:nvSpPr>
          <p:cNvPr id="43011" name="Content Placeholder 2"/>
          <p:cNvSpPr>
            <a:spLocks noGrp="1"/>
          </p:cNvSpPr>
          <p:nvPr>
            <p:ph sz="quarter" idx="1"/>
          </p:nvPr>
        </p:nvSpPr>
        <p:spPr>
          <a:xfrm>
            <a:off x="457200" y="1219200"/>
            <a:ext cx="5410200" cy="5638800"/>
          </a:xfrm>
        </p:spPr>
        <p:txBody>
          <a:bodyPr/>
          <a:lstStyle/>
          <a:p>
            <a:r>
              <a:rPr lang="en-US" altLang="en-US" dirty="0"/>
              <a:t>Improving diabetes treatment outcomes requires looking at multiple factors:</a:t>
            </a:r>
          </a:p>
          <a:p>
            <a:pPr lvl="1"/>
            <a:r>
              <a:rPr lang="en-US" altLang="en-US" sz="2400" dirty="0"/>
              <a:t>Living situation</a:t>
            </a:r>
          </a:p>
          <a:p>
            <a:pPr lvl="1"/>
            <a:r>
              <a:rPr lang="en-US" altLang="en-US" sz="2400" dirty="0"/>
              <a:t>Childhood trauma</a:t>
            </a:r>
          </a:p>
          <a:p>
            <a:pPr lvl="1"/>
            <a:r>
              <a:rPr lang="en-US" altLang="en-US" sz="2400" dirty="0"/>
              <a:t>Adequacy of medical management</a:t>
            </a:r>
          </a:p>
          <a:p>
            <a:pPr lvl="1"/>
            <a:r>
              <a:rPr lang="en-US" altLang="en-US" sz="2400" dirty="0"/>
              <a:t>Cost-related barriers to medication use</a:t>
            </a:r>
          </a:p>
          <a:p>
            <a:pPr lvl="1"/>
            <a:r>
              <a:rPr lang="en-US" altLang="en-US" sz="2400" dirty="0"/>
              <a:t>Duration of diabetes</a:t>
            </a:r>
          </a:p>
          <a:p>
            <a:pPr lvl="1"/>
            <a:r>
              <a:rPr lang="en-US" altLang="en-US" sz="2400" dirty="0"/>
              <a:t>Other health related problems</a:t>
            </a:r>
          </a:p>
          <a:p>
            <a:pPr lvl="1"/>
            <a:r>
              <a:rPr lang="en-US" altLang="en-US" sz="2400" dirty="0"/>
              <a:t>Social structural factors </a:t>
            </a:r>
          </a:p>
          <a:p>
            <a:pPr lvl="1"/>
            <a:r>
              <a:rPr lang="en-US" altLang="en-US" sz="2400" dirty="0"/>
              <a:t>Access to Care</a:t>
            </a:r>
          </a:p>
        </p:txBody>
      </p:sp>
      <p:pic>
        <p:nvPicPr>
          <p:cNvPr id="4" name="Picture 3" descr="Casual woman with hand on face">
            <a:extLst>
              <a:ext uri="{FF2B5EF4-FFF2-40B4-BE49-F238E27FC236}">
                <a16:creationId xmlns:a16="http://schemas.microsoft.com/office/drawing/2014/main" id="{3A89B088-F7C7-413E-AE0E-646AFD63D192}"/>
              </a:ext>
            </a:extLst>
          </p:cNvPr>
          <p:cNvPicPr>
            <a:picLocks noChangeAspect="1"/>
          </p:cNvPicPr>
          <p:nvPr/>
        </p:nvPicPr>
        <p:blipFill>
          <a:blip r:embed="rId2"/>
          <a:stretch>
            <a:fillRect/>
          </a:stretch>
        </p:blipFill>
        <p:spPr>
          <a:xfrm>
            <a:off x="6400800" y="1371600"/>
            <a:ext cx="1723243" cy="5029200"/>
          </a:xfrm>
          <a:prstGeom prst="rect">
            <a:avLst/>
          </a:prstGeom>
        </p:spPr>
      </p:pic>
    </p:spTree>
    <p:extLst>
      <p:ext uri="{BB962C8B-B14F-4D97-AF65-F5344CB8AC3E}">
        <p14:creationId xmlns:p14="http://schemas.microsoft.com/office/powerpoint/2010/main" val="208581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wearing a suit and tie&#10;&#10;Description automatically generated">
            <a:extLst>
              <a:ext uri="{FF2B5EF4-FFF2-40B4-BE49-F238E27FC236}">
                <a16:creationId xmlns:a16="http://schemas.microsoft.com/office/drawing/2014/main" id="{73C49C4E-1552-4089-AD52-D474574C5EAA}"/>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53000" y="1598613"/>
            <a:ext cx="3002005" cy="4497387"/>
          </a:xfrm>
          <a:noFill/>
        </p:spPr>
      </p:pic>
      <p:sp>
        <p:nvSpPr>
          <p:cNvPr id="2" name="Title 1">
            <a:extLst>
              <a:ext uri="{FF2B5EF4-FFF2-40B4-BE49-F238E27FC236}">
                <a16:creationId xmlns:a16="http://schemas.microsoft.com/office/drawing/2014/main" id="{32F978D2-6FF0-44C2-8FFF-AF07C0F64C9E}"/>
              </a:ext>
            </a:extLst>
          </p:cNvPr>
          <p:cNvSpPr>
            <a:spLocks noGrp="1"/>
          </p:cNvSpPr>
          <p:nvPr>
            <p:ph type="title"/>
          </p:nvPr>
        </p:nvSpPr>
        <p:spPr>
          <a:xfrm>
            <a:off x="455613" y="273050"/>
            <a:ext cx="8226425" cy="1143000"/>
          </a:xfrm>
        </p:spPr>
        <p:txBody>
          <a:bodyPr anchor="b">
            <a:normAutofit/>
          </a:bodyPr>
          <a:lstStyle/>
          <a:p>
            <a:r>
              <a:rPr lang="en-US" dirty="0"/>
              <a:t>Question - What is ACE?</a:t>
            </a:r>
          </a:p>
        </p:txBody>
      </p:sp>
      <p:sp>
        <p:nvSpPr>
          <p:cNvPr id="5" name="Content Placeholder 4">
            <a:extLst>
              <a:ext uri="{FF2B5EF4-FFF2-40B4-BE49-F238E27FC236}">
                <a16:creationId xmlns:a16="http://schemas.microsoft.com/office/drawing/2014/main" id="{178C3B1A-CD7F-4461-BC21-43A48ED9F4F4}"/>
              </a:ext>
            </a:extLst>
          </p:cNvPr>
          <p:cNvSpPr>
            <a:spLocks noGrp="1"/>
          </p:cNvSpPr>
          <p:nvPr>
            <p:ph type="body" sz="half" idx="1"/>
          </p:nvPr>
        </p:nvSpPr>
        <p:spPr>
          <a:xfrm>
            <a:off x="455613" y="1598613"/>
            <a:ext cx="4037012" cy="5183187"/>
          </a:xfrm>
        </p:spPr>
        <p:txBody>
          <a:bodyPr>
            <a:normAutofit fontScale="92500" lnSpcReduction="10000"/>
          </a:bodyPr>
          <a:lstStyle/>
          <a:p>
            <a:r>
              <a:rPr lang="en-US" dirty="0"/>
              <a:t>ACE = </a:t>
            </a:r>
          </a:p>
          <a:p>
            <a:pPr lvl="1"/>
            <a:r>
              <a:rPr lang="en-US" sz="3800" dirty="0"/>
              <a:t>Adverse </a:t>
            </a:r>
          </a:p>
          <a:p>
            <a:pPr lvl="1"/>
            <a:r>
              <a:rPr lang="en-US" sz="3800" dirty="0"/>
              <a:t>Childhood </a:t>
            </a:r>
          </a:p>
          <a:p>
            <a:pPr lvl="1"/>
            <a:r>
              <a:rPr lang="en-US" sz="3800" dirty="0"/>
              <a:t>Experiences </a:t>
            </a:r>
          </a:p>
          <a:p>
            <a:pPr lvl="2"/>
            <a:r>
              <a:rPr lang="en-US" sz="3800" dirty="0"/>
              <a:t>(before 18 </a:t>
            </a:r>
            <a:r>
              <a:rPr lang="en-US" sz="3800" dirty="0" err="1"/>
              <a:t>yrs</a:t>
            </a:r>
            <a:r>
              <a:rPr lang="en-US" sz="3800" dirty="0"/>
              <a:t>)</a:t>
            </a:r>
          </a:p>
          <a:p>
            <a:endParaRPr lang="en-US" dirty="0"/>
          </a:p>
          <a:p>
            <a:r>
              <a:rPr lang="en-US" dirty="0"/>
              <a:t>What is the relationship between childhood trauma and health?</a:t>
            </a:r>
          </a:p>
        </p:txBody>
      </p:sp>
    </p:spTree>
    <p:extLst>
      <p:ext uri="{BB962C8B-B14F-4D97-AF65-F5344CB8AC3E}">
        <p14:creationId xmlns:p14="http://schemas.microsoft.com/office/powerpoint/2010/main" val="353245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CE71-E304-48CA-9E7C-B383D40C05B1}"/>
              </a:ext>
            </a:extLst>
          </p:cNvPr>
          <p:cNvSpPr>
            <a:spLocks noGrp="1"/>
          </p:cNvSpPr>
          <p:nvPr>
            <p:ph type="title"/>
          </p:nvPr>
        </p:nvSpPr>
        <p:spPr>
          <a:xfrm>
            <a:off x="457200" y="225315"/>
            <a:ext cx="8229600" cy="1268429"/>
          </a:xfrm>
        </p:spPr>
        <p:txBody>
          <a:bodyPr>
            <a:noAutofit/>
          </a:bodyPr>
          <a:lstStyle/>
          <a:p>
            <a:r>
              <a:rPr lang="en-US" sz="3600" b="1" dirty="0"/>
              <a:t>10 Assessment Areas for ACE – Use 10 Question Screening Tool to Assess</a:t>
            </a:r>
          </a:p>
        </p:txBody>
      </p:sp>
      <p:pic>
        <p:nvPicPr>
          <p:cNvPr id="4" name="Content Placeholder 3">
            <a:extLst>
              <a:ext uri="{FF2B5EF4-FFF2-40B4-BE49-F238E27FC236}">
                <a16:creationId xmlns:a16="http://schemas.microsoft.com/office/drawing/2014/main" id="{2337B70B-01CA-48A6-BABD-7473F775FDFD}"/>
              </a:ext>
            </a:extLst>
          </p:cNvPr>
          <p:cNvPicPr>
            <a:picLocks noGrp="1" noChangeAspect="1"/>
          </p:cNvPicPr>
          <p:nvPr>
            <p:ph sz="quarter" idx="1"/>
          </p:nvPr>
        </p:nvPicPr>
        <p:blipFill>
          <a:blip r:embed="rId2"/>
          <a:stretch>
            <a:fillRect/>
          </a:stretch>
        </p:blipFill>
        <p:spPr>
          <a:xfrm>
            <a:off x="778902" y="1493744"/>
            <a:ext cx="6869673" cy="5138941"/>
          </a:xfrm>
          <a:prstGeom prst="rect">
            <a:avLst/>
          </a:prstGeom>
        </p:spPr>
      </p:pic>
      <p:sp>
        <p:nvSpPr>
          <p:cNvPr id="5" name="Rectangle 4">
            <a:extLst>
              <a:ext uri="{FF2B5EF4-FFF2-40B4-BE49-F238E27FC236}">
                <a16:creationId xmlns:a16="http://schemas.microsoft.com/office/drawing/2014/main" id="{C90535C0-152F-4FEE-A8B7-656E5D84E0CF}"/>
              </a:ext>
            </a:extLst>
          </p:cNvPr>
          <p:cNvSpPr/>
          <p:nvPr/>
        </p:nvSpPr>
        <p:spPr>
          <a:xfrm>
            <a:off x="6324600" y="6006221"/>
            <a:ext cx="2590800"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https://www.npr.org/sections/health-shots/2015/03/02/387007941/take-the-ace-quiz-and-learn-what-it-does-and-doesnt-mean</a:t>
            </a:r>
          </a:p>
        </p:txBody>
      </p:sp>
    </p:spTree>
    <p:extLst>
      <p:ext uri="{BB962C8B-B14F-4D97-AF65-F5344CB8AC3E}">
        <p14:creationId xmlns:p14="http://schemas.microsoft.com/office/powerpoint/2010/main" val="13853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5BD0345-735C-2697-2E69-C9BD49538CF3}"/>
              </a:ext>
            </a:extLst>
          </p:cNvPr>
          <p:cNvSpPr/>
          <p:nvPr/>
        </p:nvSpPr>
        <p:spPr>
          <a:xfrm>
            <a:off x="94221" y="1943100"/>
            <a:ext cx="8843963" cy="331827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a:solidFill>
                <a:prstClr val="white"/>
              </a:solidFill>
              <a:latin typeface="Calibri Light"/>
            </a:endParaRPr>
          </a:p>
        </p:txBody>
      </p:sp>
      <p:sp>
        <p:nvSpPr>
          <p:cNvPr id="81922" name="Title 1">
            <a:extLst>
              <a:ext uri="{FF2B5EF4-FFF2-40B4-BE49-F238E27FC236}">
                <a16:creationId xmlns:a16="http://schemas.microsoft.com/office/drawing/2014/main" id="{BB3040CF-247F-17CB-EAF1-7E8F80912C84}"/>
              </a:ext>
            </a:extLst>
          </p:cNvPr>
          <p:cNvSpPr>
            <a:spLocks noGrp="1"/>
          </p:cNvSpPr>
          <p:nvPr>
            <p:ph type="title"/>
          </p:nvPr>
        </p:nvSpPr>
        <p:spPr>
          <a:xfrm>
            <a:off x="400050" y="1196578"/>
            <a:ext cx="7886700" cy="595313"/>
          </a:xfrm>
        </p:spPr>
        <p:txBody>
          <a:bodyPr>
            <a:normAutofit fontScale="90000"/>
          </a:bodyPr>
          <a:lstStyle/>
          <a:p>
            <a:pPr>
              <a:defRPr/>
            </a:pPr>
            <a:r>
              <a:rPr lang="en-US" altLang="en-US" dirty="0"/>
              <a:t>Personal CGM Options (Rx)</a:t>
            </a:r>
            <a:endParaRPr lang="en-US" altLang="en-US" i="1" dirty="0"/>
          </a:p>
        </p:txBody>
      </p:sp>
      <p:sp>
        <p:nvSpPr>
          <p:cNvPr id="16" name="Content Placeholder 5">
            <a:extLst>
              <a:ext uri="{FF2B5EF4-FFF2-40B4-BE49-F238E27FC236}">
                <a16:creationId xmlns:a16="http://schemas.microsoft.com/office/drawing/2014/main" id="{5756C331-068E-06E4-6549-2EC8DD8C976C}"/>
              </a:ext>
            </a:extLst>
          </p:cNvPr>
          <p:cNvSpPr txBox="1">
            <a:spLocks noChangeArrowheads="1"/>
          </p:cNvSpPr>
          <p:nvPr/>
        </p:nvSpPr>
        <p:spPr bwMode="auto">
          <a:xfrm>
            <a:off x="217885" y="2079338"/>
            <a:ext cx="1266825" cy="1200329"/>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defTabSz="685800" fontAlgn="auto">
              <a:spcBef>
                <a:spcPts val="0"/>
              </a:spcBef>
              <a:spcAft>
                <a:spcPts val="0"/>
              </a:spcAft>
              <a:defRPr/>
            </a:pPr>
            <a:r>
              <a:rPr lang="en-US" altLang="en-US" dirty="0">
                <a:solidFill>
                  <a:srgbClr val="E7E6E6"/>
                </a:solidFill>
                <a:latin typeface="Calibri Light"/>
              </a:rPr>
              <a:t>Freestyle Libre 2+</a:t>
            </a:r>
          </a:p>
        </p:txBody>
      </p:sp>
      <p:sp>
        <p:nvSpPr>
          <p:cNvPr id="10" name="TextBox 10">
            <a:extLst>
              <a:ext uri="{FF2B5EF4-FFF2-40B4-BE49-F238E27FC236}">
                <a16:creationId xmlns:a16="http://schemas.microsoft.com/office/drawing/2014/main" id="{9E6F6442-68AC-5975-2D5A-C5FE7BC2F451}"/>
              </a:ext>
            </a:extLst>
          </p:cNvPr>
          <p:cNvSpPr txBox="1">
            <a:spLocks noChangeArrowheads="1"/>
          </p:cNvSpPr>
          <p:nvPr/>
        </p:nvSpPr>
        <p:spPr bwMode="auto">
          <a:xfrm>
            <a:off x="5657850" y="2225234"/>
            <a:ext cx="1197769" cy="830997"/>
          </a:xfrm>
          <a:prstGeom prst="rect">
            <a:avLst/>
          </a:prstGeom>
          <a:solidFill>
            <a:schemeClr val="accent3"/>
          </a:solidFill>
          <a:ln>
            <a:noFill/>
          </a:ln>
        </p:spPr>
        <p:txBody>
          <a:bodyPr wrap="square"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defTabSz="685800" fontAlgn="auto">
              <a:spcBef>
                <a:spcPts val="0"/>
              </a:spcBef>
              <a:spcAft>
                <a:spcPts val="0"/>
              </a:spcAft>
              <a:defRPr/>
            </a:pPr>
            <a:r>
              <a:rPr lang="en-US" altLang="en-US" dirty="0">
                <a:solidFill>
                  <a:srgbClr val="E7E6E6"/>
                </a:solidFill>
                <a:latin typeface="Calibri Light"/>
              </a:rPr>
              <a:t>Dexcom G6</a:t>
            </a:r>
            <a:endParaRPr lang="en-US" altLang="en-US" dirty="0">
              <a:solidFill>
                <a:srgbClr val="E7E6E6"/>
              </a:solidFill>
              <a:latin typeface="Calibri Light"/>
              <a:cs typeface="Calibri Light"/>
            </a:endParaRPr>
          </a:p>
        </p:txBody>
      </p:sp>
      <p:sp>
        <p:nvSpPr>
          <p:cNvPr id="11" name="TextBox 10">
            <a:extLst>
              <a:ext uri="{FF2B5EF4-FFF2-40B4-BE49-F238E27FC236}">
                <a16:creationId xmlns:a16="http://schemas.microsoft.com/office/drawing/2014/main" id="{FB49F1A2-BD88-811E-982E-A274344E0B9B}"/>
              </a:ext>
            </a:extLst>
          </p:cNvPr>
          <p:cNvSpPr txBox="1">
            <a:spLocks noChangeArrowheads="1"/>
          </p:cNvSpPr>
          <p:nvPr/>
        </p:nvSpPr>
        <p:spPr bwMode="auto">
          <a:xfrm>
            <a:off x="3692885" y="2245775"/>
            <a:ext cx="1515666" cy="830997"/>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defTabSz="685800" fontAlgn="auto">
              <a:spcBef>
                <a:spcPts val="0"/>
              </a:spcBef>
              <a:spcAft>
                <a:spcPts val="0"/>
              </a:spcAft>
              <a:defRPr/>
            </a:pPr>
            <a:r>
              <a:rPr lang="en-US" altLang="en-US" sz="1800" dirty="0">
                <a:solidFill>
                  <a:prstClr val="white"/>
                </a:solidFill>
                <a:latin typeface="Calibri Light"/>
              </a:rPr>
              <a:t> </a:t>
            </a:r>
            <a:r>
              <a:rPr lang="en-US" altLang="en-US" dirty="0" err="1">
                <a:solidFill>
                  <a:prstClr val="white"/>
                </a:solidFill>
                <a:latin typeface="Calibri Light"/>
              </a:rPr>
              <a:t>Eversense</a:t>
            </a:r>
            <a:r>
              <a:rPr lang="en-US" altLang="en-US" dirty="0">
                <a:solidFill>
                  <a:prstClr val="white"/>
                </a:solidFill>
                <a:latin typeface="Calibri Light"/>
              </a:rPr>
              <a:t> 365</a:t>
            </a:r>
          </a:p>
        </p:txBody>
      </p:sp>
      <p:sp>
        <p:nvSpPr>
          <p:cNvPr id="8" name="TextBox 10">
            <a:extLst>
              <a:ext uri="{FF2B5EF4-FFF2-40B4-BE49-F238E27FC236}">
                <a16:creationId xmlns:a16="http://schemas.microsoft.com/office/drawing/2014/main" id="{B23509A3-80D5-7A39-4DA5-2BC7F4F5DCAF}"/>
              </a:ext>
            </a:extLst>
          </p:cNvPr>
          <p:cNvSpPr txBox="1">
            <a:spLocks noChangeArrowheads="1"/>
          </p:cNvSpPr>
          <p:nvPr/>
        </p:nvSpPr>
        <p:spPr bwMode="auto">
          <a:xfrm>
            <a:off x="1865545" y="3665068"/>
            <a:ext cx="1545433" cy="461665"/>
          </a:xfrm>
          <a:prstGeom prst="rect">
            <a:avLst/>
          </a:prstGeom>
          <a:solidFill>
            <a:schemeClr val="accent3"/>
          </a:solidFill>
          <a:ln>
            <a:noFill/>
          </a:ln>
        </p:spPr>
        <p:txBody>
          <a:bodyPr wrap="squar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fontAlgn="auto">
              <a:spcBef>
                <a:spcPts val="0"/>
              </a:spcBef>
              <a:spcAft>
                <a:spcPts val="0"/>
              </a:spcAft>
              <a:defRPr/>
            </a:pPr>
            <a:r>
              <a:rPr lang="en-US" altLang="en-US" b="1" dirty="0">
                <a:solidFill>
                  <a:prstClr val="white"/>
                </a:solidFill>
                <a:latin typeface="Calibri Light"/>
              </a:rPr>
              <a:t>Instinct</a:t>
            </a:r>
          </a:p>
        </p:txBody>
      </p:sp>
      <p:sp>
        <p:nvSpPr>
          <p:cNvPr id="4" name="Content Placeholder 5">
            <a:extLst>
              <a:ext uri="{FF2B5EF4-FFF2-40B4-BE49-F238E27FC236}">
                <a16:creationId xmlns:a16="http://schemas.microsoft.com/office/drawing/2014/main" id="{15701CAA-624D-1DD2-D715-B53F4D184950}"/>
              </a:ext>
            </a:extLst>
          </p:cNvPr>
          <p:cNvSpPr txBox="1">
            <a:spLocks noChangeArrowheads="1"/>
          </p:cNvSpPr>
          <p:nvPr/>
        </p:nvSpPr>
        <p:spPr bwMode="auto">
          <a:xfrm>
            <a:off x="1702595" y="2079338"/>
            <a:ext cx="1266825" cy="1200329"/>
          </a:xfrm>
          <a:prstGeom prst="rect">
            <a:avLst/>
          </a:prstGeom>
          <a:solidFill>
            <a:schemeClr val="accent3"/>
          </a:solidFill>
          <a:ln>
            <a:noFill/>
          </a:ln>
        </p:spPr>
        <p:txBody>
          <a:bodyPr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defTabSz="685800" fontAlgn="auto">
              <a:spcBef>
                <a:spcPts val="0"/>
              </a:spcBef>
              <a:spcAft>
                <a:spcPts val="0"/>
              </a:spcAft>
              <a:defRPr/>
            </a:pPr>
            <a:r>
              <a:rPr lang="en-US" altLang="en-US" dirty="0">
                <a:solidFill>
                  <a:srgbClr val="E7E6E6"/>
                </a:solidFill>
                <a:latin typeface="Calibri Light"/>
              </a:rPr>
              <a:t>Freestyle Libre 3+</a:t>
            </a:r>
            <a:endParaRPr lang="en-US" altLang="en-US" dirty="0">
              <a:solidFill>
                <a:srgbClr val="E7E6E6"/>
              </a:solidFill>
              <a:latin typeface="Calibri Light"/>
              <a:cs typeface="Calibri Light"/>
            </a:endParaRPr>
          </a:p>
        </p:txBody>
      </p:sp>
      <p:sp>
        <p:nvSpPr>
          <p:cNvPr id="2" name="TextBox 10">
            <a:extLst>
              <a:ext uri="{FF2B5EF4-FFF2-40B4-BE49-F238E27FC236}">
                <a16:creationId xmlns:a16="http://schemas.microsoft.com/office/drawing/2014/main" id="{D9BD382A-28C4-9DDD-96A5-A0E955A337CB}"/>
              </a:ext>
            </a:extLst>
          </p:cNvPr>
          <p:cNvSpPr txBox="1">
            <a:spLocks noChangeArrowheads="1"/>
          </p:cNvSpPr>
          <p:nvPr/>
        </p:nvSpPr>
        <p:spPr bwMode="auto">
          <a:xfrm>
            <a:off x="7306312" y="2221749"/>
            <a:ext cx="1245394" cy="830997"/>
          </a:xfrm>
          <a:prstGeom prst="rect">
            <a:avLst/>
          </a:prstGeom>
          <a:solidFill>
            <a:schemeClr val="accent3"/>
          </a:solidFill>
          <a:ln>
            <a:noFill/>
          </a:ln>
        </p:spPr>
        <p:txBody>
          <a:bodyPr wrap="square" anchor="ctr">
            <a:spAutoFit/>
          </a:bodyPr>
          <a:lstStyle>
            <a:defPPr>
              <a:defRPr lang="en-US"/>
            </a:defPPr>
            <a:lvl1pPr algn="ctr">
              <a:defRPr sz="2400" b="1">
                <a:solidFill>
                  <a:schemeClr val="bg1"/>
                </a:solidFill>
              </a:defRPr>
            </a:lvl1pPr>
            <a:lvl2pPr marL="742950" indent="-285750">
              <a:defRPr>
                <a:latin typeface="Arial" pitchFamily="34" charset="0"/>
              </a:defRPr>
            </a:lvl2pPr>
            <a:lvl3pPr marL="1143000" indent="-228600">
              <a:defRPr>
                <a:latin typeface="Arial" pitchFamily="34" charset="0"/>
              </a:defRPr>
            </a:lvl3pPr>
            <a:lvl4pPr marL="1600200" indent="-228600">
              <a:defRPr>
                <a:latin typeface="Arial" pitchFamily="34" charset="0"/>
              </a:defRPr>
            </a:lvl4pPr>
            <a:lvl5pPr marL="2057400" indent="-22860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pPr defTabSz="685800" fontAlgn="auto">
              <a:spcBef>
                <a:spcPts val="0"/>
              </a:spcBef>
              <a:spcAft>
                <a:spcPts val="0"/>
              </a:spcAft>
              <a:defRPr/>
            </a:pPr>
            <a:r>
              <a:rPr lang="en-US" altLang="en-US" dirty="0">
                <a:solidFill>
                  <a:srgbClr val="E7E6E6"/>
                </a:solidFill>
                <a:latin typeface="Calibri Light"/>
              </a:rPr>
              <a:t>Dexcom G7</a:t>
            </a:r>
            <a:endParaRPr lang="en-US" altLang="en-US" dirty="0">
              <a:solidFill>
                <a:srgbClr val="E7E6E6"/>
              </a:solidFill>
              <a:latin typeface="Calibri Light"/>
              <a:cs typeface="Calibri Light"/>
            </a:endParaRPr>
          </a:p>
        </p:txBody>
      </p:sp>
      <p:sp>
        <p:nvSpPr>
          <p:cNvPr id="3" name="TextBox 10">
            <a:extLst>
              <a:ext uri="{FF2B5EF4-FFF2-40B4-BE49-F238E27FC236}">
                <a16:creationId xmlns:a16="http://schemas.microsoft.com/office/drawing/2014/main" id="{9650036C-5169-1DDD-67F7-AF6F1E787D05}"/>
              </a:ext>
            </a:extLst>
          </p:cNvPr>
          <p:cNvSpPr txBox="1">
            <a:spLocks noChangeArrowheads="1"/>
          </p:cNvSpPr>
          <p:nvPr/>
        </p:nvSpPr>
        <p:spPr bwMode="auto">
          <a:xfrm>
            <a:off x="5456038" y="3637607"/>
            <a:ext cx="1437086" cy="461665"/>
          </a:xfrm>
          <a:prstGeom prst="rect">
            <a:avLst/>
          </a:prstGeom>
          <a:solidFill>
            <a:schemeClr val="accent3"/>
          </a:solidFill>
          <a:ln>
            <a:noFill/>
          </a:ln>
        </p:spPr>
        <p:txBody>
          <a:bodyPr wrap="squar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fontAlgn="auto">
              <a:spcBef>
                <a:spcPts val="0"/>
              </a:spcBef>
              <a:spcAft>
                <a:spcPts val="0"/>
              </a:spcAft>
              <a:defRPr/>
            </a:pPr>
            <a:r>
              <a:rPr lang="en-US" altLang="en-US" b="1" dirty="0" err="1">
                <a:solidFill>
                  <a:prstClr val="white"/>
                </a:solidFill>
                <a:latin typeface="Calibri Light"/>
              </a:rPr>
              <a:t>Simplera</a:t>
            </a:r>
            <a:endParaRPr lang="en-US" altLang="en-US" b="1" dirty="0">
              <a:solidFill>
                <a:prstClr val="white"/>
              </a:solidFill>
              <a:latin typeface="Calibri Light"/>
            </a:endParaRPr>
          </a:p>
        </p:txBody>
      </p:sp>
      <p:pic>
        <p:nvPicPr>
          <p:cNvPr id="6" name="Picture 5">
            <a:extLst>
              <a:ext uri="{FF2B5EF4-FFF2-40B4-BE49-F238E27FC236}">
                <a16:creationId xmlns:a16="http://schemas.microsoft.com/office/drawing/2014/main" id="{B8845FEB-1D7A-F9EF-9559-BF73411C1951}"/>
              </a:ext>
            </a:extLst>
          </p:cNvPr>
          <p:cNvPicPr>
            <a:picLocks noChangeAspect="1"/>
          </p:cNvPicPr>
          <p:nvPr/>
        </p:nvPicPr>
        <p:blipFill>
          <a:blip r:embed="rId4"/>
          <a:stretch>
            <a:fillRect/>
          </a:stretch>
        </p:blipFill>
        <p:spPr>
          <a:xfrm>
            <a:off x="3430639" y="4271961"/>
            <a:ext cx="2282723" cy="1599065"/>
          </a:xfrm>
          <a:prstGeom prst="rect">
            <a:avLst/>
          </a:prstGeom>
        </p:spPr>
      </p:pic>
    </p:spTree>
  </p:cSld>
  <p:clrMapOvr>
    <a:masterClrMapping/>
  </p:clrMapOvr>
  <p:transition spd="slow"/>
  <p:extLst>
    <p:ext uri="{6950BFC3-D8DA-4A85-94F7-54DA5524770B}">
      <p188:commentRel xmlns:p188="http://schemas.microsoft.com/office/powerpoint/2018/8/main" r:id="rId3"/>
    </p:ext>
  </p:extLs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F147-976D-481B-B6C4-EAE5BC90A468}"/>
              </a:ext>
            </a:extLst>
          </p:cNvPr>
          <p:cNvSpPr>
            <a:spLocks noGrp="1"/>
          </p:cNvSpPr>
          <p:nvPr>
            <p:ph type="title"/>
          </p:nvPr>
        </p:nvSpPr>
        <p:spPr>
          <a:xfrm>
            <a:off x="457200" y="228599"/>
            <a:ext cx="8229600" cy="1022811"/>
          </a:xfrm>
        </p:spPr>
        <p:txBody>
          <a:bodyPr>
            <a:noAutofit/>
          </a:bodyPr>
          <a:lstStyle/>
          <a:p>
            <a:r>
              <a:rPr lang="en-US" sz="3200" dirty="0"/>
              <a:t>ACE increases risk for 9 out of 10 leading causes of death in US</a:t>
            </a:r>
          </a:p>
        </p:txBody>
      </p:sp>
      <p:sp>
        <p:nvSpPr>
          <p:cNvPr id="6" name="Text Placeholder 5">
            <a:extLst>
              <a:ext uri="{FF2B5EF4-FFF2-40B4-BE49-F238E27FC236}">
                <a16:creationId xmlns:a16="http://schemas.microsoft.com/office/drawing/2014/main" id="{FD7BA95F-64FC-4D13-A27E-32A729DCBB54}"/>
              </a:ext>
            </a:extLst>
          </p:cNvPr>
          <p:cNvSpPr>
            <a:spLocks noGrp="1"/>
          </p:cNvSpPr>
          <p:nvPr>
            <p:ph type="body" idx="1"/>
          </p:nvPr>
        </p:nvSpPr>
        <p:spPr>
          <a:xfrm>
            <a:off x="475264" y="1981928"/>
            <a:ext cx="4040188" cy="371475"/>
          </a:xfrm>
        </p:spPr>
        <p:txBody>
          <a:bodyPr/>
          <a:lstStyle/>
          <a:p>
            <a:r>
              <a:rPr lang="en-US" dirty="0"/>
              <a:t>Leading Cause of Death</a:t>
            </a:r>
          </a:p>
        </p:txBody>
      </p:sp>
      <p:sp>
        <p:nvSpPr>
          <p:cNvPr id="7" name="Text Placeholder 6">
            <a:extLst>
              <a:ext uri="{FF2B5EF4-FFF2-40B4-BE49-F238E27FC236}">
                <a16:creationId xmlns:a16="http://schemas.microsoft.com/office/drawing/2014/main" id="{18F780D0-0D53-4933-9930-B34B67931A2A}"/>
              </a:ext>
            </a:extLst>
          </p:cNvPr>
          <p:cNvSpPr>
            <a:spLocks noGrp="1"/>
          </p:cNvSpPr>
          <p:nvPr>
            <p:ph type="body" sz="half" idx="3"/>
          </p:nvPr>
        </p:nvSpPr>
        <p:spPr>
          <a:xfrm>
            <a:off x="4628549" y="1978669"/>
            <a:ext cx="4041775" cy="375631"/>
          </a:xfrm>
        </p:spPr>
        <p:txBody>
          <a:bodyPr/>
          <a:lstStyle/>
          <a:p>
            <a:r>
              <a:rPr lang="en-US" dirty="0"/>
              <a:t>Odds Ratio with ≥ 4 ACEs</a:t>
            </a:r>
          </a:p>
        </p:txBody>
      </p:sp>
      <p:sp>
        <p:nvSpPr>
          <p:cNvPr id="4" name="Content Placeholder 3">
            <a:extLst>
              <a:ext uri="{FF2B5EF4-FFF2-40B4-BE49-F238E27FC236}">
                <a16:creationId xmlns:a16="http://schemas.microsoft.com/office/drawing/2014/main" id="{C56BBFBC-609F-42FB-9146-F4ADA38E6EC5}"/>
              </a:ext>
            </a:extLst>
          </p:cNvPr>
          <p:cNvSpPr>
            <a:spLocks noGrp="1"/>
          </p:cNvSpPr>
          <p:nvPr>
            <p:ph sz="quarter" idx="2"/>
          </p:nvPr>
        </p:nvSpPr>
        <p:spPr>
          <a:xfrm>
            <a:off x="351286" y="2243951"/>
            <a:ext cx="4648200" cy="4910223"/>
          </a:xfrm>
        </p:spPr>
        <p:txBody>
          <a:bodyPr>
            <a:normAutofit/>
          </a:bodyPr>
          <a:lstStyle/>
          <a:p>
            <a:r>
              <a:rPr lang="en-US" sz="3200" dirty="0"/>
              <a:t>Heart Disease	</a:t>
            </a:r>
          </a:p>
          <a:p>
            <a:r>
              <a:rPr lang="en-US" sz="3200" dirty="0"/>
              <a:t>Stroke</a:t>
            </a:r>
          </a:p>
          <a:p>
            <a:r>
              <a:rPr lang="en-US" sz="3200" dirty="0"/>
              <a:t>Diabetes</a:t>
            </a:r>
          </a:p>
          <a:p>
            <a:r>
              <a:rPr lang="en-US" sz="3200" dirty="0"/>
              <a:t>Kidney Disease</a:t>
            </a:r>
          </a:p>
          <a:p>
            <a:r>
              <a:rPr lang="en-US" sz="3200" dirty="0"/>
              <a:t>Cancer</a:t>
            </a:r>
          </a:p>
          <a:p>
            <a:r>
              <a:rPr lang="en-US" sz="3200" dirty="0"/>
              <a:t>Alzheimer’s</a:t>
            </a:r>
          </a:p>
          <a:p>
            <a:r>
              <a:rPr lang="en-US" sz="3200" dirty="0"/>
              <a:t>Suicide(attempts)</a:t>
            </a:r>
          </a:p>
        </p:txBody>
      </p:sp>
      <p:sp>
        <p:nvSpPr>
          <p:cNvPr id="8" name="Content Placeholder 7">
            <a:extLst>
              <a:ext uri="{FF2B5EF4-FFF2-40B4-BE49-F238E27FC236}">
                <a16:creationId xmlns:a16="http://schemas.microsoft.com/office/drawing/2014/main" id="{1B379F85-9961-427A-BDCC-939EF2B8B7F0}"/>
              </a:ext>
            </a:extLst>
          </p:cNvPr>
          <p:cNvSpPr>
            <a:spLocks noGrp="1"/>
          </p:cNvSpPr>
          <p:nvPr>
            <p:ph sz="quarter" idx="4"/>
          </p:nvPr>
        </p:nvSpPr>
        <p:spPr>
          <a:xfrm>
            <a:off x="5463256" y="2262015"/>
            <a:ext cx="3200400" cy="5062624"/>
          </a:xfrm>
        </p:spPr>
        <p:txBody>
          <a:bodyPr>
            <a:normAutofit/>
          </a:bodyPr>
          <a:lstStyle/>
          <a:p>
            <a:r>
              <a:rPr lang="en-US" sz="3200" dirty="0"/>
              <a:t>2.1</a:t>
            </a:r>
          </a:p>
          <a:p>
            <a:r>
              <a:rPr lang="en-US" sz="3200" dirty="0"/>
              <a:t>2.0</a:t>
            </a:r>
          </a:p>
          <a:p>
            <a:r>
              <a:rPr lang="en-US" sz="3200" dirty="0"/>
              <a:t>1.4</a:t>
            </a:r>
          </a:p>
          <a:p>
            <a:r>
              <a:rPr lang="en-US" sz="3200" dirty="0"/>
              <a:t>1.7</a:t>
            </a:r>
          </a:p>
          <a:p>
            <a:r>
              <a:rPr lang="en-US" sz="3200" dirty="0"/>
              <a:t>2.3</a:t>
            </a:r>
          </a:p>
          <a:p>
            <a:r>
              <a:rPr lang="en-US" sz="3200" dirty="0"/>
              <a:t>4.2</a:t>
            </a:r>
          </a:p>
          <a:p>
            <a:r>
              <a:rPr lang="en-US" sz="3200" dirty="0"/>
              <a:t>37.5</a:t>
            </a:r>
          </a:p>
        </p:txBody>
      </p:sp>
      <p:sp>
        <p:nvSpPr>
          <p:cNvPr id="3" name="Rectangle 2">
            <a:extLst>
              <a:ext uri="{FF2B5EF4-FFF2-40B4-BE49-F238E27FC236}">
                <a16:creationId xmlns:a16="http://schemas.microsoft.com/office/drawing/2014/main" id="{E3D93FBA-3694-45C1-B6B9-2AACB71C70C7}"/>
              </a:ext>
            </a:extLst>
          </p:cNvPr>
          <p:cNvSpPr/>
          <p:nvPr/>
        </p:nvSpPr>
        <p:spPr>
          <a:xfrm>
            <a:off x="537302" y="6324600"/>
            <a:ext cx="446218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https://www.cdc.gov/vitalsigns/aces/index.html</a:t>
            </a:r>
          </a:p>
        </p:txBody>
      </p:sp>
    </p:spTree>
    <p:extLst>
      <p:ext uri="{BB962C8B-B14F-4D97-AF65-F5344CB8AC3E}">
        <p14:creationId xmlns:p14="http://schemas.microsoft.com/office/powerpoint/2010/main" val="141503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6C3F9-F621-FE18-61EC-DBCDEC90875D}"/>
              </a:ext>
            </a:extLst>
          </p:cNvPr>
          <p:cNvSpPr>
            <a:spLocks noGrp="1"/>
          </p:cNvSpPr>
          <p:nvPr>
            <p:ph type="title"/>
          </p:nvPr>
        </p:nvSpPr>
        <p:spPr/>
        <p:txBody>
          <a:bodyPr>
            <a:normAutofit fontScale="90000"/>
          </a:bodyPr>
          <a:lstStyle/>
          <a:p>
            <a:r>
              <a:rPr lang="en-US" dirty="0"/>
              <a:t>Supportive Relationships &amp; Resilience</a:t>
            </a:r>
          </a:p>
        </p:txBody>
      </p:sp>
      <p:pic>
        <p:nvPicPr>
          <p:cNvPr id="5" name="Content Placeholder 4" descr="Man meditating in meadows">
            <a:extLst>
              <a:ext uri="{FF2B5EF4-FFF2-40B4-BE49-F238E27FC236}">
                <a16:creationId xmlns:a16="http://schemas.microsoft.com/office/drawing/2014/main" id="{6FD9FE61-3850-FAD4-02A5-8AF54C0627AB}"/>
              </a:ext>
            </a:extLst>
          </p:cNvPr>
          <p:cNvPicPr>
            <a:picLocks noGrp="1" noChangeAspect="1"/>
          </p:cNvPicPr>
          <p:nvPr>
            <p:ph sz="quarter" idx="1"/>
          </p:nvPr>
        </p:nvPicPr>
        <p:blipFill>
          <a:blip r:embed="rId2"/>
          <a:stretch>
            <a:fillRect/>
          </a:stretch>
        </p:blipFill>
        <p:spPr>
          <a:xfrm>
            <a:off x="869156" y="1219200"/>
            <a:ext cx="7405687" cy="4937125"/>
          </a:xfrm>
        </p:spPr>
      </p:pic>
    </p:spTree>
    <p:extLst>
      <p:ext uri="{BB962C8B-B14F-4D97-AF65-F5344CB8AC3E}">
        <p14:creationId xmlns:p14="http://schemas.microsoft.com/office/powerpoint/2010/main" val="4054591865"/>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BFD73-59BF-4A85-9562-A061A7A79874}"/>
              </a:ext>
            </a:extLst>
          </p:cNvPr>
          <p:cNvSpPr>
            <a:spLocks noGrp="1"/>
          </p:cNvSpPr>
          <p:nvPr>
            <p:ph type="title"/>
          </p:nvPr>
        </p:nvSpPr>
        <p:spPr>
          <a:xfrm>
            <a:off x="228600" y="304800"/>
            <a:ext cx="8229600" cy="990600"/>
          </a:xfrm>
        </p:spPr>
        <p:txBody>
          <a:bodyPr/>
          <a:lstStyle/>
          <a:p>
            <a:endParaRPr lang="en-US" dirty="0"/>
          </a:p>
        </p:txBody>
      </p:sp>
      <p:pic>
        <p:nvPicPr>
          <p:cNvPr id="4" name="Content Placeholder 3">
            <a:extLst>
              <a:ext uri="{FF2B5EF4-FFF2-40B4-BE49-F238E27FC236}">
                <a16:creationId xmlns:a16="http://schemas.microsoft.com/office/drawing/2014/main" id="{88D0CF41-FDD6-4C08-A2D0-EEECE22061D1}"/>
              </a:ext>
            </a:extLst>
          </p:cNvPr>
          <p:cNvPicPr>
            <a:picLocks noGrp="1" noChangeAspect="1"/>
          </p:cNvPicPr>
          <p:nvPr>
            <p:ph sz="quarter" idx="1"/>
          </p:nvPr>
        </p:nvPicPr>
        <p:blipFill>
          <a:blip r:embed="rId2"/>
          <a:stretch>
            <a:fillRect/>
          </a:stretch>
        </p:blipFill>
        <p:spPr>
          <a:xfrm>
            <a:off x="128086" y="76200"/>
            <a:ext cx="9015914" cy="6019800"/>
          </a:xfrm>
          <a:prstGeom prst="rect">
            <a:avLst/>
          </a:prstGeom>
        </p:spPr>
      </p:pic>
    </p:spTree>
    <p:extLst>
      <p:ext uri="{BB962C8B-B14F-4D97-AF65-F5344CB8AC3E}">
        <p14:creationId xmlns:p14="http://schemas.microsoft.com/office/powerpoint/2010/main" val="161238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548F55-7A59-44B7-B833-08326A0DAB95}"/>
              </a:ext>
            </a:extLst>
          </p:cNvPr>
          <p:cNvSpPr>
            <a:spLocks noGrp="1"/>
          </p:cNvSpPr>
          <p:nvPr>
            <p:ph type="title"/>
          </p:nvPr>
        </p:nvSpPr>
        <p:spPr/>
        <p:txBody>
          <a:bodyPr/>
          <a:lstStyle/>
          <a:p>
            <a:pPr algn="ctr"/>
            <a:r>
              <a:rPr lang="en-US" dirty="0"/>
              <a:t>Awareness &gt;&gt; to Healing</a:t>
            </a:r>
          </a:p>
        </p:txBody>
      </p:sp>
      <p:pic>
        <p:nvPicPr>
          <p:cNvPr id="4" name="Content Placeholder 3">
            <a:extLst>
              <a:ext uri="{FF2B5EF4-FFF2-40B4-BE49-F238E27FC236}">
                <a16:creationId xmlns:a16="http://schemas.microsoft.com/office/drawing/2014/main" id="{26C62717-1F96-1910-69B1-EBA39D09DBDE}"/>
              </a:ext>
            </a:extLst>
          </p:cNvPr>
          <p:cNvPicPr>
            <a:picLocks noGrp="1" noChangeAspect="1"/>
          </p:cNvPicPr>
          <p:nvPr>
            <p:ph sz="quarter" idx="1"/>
          </p:nvPr>
        </p:nvPicPr>
        <p:blipFill>
          <a:blip r:embed="rId2"/>
          <a:stretch>
            <a:fillRect/>
          </a:stretch>
        </p:blipFill>
        <p:spPr>
          <a:xfrm>
            <a:off x="1752600" y="1264144"/>
            <a:ext cx="5679234" cy="5441456"/>
          </a:xfrm>
        </p:spPr>
      </p:pic>
      <p:sp>
        <p:nvSpPr>
          <p:cNvPr id="6" name="TextBox 5">
            <a:extLst>
              <a:ext uri="{FF2B5EF4-FFF2-40B4-BE49-F238E27FC236}">
                <a16:creationId xmlns:a16="http://schemas.microsoft.com/office/drawing/2014/main" id="{F8CA84D2-6A31-F67F-90EE-C10CA181B71D}"/>
              </a:ext>
            </a:extLst>
          </p:cNvPr>
          <p:cNvSpPr txBox="1"/>
          <p:nvPr/>
        </p:nvSpPr>
        <p:spPr>
          <a:xfrm>
            <a:off x="1752600" y="1143000"/>
            <a:ext cx="5105400" cy="68580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Rectangle 9">
            <a:extLst>
              <a:ext uri="{FF2B5EF4-FFF2-40B4-BE49-F238E27FC236}">
                <a16:creationId xmlns:a16="http://schemas.microsoft.com/office/drawing/2014/main" id="{28D2F901-4BA7-4A85-8783-A7E4D5A64AA0}"/>
              </a:ext>
            </a:extLst>
          </p:cNvPr>
          <p:cNvSpPr/>
          <p:nvPr/>
        </p:nvSpPr>
        <p:spPr>
          <a:xfrm>
            <a:off x="2133600" y="1224290"/>
            <a:ext cx="525780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hlinkClick r:id="rId3"/>
              </a:rPr>
              <a:t>https://www.acesaware.org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p>
        </p:txBody>
      </p:sp>
    </p:spTree>
    <p:extLst>
      <p:ext uri="{BB962C8B-B14F-4D97-AF65-F5344CB8AC3E}">
        <p14:creationId xmlns:p14="http://schemas.microsoft.com/office/powerpoint/2010/main" val="395178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EE7C50-A24F-69A5-1F3C-1FEEE270EE1C}"/>
            </a:ext>
          </a:extLst>
        </p:cNvPr>
        <p:cNvGrpSpPr/>
        <p:nvPr/>
      </p:nvGrpSpPr>
      <p:grpSpPr>
        <a:xfrm>
          <a:off x="0" y="0"/>
          <a:ext cx="0" cy="0"/>
          <a:chOff x="0" y="0"/>
          <a:chExt cx="0" cy="0"/>
        </a:xfrm>
      </p:grpSpPr>
      <p:sp>
        <p:nvSpPr>
          <p:cNvPr id="156674" name="Rectangle 2">
            <a:extLst>
              <a:ext uri="{FF2B5EF4-FFF2-40B4-BE49-F238E27FC236}">
                <a16:creationId xmlns:a16="http://schemas.microsoft.com/office/drawing/2014/main" id="{0390A5F1-6121-EB34-9A5F-D311C070C5CF}"/>
              </a:ext>
            </a:extLst>
          </p:cNvPr>
          <p:cNvSpPr>
            <a:spLocks noGrp="1" noChangeArrowheads="1"/>
          </p:cNvSpPr>
          <p:nvPr>
            <p:ph type="body" idx="1"/>
          </p:nvPr>
        </p:nvSpPr>
        <p:spPr>
          <a:xfrm>
            <a:off x="533400" y="2133601"/>
            <a:ext cx="8229600" cy="3646488"/>
          </a:xfrm>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lstStyle/>
          <a:p>
            <a:pPr>
              <a:buFontTx/>
              <a:buBlip>
                <a:blip r:embed="rId2"/>
              </a:buBlip>
            </a:pPr>
            <a:r>
              <a:rPr lang="en-US" altLang="en-US" b="0" dirty="0"/>
              <a:t>Having the Conversation</a:t>
            </a:r>
          </a:p>
          <a:p>
            <a:pPr>
              <a:buFontTx/>
              <a:buBlip>
                <a:blip r:embed="rId2"/>
              </a:buBlip>
            </a:pPr>
            <a:r>
              <a:rPr lang="en-US" altLang="en-US" b="0" dirty="0"/>
              <a:t>Coaching tha</a:t>
            </a:r>
            <a:r>
              <a:rPr lang="en-US" altLang="en-US" dirty="0"/>
              <a:t>t highlights </a:t>
            </a:r>
            <a:r>
              <a:rPr lang="en-US" altLang="en-US" i="1" dirty="0"/>
              <a:t>their</a:t>
            </a:r>
            <a:r>
              <a:rPr lang="en-US" altLang="en-US" dirty="0"/>
              <a:t> knowledge and resilience.</a:t>
            </a:r>
          </a:p>
          <a:p>
            <a:pPr>
              <a:buFontTx/>
              <a:buBlip>
                <a:blip r:embed="rId2"/>
              </a:buBlip>
            </a:pPr>
            <a:r>
              <a:rPr lang="en-US" altLang="en-US" b="0" dirty="0"/>
              <a:t>Carrots –</a:t>
            </a:r>
            <a:r>
              <a:rPr lang="en-US" altLang="en-US" dirty="0"/>
              <a:t> problem solve together and dig for solutions that are meaningful in everyday life.</a:t>
            </a:r>
          </a:p>
          <a:p>
            <a:pPr>
              <a:buFontTx/>
              <a:buBlip>
                <a:blip r:embed="rId2"/>
              </a:buBlip>
            </a:pPr>
            <a:r>
              <a:rPr lang="en-US" altLang="en-US" b="0" dirty="0"/>
              <a:t>Compassion</a:t>
            </a:r>
            <a:r>
              <a:rPr lang="en-US" altLang="en-US" dirty="0"/>
              <a:t> for the people in our care and ourselves.</a:t>
            </a:r>
          </a:p>
          <a:p>
            <a:pPr>
              <a:buFontTx/>
              <a:buBlip>
                <a:blip r:embed="rId2"/>
              </a:buBlip>
            </a:pPr>
            <a:r>
              <a:rPr lang="en-US" altLang="en-US" dirty="0">
                <a:solidFill>
                  <a:srgbClr val="0070C0"/>
                </a:solidFill>
              </a:rPr>
              <a:t>Connection – What is one thing you want me to know about you?</a:t>
            </a:r>
          </a:p>
        </p:txBody>
      </p:sp>
      <p:graphicFrame>
        <p:nvGraphicFramePr>
          <p:cNvPr id="156675" name="Object 3">
            <a:extLst>
              <a:ext uri="{FF2B5EF4-FFF2-40B4-BE49-F238E27FC236}">
                <a16:creationId xmlns:a16="http://schemas.microsoft.com/office/drawing/2014/main" id="{C1BD14C9-355B-8939-BECA-C6F78351F2EB}"/>
              </a:ext>
            </a:extLst>
          </p:cNvPr>
          <p:cNvGraphicFramePr>
            <a:graphicFrameLocks noChangeAspect="1"/>
          </p:cNvGraphicFramePr>
          <p:nvPr/>
        </p:nvGraphicFramePr>
        <p:xfrm>
          <a:off x="3732213" y="381000"/>
          <a:ext cx="1752600" cy="17526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6675" name="Object 3">
                        <a:extLst>
                          <a:ext uri="{FF2B5EF4-FFF2-40B4-BE49-F238E27FC236}">
                            <a16:creationId xmlns:a16="http://schemas.microsoft.com/office/drawing/2014/main" id="{C1BD14C9-355B-8939-BECA-C6F78351F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213" y="381000"/>
                        <a:ext cx="17526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686971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6674">
                                            <p:txEl>
                                              <p:pRg st="0" end="0"/>
                                            </p:txEl>
                                          </p:spTgt>
                                        </p:tgtEl>
                                        <p:attrNameLst>
                                          <p:attrName>style.visibility</p:attrName>
                                        </p:attrNameLst>
                                      </p:cBhvr>
                                      <p:to>
                                        <p:strVal val="visible"/>
                                      </p:to>
                                    </p:set>
                                    <p:animEffect transition="in" filter="wipe(left)">
                                      <p:cBhvr>
                                        <p:cTn id="7" dur="500"/>
                                        <p:tgtEl>
                                          <p:spTgt spid="156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6674">
                                            <p:txEl>
                                              <p:pRg st="1" end="1"/>
                                            </p:txEl>
                                          </p:spTgt>
                                        </p:tgtEl>
                                        <p:attrNameLst>
                                          <p:attrName>style.visibility</p:attrName>
                                        </p:attrNameLst>
                                      </p:cBhvr>
                                      <p:to>
                                        <p:strVal val="visible"/>
                                      </p:to>
                                    </p:set>
                                    <p:animEffect transition="in" filter="wipe(left)">
                                      <p:cBhvr>
                                        <p:cTn id="12" dur="500"/>
                                        <p:tgtEl>
                                          <p:spTgt spid="1566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6674">
                                            <p:txEl>
                                              <p:pRg st="2" end="2"/>
                                            </p:txEl>
                                          </p:spTgt>
                                        </p:tgtEl>
                                        <p:attrNameLst>
                                          <p:attrName>style.visibility</p:attrName>
                                        </p:attrNameLst>
                                      </p:cBhvr>
                                      <p:to>
                                        <p:strVal val="visible"/>
                                      </p:to>
                                    </p:set>
                                    <p:animEffect transition="in" filter="wipe(left)">
                                      <p:cBhvr>
                                        <p:cTn id="17" dur="500"/>
                                        <p:tgtEl>
                                          <p:spTgt spid="1566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6674">
                                            <p:txEl>
                                              <p:pRg st="3" end="3"/>
                                            </p:txEl>
                                          </p:spTgt>
                                        </p:tgtEl>
                                        <p:attrNameLst>
                                          <p:attrName>style.visibility</p:attrName>
                                        </p:attrNameLst>
                                      </p:cBhvr>
                                      <p:to>
                                        <p:strVal val="visible"/>
                                      </p:to>
                                    </p:set>
                                    <p:animEffect transition="in" filter="wipe(left)">
                                      <p:cBhvr>
                                        <p:cTn id="22" dur="500"/>
                                        <p:tgtEl>
                                          <p:spTgt spid="1566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6674">
                                            <p:txEl>
                                              <p:pRg st="4" end="4"/>
                                            </p:txEl>
                                          </p:spTgt>
                                        </p:tgtEl>
                                        <p:attrNameLst>
                                          <p:attrName>style.visibility</p:attrName>
                                        </p:attrNameLst>
                                      </p:cBhvr>
                                      <p:to>
                                        <p:strVal val="visible"/>
                                      </p:to>
                                    </p:set>
                                    <p:animEffect transition="in" filter="wipe(left)">
                                      <p:cBhvr>
                                        <p:cTn id="27" dur="500"/>
                                        <p:tgtEl>
                                          <p:spTgt spid="1566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56674">
                                            <p:txEl>
                                              <p:pRg st="4" end="4"/>
                                            </p:txEl>
                                          </p:spTgt>
                                        </p:tgtEl>
                                        <p:attrNameLst>
                                          <p:attrName>style.visibility</p:attrName>
                                        </p:attrNameLst>
                                      </p:cBhvr>
                                      <p:to>
                                        <p:strVal val="visible"/>
                                      </p:to>
                                    </p:set>
                                    <p:anim calcmode="lin" valueType="num">
                                      <p:cBhvr>
                                        <p:cTn id="32" dur="1000" fill="hold"/>
                                        <p:tgtEl>
                                          <p:spTgt spid="156674">
                                            <p:txEl>
                                              <p:pRg st="4" end="4"/>
                                            </p:txEl>
                                          </p:spTgt>
                                        </p:tgtEl>
                                        <p:attrNameLst>
                                          <p:attrName>ppt_w</p:attrName>
                                        </p:attrNameLst>
                                      </p:cBhvr>
                                      <p:tavLst>
                                        <p:tav tm="0">
                                          <p:val>
                                            <p:fltVal val="0"/>
                                          </p:val>
                                        </p:tav>
                                        <p:tav tm="100000">
                                          <p:val>
                                            <p:strVal val="#ppt_w"/>
                                          </p:val>
                                        </p:tav>
                                      </p:tavLst>
                                    </p:anim>
                                    <p:anim calcmode="lin" valueType="num">
                                      <p:cBhvr>
                                        <p:cTn id="33" dur="1000" fill="hold"/>
                                        <p:tgtEl>
                                          <p:spTgt spid="156674">
                                            <p:txEl>
                                              <p:pRg st="4" end="4"/>
                                            </p:txEl>
                                          </p:spTgt>
                                        </p:tgtEl>
                                        <p:attrNameLst>
                                          <p:attrName>ppt_h</p:attrName>
                                        </p:attrNameLst>
                                      </p:cBhvr>
                                      <p:tavLst>
                                        <p:tav tm="0">
                                          <p:val>
                                            <p:fltVal val="0"/>
                                          </p:val>
                                        </p:tav>
                                        <p:tav tm="100000">
                                          <p:val>
                                            <p:strVal val="#ppt_h"/>
                                          </p:val>
                                        </p:tav>
                                      </p:tavLst>
                                    </p:anim>
                                    <p:anim calcmode="lin" valueType="num">
                                      <p:cBhvr>
                                        <p:cTn id="34" dur="1000" fill="hold"/>
                                        <p:tgtEl>
                                          <p:spTgt spid="156674">
                                            <p:txEl>
                                              <p:pRg st="4" end="4"/>
                                            </p:txEl>
                                          </p:spTgt>
                                        </p:tgtEl>
                                        <p:attrNameLst>
                                          <p:attrName>style.rotation</p:attrName>
                                        </p:attrNameLst>
                                      </p:cBhvr>
                                      <p:tavLst>
                                        <p:tav tm="0">
                                          <p:val>
                                            <p:fltVal val="90"/>
                                          </p:val>
                                        </p:tav>
                                        <p:tav tm="100000">
                                          <p:val>
                                            <p:fltVal val="0"/>
                                          </p:val>
                                        </p:tav>
                                      </p:tavLst>
                                    </p:anim>
                                    <p:animEffect transition="in" filter="fade">
                                      <p:cBhvr>
                                        <p:cTn id="35" dur="1000"/>
                                        <p:tgtEl>
                                          <p:spTgt spid="1566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914400"/>
          </a:xfrm>
        </p:spPr>
        <p:txBody>
          <a:bodyPr>
            <a:normAutofit fontScale="90000"/>
          </a:bodyPr>
          <a:lstStyle/>
          <a:p>
            <a:r>
              <a:rPr lang="en-US" sz="2800" dirty="0"/>
              <a:t>Example of A More Helpful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609600" y="1447800"/>
            <a:ext cx="7696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3200" u="sng" dirty="0">
                <a:solidFill>
                  <a:srgbClr val="0070C0"/>
                </a:solidFill>
                <a:latin typeface="Calibri"/>
              </a:rPr>
              <a:t>Healthy Good Enough</a:t>
            </a: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sp>
        <p:nvSpPr>
          <p:cNvPr id="4" name="TextBox 3">
            <a:extLst>
              <a:ext uri="{FF2B5EF4-FFF2-40B4-BE49-F238E27FC236}">
                <a16:creationId xmlns:a16="http://schemas.microsoft.com/office/drawing/2014/main" id="{C2E2699F-6E9D-2636-9CD1-1D68A8A6A9C7}"/>
              </a:ext>
            </a:extLst>
          </p:cNvPr>
          <p:cNvSpPr txBox="1"/>
          <p:nvPr/>
        </p:nvSpPr>
        <p:spPr>
          <a:xfrm>
            <a:off x="541657" y="5962134"/>
            <a:ext cx="86023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spTree>
    <p:extLst>
      <p:ext uri="{BB962C8B-B14F-4D97-AF65-F5344CB8AC3E}">
        <p14:creationId xmlns:p14="http://schemas.microsoft.com/office/powerpoint/2010/main" val="107846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184809"/>
            <a:ext cx="8229600" cy="990600"/>
          </a:xfrm>
        </p:spPr>
        <p:txBody>
          <a:bodyPr/>
          <a:lstStyle/>
          <a:p>
            <a:pPr eaLnBrk="1" hangingPunct="1"/>
            <a:r>
              <a:rPr lang="en-US" altLang="en-US" dirty="0"/>
              <a:t>Poll question 2</a:t>
            </a:r>
          </a:p>
        </p:txBody>
      </p:sp>
      <p:sp>
        <p:nvSpPr>
          <p:cNvPr id="84995" name="Content Placeholder 3"/>
          <p:cNvSpPr>
            <a:spLocks noGrp="1"/>
          </p:cNvSpPr>
          <p:nvPr>
            <p:ph sz="quarter" idx="1"/>
          </p:nvPr>
        </p:nvSpPr>
        <p:spPr>
          <a:xfrm>
            <a:off x="304800" y="1219200"/>
            <a:ext cx="7391400" cy="4937125"/>
          </a:xfrm>
        </p:spPr>
        <p:txBody>
          <a:bodyPr/>
          <a:lstStyle/>
          <a:p>
            <a:pPr lvl="1" eaLnBrk="1" hangingPunct="1"/>
            <a:r>
              <a:rPr lang="en-US" altLang="en-US" dirty="0"/>
              <a:t>LR is a 16-year-old on an insulin pump and Continuous Glucose Monitor and is feeling very distressed because their glucose keeps going above target range. What is an appropriate intervention?</a:t>
            </a:r>
          </a:p>
          <a:p>
            <a:pPr lvl="1" eaLnBrk="1" hangingPunct="1"/>
            <a:r>
              <a:rPr lang="en-US" altLang="en-US" dirty="0"/>
              <a:t>A. Encourage them to ask their provider about starting medications for anxiety.</a:t>
            </a:r>
          </a:p>
          <a:p>
            <a:pPr lvl="1" eaLnBrk="1" hangingPunct="1"/>
            <a:r>
              <a:rPr lang="en-US" altLang="en-US" dirty="0"/>
              <a:t>B. Help them set a SMART goal to improve carb to insulin ratios.</a:t>
            </a:r>
          </a:p>
          <a:p>
            <a:pPr lvl="1" eaLnBrk="1" hangingPunct="1"/>
            <a:r>
              <a:rPr lang="en-US" altLang="en-US" dirty="0"/>
              <a:t>C. Explore their feelings.</a:t>
            </a:r>
          </a:p>
          <a:p>
            <a:pPr lvl="1" eaLnBrk="1" hangingPunct="1"/>
            <a:r>
              <a:rPr lang="en-US" altLang="en-US" dirty="0"/>
              <a:t>D. Remind them that alcohol can actually lower blood glucose.</a:t>
            </a:r>
          </a:p>
        </p:txBody>
      </p:sp>
      <p:sp>
        <p:nvSpPr>
          <p:cNvPr id="2" name="Oval 1">
            <a:extLst>
              <a:ext uri="{FF2B5EF4-FFF2-40B4-BE49-F238E27FC236}">
                <a16:creationId xmlns:a16="http://schemas.microsoft.com/office/drawing/2014/main" id="{AFA6B746-EFAA-7977-89B7-326EB26FF835}"/>
              </a:ext>
            </a:extLst>
          </p:cNvPr>
          <p:cNvSpPr/>
          <p:nvPr/>
        </p:nvSpPr>
        <p:spPr>
          <a:xfrm>
            <a:off x="480237" y="4876800"/>
            <a:ext cx="3786963"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w="38100">
                <a:solidFill>
                  <a:prstClr val="black"/>
                </a:solidFill>
              </a:ln>
              <a:solidFill>
                <a:prstClr val="white"/>
              </a:solidFill>
              <a:effectLst/>
              <a:uLnTx/>
              <a:uFillTx/>
              <a:latin typeface="Gill Sans MT"/>
              <a:ea typeface="+mn-ea"/>
              <a:cs typeface="+mn-cs"/>
            </a:endParaRPr>
          </a:p>
        </p:txBody>
      </p:sp>
      <p:pic>
        <p:nvPicPr>
          <p:cNvPr id="3" name="Picture 2" descr="Question Cat">
            <a:extLst>
              <a:ext uri="{FF2B5EF4-FFF2-40B4-BE49-F238E27FC236}">
                <a16:creationId xmlns:a16="http://schemas.microsoft.com/office/drawing/2014/main" id="{A8D0395F-D8C3-8474-D042-9D4811A31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3920" y="1175408"/>
            <a:ext cx="1567791" cy="1567791"/>
          </a:xfrm>
          <a:prstGeom prst="rect">
            <a:avLst/>
          </a:prstGeom>
        </p:spPr>
      </p:pic>
    </p:spTree>
    <p:extLst>
      <p:ext uri="{BB962C8B-B14F-4D97-AF65-F5344CB8AC3E}">
        <p14:creationId xmlns:p14="http://schemas.microsoft.com/office/powerpoint/2010/main" val="3972318083"/>
      </p:ext>
    </p:extLst>
  </p:cSld>
  <p:clrMapOvr>
    <a:masterClrMapping/>
  </p:clrMapOvr>
  <p:transition spd="med">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0F54-0195-BCBB-AE34-B4DFF6247C24}"/>
              </a:ext>
            </a:extLst>
          </p:cNvPr>
          <p:cNvSpPr>
            <a:spLocks noGrp="1"/>
          </p:cNvSpPr>
          <p:nvPr>
            <p:ph type="title"/>
          </p:nvPr>
        </p:nvSpPr>
        <p:spPr>
          <a:xfrm>
            <a:off x="304800" y="152400"/>
            <a:ext cx="8382000" cy="994172"/>
          </a:xfrm>
        </p:spPr>
        <p:txBody>
          <a:bodyPr vert="horz" lIns="68580" tIns="34290" rIns="68580" bIns="34290" rtlCol="0" anchor="ctr" anchorCtr="0">
            <a:normAutofit fontScale="90000"/>
          </a:bodyPr>
          <a:lstStyle/>
          <a:p>
            <a:r>
              <a:rPr lang="en-US" kern="1200" dirty="0">
                <a:latin typeface="+mj-lt"/>
                <a:ea typeface="+mj-ea"/>
                <a:cs typeface="+mj-cs"/>
              </a:rPr>
              <a:t>Time In Range – Person Centered</a:t>
            </a:r>
          </a:p>
        </p:txBody>
      </p:sp>
      <p:sp>
        <p:nvSpPr>
          <p:cNvPr id="3" name="Content Placeholder 2">
            <a:extLst>
              <a:ext uri="{FF2B5EF4-FFF2-40B4-BE49-F238E27FC236}">
                <a16:creationId xmlns:a16="http://schemas.microsoft.com/office/drawing/2014/main" id="{7AD8E1D2-A74E-119A-D11B-FE96212EE0DB}"/>
              </a:ext>
            </a:extLst>
          </p:cNvPr>
          <p:cNvSpPr>
            <a:spLocks noGrp="1"/>
          </p:cNvSpPr>
          <p:nvPr>
            <p:ph sz="quarter" idx="1"/>
          </p:nvPr>
        </p:nvSpPr>
        <p:spPr>
          <a:xfrm>
            <a:off x="457200" y="1295400"/>
            <a:ext cx="5181600" cy="5235584"/>
          </a:xfrm>
        </p:spPr>
        <p:txBody>
          <a:bodyPr vert="horz" lIns="68580" tIns="34290" rIns="68580" bIns="34290" rtlCol="0">
            <a:noAutofit/>
          </a:bodyPr>
          <a:lstStyle/>
          <a:p>
            <a:r>
              <a:rPr lang="en-US" sz="1800" dirty="0"/>
              <a:t>“</a:t>
            </a:r>
            <a:r>
              <a:rPr lang="en-US" sz="2800" dirty="0" err="1"/>
              <a:t>Hyperglance-emia</a:t>
            </a:r>
            <a:r>
              <a:rPr lang="en-US" sz="2800" dirty="0"/>
              <a:t>”</a:t>
            </a:r>
          </a:p>
          <a:p>
            <a:r>
              <a:rPr lang="en-US" sz="2400" dirty="0"/>
              <a:t>Each 1% is 15 minutes (4% an hour)</a:t>
            </a:r>
          </a:p>
          <a:p>
            <a:r>
              <a:rPr lang="en-US" sz="2400" dirty="0"/>
              <a:t>There is 24 hours in a day.</a:t>
            </a:r>
          </a:p>
          <a:p>
            <a:pPr lvl="1"/>
            <a:r>
              <a:rPr lang="en-US" sz="2400" dirty="0"/>
              <a:t>Goal is 17 hours in range = 70% TIR = A1C of 7%</a:t>
            </a:r>
          </a:p>
          <a:p>
            <a:pPr lvl="1"/>
            <a:r>
              <a:rPr lang="en-US" sz="2400" dirty="0"/>
              <a:t>You get 7 hours outside of range.</a:t>
            </a:r>
          </a:p>
          <a:p>
            <a:r>
              <a:rPr lang="en-US" sz="2400" dirty="0"/>
              <a:t>You are not defined by your blood glucose.</a:t>
            </a:r>
          </a:p>
          <a:p>
            <a:r>
              <a:rPr lang="en-US" sz="2400" dirty="0"/>
              <a:t>What range feels safe for you?</a:t>
            </a:r>
          </a:p>
          <a:p>
            <a:r>
              <a:rPr lang="en-US" sz="2400" dirty="0"/>
              <a:t>Try and step back and take in the whole picture.</a:t>
            </a:r>
          </a:p>
          <a:p>
            <a:r>
              <a:rPr lang="en-US" sz="2400" dirty="0"/>
              <a:t>Sometimes you need a donut!</a:t>
            </a:r>
          </a:p>
        </p:txBody>
      </p:sp>
      <p:pic>
        <p:nvPicPr>
          <p:cNvPr id="8" name="Picture 7" descr="Portrait of woman with purple dyed hair">
            <a:extLst>
              <a:ext uri="{FF2B5EF4-FFF2-40B4-BE49-F238E27FC236}">
                <a16:creationId xmlns:a16="http://schemas.microsoft.com/office/drawing/2014/main" id="{F212D4FA-728D-07B6-4E3F-5A46AFD35ED6}"/>
              </a:ext>
            </a:extLst>
          </p:cNvPr>
          <p:cNvPicPr>
            <a:picLocks noChangeAspect="1"/>
          </p:cNvPicPr>
          <p:nvPr/>
        </p:nvPicPr>
        <p:blipFill>
          <a:blip r:embed="rId2" cstate="print">
            <a:extLst>
              <a:ext uri="{28A0092B-C50C-407E-A947-70E740481C1C}">
                <a14:useLocalDpi xmlns:a14="http://schemas.microsoft.com/office/drawing/2010/main" val="0"/>
              </a:ext>
            </a:extLst>
          </a:blip>
          <a:srcRect l="17079" r="13577" b="-1"/>
          <a:stretch>
            <a:fillRect/>
          </a:stretch>
        </p:blipFill>
        <p:spPr>
          <a:xfrm>
            <a:off x="5813461" y="3433281"/>
            <a:ext cx="3218056" cy="309770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Picture 6" descr="Kid hugging neck of mature woman while outdoors">
            <a:extLst>
              <a:ext uri="{FF2B5EF4-FFF2-40B4-BE49-F238E27FC236}">
                <a16:creationId xmlns:a16="http://schemas.microsoft.com/office/drawing/2014/main" id="{C908CB91-CEC3-9670-5632-29962F57B6CD}"/>
              </a:ext>
            </a:extLst>
          </p:cNvPr>
          <p:cNvPicPr>
            <a:picLocks noChangeAspect="1"/>
          </p:cNvPicPr>
          <p:nvPr/>
        </p:nvPicPr>
        <p:blipFill>
          <a:blip r:embed="rId3" cstate="print">
            <a:extLst>
              <a:ext uri="{28A0092B-C50C-407E-A947-70E740481C1C}">
                <a14:useLocalDpi xmlns:a14="http://schemas.microsoft.com/office/drawing/2010/main" val="0"/>
              </a:ext>
            </a:extLst>
          </a:blip>
          <a:srcRect l="10090" r="11814" b="4"/>
          <a:stretch>
            <a:fillRect/>
          </a:stretch>
        </p:blipFill>
        <p:spPr>
          <a:xfrm>
            <a:off x="6231764" y="1146572"/>
            <a:ext cx="2639484" cy="225593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Picture 3">
            <a:extLst>
              <a:ext uri="{FF2B5EF4-FFF2-40B4-BE49-F238E27FC236}">
                <a16:creationId xmlns:a16="http://schemas.microsoft.com/office/drawing/2014/main" id="{3576FD64-2417-68C0-2F58-0C4FAAC76035}"/>
              </a:ext>
            </a:extLst>
          </p:cNvPr>
          <p:cNvPicPr>
            <a:picLocks noChangeAspect="1"/>
          </p:cNvPicPr>
          <p:nvPr/>
        </p:nvPicPr>
        <p:blipFill>
          <a:blip r:embed="rId4"/>
          <a:stretch>
            <a:fillRect/>
          </a:stretch>
        </p:blipFill>
        <p:spPr>
          <a:xfrm>
            <a:off x="239903" y="1264596"/>
            <a:ext cx="8691728" cy="4907604"/>
          </a:xfrm>
          <a:prstGeom prst="rect">
            <a:avLst/>
          </a:prstGeom>
        </p:spPr>
      </p:pic>
    </p:spTree>
    <p:extLst>
      <p:ext uri="{BB962C8B-B14F-4D97-AF65-F5344CB8AC3E}">
        <p14:creationId xmlns:p14="http://schemas.microsoft.com/office/powerpoint/2010/main" val="158461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3" end="3"/>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p:cTn id="5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2" dur="1000"/>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fltVal val="0"/>
                                          </p:val>
                                        </p:tav>
                                        <p:tav tm="100000">
                                          <p:val>
                                            <p:strVal val="#ppt_w"/>
                                          </p:val>
                                        </p:tav>
                                      </p:tavLst>
                                    </p:anim>
                                    <p:anim calcmode="lin" valueType="num">
                                      <p:cBhvr>
                                        <p:cTn id="76" dur="1000" fill="hold"/>
                                        <p:tgtEl>
                                          <p:spTgt spid="4"/>
                                        </p:tgtEl>
                                        <p:attrNameLst>
                                          <p:attrName>ppt_h</p:attrName>
                                        </p:attrNameLst>
                                      </p:cBhvr>
                                      <p:tavLst>
                                        <p:tav tm="0">
                                          <p:val>
                                            <p:fltVal val="0"/>
                                          </p:val>
                                        </p:tav>
                                        <p:tav tm="100000">
                                          <p:val>
                                            <p:strVal val="#ppt_h"/>
                                          </p:val>
                                        </p:tav>
                                      </p:tavLst>
                                    </p:anim>
                                    <p:anim calcmode="lin" valueType="num">
                                      <p:cBhvr>
                                        <p:cTn id="77" dur="1000" fill="hold"/>
                                        <p:tgtEl>
                                          <p:spTgt spid="4"/>
                                        </p:tgtEl>
                                        <p:attrNameLst>
                                          <p:attrName>style.rotation</p:attrName>
                                        </p:attrNameLst>
                                      </p:cBhvr>
                                      <p:tavLst>
                                        <p:tav tm="0">
                                          <p:val>
                                            <p:fltVal val="90"/>
                                          </p:val>
                                        </p:tav>
                                        <p:tav tm="100000">
                                          <p:val>
                                            <p:fltVal val="0"/>
                                          </p:val>
                                        </p:tav>
                                      </p:tavLst>
                                    </p:anim>
                                    <p:animEffect transition="in" filter="fade">
                                      <p:cBhvr>
                                        <p:cTn id="78" dur="10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p:cTn id="83" dur="1000" fill="hold"/>
                                        <p:tgtEl>
                                          <p:spTgt spid="4"/>
                                        </p:tgtEl>
                                        <p:attrNameLst>
                                          <p:attrName>ppt_w</p:attrName>
                                        </p:attrNameLst>
                                      </p:cBhvr>
                                      <p:tavLst>
                                        <p:tav tm="0">
                                          <p:val>
                                            <p:fltVal val="0"/>
                                          </p:val>
                                        </p:tav>
                                        <p:tav tm="100000">
                                          <p:val>
                                            <p:strVal val="#ppt_w"/>
                                          </p:val>
                                        </p:tav>
                                      </p:tavLst>
                                    </p:anim>
                                    <p:anim calcmode="lin" valueType="num">
                                      <p:cBhvr>
                                        <p:cTn id="84" dur="1000" fill="hold"/>
                                        <p:tgtEl>
                                          <p:spTgt spid="4"/>
                                        </p:tgtEl>
                                        <p:attrNameLst>
                                          <p:attrName>ppt_h</p:attrName>
                                        </p:attrNameLst>
                                      </p:cBhvr>
                                      <p:tavLst>
                                        <p:tav tm="0">
                                          <p:val>
                                            <p:fltVal val="0"/>
                                          </p:val>
                                        </p:tav>
                                        <p:tav tm="100000">
                                          <p:val>
                                            <p:strVal val="#ppt_h"/>
                                          </p:val>
                                        </p:tav>
                                      </p:tavLst>
                                    </p:anim>
                                    <p:anim calcmode="lin" valueType="num">
                                      <p:cBhvr>
                                        <p:cTn id="85" dur="1000" fill="hold"/>
                                        <p:tgtEl>
                                          <p:spTgt spid="4"/>
                                        </p:tgtEl>
                                        <p:attrNameLst>
                                          <p:attrName>style.rotation</p:attrName>
                                        </p:attrNameLst>
                                      </p:cBhvr>
                                      <p:tavLst>
                                        <p:tav tm="0">
                                          <p:val>
                                            <p:fltVal val="90"/>
                                          </p:val>
                                        </p:tav>
                                        <p:tav tm="100000">
                                          <p:val>
                                            <p:fltVal val="0"/>
                                          </p:val>
                                        </p:tav>
                                      </p:tavLst>
                                    </p:anim>
                                    <p:animEffect transition="in" filter="fade">
                                      <p:cBhvr>
                                        <p:cTn id="8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1" y="110067"/>
            <a:ext cx="6908800" cy="6671733"/>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89" b="1" i="0" u="none" strike="noStrike" kern="1200" cap="none" spc="0" normalizeH="0" baseline="0" noProof="0" dirty="0">
                <a:ln>
                  <a:noFill/>
                </a:ln>
                <a:solidFill>
                  <a:prstClr val="white"/>
                </a:solidFill>
                <a:effectLst/>
                <a:uLnTx/>
                <a:uFillTx/>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89"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1. Judgement Free Zone</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89"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3. Open-Ended Questions </a:t>
            </a:r>
            <a:endParaRPr kumimoji="0" lang="en-US" sz="2489"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45722" y="38570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07152"/>
                </a:solidFill>
                <a:effectLst/>
                <a:uLnTx/>
                <a:uFillTx/>
                <a:latin typeface="Calibri" panose="020F0502020204030204" pitchFamily="34" charset="0"/>
                <a:ea typeface="Calibri" panose="020F0502020204030204" pitchFamily="34" charset="0"/>
                <a:cs typeface="Calibri" panose="020F0502020204030204" pitchFamily="34" charset="0"/>
              </a:rPr>
              <a:t>Relationship Building</a:t>
            </a:r>
            <a:br>
              <a:rPr kumimoji="0" lang="en-US" sz="3200" b="1" i="0" u="none" strike="noStrike" kern="1200" cap="none" spc="0" normalizeH="0" baseline="0" noProof="0" dirty="0">
                <a:ln>
                  <a:noFill/>
                </a:ln>
                <a:solidFill>
                  <a:srgbClr val="F07152"/>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altLang="en-US" sz="3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Three</a:t>
            </a:r>
            <a:r>
              <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Tools To Make It Happen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89" b="1" i="0" u="none" strike="noStrike" kern="1200" cap="none" spc="0" normalizeH="0" baseline="0" noProof="0">
                <a:ln>
                  <a:noFill/>
                </a:ln>
                <a:solidFill>
                  <a:prstClr val="white"/>
                </a:solidFill>
                <a:effectLst/>
                <a:uLnTx/>
                <a:uFillTx/>
                <a:latin typeface="Segoe UI"/>
                <a:ea typeface="Segoe UI"/>
                <a:cs typeface="Segoe UI"/>
              </a:rPr>
              <a:t>2. Active Listening</a:t>
            </a:r>
          </a:p>
        </p:txBody>
      </p:sp>
    </p:spTree>
    <p:extLst>
      <p:ext uri="{BB962C8B-B14F-4D97-AF65-F5344CB8AC3E}">
        <p14:creationId xmlns:p14="http://schemas.microsoft.com/office/powerpoint/2010/main" val="31516539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457200"/>
            <a:ext cx="8263891" cy="1410871"/>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Diabetes Distress</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40267" y="1903082"/>
            <a:ext cx="8409831" cy="3661486"/>
          </a:xfrm>
          <a:prstGeom prst="rect">
            <a:avLst/>
          </a:prstGeom>
        </p:spPr>
        <p:txBody>
          <a:bodyPr vert="horz" lIns="81280" tIns="40640" rIns="81280" bIns="40640" rtlCol="0" anchor="t">
            <a:normAutofit/>
          </a:bodyPr>
          <a:lstStyle/>
          <a:p>
            <a:pPr marL="0" marR="0" lvl="0" indent="0" algn="l" defTabSz="914400" rtl="0" eaLnBrk="0" fontAlgn="base" latinLnBrk="0" hangingPunct="0">
              <a:lnSpc>
                <a:spcPct val="100000"/>
              </a:lnSpc>
              <a:spcBef>
                <a:spcPts val="889"/>
              </a:spcBef>
              <a:spcAft>
                <a:spcPct val="0"/>
              </a:spcAft>
              <a:buClr>
                <a:srgbClr val="727CA3">
                  <a:lumMod val="20000"/>
                  <a:lumOff val="80000"/>
                </a:srgbClr>
              </a:buClr>
              <a:buSzPct val="110000"/>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The goal is to help people label, verbalize, share, consider, and evaluate these frequently unaddressed and often hidden feelings and thoughts about diabetes.</a:t>
            </a:r>
          </a:p>
          <a:p>
            <a:pPr marL="0" marR="0" lvl="0" indent="0" algn="ctr" defTabSz="914400" rtl="0" eaLnBrk="0" fontAlgn="base" latinLnBrk="0" hangingPunct="0">
              <a:lnSpc>
                <a:spcPct val="100000"/>
              </a:lnSpc>
              <a:spcBef>
                <a:spcPts val="889"/>
              </a:spcBef>
              <a:spcAft>
                <a:spcPct val="0"/>
              </a:spcAft>
              <a:buClr>
                <a:srgbClr val="727CA3">
                  <a:lumMod val="20000"/>
                  <a:lumOff val="80000"/>
                </a:srgbClr>
              </a:buClr>
              <a:buSzPct val="110000"/>
              <a:buFontTx/>
              <a:buNone/>
              <a:tabLst/>
              <a:defRPr/>
            </a:pP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B</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uilding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the relationship with conversational skills is the intervention!</a:t>
            </a:r>
          </a:p>
          <a:p>
            <a:pPr marL="0" marR="0" lvl="0" indent="0" algn="l" defTabSz="914400" rtl="0" eaLnBrk="0" fontAlgn="base" latinLnBrk="0" hangingPunct="0">
              <a:lnSpc>
                <a:spcPct val="100000"/>
              </a:lnSpc>
              <a:spcBef>
                <a:spcPts val="889"/>
              </a:spcBef>
              <a:spcAft>
                <a:spcPct val="0"/>
              </a:spcAft>
              <a:buClr>
                <a:prstClr val="white">
                  <a:lumMod val="85000"/>
                </a:prstClr>
              </a:buClr>
              <a:buSzPct val="110000"/>
              <a:buFontTx/>
              <a:buNone/>
              <a:tabLst/>
              <a:defRPr/>
            </a:pPr>
            <a:endParaRPr kumimoji="0" lang="en-US" altLang="en-US" sz="2100" b="0" i="0" u="none" strike="noStrike" kern="1200" cap="none" spc="0" normalizeH="0" baseline="0" noProof="0" dirty="0">
              <a:ln>
                <a:noFill/>
              </a:ln>
              <a:solidFill>
                <a:srgbClr val="FCFCFC"/>
              </a:solidFill>
              <a:effectLst/>
              <a:uLnTx/>
              <a:uFillTx/>
              <a:latin typeface="Calibri" panose="020F0502020204030204" pitchFamily="34" charset="0"/>
              <a:ea typeface="ＭＳ Ｐゴシック" panose="020B0600070205080204" pitchFamily="34" charset="-128"/>
              <a:cs typeface="+mn-cs"/>
            </a:endParaRPr>
          </a:p>
          <a:p>
            <a:pPr marL="0" marR="0" lvl="0" indent="-203203" algn="l" defTabSz="914400" rtl="0" eaLnBrk="0" fontAlgn="base" latinLnBrk="0" hangingPunct="0">
              <a:lnSpc>
                <a:spcPct val="90000"/>
              </a:lnSpc>
              <a:spcBef>
                <a:spcPct val="0"/>
              </a:spcBef>
              <a:spcAft>
                <a:spcPts val="533"/>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0" fontAlgn="base" latinLnBrk="0" hangingPunct="0">
              <a:lnSpc>
                <a:spcPct val="90000"/>
              </a:lnSpc>
              <a:spcBef>
                <a:spcPct val="0"/>
              </a:spcBef>
              <a:spcAft>
                <a:spcPts val="533"/>
              </a:spcAft>
              <a:buClrTx/>
              <a:buSzTx/>
              <a:buFontTx/>
              <a:buNone/>
              <a:tabLst/>
              <a:defRPr/>
            </a:pPr>
            <a:endParaRPr kumimoji="0" lang="en-US" sz="1689" b="1" i="0" u="none" strike="noStrike" kern="1200" cap="none" spc="0" normalizeH="0" baseline="0" noProof="0" dirty="0">
              <a:ln>
                <a:noFill/>
              </a:ln>
              <a:solidFill>
                <a:prstClr val="black"/>
              </a:solidFill>
              <a:effectLst/>
              <a:uLnTx/>
              <a:uFillTx/>
              <a:latin typeface="Gill Sans MT"/>
              <a:ea typeface="ＭＳ Ｐゴシック" panose="020B0600070205080204" pitchFamily="34" charset="-128"/>
              <a:cs typeface="+mn-cs"/>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2" y="2405040"/>
            <a:ext cx="6773333" cy="47538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994001" y="4013581"/>
            <a:ext cx="3310415" cy="2304488"/>
          </a:xfrm>
          <a:prstGeom prst="rect">
            <a:avLst/>
          </a:prstGeom>
        </p:spPr>
      </p:pic>
      <p:sp>
        <p:nvSpPr>
          <p:cNvPr id="2" name="TextBox 1">
            <a:extLst>
              <a:ext uri="{FF2B5EF4-FFF2-40B4-BE49-F238E27FC236}">
                <a16:creationId xmlns:a16="http://schemas.microsoft.com/office/drawing/2014/main" id="{1AA22335-0FD9-6328-63BF-7BC3EE6B8B45}"/>
              </a:ext>
            </a:extLst>
          </p:cNvPr>
          <p:cNvSpPr txBox="1"/>
          <p:nvPr/>
        </p:nvSpPr>
        <p:spPr>
          <a:xfrm>
            <a:off x="1" y="6368103"/>
            <a:ext cx="9144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sp>
        <p:nvSpPr>
          <p:cNvPr id="6" name="TextBox 5">
            <a:extLst>
              <a:ext uri="{FF2B5EF4-FFF2-40B4-BE49-F238E27FC236}">
                <a16:creationId xmlns:a16="http://schemas.microsoft.com/office/drawing/2014/main" id="{712F8E20-54FF-EAF8-F762-EA0890C9F6D1}"/>
              </a:ext>
            </a:extLst>
          </p:cNvPr>
          <p:cNvSpPr txBox="1"/>
          <p:nvPr/>
        </p:nvSpPr>
        <p:spPr>
          <a:xfrm>
            <a:off x="5029200" y="4289485"/>
            <a:ext cx="3310415"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Start with Open Ended Questions</a:t>
            </a:r>
          </a:p>
        </p:txBody>
      </p:sp>
    </p:spTree>
    <p:extLst>
      <p:ext uri="{BB962C8B-B14F-4D97-AF65-F5344CB8AC3E}">
        <p14:creationId xmlns:p14="http://schemas.microsoft.com/office/powerpoint/2010/main" val="9507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Placeholder 3">
            <a:extLst>
              <a:ext uri="{FF2B5EF4-FFF2-40B4-BE49-F238E27FC236}">
                <a16:creationId xmlns:a16="http://schemas.microsoft.com/office/drawing/2014/main" id="{7D2EED7D-2DF4-88E8-9E59-59DCBAE6C231}"/>
              </a:ext>
            </a:extLst>
          </p:cNvPr>
          <p:cNvSpPr>
            <a:spLocks noGrp="1"/>
          </p:cNvSpPr>
          <p:nvPr>
            <p:ph type="title"/>
          </p:nvPr>
        </p:nvSpPr>
        <p:spPr>
          <a:xfrm>
            <a:off x="514349" y="967810"/>
            <a:ext cx="7886700" cy="994172"/>
          </a:xfrm>
        </p:spPr>
        <p:txBody>
          <a:bodyPr anchor="t"/>
          <a:lstStyle/>
          <a:p>
            <a:pPr marL="4763" indent="-4763"/>
            <a:r>
              <a:rPr lang="en-US" altLang="en-US" dirty="0">
                <a:latin typeface="+mn-lt"/>
              </a:rPr>
              <a:t>Personal CGM Comparison</a:t>
            </a:r>
            <a:endParaRPr lang="en-US" altLang="en-US" dirty="0">
              <a:latin typeface="+mn-lt"/>
              <a:cs typeface="Calibri" panose="020F0502020204030204" pitchFamily="34" charset="0"/>
            </a:endParaRPr>
          </a:p>
        </p:txBody>
      </p:sp>
      <p:sp>
        <p:nvSpPr>
          <p:cNvPr id="6" name="TextBox 5">
            <a:extLst>
              <a:ext uri="{FF2B5EF4-FFF2-40B4-BE49-F238E27FC236}">
                <a16:creationId xmlns:a16="http://schemas.microsoft.com/office/drawing/2014/main" id="{2CE449E4-AE7D-B5A3-BFF4-2305949E3166}"/>
              </a:ext>
            </a:extLst>
          </p:cNvPr>
          <p:cNvSpPr txBox="1"/>
          <p:nvPr/>
        </p:nvSpPr>
        <p:spPr>
          <a:xfrm>
            <a:off x="217540" y="5556013"/>
            <a:ext cx="8926461" cy="201285"/>
          </a:xfrm>
          <a:prstGeom prst="rect">
            <a:avLst/>
          </a:prstGeom>
          <a:noFill/>
        </p:spPr>
        <p:txBody>
          <a:bodyPr wrap="square" lIns="62180" tIns="31089" rIns="62180" bIns="31089">
            <a:spAutoFit/>
          </a:bodyPr>
          <a:lstStyle/>
          <a:p>
            <a:pPr defTabSz="621827" eaLnBrk="0" hangingPunct="0">
              <a:defRPr/>
            </a:pPr>
            <a:r>
              <a:rPr lang="en-US" sz="900" dirty="0">
                <a:solidFill>
                  <a:prstClr val="white"/>
                </a:solidFill>
                <a:latin typeface="Calibri" panose="020F0502020204030204" pitchFamily="34" charset="0"/>
                <a:ea typeface="Calibri" panose="020F0502020204030204" pitchFamily="34" charset="0"/>
                <a:cs typeface="Calibri" panose="020F0502020204030204" pitchFamily="34" charset="0"/>
              </a:rPr>
              <a:t>Information from Manufacturer’s user guides</a:t>
            </a:r>
          </a:p>
        </p:txBody>
      </p:sp>
      <p:graphicFrame>
        <p:nvGraphicFramePr>
          <p:cNvPr id="2" name="Table 1">
            <a:extLst>
              <a:ext uri="{FF2B5EF4-FFF2-40B4-BE49-F238E27FC236}">
                <a16:creationId xmlns:a16="http://schemas.microsoft.com/office/drawing/2014/main" id="{5FEF86D7-47BE-0444-0A9D-589F7079B739}"/>
              </a:ext>
            </a:extLst>
          </p:cNvPr>
          <p:cNvGraphicFramePr>
            <a:graphicFrameLocks noGrp="1"/>
          </p:cNvGraphicFramePr>
          <p:nvPr/>
        </p:nvGraphicFramePr>
        <p:xfrm>
          <a:off x="2788" y="1828801"/>
          <a:ext cx="8958659" cy="3753575"/>
        </p:xfrm>
        <a:graphic>
          <a:graphicData uri="http://schemas.openxmlformats.org/drawingml/2006/table">
            <a:tbl>
              <a:tblPr firstRow="1" bandRow="1">
                <a:tableStyleId>{93296810-A885-4BE3-A3E7-6D5BEEA58F35}</a:tableStyleId>
              </a:tblPr>
              <a:tblGrid>
                <a:gridCol w="1281671">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249831">
                  <a:extLst>
                    <a:ext uri="{9D8B030D-6E8A-4147-A177-3AD203B41FA5}">
                      <a16:colId xmlns:a16="http://schemas.microsoft.com/office/drawing/2014/main" val="3824943214"/>
                    </a:ext>
                  </a:extLst>
                </a:gridCol>
                <a:gridCol w="836020">
                  <a:extLst>
                    <a:ext uri="{9D8B030D-6E8A-4147-A177-3AD203B41FA5}">
                      <a16:colId xmlns:a16="http://schemas.microsoft.com/office/drawing/2014/main" val="1113719342"/>
                    </a:ext>
                  </a:extLst>
                </a:gridCol>
                <a:gridCol w="920750">
                  <a:extLst>
                    <a:ext uri="{9D8B030D-6E8A-4147-A177-3AD203B41FA5}">
                      <a16:colId xmlns:a16="http://schemas.microsoft.com/office/drawing/2014/main" val="3130439075"/>
                    </a:ext>
                  </a:extLst>
                </a:gridCol>
                <a:gridCol w="688976">
                  <a:extLst>
                    <a:ext uri="{9D8B030D-6E8A-4147-A177-3AD203B41FA5}">
                      <a16:colId xmlns:a16="http://schemas.microsoft.com/office/drawing/2014/main" val="20003"/>
                    </a:ext>
                  </a:extLst>
                </a:gridCol>
                <a:gridCol w="136526">
                  <a:extLst>
                    <a:ext uri="{9D8B030D-6E8A-4147-A177-3AD203B41FA5}">
                      <a16:colId xmlns:a16="http://schemas.microsoft.com/office/drawing/2014/main" val="3062133186"/>
                    </a:ext>
                  </a:extLst>
                </a:gridCol>
                <a:gridCol w="552450">
                  <a:extLst>
                    <a:ext uri="{9D8B030D-6E8A-4147-A177-3AD203B41FA5}">
                      <a16:colId xmlns:a16="http://schemas.microsoft.com/office/drawing/2014/main" val="1138558254"/>
                    </a:ext>
                  </a:extLst>
                </a:gridCol>
                <a:gridCol w="146051">
                  <a:extLst>
                    <a:ext uri="{9D8B030D-6E8A-4147-A177-3AD203B41FA5}">
                      <a16:colId xmlns:a16="http://schemas.microsoft.com/office/drawing/2014/main" val="2221848334"/>
                    </a:ext>
                  </a:extLst>
                </a:gridCol>
                <a:gridCol w="511346">
                  <a:extLst>
                    <a:ext uri="{9D8B030D-6E8A-4147-A177-3AD203B41FA5}">
                      <a16:colId xmlns:a16="http://schemas.microsoft.com/office/drawing/2014/main" val="3836079381"/>
                    </a:ext>
                  </a:extLst>
                </a:gridCol>
                <a:gridCol w="1339369">
                  <a:extLst>
                    <a:ext uri="{9D8B030D-6E8A-4147-A177-3AD203B41FA5}">
                      <a16:colId xmlns:a16="http://schemas.microsoft.com/office/drawing/2014/main" val="20005"/>
                    </a:ext>
                  </a:extLst>
                </a:gridCol>
                <a:gridCol w="1152669">
                  <a:extLst>
                    <a:ext uri="{9D8B030D-6E8A-4147-A177-3AD203B41FA5}">
                      <a16:colId xmlns:a16="http://schemas.microsoft.com/office/drawing/2014/main" val="20007"/>
                    </a:ext>
                  </a:extLst>
                </a:gridCol>
              </a:tblGrid>
              <a:tr h="34287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auto"/>
                      <a:r>
                        <a:rPr lang="en-US" sz="900" dirty="0">
                          <a:solidFill>
                            <a:schemeClr val="bg1"/>
                          </a:solidFill>
                          <a:effectLst/>
                        </a:rPr>
                        <a:t>​</a:t>
                      </a:r>
                      <a:endPar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900" dirty="0">
                          <a:solidFill>
                            <a:schemeClr val="bg1"/>
                          </a:solidFill>
                          <a:effectLst/>
                        </a:rPr>
                        <a:t>Dexcom G6​</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2">
                  <a:txBody>
                    <a:bodyPr/>
                    <a:lstStyle/>
                    <a:p>
                      <a:r>
                        <a:rPr lang="en-US" sz="900" dirty="0">
                          <a:solidFill>
                            <a:schemeClr val="bg1"/>
                          </a:solidFill>
                          <a:effectLst/>
                        </a:rPr>
                        <a:t>Dexcom G7​</a:t>
                      </a:r>
                      <a:endParaRPr lang="en-US" sz="9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a:txBody>
                    <a:bodyPr/>
                    <a:lstStyle/>
                    <a:p>
                      <a:pPr rtl="0" fontAlgn="base"/>
                      <a:r>
                        <a:rPr lang="en-US" sz="900" dirty="0">
                          <a:solidFill>
                            <a:schemeClr val="bg1"/>
                          </a:solidFill>
                          <a:effectLst/>
                        </a:rPr>
                        <a:t>Dexcom G7 15 Day</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900" dirty="0">
                          <a:solidFill>
                            <a:schemeClr val="bg1"/>
                          </a:solidFill>
                          <a:effectLst/>
                        </a:rPr>
                        <a:t>Libre 2​+</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gridSpan="2">
                  <a:txBody>
                    <a:bodyPr/>
                    <a:lstStyle/>
                    <a:p>
                      <a:r>
                        <a:rPr lang="en-US" sz="900">
                          <a:solidFill>
                            <a:schemeClr val="bg1"/>
                          </a:solidFill>
                          <a:effectLst/>
                        </a:rPr>
                        <a:t>Libre 3​+</a:t>
                      </a:r>
                      <a:endParaRPr lang="en-US" sz="9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sz="1200">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a:txBody>
                    <a:bodyPr/>
                    <a:lstStyle/>
                    <a:p>
                      <a:pPr rtl="0" fontAlgn="base"/>
                      <a:r>
                        <a:rPr lang="en-US" sz="900" dirty="0">
                          <a:solidFill>
                            <a:schemeClr val="bg1"/>
                          </a:solidFill>
                          <a:effectLst/>
                        </a:rPr>
                        <a:t>Instinct</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900" dirty="0">
                          <a:solidFill>
                            <a:schemeClr val="bg1"/>
                          </a:solidFill>
                          <a:effectLst/>
                        </a:rPr>
                        <a:t>Simplera</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rtl="0" fontAlgn="base"/>
                      <a:r>
                        <a:rPr lang="en-US" sz="900" dirty="0">
                          <a:solidFill>
                            <a:schemeClr val="bg1"/>
                          </a:solidFill>
                          <a:effectLst/>
                        </a:rPr>
                        <a:t>Eversense​ 365</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10000"/>
                  </a:ext>
                </a:extLst>
              </a:tr>
              <a:tr h="4755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Max wear time​</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10 d</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2">
                  <a:txBody>
                    <a:bodyPr/>
                    <a:lstStyle/>
                    <a:p>
                      <a:pPr algn="ctr"/>
                      <a:r>
                        <a:rPr lang="en-US" sz="900">
                          <a:solidFill>
                            <a:schemeClr val="bg1"/>
                          </a:solidFill>
                          <a:effectLst/>
                        </a:rPr>
                        <a:t>10.5 d</a:t>
                      </a:r>
                      <a:endParaRPr lang="en-US" sz="90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a:txBody>
                    <a:bodyPr/>
                    <a:lstStyle/>
                    <a:p>
                      <a:pPr algn="ctr" rtl="0" fontAlgn="base"/>
                      <a:r>
                        <a:rPr lang="en-US" sz="900" dirty="0">
                          <a:solidFill>
                            <a:schemeClr val="bg1"/>
                          </a:solidFill>
                          <a:effectLst/>
                        </a:rPr>
                        <a:t>15.5 d</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15 d</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pPr rtl="0" fontAlgn="base"/>
                      <a:endParaRPr lang="en-US" sz="1400" dirty="0">
                        <a:solidFill>
                          <a:schemeClr val="tx1"/>
                        </a:solidFill>
                        <a:effectLst/>
                      </a:endParaRPr>
                    </a:p>
                  </a:txBody>
                  <a:tcPr marL="91434" marR="91434" marT="45700" marB="45700"/>
                </a:tc>
                <a:tc hMerge="1">
                  <a:txBody>
                    <a:bodyPr/>
                    <a:lstStyle/>
                    <a:p>
                      <a:endParaRPr lang="en-US"/>
                    </a:p>
                  </a:txBody>
                  <a:tcPr/>
                </a:tc>
                <a:tc hMerge="1">
                  <a:txBody>
                    <a:bodyPr/>
                    <a:lstStyle/>
                    <a:p>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7 d​</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365 d</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10003"/>
                  </a:ext>
                </a:extLst>
              </a:tr>
              <a:tr h="47551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Warm-up time​ </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2 h​</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2">
                  <a:txBody>
                    <a:bodyPr/>
                    <a:lstStyle/>
                    <a:p>
                      <a:pPr algn="ctr"/>
                      <a:r>
                        <a:rPr lang="en-US" sz="900" dirty="0">
                          <a:solidFill>
                            <a:schemeClr val="bg1"/>
                          </a:solidFill>
                          <a:effectLst/>
                        </a:rPr>
                        <a:t>30 min </a:t>
                      </a:r>
                      <a:endParaRPr lang="en-US" sz="9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a:txBody>
                    <a:bodyPr/>
                    <a:lstStyle/>
                    <a:p>
                      <a:pPr algn="ctr" rtl="0" fontAlgn="base"/>
                      <a:r>
                        <a:rPr lang="en-US" sz="900" dirty="0">
                          <a:solidFill>
                            <a:schemeClr val="bg1"/>
                          </a:solidFill>
                          <a:effectLst/>
                        </a:rPr>
                        <a:t>1 h</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1 h</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pPr rtl="0" fontAlgn="base"/>
                      <a:endParaRPr lang="en-US" sz="1400" dirty="0">
                        <a:solidFill>
                          <a:schemeClr val="tx1"/>
                        </a:solidFill>
                        <a:effectLst/>
                      </a:endParaRPr>
                    </a:p>
                  </a:txBody>
                  <a:tcPr marL="91434" marR="91434" marT="45700" marB="45700"/>
                </a:tc>
                <a:tc hMerge="1">
                  <a:txBody>
                    <a:bodyPr/>
                    <a:lstStyle/>
                    <a:p>
                      <a:endParaRPr lang="en-US"/>
                    </a:p>
                  </a:txBody>
                  <a:tcPr/>
                </a:tc>
                <a:tc hMerge="1">
                  <a:txBody>
                    <a:bodyPr/>
                    <a:lstStyle/>
                    <a:p>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Up to 2 h</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24 h</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10004"/>
                  </a:ext>
                </a:extLst>
              </a:tr>
              <a:tr h="4755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Calibrations </a:t>
                      </a:r>
                      <a:endParaRPr lang="en-US" sz="900" dirty="0">
                        <a:solidFill>
                          <a:schemeClr val="bg1"/>
                        </a:solidFill>
                      </a:endParaRPr>
                    </a:p>
                    <a:p>
                      <a:pPr lvl="0" algn="ctr">
                        <a:buNone/>
                      </a:pPr>
                      <a:r>
                        <a:rPr lang="en-US" sz="900" dirty="0">
                          <a:solidFill>
                            <a:schemeClr val="bg1"/>
                          </a:solidFill>
                          <a:effectLst/>
                        </a:rPr>
                        <a:t>​</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Optional</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endParaRPr lang="en-US"/>
                    </a:p>
                  </a:txBody>
                  <a:tcPr/>
                </a:tc>
                <a:tc hMerge="1">
                  <a:txBody>
                    <a:bodyPr/>
                    <a:lstStyle/>
                    <a:p>
                      <a:endParaRPr dirty="0"/>
                    </a:p>
                  </a:txBody>
                  <a:tcPr marL="91434" marR="91434" marT="45700" marB="45700"/>
                </a:tc>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None</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pPr rtl="0" fontAlgn="base"/>
                      <a:endParaRPr lang="en-US" sz="1400" dirty="0">
                        <a:solidFill>
                          <a:schemeClr val="tx1"/>
                        </a:solidFill>
                        <a:effectLst/>
                      </a:endParaRPr>
                    </a:p>
                  </a:txBody>
                  <a:tcPr marL="91434" marR="91434" marT="45700" marB="45700"/>
                </a:tc>
                <a:tc hMerge="1">
                  <a:txBody>
                    <a:bodyPr/>
                    <a:lstStyle/>
                    <a:p>
                      <a:endParaRPr lang="en-US"/>
                    </a:p>
                  </a:txBody>
                  <a:tcPr/>
                </a:tc>
                <a:tc hMerge="1">
                  <a:txBody>
                    <a:bodyPr/>
                    <a:lstStyle/>
                    <a:p>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Optional,</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After 14 d, weekly</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10005"/>
                  </a:ext>
                </a:extLst>
              </a:tr>
              <a:tr h="47551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ctr">
                        <a:buNone/>
                      </a:pPr>
                      <a:r>
                        <a:rPr lang="en-US" sz="900" dirty="0">
                          <a:solidFill>
                            <a:schemeClr val="bg1"/>
                          </a:solidFill>
                          <a:effectLst/>
                        </a:rPr>
                        <a:t>Water depth</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8 ft, 24 h</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endParaRPr lang="en-US"/>
                    </a:p>
                  </a:txBody>
                  <a:tcPr/>
                </a:tc>
                <a:tc hMerge="1">
                  <a:txBody>
                    <a:bodyPr/>
                    <a:lstStyle/>
                    <a:p>
                      <a:pPr rtl="0" fontAlgn="base"/>
                      <a:endParaRPr lang="en-US" sz="1400" dirty="0">
                        <a:solidFill>
                          <a:schemeClr val="tx1"/>
                        </a:solidFill>
                        <a:effectLst/>
                      </a:endParaRPr>
                    </a:p>
                  </a:txBody>
                  <a:tcPr marL="91434" marR="91434" marT="45700" marB="45700"/>
                </a:tc>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3 ft, 30 min</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pPr rtl="0" fontAlgn="base"/>
                      <a:endParaRPr lang="en-US" sz="1400" dirty="0">
                        <a:solidFill>
                          <a:schemeClr val="tx1"/>
                        </a:solidFill>
                        <a:effectLst/>
                      </a:endParaRPr>
                    </a:p>
                  </a:txBody>
                  <a:tcPr marL="91434" marR="91434" marT="45700" marB="45700"/>
                </a:tc>
                <a:tc hMerge="1">
                  <a:txBody>
                    <a:bodyPr/>
                    <a:lstStyle/>
                    <a:p>
                      <a:endParaRPr lang="en-US"/>
                    </a:p>
                  </a:txBody>
                  <a:tcPr/>
                </a:tc>
                <a:tc hMerge="1">
                  <a:txBody>
                    <a:bodyPr/>
                    <a:lstStyle/>
                    <a:p>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8 ft, 30 min</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900" dirty="0">
                          <a:solidFill>
                            <a:schemeClr val="bg1"/>
                          </a:solidFill>
                          <a:effectLst/>
                        </a:rPr>
                        <a:t>3.28 ft, 30 min</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10006"/>
                  </a:ext>
                </a:extLst>
              </a:tr>
              <a:tr h="342870">
                <a:tc>
                  <a:txBody>
                    <a:bodyPr/>
                    <a:lstStyle/>
                    <a:p>
                      <a:pPr lvl="0" algn="ctr">
                        <a:buNone/>
                      </a:pPr>
                      <a:r>
                        <a:rPr lang="en-US" sz="900" dirty="0">
                          <a:solidFill>
                            <a:schemeClr val="bg1"/>
                          </a:solidFill>
                          <a:effectLst/>
                        </a:rPr>
                        <a:t>Data platforms</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4">
                  <a:txBody>
                    <a:bodyPr/>
                    <a:lstStyle/>
                    <a:p>
                      <a:pPr algn="ctr" rtl="0" fontAlgn="base"/>
                      <a:r>
                        <a:rPr lang="en-US" sz="900" dirty="0">
                          <a:solidFill>
                            <a:schemeClr val="bg1"/>
                          </a:solidFill>
                          <a:effectLst/>
                        </a:rPr>
                        <a:t>Dexcom Clarity </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rtl="0" fontAlgn="base"/>
                      <a:r>
                        <a:rPr lang="en-US" sz="900" dirty="0">
                          <a:solidFill>
                            <a:schemeClr val="bg1"/>
                          </a:solidFill>
                          <a:effectLst/>
                        </a:rPr>
                        <a:t>LibreView</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pPr rtl="0" fontAlgn="base"/>
                      <a:endParaRPr lang="en-US" sz="1400" dirty="0">
                        <a:solidFill>
                          <a:schemeClr val="tx1"/>
                        </a:solidFill>
                        <a:effectLst/>
                        <a:latin typeface="Arial" panose="020B0604020202020204" pitchFamily="34" charset="0"/>
                        <a:cs typeface="Arial" panose="020B0604020202020204" pitchFamily="34" charset="0"/>
                      </a:endParaRPr>
                    </a:p>
                  </a:txBody>
                  <a:tcPr marL="91434" marR="91434" marT="45700" marB="45700"/>
                </a:tc>
                <a:tc gridSpan="3">
                  <a:txBody>
                    <a:bodyPr/>
                    <a:lstStyle/>
                    <a:p>
                      <a:pPr algn="ctr" rtl="0" fontAlgn="base"/>
                      <a:r>
                        <a:rPr lang="en-US" sz="900" dirty="0" err="1">
                          <a:solidFill>
                            <a:schemeClr val="bg1"/>
                          </a:solidFill>
                        </a:rPr>
                        <a:t>Carelink</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r>
                        <a:rPr lang="en-US" sz="1200" dirty="0" err="1">
                          <a:latin typeface="Calibri" panose="020F0502020204030204" pitchFamily="34" charset="0"/>
                          <a:ea typeface="Calibri" panose="020F0502020204030204" pitchFamily="34" charset="0"/>
                          <a:cs typeface="Calibri" panose="020F0502020204030204" pitchFamily="34" charset="0"/>
                        </a:rPr>
                        <a:t>Carelink</a:t>
                      </a:r>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hMerge="1">
                  <a:txBody>
                    <a:bodyPr/>
                    <a:lstStyle/>
                    <a:p>
                      <a:pPr rtl="0" fontAlgn="base"/>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a:txBody>
                    <a:bodyPr/>
                    <a:lstStyle/>
                    <a:p>
                      <a:pPr algn="ctr" rtl="0" fontAlgn="base"/>
                      <a:r>
                        <a:rPr lang="en-US" sz="900" dirty="0">
                          <a:solidFill>
                            <a:schemeClr val="bg1"/>
                          </a:solidFill>
                          <a:effectLst/>
                        </a:rPr>
                        <a:t>Eversense Data Management System</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10007"/>
                  </a:ext>
                </a:extLst>
              </a:tr>
              <a:tr h="342870">
                <a:tc>
                  <a:txBody>
                    <a:bodyPr/>
                    <a:lstStyle/>
                    <a:p>
                      <a:pPr lvl="0" algn="ctr">
                        <a:buNone/>
                      </a:pPr>
                      <a:r>
                        <a:rPr lang="en-US" sz="900" dirty="0">
                          <a:solidFill>
                            <a:schemeClr val="bg1"/>
                          </a:solidFill>
                          <a:effectLst/>
                        </a:rPr>
                        <a:t>Mobile apps</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2">
                  <a:txBody>
                    <a:bodyPr/>
                    <a:lstStyle/>
                    <a:p>
                      <a:pPr algn="ctr" rtl="0" fontAlgn="base"/>
                      <a:r>
                        <a:rPr lang="en-US" sz="900" dirty="0">
                          <a:solidFill>
                            <a:schemeClr val="bg1"/>
                          </a:solidFill>
                          <a:effectLst/>
                        </a:rPr>
                        <a:t>Dexcom G6, Clarity, Dexcom Follow</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pPr rtl="0" fontAlgn="base"/>
                      <a:endParaRPr lang="en-US" sz="1400" dirty="0">
                        <a:solidFill>
                          <a:schemeClr val="tx1"/>
                        </a:solidFill>
                        <a:effectLst/>
                        <a:latin typeface="Arial" panose="020B0604020202020204" pitchFamily="34" charset="0"/>
                        <a:cs typeface="Arial" panose="020B0604020202020204" pitchFamily="34" charset="0"/>
                      </a:endParaRPr>
                    </a:p>
                  </a:txBody>
                  <a:tcPr marL="91434" marR="91434" marT="45700" marB="45700"/>
                </a:tc>
                <a:tc gridSpan="2">
                  <a:txBody>
                    <a:bodyPr/>
                    <a:lstStyle/>
                    <a:p>
                      <a:pPr algn="ctr" rtl="0" fontAlgn="base"/>
                      <a:r>
                        <a:rPr lang="en-US" sz="900" dirty="0">
                          <a:solidFill>
                            <a:schemeClr val="bg1"/>
                          </a:solidFill>
                          <a:effectLst/>
                        </a:rPr>
                        <a:t>Dexcom G7, Clarity, Dexcom Follow</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gridSpan="3">
                  <a:txBody>
                    <a:bodyPr/>
                    <a:lstStyle/>
                    <a:p>
                      <a:pPr algn="ctr" rtl="0" fontAlgn="base"/>
                      <a:r>
                        <a:rPr lang="en-US" sz="900" dirty="0">
                          <a:solidFill>
                            <a:schemeClr val="bg1"/>
                          </a:solidFill>
                          <a:effectLst/>
                        </a:rPr>
                        <a:t>Libre, LibreLinkUp </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pPr rtl="0" fontAlgn="base"/>
                      <a:endParaRPr lang="en-US" sz="1400" dirty="0">
                        <a:solidFill>
                          <a:schemeClr val="tx1"/>
                        </a:solidFill>
                        <a:effectLst/>
                        <a:latin typeface="Arial" panose="020B0604020202020204" pitchFamily="34" charset="0"/>
                        <a:cs typeface="Arial" panose="020B0604020202020204" pitchFamily="34" charset="0"/>
                      </a:endParaRPr>
                    </a:p>
                  </a:txBody>
                  <a:tcPr marL="91434" marR="91434" marT="45700" marB="45700"/>
                </a:tc>
                <a:tc gridSpan="3">
                  <a:txBody>
                    <a:bodyPr/>
                    <a:lstStyle/>
                    <a:p>
                      <a:pPr algn="ctr" rtl="0" fontAlgn="base"/>
                      <a:r>
                        <a:rPr lang="en-US" sz="900" dirty="0">
                          <a:solidFill>
                            <a:schemeClr val="bg1"/>
                          </a:solidFill>
                          <a:effectLst/>
                        </a:rPr>
                        <a:t>CareLink connect, MiniMed mobile</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sz="1200">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hMerge="1">
                  <a:txBody>
                    <a:bodyPr/>
                    <a:lstStyle/>
                    <a:p>
                      <a:endParaRPr dirty="0"/>
                    </a:p>
                  </a:txBody>
                  <a:tcPr marL="91434" marR="91434" marT="45700" marB="45700"/>
                </a:tc>
                <a:tc>
                  <a:txBody>
                    <a:bodyPr/>
                    <a:lstStyle/>
                    <a:p>
                      <a:pPr algn="ctr" rtl="0" fontAlgn="base"/>
                      <a:r>
                        <a:rPr lang="en-US" sz="900" dirty="0">
                          <a:solidFill>
                            <a:schemeClr val="bg1"/>
                          </a:solidFill>
                          <a:effectLst/>
                        </a:rPr>
                        <a:t>Eversense</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2606252614"/>
                  </a:ext>
                </a:extLst>
              </a:tr>
              <a:tr h="480030">
                <a:tc>
                  <a:txBody>
                    <a:bodyPr/>
                    <a:lstStyle/>
                    <a:p>
                      <a:pPr lvl="0" algn="ctr">
                        <a:buNone/>
                      </a:pPr>
                      <a:r>
                        <a:rPr lang="en-US" sz="900" dirty="0">
                          <a:solidFill>
                            <a:schemeClr val="bg1"/>
                          </a:solidFill>
                          <a:effectLst/>
                        </a:rPr>
                        <a:t>Reader, receiver, smartphone compatibility</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4">
                  <a:txBody>
                    <a:bodyPr/>
                    <a:lstStyle/>
                    <a:p>
                      <a:pPr algn="ctr" rtl="0" fontAlgn="base"/>
                      <a:r>
                        <a:rPr lang="en-US" sz="900" dirty="0">
                          <a:solidFill>
                            <a:schemeClr val="bg1"/>
                          </a:solidFill>
                          <a:effectLst/>
                        </a:rPr>
                        <a:t>Receiver, smartphone, watch</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rtl="0" fontAlgn="base"/>
                      <a:r>
                        <a:rPr lang="en-US" sz="900" dirty="0">
                          <a:solidFill>
                            <a:schemeClr val="bg1"/>
                          </a:solidFill>
                          <a:effectLst/>
                        </a:rPr>
                        <a:t>Reader, smartphone</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pPr rtl="0" fontAlgn="base"/>
                      <a:endParaRPr lang="en-US" sz="1400" dirty="0">
                        <a:solidFill>
                          <a:schemeClr val="tx1"/>
                        </a:solidFill>
                        <a:effectLst/>
                        <a:latin typeface="Arial" panose="020B0604020202020204" pitchFamily="34" charset="0"/>
                        <a:cs typeface="Arial" panose="020B0604020202020204" pitchFamily="34" charset="0"/>
                      </a:endParaRPr>
                    </a:p>
                  </a:txBody>
                  <a:tcPr marL="91434" marR="91434" marT="45700" marB="45700"/>
                </a:tc>
                <a:tc gridSpan="3">
                  <a:txBody>
                    <a:bodyPr/>
                    <a:lstStyle/>
                    <a:p>
                      <a:pPr algn="ctr" rtl="0" fontAlgn="base"/>
                      <a:r>
                        <a:rPr lang="en-US" sz="900" dirty="0">
                          <a:solidFill>
                            <a:schemeClr val="bg1"/>
                          </a:solidFill>
                          <a:effectLst/>
                        </a:rPr>
                        <a:t>Smartphone</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hMerge="1">
                  <a:txBody>
                    <a:bodyPr/>
                    <a:lstStyle/>
                    <a:p>
                      <a:endParaRPr lang="en-US" sz="1200" dirty="0">
                        <a:latin typeface="Calibri" panose="020F0502020204030204" pitchFamily="34" charset="0"/>
                        <a:ea typeface="Calibri" panose="020F0502020204030204" pitchFamily="34" charset="0"/>
                        <a:cs typeface="Calibri" panose="020F0502020204030204" pitchFamily="34" charset="0"/>
                      </a:endParaRPr>
                    </a:p>
                  </a:txBody>
                  <a:tcPr marL="91434" marR="91434" marT="45700" marB="45700"/>
                </a:tc>
                <a:tc hMerge="1">
                  <a:txBody>
                    <a:bodyPr/>
                    <a:lstStyle/>
                    <a:p>
                      <a:endParaRPr dirty="0"/>
                    </a:p>
                  </a:txBody>
                  <a:tcPr marL="91434" marR="91434" marT="45700" marB="45700"/>
                </a:tc>
                <a:tc>
                  <a:txBody>
                    <a:bodyPr/>
                    <a:lstStyle/>
                    <a:p>
                      <a:pPr algn="ctr" rtl="0" fontAlgn="base"/>
                      <a:r>
                        <a:rPr lang="en-US" sz="900" dirty="0">
                          <a:solidFill>
                            <a:schemeClr val="bg1"/>
                          </a:solidFill>
                          <a:effectLst/>
                        </a:rPr>
                        <a:t>Smartphone</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3436656048"/>
                  </a:ext>
                </a:extLst>
              </a:tr>
              <a:tr h="342870">
                <a:tc>
                  <a:txBody>
                    <a:bodyPr/>
                    <a:lstStyle/>
                    <a:p>
                      <a:pPr lvl="0" algn="ctr">
                        <a:buNone/>
                      </a:pPr>
                      <a:r>
                        <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Pump </a:t>
                      </a:r>
                      <a:r>
                        <a:rPr lang="en-US" sz="9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Inregration</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tc gridSpan="3">
                  <a:txBody>
                    <a:bodyPr/>
                    <a:lstStyle/>
                    <a:p>
                      <a:pPr algn="ctr" rtl="0" fontAlgn="base"/>
                      <a:r>
                        <a:rPr lang="en-US" sz="900" dirty="0">
                          <a:solidFill>
                            <a:schemeClr val="bg1"/>
                          </a:solidFill>
                          <a:effectLst/>
                          <a:latin typeface="+mn-lt"/>
                          <a:ea typeface="Calibri" panose="020F0502020204030204" pitchFamily="34" charset="0"/>
                          <a:cs typeface="Calibri" panose="020F0502020204030204" pitchFamily="34" charset="0"/>
                        </a:rPr>
                        <a:t>T:Slim X2, Mobi, </a:t>
                      </a:r>
                      <a:r>
                        <a:rPr lang="en-US" sz="900" dirty="0" err="1">
                          <a:solidFill>
                            <a:schemeClr val="bg1"/>
                          </a:solidFill>
                          <a:effectLst/>
                          <a:latin typeface="+mn-lt"/>
                          <a:ea typeface="Calibri" panose="020F0502020204030204" pitchFamily="34" charset="0"/>
                          <a:cs typeface="Calibri" panose="020F0502020204030204" pitchFamily="34" charset="0"/>
                        </a:rPr>
                        <a:t>Omnipod</a:t>
                      </a:r>
                      <a:r>
                        <a:rPr lang="en-US" sz="900" dirty="0">
                          <a:solidFill>
                            <a:schemeClr val="bg1"/>
                          </a:solidFill>
                          <a:effectLst/>
                          <a:latin typeface="+mn-lt"/>
                          <a:ea typeface="Calibri" panose="020F0502020204030204" pitchFamily="34" charset="0"/>
                          <a:cs typeface="Calibri" panose="020F0502020204030204" pitchFamily="34" charset="0"/>
                        </a:rPr>
                        <a:t> 5, </a:t>
                      </a:r>
                      <a:r>
                        <a:rPr lang="en-US" sz="900" dirty="0" err="1">
                          <a:solidFill>
                            <a:schemeClr val="bg1"/>
                          </a:solidFill>
                          <a:effectLst/>
                          <a:latin typeface="+mn-lt"/>
                          <a:ea typeface="Calibri" panose="020F0502020204030204" pitchFamily="34" charset="0"/>
                          <a:cs typeface="Calibri" panose="020F0502020204030204" pitchFamily="34" charset="0"/>
                        </a:rPr>
                        <a:t>iLet</a:t>
                      </a:r>
                      <a:endParaRPr lang="en-US" sz="900" dirty="0">
                        <a:solidFill>
                          <a:schemeClr val="bg1"/>
                        </a:solidFill>
                        <a:effectLst/>
                        <a:latin typeface="+mn-lt"/>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hMerge="1">
                  <a:txBody>
                    <a:bodyPr/>
                    <a:lstStyle/>
                    <a:p>
                      <a:endParaRPr lang="en-US"/>
                    </a:p>
                  </a:txBody>
                  <a:tcPr/>
                </a:tc>
                <a:tc>
                  <a:txBody>
                    <a:bodyPr/>
                    <a:lstStyle/>
                    <a:p>
                      <a:r>
                        <a:rPr lang="en-US" sz="900" dirty="0" err="1">
                          <a:latin typeface="+mn-lt"/>
                        </a:rPr>
                        <a:t>iLet</a:t>
                      </a:r>
                      <a:r>
                        <a:rPr lang="en-US" sz="900" dirty="0">
                          <a:latin typeface="+mn-lt"/>
                        </a:rPr>
                        <a:t>, </a:t>
                      </a:r>
                      <a:r>
                        <a:rPr lang="en-US" sz="900" dirty="0" err="1">
                          <a:latin typeface="+mn-lt"/>
                        </a:rPr>
                        <a:t>Omnipod</a:t>
                      </a:r>
                      <a:r>
                        <a:rPr lang="en-US" sz="900" dirty="0">
                          <a:latin typeface="+mn-lt"/>
                        </a:rPr>
                        <a:t> 5</a:t>
                      </a:r>
                    </a:p>
                  </a:txBody>
                  <a:tcPr marL="68576" marR="68576" marT="34275" marB="34275"/>
                </a:tc>
                <a:tc>
                  <a:txBody>
                    <a:bodyPr/>
                    <a:lstStyle/>
                    <a:p>
                      <a:pPr algn="ctr" rtl="0" fontAlgn="base"/>
                      <a:r>
                        <a:rPr lang="en-US" sz="900" dirty="0" err="1">
                          <a:solidFill>
                            <a:schemeClr val="bg1"/>
                          </a:solidFill>
                          <a:effectLst/>
                          <a:latin typeface="+mn-lt"/>
                          <a:ea typeface="Calibri" panose="020F0502020204030204" pitchFamily="34" charset="0"/>
                          <a:cs typeface="Calibri" panose="020F0502020204030204" pitchFamily="34" charset="0"/>
                        </a:rPr>
                        <a:t>Omnipod</a:t>
                      </a:r>
                      <a:r>
                        <a:rPr lang="en-US" sz="900" dirty="0">
                          <a:solidFill>
                            <a:schemeClr val="bg1"/>
                          </a:solidFill>
                          <a:effectLst/>
                          <a:latin typeface="+mn-lt"/>
                          <a:ea typeface="Calibri" panose="020F0502020204030204" pitchFamily="34" charset="0"/>
                          <a:cs typeface="Calibri" panose="020F0502020204030204" pitchFamily="34" charset="0"/>
                        </a:rPr>
                        <a:t> 5</a:t>
                      </a:r>
                    </a:p>
                  </a:txBody>
                  <a:tcPr marL="68576" marR="68576" marT="34275" marB="34275"/>
                </a:tc>
                <a:tc gridSpan="2">
                  <a:txBody>
                    <a:bodyPr/>
                    <a:lstStyle/>
                    <a:p>
                      <a:pPr algn="ctr" rtl="0" fontAlgn="base"/>
                      <a:r>
                        <a:rPr lang="en-US" sz="900" dirty="0">
                          <a:solidFill>
                            <a:schemeClr val="bg1"/>
                          </a:solidFill>
                          <a:effectLst/>
                          <a:latin typeface="+mn-lt"/>
                          <a:ea typeface="Calibri" panose="020F0502020204030204" pitchFamily="34" charset="0"/>
                          <a:cs typeface="Calibri" panose="020F0502020204030204" pitchFamily="34" charset="0"/>
                        </a:rPr>
                        <a:t>T:Sliim X2, </a:t>
                      </a:r>
                      <a:r>
                        <a:rPr lang="en-US" sz="900" dirty="0" err="1">
                          <a:solidFill>
                            <a:schemeClr val="bg1"/>
                          </a:solidFill>
                          <a:effectLst/>
                          <a:latin typeface="+mn-lt"/>
                          <a:ea typeface="Calibri" panose="020F0502020204030204" pitchFamily="34" charset="0"/>
                          <a:cs typeface="Calibri" panose="020F0502020204030204" pitchFamily="34" charset="0"/>
                        </a:rPr>
                        <a:t>iLet</a:t>
                      </a:r>
                      <a:r>
                        <a:rPr lang="en-US" sz="900" dirty="0">
                          <a:solidFill>
                            <a:schemeClr val="bg1"/>
                          </a:solidFill>
                          <a:effectLst/>
                          <a:latin typeface="+mn-lt"/>
                          <a:ea typeface="Calibri" panose="020F0502020204030204" pitchFamily="34" charset="0"/>
                          <a:cs typeface="Calibri" panose="020F0502020204030204" pitchFamily="34" charset="0"/>
                        </a:rPr>
                        <a:t>, </a:t>
                      </a:r>
                      <a:r>
                        <a:rPr lang="en-US" sz="900" dirty="0" err="1">
                          <a:solidFill>
                            <a:schemeClr val="bg1"/>
                          </a:solidFill>
                          <a:effectLst/>
                          <a:latin typeface="+mn-lt"/>
                          <a:ea typeface="Calibri" panose="020F0502020204030204" pitchFamily="34" charset="0"/>
                          <a:cs typeface="Calibri" panose="020F0502020204030204" pitchFamily="34" charset="0"/>
                        </a:rPr>
                        <a:t>Twiist</a:t>
                      </a:r>
                      <a:endParaRPr lang="en-US" sz="900" dirty="0">
                        <a:solidFill>
                          <a:schemeClr val="bg1"/>
                        </a:solidFill>
                        <a:effectLst/>
                        <a:latin typeface="+mn-lt"/>
                        <a:ea typeface="Calibri" panose="020F0502020204030204" pitchFamily="34" charset="0"/>
                        <a:cs typeface="Calibri" panose="020F0502020204030204" pitchFamily="34" charset="0"/>
                      </a:endParaRPr>
                    </a:p>
                  </a:txBody>
                  <a:tcPr marL="68576" marR="68576" marT="34275" marB="34275"/>
                </a:tc>
                <a:tc hMerge="1">
                  <a:txBody>
                    <a:bodyPr/>
                    <a:lstStyle/>
                    <a:p>
                      <a:endParaRPr lang="en-US"/>
                    </a:p>
                  </a:txBody>
                  <a:tcPr/>
                </a:tc>
                <a:tc gridSpan="3">
                  <a:txBody>
                    <a:bodyPr/>
                    <a:lstStyle/>
                    <a:p>
                      <a:pPr algn="ctr" rtl="0" fontAlgn="base"/>
                      <a:r>
                        <a:rPr lang="en-US" sz="900" dirty="0" err="1">
                          <a:solidFill>
                            <a:schemeClr val="bg1"/>
                          </a:solidFill>
                          <a:effectLst/>
                          <a:latin typeface="+mn-lt"/>
                          <a:ea typeface="Calibri" panose="020F0502020204030204" pitchFamily="34" charset="0"/>
                          <a:cs typeface="Calibri" panose="020F0502020204030204" pitchFamily="34" charset="0"/>
                        </a:rPr>
                        <a:t>Minimed</a:t>
                      </a:r>
                      <a:r>
                        <a:rPr lang="en-US" sz="900" dirty="0">
                          <a:solidFill>
                            <a:schemeClr val="bg1"/>
                          </a:solidFill>
                          <a:effectLst/>
                          <a:latin typeface="+mn-lt"/>
                          <a:ea typeface="Calibri" panose="020F0502020204030204" pitchFamily="34" charset="0"/>
                          <a:cs typeface="Calibri" panose="020F0502020204030204" pitchFamily="34" charset="0"/>
                        </a:rPr>
                        <a:t> 780G</a:t>
                      </a:r>
                    </a:p>
                  </a:txBody>
                  <a:tcPr marL="68576" marR="68576" marT="34275" marB="34275"/>
                </a:tc>
                <a:tc hMerge="1">
                  <a:txBody>
                    <a:bodyPr/>
                    <a:lstStyle/>
                    <a:p>
                      <a:endParaRPr lang="en-US"/>
                    </a:p>
                  </a:txBody>
                  <a:tcPr/>
                </a:tc>
                <a:tc hMerge="1">
                  <a:txBody>
                    <a:bodyPr/>
                    <a:lstStyle/>
                    <a:p>
                      <a:endParaRPr lang="en-US"/>
                    </a:p>
                  </a:txBody>
                  <a:tcPr/>
                </a:tc>
                <a:tc>
                  <a:txBody>
                    <a:bodyPr/>
                    <a:lstStyle/>
                    <a:p>
                      <a:pPr algn="ctr" rtl="0" fontAlgn="base"/>
                      <a:r>
                        <a:rPr lang="en-US" sz="9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Twiist</a:t>
                      </a:r>
                      <a:endParaRPr lang="en-US" sz="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76" marR="68576" marT="34275" marB="34275"/>
                </a:tc>
                <a:extLst>
                  <a:ext uri="{0D108BD9-81ED-4DB2-BD59-A6C34878D82A}">
                    <a16:rowId xmlns:a16="http://schemas.microsoft.com/office/drawing/2014/main" val="2398160536"/>
                  </a:ext>
                </a:extLst>
              </a:tr>
            </a:tbl>
          </a:graphicData>
        </a:graphic>
      </p:graphicFrame>
    </p:spTree>
  </p:cSld>
  <p:clrMapOvr>
    <a:masterClrMapping/>
  </p:clrMapOvr>
  <p:extLst>
    <p:ext uri="{6950BFC3-D8DA-4A85-94F7-54DA5524770B}">
      <p188:commentRel xmlns:p188="http://schemas.microsoft.com/office/powerpoint/2018/8/main" r:id="rId3"/>
    </p:ext>
  </p:extLs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960285"/>
          </a:xfrm>
        </p:spPr>
        <p:txBody>
          <a:bodyPr>
            <a:normAutofit fontScale="90000"/>
          </a:bodyPr>
          <a:lstStyle/>
          <a:p>
            <a:pPr>
              <a:defRPr/>
            </a:pPr>
            <a:br>
              <a:rPr lang="en-US" altLang="en-US" sz="3911" dirty="0">
                <a:ea typeface="ＭＳ Ｐゴシック" panose="020B0600070205080204" pitchFamily="34" charset="-128"/>
              </a:rPr>
            </a:br>
            <a:r>
              <a:rPr lang="en-US" altLang="en-US" sz="3600" dirty="0">
                <a:ea typeface="ＭＳ Ｐゴシック" panose="020B0600070205080204" pitchFamily="34" charset="-128"/>
              </a:rPr>
              <a:t>Clinical Engagement Tools: </a:t>
            </a:r>
            <a:r>
              <a:rPr lang="en-US" altLang="en-US" sz="3600" u="sng" dirty="0">
                <a:ea typeface="ＭＳ Ｐゴシック" panose="020B0600070205080204" pitchFamily="34" charset="-128"/>
              </a:rPr>
              <a:t>Label &amp; Address Feelings</a:t>
            </a:r>
            <a:br>
              <a:rPr lang="en-US" altLang="en-US" sz="36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23579" y="1035686"/>
            <a:ext cx="7857067" cy="55092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Common feeling words: </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Sad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Frustrated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Scared/fearful</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Disappointed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Angry</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Hopeless</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Defeated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Ashamed/embarrassed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Burned out</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 name="TextBox 1">
            <a:extLst>
              <a:ext uri="{FF2B5EF4-FFF2-40B4-BE49-F238E27FC236}">
                <a16:creationId xmlns:a16="http://schemas.microsoft.com/office/drawing/2014/main" id="{739F5EB4-EEDB-82AB-84AF-B3B85D131020}"/>
              </a:ext>
            </a:extLst>
          </p:cNvPr>
          <p:cNvSpPr txBox="1"/>
          <p:nvPr/>
        </p:nvSpPr>
        <p:spPr>
          <a:xfrm>
            <a:off x="506791" y="6288231"/>
            <a:ext cx="911024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pic>
        <p:nvPicPr>
          <p:cNvPr id="8" name="Picture 7" descr="A cherry blossom tree">
            <a:extLst>
              <a:ext uri="{FF2B5EF4-FFF2-40B4-BE49-F238E27FC236}">
                <a16:creationId xmlns:a16="http://schemas.microsoft.com/office/drawing/2014/main" id="{014F394A-1EB8-C6DB-A60C-66C4331B8827}"/>
              </a:ext>
            </a:extLst>
          </p:cNvPr>
          <p:cNvPicPr>
            <a:picLocks noChangeAspect="1"/>
          </p:cNvPicPr>
          <p:nvPr/>
        </p:nvPicPr>
        <p:blipFill>
          <a:blip r:embed="rId3" cstate="print">
            <a:extLst>
              <a:ext uri="{28A0092B-C50C-407E-A947-70E740481C1C}">
                <a14:useLocalDpi xmlns:a14="http://schemas.microsoft.com/office/drawing/2010/main" val="0"/>
              </a:ext>
            </a:extLst>
          </a:blip>
          <a:srcRect r="16661"/>
          <a:stretch/>
        </p:blipFill>
        <p:spPr>
          <a:xfrm>
            <a:off x="5061911" y="1742790"/>
            <a:ext cx="3810243" cy="3042271"/>
          </a:xfrm>
          <a:prstGeom prst="rect">
            <a:avLst/>
          </a:prstGeom>
        </p:spPr>
      </p:pic>
    </p:spTree>
    <p:extLst>
      <p:ext uri="{BB962C8B-B14F-4D97-AF65-F5344CB8AC3E}">
        <p14:creationId xmlns:p14="http://schemas.microsoft.com/office/powerpoint/2010/main" val="164282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2"/>
            <a:ext cx="6137989" cy="50910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ＭＳ Ｐゴシック" panose="020B0600070205080204" pitchFamily="34" charset="-128"/>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E724A90F-FD1F-2A51-AA51-70D496CE0512}"/>
              </a:ext>
            </a:extLst>
          </p:cNvPr>
          <p:cNvSpPr txBox="1"/>
          <p:nvPr/>
        </p:nvSpPr>
        <p:spPr>
          <a:xfrm>
            <a:off x="400796" y="6107989"/>
            <a:ext cx="86023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pic>
        <p:nvPicPr>
          <p:cNvPr id="4" name="Picture 3" descr="Wake Up Chicken">
            <a:extLst>
              <a:ext uri="{FF2B5EF4-FFF2-40B4-BE49-F238E27FC236}">
                <a16:creationId xmlns:a16="http://schemas.microsoft.com/office/drawing/2014/main" id="{D4C9B7F0-4C0F-4FB0-F7E8-3613634A9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836" y="1204557"/>
            <a:ext cx="2798164" cy="2798164"/>
          </a:xfrm>
          <a:prstGeom prst="rect">
            <a:avLst/>
          </a:prstGeom>
        </p:spPr>
      </p:pic>
    </p:spTree>
    <p:extLst>
      <p:ext uri="{BB962C8B-B14F-4D97-AF65-F5344CB8AC3E}">
        <p14:creationId xmlns:p14="http://schemas.microsoft.com/office/powerpoint/2010/main" val="36115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56C1-05A9-84F5-4738-B68AF9CA0805}"/>
              </a:ext>
            </a:extLst>
          </p:cNvPr>
          <p:cNvSpPr>
            <a:spLocks noGrp="1"/>
          </p:cNvSpPr>
          <p:nvPr>
            <p:ph type="title"/>
          </p:nvPr>
        </p:nvSpPr>
        <p:spPr/>
        <p:txBody>
          <a:bodyPr/>
          <a:lstStyle/>
          <a:p>
            <a:r>
              <a:rPr lang="en-US" dirty="0"/>
              <a:t>RT Loves Eating Out</a:t>
            </a:r>
          </a:p>
        </p:txBody>
      </p:sp>
      <p:sp>
        <p:nvSpPr>
          <p:cNvPr id="3" name="Content Placeholder 2">
            <a:extLst>
              <a:ext uri="{FF2B5EF4-FFF2-40B4-BE49-F238E27FC236}">
                <a16:creationId xmlns:a16="http://schemas.microsoft.com/office/drawing/2014/main" id="{FDA19E25-9064-7AC9-9884-11933AABABC4}"/>
              </a:ext>
            </a:extLst>
          </p:cNvPr>
          <p:cNvSpPr>
            <a:spLocks noGrp="1"/>
          </p:cNvSpPr>
          <p:nvPr>
            <p:ph sz="quarter" idx="1"/>
          </p:nvPr>
        </p:nvSpPr>
        <p:spPr>
          <a:xfrm>
            <a:off x="457200" y="1219200"/>
            <a:ext cx="4041648" cy="5181600"/>
          </a:xfrm>
        </p:spPr>
        <p:txBody>
          <a:bodyPr>
            <a:normAutofit fontScale="85000" lnSpcReduction="10000"/>
          </a:bodyPr>
          <a:lstStyle/>
          <a:p>
            <a:pPr>
              <a:lnSpc>
                <a:spcPct val="120000"/>
              </a:lnSpc>
            </a:pPr>
            <a:r>
              <a:rPr lang="en-US" dirty="0"/>
              <a:t>RT loves to eat dinner out with their friends 2-3 times a week.</a:t>
            </a:r>
          </a:p>
          <a:p>
            <a:pPr>
              <a:lnSpc>
                <a:spcPct val="120000"/>
              </a:lnSpc>
            </a:pPr>
            <a:r>
              <a:rPr lang="en-US" dirty="0"/>
              <a:t>However, blood sugars always seem to go above target on those evenings.</a:t>
            </a:r>
          </a:p>
          <a:p>
            <a:pPr>
              <a:lnSpc>
                <a:spcPct val="120000"/>
              </a:lnSpc>
            </a:pPr>
            <a:r>
              <a:rPr lang="en-US" dirty="0"/>
              <a:t>Want to have improved time in range to feel better, worry less and enjoy time with friends.</a:t>
            </a:r>
          </a:p>
        </p:txBody>
      </p:sp>
      <p:sp>
        <p:nvSpPr>
          <p:cNvPr id="4" name="Content Placeholder 3">
            <a:extLst>
              <a:ext uri="{FF2B5EF4-FFF2-40B4-BE49-F238E27FC236}">
                <a16:creationId xmlns:a16="http://schemas.microsoft.com/office/drawing/2014/main" id="{3971234B-B0C3-698A-57EA-C2F080247415}"/>
              </a:ext>
            </a:extLst>
          </p:cNvPr>
          <p:cNvSpPr>
            <a:spLocks noGrp="1"/>
          </p:cNvSpPr>
          <p:nvPr>
            <p:ph sz="quarter" idx="2"/>
          </p:nvPr>
        </p:nvSpPr>
        <p:spPr>
          <a:xfrm>
            <a:off x="4572000" y="1341120"/>
            <a:ext cx="4041648" cy="4937760"/>
          </a:xfrm>
        </p:spPr>
        <p:txBody>
          <a:bodyPr>
            <a:normAutofit fontScale="85000" lnSpcReduction="10000"/>
          </a:bodyPr>
          <a:lstStyle/>
          <a:p>
            <a:pPr>
              <a:lnSpc>
                <a:spcPct val="120000"/>
              </a:lnSpc>
            </a:pPr>
            <a:r>
              <a:rPr lang="en-US" dirty="0"/>
              <a:t>States - I am such a failure, my blood sugars are always going too high. Makes me not even want to try.</a:t>
            </a:r>
          </a:p>
          <a:p>
            <a:endParaRPr lang="en-US" dirty="0"/>
          </a:p>
        </p:txBody>
      </p:sp>
    </p:spTree>
    <p:extLst>
      <p:ext uri="{BB962C8B-B14F-4D97-AF65-F5344CB8AC3E}">
        <p14:creationId xmlns:p14="http://schemas.microsoft.com/office/powerpoint/2010/main" val="2425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CD1EA-D20E-7830-0A90-299AB9DA772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00C3632-3C73-9812-D754-52225B8A5CB9}"/>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19722393-E873-E03E-5874-23B67878412B}"/>
              </a:ext>
            </a:extLst>
          </p:cNvPr>
          <p:cNvSpPr txBox="1"/>
          <p:nvPr/>
        </p:nvSpPr>
        <p:spPr>
          <a:xfrm>
            <a:off x="457199" y="1037896"/>
            <a:ext cx="8229599" cy="5825890"/>
          </a:xfrm>
          <a:prstGeom prst="rect">
            <a:avLst/>
          </a:prstGeom>
          <a:solidFill>
            <a:schemeClr val="accent2">
              <a:lumMod val="20000"/>
              <a:lumOff val="80000"/>
            </a:schemeClr>
          </a:solidFill>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Elicit diabetes story</a:t>
            </a:r>
          </a:p>
          <a:p>
            <a:pPr marL="0" marR="0" lvl="0" indent="0" algn="l" defTabSz="914400" rtl="0" eaLnBrk="0" fontAlgn="base" latinLnBrk="0" hangingPunct="0">
              <a:lnSpc>
                <a:spcPct val="120000"/>
              </a:lnSpc>
              <a:spcBef>
                <a:spcPct val="0"/>
              </a:spcBef>
              <a:spcAft>
                <a:spcPct val="0"/>
              </a:spcAft>
              <a:buClrTx/>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Listening for the major diabetes distress themes</a:t>
            </a:r>
          </a:p>
          <a:p>
            <a:pPr marL="0" marR="0" lvl="0" indent="0" algn="l" defTabSz="914400" rtl="0" eaLnBrk="0" fontAlgn="base" latinLnBrk="0" hangingPunct="0">
              <a:lnSpc>
                <a:spcPct val="120000"/>
              </a:lnSpc>
              <a:spcBef>
                <a:spcPct val="0"/>
              </a:spcBef>
              <a:spcAft>
                <a:spcPct val="0"/>
              </a:spcAft>
              <a:buClrTx/>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Communication Approaches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Open ended questions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-What, How,  Why</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Reflect feelings words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(R)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Sad, upset, worried, hopeful, angry, happy, scared etc.</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Summarize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So what your saying is… Did I get that right?</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Normalize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(N)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 lot of people with diabetes feel that same way.</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Active listening with empathy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I hear you. That sounds really tough</a:t>
            </a:r>
          </a:p>
          <a:p>
            <a:pPr marL="0" marR="0" lvl="0" indent="0" algn="l" defTabSz="914400" rtl="0" eaLnBrk="0" fontAlgn="base" latinLnBrk="0" hangingPunct="0">
              <a:lnSpc>
                <a:spcPct val="120000"/>
              </a:lnSpc>
              <a:spcBef>
                <a:spcPct val="0"/>
              </a:spcBef>
              <a:spcAft>
                <a:spcPct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1E8696FB-1C3A-F517-E4DA-17C34F2E9710}"/>
              </a:ext>
            </a:extLst>
          </p:cNvPr>
          <p:cNvSpPr txBox="1"/>
          <p:nvPr/>
        </p:nvSpPr>
        <p:spPr>
          <a:xfrm>
            <a:off x="426307" y="6447479"/>
            <a:ext cx="86868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spTree>
    <p:extLst>
      <p:ext uri="{BB962C8B-B14F-4D97-AF65-F5344CB8AC3E}">
        <p14:creationId xmlns:p14="http://schemas.microsoft.com/office/powerpoint/2010/main" val="36536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86CDB-B5DE-EF96-438B-35749349F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C9C37D-7D6D-90DF-DD7F-401D2558E83E}"/>
              </a:ext>
            </a:extLst>
          </p:cNvPr>
          <p:cNvSpPr>
            <a:spLocks noGrp="1"/>
          </p:cNvSpPr>
          <p:nvPr>
            <p:ph type="title"/>
          </p:nvPr>
        </p:nvSpPr>
        <p:spPr/>
        <p:txBody>
          <a:bodyPr/>
          <a:lstStyle/>
          <a:p>
            <a:r>
              <a:rPr lang="en-US" dirty="0"/>
              <a:t>Our response to RT</a:t>
            </a:r>
          </a:p>
        </p:txBody>
      </p:sp>
      <p:sp>
        <p:nvSpPr>
          <p:cNvPr id="5" name="Text Placeholder 4">
            <a:extLst>
              <a:ext uri="{FF2B5EF4-FFF2-40B4-BE49-F238E27FC236}">
                <a16:creationId xmlns:a16="http://schemas.microsoft.com/office/drawing/2014/main" id="{6B9D5495-89AC-0C91-38A0-1E131149C5AB}"/>
              </a:ext>
            </a:extLst>
          </p:cNvPr>
          <p:cNvSpPr>
            <a:spLocks noGrp="1"/>
          </p:cNvSpPr>
          <p:nvPr>
            <p:ph type="body" idx="1"/>
          </p:nvPr>
        </p:nvSpPr>
        <p:spPr/>
        <p:txBody>
          <a:bodyPr/>
          <a:lstStyle/>
          <a:p>
            <a:r>
              <a:rPr lang="en-US" dirty="0"/>
              <a:t>You Say / Ask</a:t>
            </a:r>
          </a:p>
        </p:txBody>
      </p:sp>
      <p:sp>
        <p:nvSpPr>
          <p:cNvPr id="3" name="Content Placeholder 2">
            <a:extLst>
              <a:ext uri="{FF2B5EF4-FFF2-40B4-BE49-F238E27FC236}">
                <a16:creationId xmlns:a16="http://schemas.microsoft.com/office/drawing/2014/main" id="{096798BF-BA87-80AF-803B-935CF94527C9}"/>
              </a:ext>
            </a:extLst>
          </p:cNvPr>
          <p:cNvSpPr>
            <a:spLocks noGrp="1"/>
          </p:cNvSpPr>
          <p:nvPr>
            <p:ph sz="quarter" idx="2"/>
          </p:nvPr>
        </p:nvSpPr>
        <p:spPr>
          <a:xfrm>
            <a:off x="304800" y="1980154"/>
            <a:ext cx="3733800" cy="4038600"/>
          </a:xfrm>
        </p:spPr>
        <p:txBody>
          <a:bodyPr>
            <a:noAutofit/>
          </a:bodyPr>
          <a:lstStyle/>
          <a:p>
            <a:r>
              <a:rPr lang="en-US" sz="2800" dirty="0"/>
              <a:t>It sounds like you feel like you are a failure if your blood sugars go above a certain level? Did I get that right?</a:t>
            </a:r>
          </a:p>
          <a:p>
            <a:r>
              <a:rPr lang="en-US" sz="2800" dirty="0"/>
              <a:t>I am also hearing that going out with your friends for dinner is important for you?</a:t>
            </a:r>
          </a:p>
        </p:txBody>
      </p:sp>
      <p:sp>
        <p:nvSpPr>
          <p:cNvPr id="7" name="Content Placeholder 6">
            <a:extLst>
              <a:ext uri="{FF2B5EF4-FFF2-40B4-BE49-F238E27FC236}">
                <a16:creationId xmlns:a16="http://schemas.microsoft.com/office/drawing/2014/main" id="{BF3E083F-C02F-5A8C-E0A2-1021AF4C1416}"/>
              </a:ext>
            </a:extLst>
          </p:cNvPr>
          <p:cNvSpPr>
            <a:spLocks noGrp="1"/>
          </p:cNvSpPr>
          <p:nvPr>
            <p:ph sz="quarter" idx="4"/>
          </p:nvPr>
        </p:nvSpPr>
        <p:spPr>
          <a:xfrm>
            <a:off x="4648200" y="1447800"/>
            <a:ext cx="4038600" cy="4724400"/>
          </a:xfrm>
        </p:spPr>
        <p:txBody>
          <a:bodyPr/>
          <a:lstStyle/>
          <a:p>
            <a:r>
              <a:rPr lang="en-US" dirty="0"/>
              <a:t>A lot of people living with diabetes say the same thing.</a:t>
            </a:r>
          </a:p>
          <a:p>
            <a:r>
              <a:rPr lang="en-US" dirty="0"/>
              <a:t>I hear you. This sounds really tough.</a:t>
            </a:r>
          </a:p>
          <a:p>
            <a:r>
              <a:rPr lang="en-US" dirty="0"/>
              <a:t>What do you envision are some next steps?</a:t>
            </a:r>
          </a:p>
          <a:p>
            <a:endParaRPr lang="en-US" dirty="0"/>
          </a:p>
        </p:txBody>
      </p:sp>
    </p:spTree>
    <p:extLst>
      <p:ext uri="{BB962C8B-B14F-4D97-AF65-F5344CB8AC3E}">
        <p14:creationId xmlns:p14="http://schemas.microsoft.com/office/powerpoint/2010/main" val="211338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RT Sets up Experiment/ Takes Action</a:t>
            </a:r>
          </a:p>
        </p:txBody>
      </p:sp>
      <p:sp>
        <p:nvSpPr>
          <p:cNvPr id="6" name="Text Placeholder 5">
            <a:extLst>
              <a:ext uri="{FF2B5EF4-FFF2-40B4-BE49-F238E27FC236}">
                <a16:creationId xmlns:a16="http://schemas.microsoft.com/office/drawing/2014/main" id="{A35DDB53-58BA-70E2-12A6-B1378C31FB9F}"/>
              </a:ext>
            </a:extLst>
          </p:cNvPr>
          <p:cNvSpPr>
            <a:spLocks noGrp="1"/>
          </p:cNvSpPr>
          <p:nvPr>
            <p:ph type="body" idx="1"/>
          </p:nvPr>
        </p:nvSpPr>
        <p:spPr/>
        <p:txBody>
          <a:bodyPr/>
          <a:lstStyle/>
          <a:p>
            <a:r>
              <a:rPr lang="en-US" dirty="0"/>
              <a:t>Steps</a:t>
            </a:r>
          </a:p>
        </p:txBody>
      </p:sp>
      <p:sp>
        <p:nvSpPr>
          <p:cNvPr id="7" name="Text Placeholder 6">
            <a:extLst>
              <a:ext uri="{FF2B5EF4-FFF2-40B4-BE49-F238E27FC236}">
                <a16:creationId xmlns:a16="http://schemas.microsoft.com/office/drawing/2014/main" id="{A8BE064B-BB6C-0F3F-05C7-3CE5BAAC63FB}"/>
              </a:ext>
            </a:extLst>
          </p:cNvPr>
          <p:cNvSpPr>
            <a:spLocks noGrp="1"/>
          </p:cNvSpPr>
          <p:nvPr>
            <p:ph type="body" sz="half" idx="3"/>
          </p:nvPr>
        </p:nvSpPr>
        <p:spPr>
          <a:xfrm>
            <a:off x="5257800" y="1295400"/>
            <a:ext cx="3432175" cy="685800"/>
          </a:xfrm>
        </p:spPr>
        <p:txBody>
          <a:bodyPr/>
          <a:lstStyle/>
          <a:p>
            <a:r>
              <a:rPr lang="en-US" dirty="0"/>
              <a:t>RT Changes </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2"/>
          </p:nvPr>
        </p:nvSpPr>
        <p:spPr>
          <a:xfrm>
            <a:off x="447676" y="1971675"/>
            <a:ext cx="4038600" cy="4038600"/>
          </a:xfrm>
        </p:spPr>
        <p:txBody>
          <a:bodyPr>
            <a:normAutofit lnSpcReduction="10000"/>
          </a:bodyPr>
          <a:lstStyle/>
          <a:p>
            <a:pPr>
              <a:lnSpc>
                <a:spcPct val="120000"/>
              </a:lnSpc>
            </a:pPr>
            <a:r>
              <a:rPr lang="en-US" dirty="0">
                <a:cs typeface="Calibri" panose="020F0502020204030204" pitchFamily="34" charset="0"/>
              </a:rPr>
              <a:t>Make a small change</a:t>
            </a:r>
          </a:p>
          <a:p>
            <a:pPr>
              <a:lnSpc>
                <a:spcPct val="120000"/>
              </a:lnSpc>
            </a:pPr>
            <a:r>
              <a:rPr lang="en-US" dirty="0">
                <a:cs typeface="Calibri" panose="020F0502020204030204" pitchFamily="34" charset="0"/>
              </a:rPr>
              <a:t>Realize, that the story and tough feelings can be major barrier to change.</a:t>
            </a:r>
          </a:p>
          <a:p>
            <a:pPr>
              <a:lnSpc>
                <a:spcPct val="120000"/>
              </a:lnSpc>
            </a:pPr>
            <a:r>
              <a:rPr lang="en-US" dirty="0">
                <a:cs typeface="Calibri" panose="020F0502020204030204" pitchFamily="34" charset="0"/>
              </a:rPr>
              <a:t>Discover an unexpected issue. </a:t>
            </a:r>
            <a:endParaRPr lang="en-US" sz="3200" dirty="0">
              <a:solidFill>
                <a:srgbClr val="0070C0"/>
              </a:solidFill>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4"/>
          </p:nvPr>
        </p:nvSpPr>
        <p:spPr>
          <a:xfrm>
            <a:off x="4648200" y="1924214"/>
            <a:ext cx="4038600" cy="4247986"/>
          </a:xfrm>
        </p:spPr>
        <p:txBody>
          <a:bodyPr>
            <a:noAutofit/>
          </a:bodyPr>
          <a:lstStyle/>
          <a:p>
            <a:pPr lvl="1"/>
            <a:r>
              <a:rPr lang="en-US" sz="2800" dirty="0">
                <a:cs typeface="Calibri" panose="020F0502020204030204" pitchFamily="34" charset="0"/>
              </a:rPr>
              <a:t>Be present with her fear of failure</a:t>
            </a:r>
          </a:p>
          <a:p>
            <a:pPr lvl="1"/>
            <a:r>
              <a:rPr lang="en-US" sz="2800" dirty="0">
                <a:cs typeface="Calibri" panose="020F0502020204030204" pitchFamily="34" charset="0"/>
              </a:rPr>
              <a:t>Look up carbs on app/website. </a:t>
            </a:r>
          </a:p>
          <a:p>
            <a:pPr lvl="1"/>
            <a:r>
              <a:rPr lang="en-US" sz="2800" dirty="0">
                <a:cs typeface="Calibri" panose="020F0502020204030204" pitchFamily="34" charset="0"/>
              </a:rPr>
              <a:t>Ask her friends for support</a:t>
            </a:r>
          </a:p>
          <a:p>
            <a:pPr lvl="1"/>
            <a:r>
              <a:rPr lang="en-US" sz="2800" dirty="0">
                <a:cs typeface="Calibri" panose="020F0502020204030204" pitchFamily="34" charset="0"/>
              </a:rPr>
              <a:t>Asking for help is hard, but I think it will help.</a:t>
            </a:r>
          </a:p>
          <a:p>
            <a:pPr lvl="1"/>
            <a:r>
              <a:rPr lang="en-US" sz="2800" dirty="0">
                <a:cs typeface="Calibri" panose="020F0502020204030204" pitchFamily="34" charset="0"/>
              </a:rPr>
              <a:t>See how drinking wine with dinner affects BG</a:t>
            </a:r>
          </a:p>
          <a:p>
            <a:endParaRPr lang="en-US" dirty="0"/>
          </a:p>
        </p:txBody>
      </p:sp>
    </p:spTree>
    <p:extLst>
      <p:ext uri="{BB962C8B-B14F-4D97-AF65-F5344CB8AC3E}">
        <p14:creationId xmlns:p14="http://schemas.microsoft.com/office/powerpoint/2010/main" val="4217103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026423"/>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3733800" cy="4038600"/>
          </a:xfrm>
        </p:spPr>
        <p:txBody>
          <a:bodyPr>
            <a:noAutofit/>
          </a:bodyPr>
          <a:lstStyle/>
          <a:p>
            <a:r>
              <a:rPr lang="en-US" sz="2800" dirty="0"/>
              <a:t>Thank you for keeping logs on your eating out days.</a:t>
            </a:r>
          </a:p>
          <a:p>
            <a:r>
              <a:rPr lang="en-US" sz="2800" dirty="0"/>
              <a:t>What kind of feelings showed up for you?</a:t>
            </a:r>
          </a:p>
          <a:p>
            <a:r>
              <a:rPr lang="en-US" sz="2800" dirty="0"/>
              <a:t>Were you able to try any of your new approaches?</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3962399" y="1628775"/>
            <a:ext cx="4724401" cy="4878891"/>
          </a:xfrm>
        </p:spPr>
        <p:txBody>
          <a:bodyPr>
            <a:noAutofit/>
          </a:bodyPr>
          <a:lstStyle/>
          <a:p>
            <a:pPr>
              <a:lnSpc>
                <a:spcPct val="120000"/>
              </a:lnSpc>
            </a:pPr>
            <a:r>
              <a:rPr lang="en-US" sz="2400" dirty="0"/>
              <a:t>We went to the same restaurant 2 times in the same week. My friends helped me figure out the carbs in my favorite dish, but the first night, it still went high. I noticed the DD story of feeling like a failure.</a:t>
            </a:r>
          </a:p>
          <a:p>
            <a:pPr>
              <a:lnSpc>
                <a:spcPct val="120000"/>
              </a:lnSpc>
            </a:pPr>
            <a:r>
              <a:rPr lang="en-US" sz="2400" dirty="0"/>
              <a:t>A few nights later, I tolerated my DD, ordered the same dish, and increased my bolus by 2 units. My blood sugar was right on track!</a:t>
            </a:r>
          </a:p>
        </p:txBody>
      </p:sp>
    </p:spTree>
    <p:extLst>
      <p:ext uri="{BB962C8B-B14F-4D97-AF65-F5344CB8AC3E}">
        <p14:creationId xmlns:p14="http://schemas.microsoft.com/office/powerpoint/2010/main" val="25057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800" dirty="0"/>
              <a:t>I know you also mentioned you wanted to see how wine affected your blood sugars.</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1" y="1826709"/>
            <a:ext cx="4343400" cy="4878891"/>
          </a:xfrm>
        </p:spPr>
        <p:txBody>
          <a:bodyPr>
            <a:noAutofit/>
          </a:bodyPr>
          <a:lstStyle/>
          <a:p>
            <a:pPr>
              <a:lnSpc>
                <a:spcPct val="120000"/>
              </a:lnSpc>
            </a:pPr>
            <a:r>
              <a:rPr lang="en-US" sz="2400" dirty="0"/>
              <a:t>I didn’t have a chance to check that out yet. But next time, I am going to eat the same dish, take the same amount of insulin and add have a glass of wine to see what happens.</a:t>
            </a:r>
          </a:p>
          <a:p>
            <a:pPr>
              <a:lnSpc>
                <a:spcPct val="120000"/>
              </a:lnSpc>
            </a:pPr>
            <a:r>
              <a:rPr lang="en-US" sz="2400" dirty="0"/>
              <a:t>I see that I need to keep challenging myself to not give in to feeling like a failure and keep making new choices.</a:t>
            </a:r>
          </a:p>
        </p:txBody>
      </p:sp>
    </p:spTree>
    <p:extLst>
      <p:ext uri="{BB962C8B-B14F-4D97-AF65-F5344CB8AC3E}">
        <p14:creationId xmlns:p14="http://schemas.microsoft.com/office/powerpoint/2010/main" val="38453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pPr eaLnBrk="1" hangingPunct="1">
              <a:defRPr/>
            </a:pPr>
            <a:r>
              <a:rPr lang="en-US" dirty="0"/>
              <a:t>Support Self-Confidence</a:t>
            </a:r>
          </a:p>
        </p:txBody>
      </p:sp>
      <p:sp>
        <p:nvSpPr>
          <p:cNvPr id="240643" name="Rectangle 3"/>
          <p:cNvSpPr>
            <a:spLocks noGrp="1" noRot="1" noChangeArrowheads="1"/>
          </p:cNvSpPr>
          <p:nvPr>
            <p:ph type="body" idx="1"/>
          </p:nvPr>
        </p:nvSpPr>
        <p:spPr>
          <a:xfrm>
            <a:off x="457200" y="1219200"/>
            <a:ext cx="5562600" cy="4937760"/>
          </a:xfrm>
        </p:spPr>
        <p:txBody>
          <a:bodyPr/>
          <a:lstStyle/>
          <a:p>
            <a:pPr>
              <a:lnSpc>
                <a:spcPct val="90000"/>
              </a:lnSpc>
              <a:defRPr/>
            </a:pPr>
            <a:r>
              <a:rPr lang="en-US" sz="3600" dirty="0"/>
              <a:t>Support positive expectations for change…</a:t>
            </a:r>
          </a:p>
          <a:p>
            <a:pPr lvl="1">
              <a:lnSpc>
                <a:spcPct val="90000"/>
              </a:lnSpc>
              <a:defRPr/>
            </a:pPr>
            <a:r>
              <a:rPr lang="en-US" sz="2800" dirty="0"/>
              <a:t> emphasize personal responsibility, </a:t>
            </a:r>
          </a:p>
          <a:p>
            <a:pPr lvl="1">
              <a:lnSpc>
                <a:spcPct val="90000"/>
              </a:lnSpc>
              <a:defRPr/>
            </a:pPr>
            <a:r>
              <a:rPr lang="en-US" sz="2800" dirty="0"/>
              <a:t>instill confidence and hope,</a:t>
            </a:r>
          </a:p>
          <a:p>
            <a:pPr lvl="1">
              <a:lnSpc>
                <a:spcPct val="90000"/>
              </a:lnSpc>
              <a:defRPr/>
            </a:pPr>
            <a:r>
              <a:rPr lang="en-US" sz="2800" dirty="0"/>
              <a:t>increase sense of ability to cope.</a:t>
            </a:r>
          </a:p>
          <a:p>
            <a:pPr lvl="1" eaLnBrk="1" hangingPunct="1">
              <a:lnSpc>
                <a:spcPct val="90000"/>
              </a:lnSpc>
              <a:buFont typeface="Wingdings" charset="2"/>
              <a:buNone/>
              <a:defRPr/>
            </a:pPr>
            <a:endParaRPr lang="en-US" sz="2800" dirty="0"/>
          </a:p>
          <a:p>
            <a:pPr lvl="1" eaLnBrk="1" hangingPunct="1">
              <a:lnSpc>
                <a:spcPct val="90000"/>
              </a:lnSpc>
              <a:buFont typeface="Wingdings" charset="2"/>
              <a:buNone/>
              <a:defRPr/>
            </a:pPr>
            <a:r>
              <a:rPr lang="en-US" dirty="0"/>
              <a:t>  </a:t>
            </a:r>
            <a:r>
              <a:rPr lang="en-US" i="1" dirty="0"/>
              <a:t>“From what you’ve told me about your past successes…it really seems like you can do this!”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295400"/>
            <a:ext cx="2667000" cy="192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3951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3EA5BB2D-9198-7F49-B83B-B3D5809875DD}"/>
              </a:ext>
            </a:extLst>
          </p:cNvPr>
          <p:cNvSpPr>
            <a:spLocks noGrp="1"/>
          </p:cNvSpPr>
          <p:nvPr>
            <p:ph type="sldNum" sz="quarter" idx="4"/>
          </p:nvPr>
        </p:nvSpPr>
        <p:spPr>
          <a:xfrm rot="10800000" flipV="1">
            <a:off x="11714476" y="5832847"/>
            <a:ext cx="328081" cy="283076"/>
          </a:xfrm>
          <a:prstGeom prst="rect">
            <a:avLst/>
          </a:prstGeom>
        </p:spPr>
        <p:txBody>
          <a:bodyPr vert="horz" wrap="square" lIns="0" tIns="0" rIns="0" bIns="0" rtlCol="0" anchor="b" anchorCtr="0">
            <a:normAutofit/>
          </a:bodyPr>
          <a:lstStyle>
            <a:defPPr>
              <a:defRPr lang="en-US"/>
            </a:defPPr>
            <a:lvl1pPr marL="0" algn="l" defTabSz="914400" rtl="0" eaLnBrk="1" latinLnBrk="0" hangingPunct="1">
              <a:defRPr sz="900" i="0" kern="1200">
                <a:solidFill>
                  <a:srgbClr val="404040"/>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ts val="450"/>
              </a:spcAft>
              <a:buClrTx/>
              <a:buSzTx/>
              <a:buFontTx/>
              <a:buNone/>
              <a:tabLst/>
              <a:defRPr/>
            </a:pPr>
            <a:fld id="{7BCC8D0D-EAEC-449D-9161-023DFF90F2E2}" type="slidenum">
              <a:rPr kumimoji="0" lang="en-US" sz="900" b="0" i="0" u="none" strike="noStrike" kern="1200" cap="none" spc="0" normalizeH="0" baseline="0" noProof="0" smtClean="0">
                <a:ln>
                  <a:noFill/>
                </a:ln>
                <a:solidFill>
                  <a:srgbClr val="40404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ts val="450"/>
                </a:spcAft>
                <a:buClrTx/>
                <a:buSzTx/>
                <a:buFontTx/>
                <a:buNone/>
                <a:tabLst/>
                <a:defRPr/>
              </a:pPr>
              <a:t>169</a:t>
            </a:fld>
            <a:endParaRPr kumimoji="0" lang="en-US" sz="788" b="0" i="0" u="none" strike="noStrike" kern="1200" cap="none" spc="0" normalizeH="0" baseline="0" noProof="0" dirty="0">
              <a:ln>
                <a:noFill/>
              </a:ln>
              <a:solidFill>
                <a:srgbClr val="464653"/>
              </a:solidFill>
              <a:effectLst/>
              <a:uLnTx/>
              <a:uFillTx/>
              <a:latin typeface="Gill Sans MT"/>
              <a:ea typeface="+mn-ea"/>
              <a:cs typeface="Arial" pitchFamily="34" charset="0"/>
            </a:endParaRPr>
          </a:p>
        </p:txBody>
      </p:sp>
      <p:sp>
        <p:nvSpPr>
          <p:cNvPr id="22" name="Title 1">
            <a:extLst>
              <a:ext uri="{FF2B5EF4-FFF2-40B4-BE49-F238E27FC236}">
                <a16:creationId xmlns:a16="http://schemas.microsoft.com/office/drawing/2014/main" id="{0CE54174-F832-F14D-BFEE-823CA33F6229}"/>
              </a:ext>
            </a:extLst>
          </p:cNvPr>
          <p:cNvSpPr>
            <a:spLocks noGrp="1"/>
          </p:cNvSpPr>
          <p:nvPr>
            <p:ph type="title"/>
          </p:nvPr>
        </p:nvSpPr>
        <p:spPr>
          <a:xfrm>
            <a:off x="365368" y="333987"/>
            <a:ext cx="3139832" cy="1764913"/>
          </a:xfrm>
        </p:spPr>
        <p:txBody>
          <a:bodyPr vert="horz" lIns="68580" tIns="34290" rIns="68580" bIns="34290" rtlCol="0" anchor="b" anchorCtr="0">
            <a:normAutofit fontScale="90000"/>
          </a:bodyPr>
          <a:lstStyle/>
          <a:p>
            <a:pPr algn="ctr"/>
            <a:r>
              <a:rPr lang="en-US" sz="3225" dirty="0">
                <a:ea typeface="Calibri" panose="020F0502020204030204" pitchFamily="34" charset="0"/>
                <a:cs typeface="Calibri" panose="020F0502020204030204" pitchFamily="34" charset="0"/>
              </a:rPr>
              <a:t>Step 8</a:t>
            </a:r>
            <a:br>
              <a:rPr lang="en-US" sz="3225" dirty="0">
                <a:ea typeface="Calibri" panose="020F0502020204030204" pitchFamily="34" charset="0"/>
                <a:cs typeface="Calibri" panose="020F0502020204030204" pitchFamily="34" charset="0"/>
              </a:rPr>
            </a:br>
            <a:br>
              <a:rPr lang="en-US" sz="3000" dirty="0">
                <a:ea typeface="Calibri" panose="020F0502020204030204" pitchFamily="34" charset="0"/>
                <a:cs typeface="Calibri" panose="020F0502020204030204" pitchFamily="34" charset="0"/>
              </a:rPr>
            </a:br>
            <a:r>
              <a:rPr lang="en-US" sz="3000" dirty="0">
                <a:ea typeface="Calibri" panose="020F0502020204030204" pitchFamily="34" charset="0"/>
                <a:cs typeface="Calibri" panose="020F0502020204030204" pitchFamily="34" charset="0"/>
              </a:rPr>
              <a:t>Compassion for Yourself</a:t>
            </a:r>
          </a:p>
        </p:txBody>
      </p:sp>
      <p:sp>
        <p:nvSpPr>
          <p:cNvPr id="12" name="Text Placeholder 3">
            <a:extLst>
              <a:ext uri="{FF2B5EF4-FFF2-40B4-BE49-F238E27FC236}">
                <a16:creationId xmlns:a16="http://schemas.microsoft.com/office/drawing/2014/main" id="{F8455E58-28ED-0544-8EF5-A03BA2B8B548}"/>
              </a:ext>
            </a:extLst>
          </p:cNvPr>
          <p:cNvSpPr>
            <a:spLocks noGrp="1"/>
          </p:cNvSpPr>
          <p:nvPr>
            <p:ph type="body" sz="half" idx="2"/>
          </p:nvPr>
        </p:nvSpPr>
        <p:spPr>
          <a:xfrm>
            <a:off x="555444" y="2209800"/>
            <a:ext cx="3406956" cy="4419600"/>
          </a:xfrm>
        </p:spPr>
        <p:txBody>
          <a:bodyPr vert="horz" lIns="0" tIns="34290" rIns="0" bIns="34290" rtlCol="0">
            <a:normAutofit fontScale="92500"/>
          </a:bodyPr>
          <a:lstStyle/>
          <a:p>
            <a:pPr marL="214313" indent="-214313">
              <a:lnSpc>
                <a:spcPct val="110000"/>
              </a:lnSpc>
              <a:buFont typeface="Calibri" panose="020F0502020204030204" pitchFamily="34" charset="0"/>
              <a:buChar char="•"/>
            </a:pPr>
            <a:r>
              <a:rPr lang="en-US" sz="2000" dirty="0">
                <a:cs typeface="Calibri" panose="020F0502020204030204" pitchFamily="34" charset="0"/>
              </a:rPr>
              <a:t>Get enough sleep</a:t>
            </a:r>
          </a:p>
          <a:p>
            <a:pPr marL="214313" indent="-214313">
              <a:lnSpc>
                <a:spcPct val="110000"/>
              </a:lnSpc>
              <a:buFont typeface="Calibri" panose="020F0502020204030204" pitchFamily="34" charset="0"/>
              <a:buChar char="•"/>
            </a:pPr>
            <a:r>
              <a:rPr lang="en-US" sz="2000" dirty="0">
                <a:cs typeface="Calibri" panose="020F0502020204030204" pitchFamily="34" charset="0"/>
              </a:rPr>
              <a:t>Keep active</a:t>
            </a:r>
          </a:p>
          <a:p>
            <a:pPr marL="214313" indent="-214313">
              <a:lnSpc>
                <a:spcPct val="110000"/>
              </a:lnSpc>
              <a:buFont typeface="Calibri" panose="020F0502020204030204" pitchFamily="34" charset="0"/>
              <a:buChar char="•"/>
            </a:pPr>
            <a:r>
              <a:rPr lang="en-US" sz="2000" dirty="0">
                <a:cs typeface="Calibri" panose="020F0502020204030204" pitchFamily="34" charset="0"/>
              </a:rPr>
              <a:t>Remind yourself that you are not responsible for the decisions of others. Love and release.</a:t>
            </a:r>
          </a:p>
          <a:p>
            <a:pPr marL="214313" indent="-214313">
              <a:lnSpc>
                <a:spcPct val="110000"/>
              </a:lnSpc>
              <a:buFont typeface="Calibri" panose="020F0502020204030204" pitchFamily="34" charset="0"/>
              <a:buChar char="•"/>
            </a:pPr>
            <a:r>
              <a:rPr lang="en-US" sz="2000" dirty="0">
                <a:cs typeface="Calibri" panose="020F0502020204030204" pitchFamily="34" charset="0"/>
              </a:rPr>
              <a:t>Connect with friends and family</a:t>
            </a:r>
          </a:p>
          <a:p>
            <a:pPr marL="214313" indent="-214313">
              <a:lnSpc>
                <a:spcPct val="110000"/>
              </a:lnSpc>
              <a:buFont typeface="Calibri" panose="020F0502020204030204" pitchFamily="34" charset="0"/>
              <a:buChar char="•"/>
            </a:pPr>
            <a:r>
              <a:rPr lang="en-US" sz="2000" dirty="0">
                <a:cs typeface="Calibri" panose="020F0502020204030204" pitchFamily="34" charset="0"/>
              </a:rPr>
              <a:t>Investigate unhealthy behaviors</a:t>
            </a:r>
          </a:p>
          <a:p>
            <a:pPr marL="214313" indent="-214313">
              <a:lnSpc>
                <a:spcPct val="110000"/>
              </a:lnSpc>
              <a:buFont typeface="Calibri" panose="020F0502020204030204" pitchFamily="34" charset="0"/>
              <a:buChar char="•"/>
            </a:pPr>
            <a:r>
              <a:rPr lang="en-US" sz="2000" dirty="0">
                <a:cs typeface="Calibri" panose="020F0502020204030204" pitchFamily="34" charset="0"/>
              </a:rPr>
              <a:t>Nourish your body</a:t>
            </a:r>
          </a:p>
          <a:p>
            <a:pPr marL="214313" indent="-214313">
              <a:lnSpc>
                <a:spcPct val="110000"/>
              </a:lnSpc>
              <a:buFont typeface="Calibri" panose="020F0502020204030204" pitchFamily="34" charset="0"/>
              <a:buChar char="•"/>
            </a:pPr>
            <a:r>
              <a:rPr lang="en-US" sz="2000" dirty="0">
                <a:cs typeface="Calibri" panose="020F0502020204030204" pitchFamily="34" charset="0"/>
              </a:rPr>
              <a:t>Consider a hobby</a:t>
            </a:r>
            <a:endParaRPr lang="en-US" dirty="0">
              <a:cs typeface="Calibri" panose="020F0502020204030204" pitchFamily="34" charset="0"/>
            </a:endParaRPr>
          </a:p>
        </p:txBody>
      </p:sp>
      <p:pic>
        <p:nvPicPr>
          <p:cNvPr id="13" name="Content Placeholder 6" descr="A picture containing diagram&#10;&#10;Description automatically generated">
            <a:extLst>
              <a:ext uri="{FF2B5EF4-FFF2-40B4-BE49-F238E27FC236}">
                <a16:creationId xmlns:a16="http://schemas.microsoft.com/office/drawing/2014/main" id="{8F017C00-B4EC-974A-812C-176433DD5D3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05176" y="333987"/>
            <a:ext cx="4183380" cy="4183380"/>
          </a:xfrm>
          <a:prstGeom prst="rect">
            <a:avLst/>
          </a:prstGeom>
        </p:spPr>
      </p:pic>
    </p:spTree>
    <p:extLst>
      <p:ext uri="{BB962C8B-B14F-4D97-AF65-F5344CB8AC3E}">
        <p14:creationId xmlns:p14="http://schemas.microsoft.com/office/powerpoint/2010/main" val="92973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5F6FB8-1EE5-8EAF-0846-8B459A301378}"/>
              </a:ext>
            </a:extLst>
          </p:cNvPr>
          <p:cNvSpPr txBox="1"/>
          <p:nvPr/>
        </p:nvSpPr>
        <p:spPr>
          <a:xfrm>
            <a:off x="148829" y="5552175"/>
            <a:ext cx="7778555" cy="201285"/>
          </a:xfrm>
          <a:prstGeom prst="rect">
            <a:avLst/>
          </a:prstGeom>
          <a:noFill/>
        </p:spPr>
        <p:txBody>
          <a:bodyPr wrap="square" lIns="62180" tIns="31089" rIns="62180" bIns="31089">
            <a:spAutoFit/>
          </a:bodyPr>
          <a:lstStyle/>
          <a:p>
            <a:pPr defTabSz="621827" eaLnBrk="0" hangingPunct="0">
              <a:defRPr/>
            </a:pPr>
            <a:r>
              <a:rPr lang="en-US" sz="900" dirty="0">
                <a:solidFill>
                  <a:prstClr val="white"/>
                </a:solidFill>
                <a:latin typeface="Calibri" panose="020F0502020204030204" pitchFamily="34" charset="0"/>
                <a:ea typeface="Calibri" panose="020F0502020204030204" pitchFamily="34" charset="0"/>
                <a:cs typeface="Calibri" panose="020F0502020204030204" pitchFamily="34" charset="0"/>
              </a:rPr>
              <a:t>Information from Manufacturer’s user guides: Dexcom G6, Dexcom G7, Libre 2, Libre 3, Medtronic Guardian Connect, Guardian 4, Eversense.</a:t>
            </a:r>
          </a:p>
        </p:txBody>
      </p:sp>
      <p:sp>
        <p:nvSpPr>
          <p:cNvPr id="116739" name="Title 3">
            <a:extLst>
              <a:ext uri="{FF2B5EF4-FFF2-40B4-BE49-F238E27FC236}">
                <a16:creationId xmlns:a16="http://schemas.microsoft.com/office/drawing/2014/main" id="{0E42E5D7-774B-F90E-97D0-017EA5BED5B1}"/>
              </a:ext>
            </a:extLst>
          </p:cNvPr>
          <p:cNvSpPr>
            <a:spLocks noGrp="1"/>
          </p:cNvSpPr>
          <p:nvPr>
            <p:ph type="title"/>
          </p:nvPr>
        </p:nvSpPr>
        <p:spPr>
          <a:xfrm>
            <a:off x="308372" y="995364"/>
            <a:ext cx="9144000" cy="994172"/>
          </a:xfrm>
        </p:spPr>
        <p:txBody>
          <a:bodyPr/>
          <a:lstStyle/>
          <a:p>
            <a:r>
              <a:rPr lang="en-US" altLang="en-US" dirty="0">
                <a:latin typeface="+mn-lt"/>
              </a:rPr>
              <a:t>Personal CGM Comparison (cont’d) </a:t>
            </a:r>
          </a:p>
        </p:txBody>
      </p:sp>
      <p:graphicFrame>
        <p:nvGraphicFramePr>
          <p:cNvPr id="3" name="Table 2">
            <a:extLst>
              <a:ext uri="{FF2B5EF4-FFF2-40B4-BE49-F238E27FC236}">
                <a16:creationId xmlns:a16="http://schemas.microsoft.com/office/drawing/2014/main" id="{F7210189-5B0C-54A4-2D7E-E3F0AC069C3B}"/>
              </a:ext>
            </a:extLst>
          </p:cNvPr>
          <p:cNvGraphicFramePr>
            <a:graphicFrameLocks noGrp="1"/>
          </p:cNvGraphicFramePr>
          <p:nvPr>
            <p:extLst>
              <p:ext uri="{D42A27DB-BD31-4B8C-83A1-F6EECF244321}">
                <p14:modId xmlns:p14="http://schemas.microsoft.com/office/powerpoint/2010/main" val="3417323383"/>
              </p:ext>
            </p:extLst>
          </p:nvPr>
        </p:nvGraphicFramePr>
        <p:xfrm>
          <a:off x="148829" y="1731116"/>
          <a:ext cx="8963590" cy="4222566"/>
        </p:xfrm>
        <a:graphic>
          <a:graphicData uri="http://schemas.openxmlformats.org/drawingml/2006/table">
            <a:tbl>
              <a:tblPr firstRow="1" bandRow="1">
                <a:tableStyleId>{912C8C85-51F0-491E-9774-3900AFEF0FD7}</a:tableStyleId>
              </a:tblPr>
              <a:tblGrid>
                <a:gridCol w="1451371">
                  <a:extLst>
                    <a:ext uri="{9D8B030D-6E8A-4147-A177-3AD203B41FA5}">
                      <a16:colId xmlns:a16="http://schemas.microsoft.com/office/drawing/2014/main" val="20000"/>
                    </a:ext>
                  </a:extLst>
                </a:gridCol>
                <a:gridCol w="1182189">
                  <a:extLst>
                    <a:ext uri="{9D8B030D-6E8A-4147-A177-3AD203B41FA5}">
                      <a16:colId xmlns:a16="http://schemas.microsoft.com/office/drawing/2014/main" val="20001"/>
                    </a:ext>
                  </a:extLst>
                </a:gridCol>
                <a:gridCol w="764177">
                  <a:extLst>
                    <a:ext uri="{9D8B030D-6E8A-4147-A177-3AD203B41FA5}">
                      <a16:colId xmlns:a16="http://schemas.microsoft.com/office/drawing/2014/main" val="20002"/>
                    </a:ext>
                  </a:extLst>
                </a:gridCol>
                <a:gridCol w="205740">
                  <a:extLst>
                    <a:ext uri="{9D8B030D-6E8A-4147-A177-3AD203B41FA5}">
                      <a16:colId xmlns:a16="http://schemas.microsoft.com/office/drawing/2014/main" val="1188425611"/>
                    </a:ext>
                  </a:extLst>
                </a:gridCol>
                <a:gridCol w="724989">
                  <a:extLst>
                    <a:ext uri="{9D8B030D-6E8A-4147-A177-3AD203B41FA5}">
                      <a16:colId xmlns:a16="http://schemas.microsoft.com/office/drawing/2014/main" val="3996924998"/>
                    </a:ext>
                  </a:extLst>
                </a:gridCol>
                <a:gridCol w="622016">
                  <a:extLst>
                    <a:ext uri="{9D8B030D-6E8A-4147-A177-3AD203B41FA5}">
                      <a16:colId xmlns:a16="http://schemas.microsoft.com/office/drawing/2014/main" val="20003"/>
                    </a:ext>
                  </a:extLst>
                </a:gridCol>
                <a:gridCol w="93971">
                  <a:extLst>
                    <a:ext uri="{9D8B030D-6E8A-4147-A177-3AD203B41FA5}">
                      <a16:colId xmlns:a16="http://schemas.microsoft.com/office/drawing/2014/main" val="20004"/>
                    </a:ext>
                  </a:extLst>
                </a:gridCol>
                <a:gridCol w="404979">
                  <a:extLst>
                    <a:ext uri="{9D8B030D-6E8A-4147-A177-3AD203B41FA5}">
                      <a16:colId xmlns:a16="http://schemas.microsoft.com/office/drawing/2014/main" val="1406377871"/>
                    </a:ext>
                  </a:extLst>
                </a:gridCol>
                <a:gridCol w="716258">
                  <a:extLst>
                    <a:ext uri="{9D8B030D-6E8A-4147-A177-3AD203B41FA5}">
                      <a16:colId xmlns:a16="http://schemas.microsoft.com/office/drawing/2014/main" val="213913538"/>
                    </a:ext>
                  </a:extLst>
                </a:gridCol>
                <a:gridCol w="1382623">
                  <a:extLst>
                    <a:ext uri="{9D8B030D-6E8A-4147-A177-3AD203B41FA5}">
                      <a16:colId xmlns:a16="http://schemas.microsoft.com/office/drawing/2014/main" val="20005"/>
                    </a:ext>
                  </a:extLst>
                </a:gridCol>
                <a:gridCol w="1415277">
                  <a:extLst>
                    <a:ext uri="{9D8B030D-6E8A-4147-A177-3AD203B41FA5}">
                      <a16:colId xmlns:a16="http://schemas.microsoft.com/office/drawing/2014/main" val="20007"/>
                    </a:ext>
                  </a:extLst>
                </a:gridCol>
              </a:tblGrid>
              <a:tr h="45027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rtl="0">
                        <a:lnSpc>
                          <a:spcPct val="114999"/>
                        </a:lnSpc>
                        <a:spcBef>
                          <a:spcPct val="0"/>
                        </a:spcBef>
                        <a:spcAft>
                          <a:spcPts val="1000"/>
                        </a:spcAft>
                        <a:buClrTx/>
                        <a:buSzTx/>
                        <a:buFontTx/>
                        <a:buNone/>
                      </a:pPr>
                      <a:endParaRPr lang="en-US" altLang="en-US" sz="11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rtl="0">
                        <a:lnSpc>
                          <a:spcPct val="114999"/>
                        </a:lnSpc>
                        <a:spcBef>
                          <a:spcPct val="0"/>
                        </a:spcBef>
                        <a:spcAft>
                          <a:spcPts val="1000"/>
                        </a:spcAft>
                        <a:buClrTx/>
                        <a:buSzTx/>
                        <a:buFontTx/>
                        <a:buNone/>
                      </a:pPr>
                      <a:r>
                        <a:rPr lang="en-US" altLang="en-US" sz="1100" b="1" u="none" strike="noStrike" cap="none" normalizeH="0" baseline="0" dirty="0">
                          <a:ln>
                            <a:noFill/>
                          </a:ln>
                          <a:solidFill>
                            <a:schemeClr val="bg1"/>
                          </a:solidFill>
                          <a:effectLst/>
                        </a:rPr>
                        <a:t>Dexcom G6</a:t>
                      </a:r>
                      <a:endParaRPr lang="en-US" altLang="en-US" sz="11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rtl="0">
                        <a:lnSpc>
                          <a:spcPct val="114999"/>
                        </a:lnSpc>
                        <a:spcBef>
                          <a:spcPct val="0"/>
                        </a:spcBef>
                        <a:spcAft>
                          <a:spcPts val="1000"/>
                        </a:spcAft>
                        <a:buClrTx/>
                        <a:buSzTx/>
                        <a:buFontTx/>
                        <a:buNone/>
                      </a:pPr>
                      <a:r>
                        <a:rPr lang="en-US" altLang="en-US" sz="1100" b="1" u="none" strike="noStrike" cap="none" normalizeH="0" baseline="0" dirty="0">
                          <a:ln>
                            <a:noFill/>
                          </a:ln>
                          <a:solidFill>
                            <a:schemeClr val="bg1"/>
                          </a:solidFill>
                          <a:effectLst/>
                        </a:rPr>
                        <a:t>Dexcom G7</a:t>
                      </a:r>
                      <a:endParaRPr lang="en-US" sz="1100" b="1" dirty="0">
                        <a:solidFill>
                          <a:schemeClr val="bg1"/>
                        </a:solidFill>
                        <a:latin typeface="Arial" panose="020B0604020202020204" pitchFamily="34" charset="0"/>
                        <a:cs typeface="Arial" panose="020B0604020202020204" pitchFamily="34" charset="0"/>
                      </a:endParaRPr>
                    </a:p>
                  </a:txBody>
                  <a:tcPr marL="68571" marR="68571" marT="34303" marB="34303"/>
                </a:tc>
                <a:tc gridSpan="2">
                  <a:txBody>
                    <a:bodyPr/>
                    <a:lstStyle/>
                    <a:p>
                      <a:pPr marL="0" marR="0" lvl="0" indent="0" algn="ctr" rtl="0">
                        <a:lnSpc>
                          <a:spcPct val="114999"/>
                        </a:lnSpc>
                        <a:spcBef>
                          <a:spcPct val="0"/>
                        </a:spcBef>
                        <a:spcAft>
                          <a:spcPts val="1000"/>
                        </a:spcAft>
                        <a:buClrTx/>
                        <a:buSzTx/>
                        <a:buFontTx/>
                        <a:buNone/>
                      </a:pPr>
                      <a:r>
                        <a:rPr lang="en-US" sz="1100" b="1" dirty="0">
                          <a:solidFill>
                            <a:schemeClr val="bg1"/>
                          </a:solidFill>
                        </a:rPr>
                        <a:t>Dexcom G7 15 Day</a:t>
                      </a:r>
                      <a:endParaRPr lang="en-US" sz="1100" b="1" dirty="0">
                        <a:solidFill>
                          <a:schemeClr val="bg1"/>
                        </a:solidFill>
                        <a:latin typeface="Arial" panose="020B0604020202020204" pitchFamily="34" charset="0"/>
                        <a:cs typeface="Arial" panose="020B0604020202020204" pitchFamily="34" charset="0"/>
                      </a:endParaRPr>
                    </a:p>
                  </a:txBody>
                  <a:tcPr marL="68571" marR="68571" marT="34303" marB="34303"/>
                </a:tc>
                <a:tc hMerge="1">
                  <a:txBody>
                    <a:bodyPr/>
                    <a:lstStyle/>
                    <a:p>
                      <a:pPr marL="0" marR="0" lvl="0" indent="0" algn="l" rtl="0">
                        <a:lnSpc>
                          <a:spcPct val="114999"/>
                        </a:lnSpc>
                        <a:spcBef>
                          <a:spcPct val="0"/>
                        </a:spcBef>
                        <a:spcAft>
                          <a:spcPts val="1000"/>
                        </a:spcAft>
                        <a:buClrTx/>
                        <a:buSzTx/>
                        <a:buFontTx/>
                        <a:buNone/>
                      </a:pPr>
                      <a:r>
                        <a:rPr lang="en-US" sz="1400" dirty="0">
                          <a:solidFill>
                            <a:schemeClr val="bg1"/>
                          </a:solidFill>
                          <a:latin typeface="Arial" panose="020B0604020202020204" pitchFamily="34" charset="0"/>
                          <a:cs typeface="Arial" panose="020B0604020202020204" pitchFamily="34" charset="0"/>
                        </a:rPr>
                        <a:t>Dexcom G7 15 Day</a:t>
                      </a:r>
                    </a:p>
                  </a:txBody>
                  <a:tcPr marL="91428" marR="91428" marT="45737" marB="45737">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rtl="0">
                        <a:lnSpc>
                          <a:spcPct val="114999"/>
                        </a:lnSpc>
                        <a:spcBef>
                          <a:spcPct val="0"/>
                        </a:spcBef>
                        <a:spcAft>
                          <a:spcPts val="1000"/>
                        </a:spcAft>
                        <a:buClrTx/>
                        <a:buSzTx/>
                        <a:buFontTx/>
                        <a:buNone/>
                      </a:pPr>
                      <a:r>
                        <a:rPr lang="en-US" altLang="en-US" sz="1100" b="1" u="none" strike="noStrike" cap="none" normalizeH="0" baseline="0" dirty="0">
                          <a:ln>
                            <a:noFill/>
                          </a:ln>
                          <a:solidFill>
                            <a:schemeClr val="bg1"/>
                          </a:solidFill>
                          <a:effectLst/>
                        </a:rPr>
                        <a:t>Libre 2+</a:t>
                      </a:r>
                      <a:endParaRPr lang="en-US" altLang="en-US" sz="11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8571" marR="68571" marT="34303" marB="34303"/>
                </a:tc>
                <a:tc gridSpan="2">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rtl="0">
                        <a:lnSpc>
                          <a:spcPct val="114999"/>
                        </a:lnSpc>
                        <a:spcBef>
                          <a:spcPct val="0"/>
                        </a:spcBef>
                        <a:spcAft>
                          <a:spcPts val="1000"/>
                        </a:spcAft>
                        <a:buClrTx/>
                        <a:buSzTx/>
                        <a:buFontTx/>
                        <a:buNone/>
                      </a:pPr>
                      <a:r>
                        <a:rPr lang="en-US" altLang="en-US" sz="1100" b="1" u="none" strike="noStrike" cap="none" normalizeH="0" baseline="0" dirty="0">
                          <a:ln>
                            <a:noFill/>
                          </a:ln>
                          <a:solidFill>
                            <a:schemeClr val="bg1"/>
                          </a:solidFill>
                          <a:effectLst/>
                        </a:rPr>
                        <a:t>Libre 3+</a:t>
                      </a:r>
                      <a:endParaRPr lang="en-US" sz="1100" b="1" dirty="0">
                        <a:solidFill>
                          <a:schemeClr val="bg1"/>
                        </a:solidFill>
                        <a:latin typeface="Arial" panose="020B0604020202020204" pitchFamily="34" charset="0"/>
                        <a:cs typeface="Arial" panose="020B0604020202020204" pitchFamily="34" charset="0"/>
                      </a:endParaRPr>
                    </a:p>
                  </a:txBody>
                  <a:tcPr marL="68571" marR="68571" marT="34303" marB="34303"/>
                </a:tc>
                <a:tc hMerge="1">
                  <a:txBody>
                    <a:bodyPr/>
                    <a:lstStyle/>
                    <a:p>
                      <a:endParaRPr lang="en-US"/>
                    </a:p>
                  </a:txBody>
                  <a:tcPr/>
                </a:tc>
                <a:tc>
                  <a:txBody>
                    <a:bodyPr/>
                    <a:lstStyle/>
                    <a:p>
                      <a:pPr marL="0" marR="0" lvl="0" indent="0" algn="ctr" rtl="0">
                        <a:lnSpc>
                          <a:spcPct val="114999"/>
                        </a:lnSpc>
                        <a:spcBef>
                          <a:spcPct val="0"/>
                        </a:spcBef>
                        <a:spcAft>
                          <a:spcPts val="1000"/>
                        </a:spcAft>
                        <a:buClrTx/>
                        <a:buSzTx/>
                        <a:buFontTx/>
                        <a:buNone/>
                      </a:pPr>
                      <a:r>
                        <a:rPr lang="en-US" sz="1100" b="1" dirty="0">
                          <a:solidFill>
                            <a:schemeClr val="bg1"/>
                          </a:solidFill>
                        </a:rPr>
                        <a:t>Instinct</a:t>
                      </a:r>
                      <a:endParaRPr lang="en-US" sz="1100" b="1" dirty="0">
                        <a:solidFill>
                          <a:schemeClr val="bg1"/>
                        </a:solidFill>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rtl="0">
                        <a:lnSpc>
                          <a:spcPct val="114999"/>
                        </a:lnSpc>
                        <a:spcBef>
                          <a:spcPct val="0"/>
                        </a:spcBef>
                        <a:spcAft>
                          <a:spcPct val="0"/>
                        </a:spcAft>
                        <a:buClrTx/>
                        <a:buSzTx/>
                        <a:buFontTx/>
                        <a:buNone/>
                      </a:pPr>
                      <a:r>
                        <a:rPr lang="en-US" altLang="en-US" sz="1100" b="1" u="none" strike="noStrike" cap="none" normalizeH="0" baseline="0" dirty="0" err="1">
                          <a:ln>
                            <a:noFill/>
                          </a:ln>
                          <a:solidFill>
                            <a:schemeClr val="bg1"/>
                          </a:solidFill>
                          <a:effectLst/>
                        </a:rPr>
                        <a:t>Simplera</a:t>
                      </a:r>
                      <a:r>
                        <a:rPr lang="en-US" altLang="en-US" sz="1100" b="1" u="none" strike="noStrike" cap="none" normalizeH="0" baseline="0" dirty="0">
                          <a:ln>
                            <a:noFill/>
                          </a:ln>
                          <a:solidFill>
                            <a:schemeClr val="bg1"/>
                          </a:solidFill>
                          <a:effectLst/>
                        </a:rPr>
                        <a:t> Sync</a:t>
                      </a:r>
                      <a:endParaRPr lang="en-US" sz="1100" b="1" dirty="0">
                        <a:solidFill>
                          <a:schemeClr val="bg1"/>
                        </a:solidFill>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rtl="0">
                        <a:lnSpc>
                          <a:spcPct val="114999"/>
                        </a:lnSpc>
                        <a:spcBef>
                          <a:spcPct val="0"/>
                        </a:spcBef>
                        <a:spcAft>
                          <a:spcPct val="0"/>
                        </a:spcAft>
                        <a:buClrTx/>
                        <a:buSzTx/>
                        <a:buFontTx/>
                        <a:buNone/>
                      </a:pPr>
                      <a:r>
                        <a:rPr lang="en-US" altLang="en-US" sz="1100" b="1" u="none" strike="noStrike" cap="none" normalizeH="0" baseline="0" dirty="0">
                          <a:ln>
                            <a:noFill/>
                          </a:ln>
                          <a:solidFill>
                            <a:schemeClr val="bg1"/>
                          </a:solidFill>
                          <a:effectLst/>
                        </a:rPr>
                        <a:t>Eversense</a:t>
                      </a:r>
                      <a:endParaRPr lang="en-US" sz="1100" b="1" dirty="0">
                        <a:solidFill>
                          <a:schemeClr val="bg1"/>
                        </a:solidFill>
                        <a:latin typeface="Arial" panose="020B0604020202020204" pitchFamily="34" charset="0"/>
                        <a:cs typeface="Arial" panose="020B0604020202020204" pitchFamily="34" charset="0"/>
                      </a:endParaRPr>
                    </a:p>
                  </a:txBody>
                  <a:tcPr marL="68571" marR="68571" marT="34303" marB="34303"/>
                </a:tc>
                <a:extLst>
                  <a:ext uri="{0D108BD9-81ED-4DB2-BD59-A6C34878D82A}">
                    <a16:rowId xmlns:a16="http://schemas.microsoft.com/office/drawing/2014/main" val="10000"/>
                  </a:ext>
                </a:extLst>
              </a:tr>
              <a:tr h="92585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FDA-approved sites​</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Abdomen </a:t>
                      </a:r>
                    </a:p>
                    <a:p>
                      <a:pPr algn="ctr" rtl="0" fontAlgn="base"/>
                      <a:r>
                        <a:rPr lang="en-US" sz="1100" dirty="0">
                          <a:effectLst/>
                        </a:rPr>
                        <a:t>(age 2+ y)  </a:t>
                      </a:r>
                    </a:p>
                    <a:p>
                      <a:pPr algn="ctr" rtl="0" fontAlgn="base"/>
                      <a:r>
                        <a:rPr lang="en-US" sz="1100" dirty="0">
                          <a:effectLst/>
                        </a:rPr>
                        <a:t>Upper buttocks</a:t>
                      </a:r>
                    </a:p>
                    <a:p>
                      <a:pPr algn="ctr" rtl="0" fontAlgn="base"/>
                      <a:r>
                        <a:rPr lang="en-US" sz="1100" dirty="0">
                          <a:effectLst/>
                        </a:rPr>
                        <a:t>(age 2-17 y)​</a:t>
                      </a:r>
                      <a:endParaRPr lang="en-US" sz="1100" dirty="0">
                        <a:effectLst/>
                        <a:latin typeface="Arial" panose="020B0604020202020204" pitchFamily="34" charset="0"/>
                        <a:cs typeface="Arial" panose="020B0604020202020204" pitchFamily="34" charset="0"/>
                      </a:endParaRPr>
                    </a:p>
                  </a:txBody>
                  <a:tcPr marL="68571" marR="68571" marT="34303" marB="34303"/>
                </a:tc>
                <a:tc grid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Upper arm (age 7+ y)​</a:t>
                      </a:r>
                    </a:p>
                    <a:p>
                      <a:pPr algn="ctr" rtl="0" fontAlgn="base"/>
                      <a:r>
                        <a:rPr lang="en-US" sz="1100" dirty="0">
                          <a:effectLst/>
                        </a:rPr>
                        <a:t>Upper buttocks (age 2-6 y)​</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endParaRPr lang="en-US"/>
                    </a:p>
                  </a:txBody>
                  <a:tcPr/>
                </a:tc>
                <a:tc hMerge="1">
                  <a:txBody>
                    <a:bodyPr/>
                    <a:lstStyle/>
                    <a:p>
                      <a:pPr rtl="0" fontAlgn="base"/>
                      <a:endParaRPr lang="en-US" sz="1600" dirty="0">
                        <a:effectLst/>
                        <a:latin typeface="+mn-lt"/>
                      </a:endParaRPr>
                    </a:p>
                  </a:txBody>
                  <a:tcPr marL="91428" marR="91428" marT="45737" marB="45737">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Upper arm​</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pPr rtl="0" fontAlgn="base"/>
                      <a:r>
                        <a:rPr lang="en-US" sz="1600">
                          <a:effectLst/>
                        </a:rPr>
                        <a:t>Upper arm​</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lnT w="12700" cap="flat" cmpd="sng" algn="ctr">
                      <a:solidFill>
                        <a:srgbClr val="4472C4"/>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Upper arm, abdomen​</a:t>
                      </a:r>
                    </a:p>
                    <a:p>
                      <a:pPr algn="ctr" rtl="0" fontAlgn="base"/>
                      <a:r>
                        <a:rPr lang="en-US" sz="1100" dirty="0">
                          <a:effectLst/>
                        </a:rPr>
                        <a:t>Upper buttocks (age 2-13 y)​</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Upper arm​</a:t>
                      </a:r>
                      <a:endParaRPr lang="en-US" sz="1100" dirty="0">
                        <a:effectLst/>
                        <a:latin typeface="Arial" panose="020B0604020202020204" pitchFamily="34" charset="0"/>
                        <a:cs typeface="Arial" panose="020B0604020202020204" pitchFamily="34" charset="0"/>
                      </a:endParaRPr>
                    </a:p>
                  </a:txBody>
                  <a:tcPr marL="68571" marR="68571" marT="34303" marB="34303"/>
                </a:tc>
                <a:extLst>
                  <a:ext uri="{0D108BD9-81ED-4DB2-BD59-A6C34878D82A}">
                    <a16:rowId xmlns:a16="http://schemas.microsoft.com/office/drawing/2014/main" val="10001"/>
                  </a:ext>
                </a:extLst>
              </a:tr>
              <a:tr h="43450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Approved in pregnancy</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No​</a:t>
                      </a:r>
                      <a:endParaRPr lang="en-US" sz="1100" dirty="0">
                        <a:effectLst/>
                        <a:latin typeface="Arial" panose="020B0604020202020204" pitchFamily="34" charset="0"/>
                        <a:cs typeface="Arial" panose="020B0604020202020204" pitchFamily="34" charset="0"/>
                      </a:endParaRPr>
                    </a:p>
                  </a:txBody>
                  <a:tcPr marL="68571" marR="68571" marT="34303" marB="34303"/>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Yes​</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pPr rtl="0" fontAlgn="base"/>
                      <a:endParaRPr lang="en-US" sz="1400" dirty="0">
                        <a:effectLst/>
                        <a:latin typeface="Arial" panose="020B0604020202020204" pitchFamily="34" charset="0"/>
                        <a:cs typeface="Arial" panose="020B0604020202020204" pitchFamily="34" charset="0"/>
                      </a:endParaRPr>
                    </a:p>
                  </a:txBody>
                  <a:tcPr marL="91428" marR="91428" marT="45737" marB="45737">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rtl="0" fontAlgn="base"/>
                      <a:endParaRPr lang="en-US" sz="1100" dirty="0">
                        <a:effectLst/>
                        <a:latin typeface="Arial" panose="020B0604020202020204" pitchFamily="34" charset="0"/>
                        <a:cs typeface="Arial" panose="020B0604020202020204" pitchFamily="34" charset="0"/>
                      </a:endParaRPr>
                    </a:p>
                  </a:txBody>
                  <a:tcPr marL="68571" marR="68571" marT="34303" marB="34303"/>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Yes​</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pPr rtl="0" fontAlgn="base"/>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No​</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No</a:t>
                      </a:r>
                      <a:endParaRPr lang="en-US" sz="1100" dirty="0">
                        <a:effectLst/>
                        <a:latin typeface="Arial" panose="020B0604020202020204" pitchFamily="34" charset="0"/>
                        <a:cs typeface="Arial" panose="020B0604020202020204" pitchFamily="34" charset="0"/>
                      </a:endParaRPr>
                    </a:p>
                  </a:txBody>
                  <a:tcPr marL="68571" marR="68571" marT="34303" marB="34303"/>
                </a:tc>
                <a:extLst>
                  <a:ext uri="{0D108BD9-81ED-4DB2-BD59-A6C34878D82A}">
                    <a16:rowId xmlns:a16="http://schemas.microsoft.com/office/drawing/2014/main" val="10002"/>
                  </a:ext>
                </a:extLst>
              </a:tr>
              <a:tr h="25155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Transmitter</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3 mo</a:t>
                      </a:r>
                      <a:endParaRPr lang="en-US" sz="1100" dirty="0">
                        <a:effectLst/>
                        <a:latin typeface="Arial" panose="020B0604020202020204" pitchFamily="34" charset="0"/>
                        <a:cs typeface="Arial" panose="020B0604020202020204" pitchFamily="34" charset="0"/>
                      </a:endParaRPr>
                    </a:p>
                  </a:txBody>
                  <a:tcPr marL="68571" marR="68571" marT="34303" marB="34303"/>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Disposable</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pPr rtl="0" fontAlgn="base"/>
                      <a:endParaRPr lang="en-US" sz="1400" dirty="0">
                        <a:effectLst/>
                        <a:latin typeface="Arial" panose="020B0604020202020204" pitchFamily="34" charset="0"/>
                        <a:cs typeface="Arial" panose="020B0604020202020204" pitchFamily="34" charset="0"/>
                      </a:endParaRPr>
                    </a:p>
                  </a:txBody>
                  <a:tcPr marL="91428" marR="91428" marT="45737" marB="45737">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rtl="0" fontAlgn="base"/>
                      <a:endParaRPr lang="en-US" sz="1100" dirty="0">
                        <a:effectLst/>
                        <a:latin typeface="Arial" panose="020B0604020202020204" pitchFamily="34" charset="0"/>
                        <a:cs typeface="Arial" panose="020B0604020202020204" pitchFamily="34" charset="0"/>
                      </a:endParaRPr>
                    </a:p>
                  </a:txBody>
                  <a:tcPr marL="68571" marR="68571" marT="34303" marB="34303"/>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Disposable</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Charge weekly</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Charge daily</a:t>
                      </a:r>
                      <a:endParaRPr lang="en-US" sz="1100" dirty="0">
                        <a:effectLst/>
                        <a:latin typeface="Arial" panose="020B0604020202020204" pitchFamily="34" charset="0"/>
                        <a:cs typeface="Arial" panose="020B0604020202020204" pitchFamily="34" charset="0"/>
                      </a:endParaRPr>
                    </a:p>
                  </a:txBody>
                  <a:tcPr marL="68571" marR="68571" marT="34303" marB="34303"/>
                </a:tc>
                <a:extLst>
                  <a:ext uri="{0D108BD9-81ED-4DB2-BD59-A6C34878D82A}">
                    <a16:rowId xmlns:a16="http://schemas.microsoft.com/office/drawing/2014/main" val="10003"/>
                  </a:ext>
                </a:extLst>
              </a:tr>
              <a:tr h="41150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FDA-approved ages (years)​</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 2​</a:t>
                      </a:r>
                      <a:endParaRPr lang="en-US" sz="1100" dirty="0">
                        <a:effectLst/>
                        <a:latin typeface="Arial" panose="020B0604020202020204" pitchFamily="34" charset="0"/>
                        <a:cs typeface="Arial" panose="020B0604020202020204" pitchFamily="34" charset="0"/>
                      </a:endParaRPr>
                    </a:p>
                  </a:txBody>
                  <a:tcPr marL="68571" marR="68571" marT="34303" marB="34303"/>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 2​ </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pPr rtl="0" fontAlgn="base"/>
                      <a:endParaRPr lang="en-US" sz="1400" dirty="0">
                        <a:effectLst/>
                        <a:latin typeface="Arial" panose="020B0604020202020204" pitchFamily="34" charset="0"/>
                        <a:cs typeface="Arial" panose="020B0604020202020204" pitchFamily="34" charset="0"/>
                      </a:endParaRPr>
                    </a:p>
                  </a:txBody>
                  <a:tcPr marL="91428" marR="91428" marT="45737" marB="45737">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rtl="0" fontAlgn="base"/>
                      <a:r>
                        <a:rPr lang="en-US" sz="1100" dirty="0">
                          <a:effectLst/>
                        </a:rPr>
                        <a:t>≥ 18</a:t>
                      </a:r>
                      <a:endParaRPr lang="en-US" sz="1100" dirty="0">
                        <a:effectLst/>
                        <a:latin typeface="Arial" panose="020B0604020202020204" pitchFamily="34" charset="0"/>
                        <a:cs typeface="Arial" panose="020B0604020202020204" pitchFamily="34" charset="0"/>
                      </a:endParaRPr>
                    </a:p>
                  </a:txBody>
                  <a:tcPr marL="68571" marR="68571" marT="34303" marB="34303"/>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 2​</a:t>
                      </a:r>
                    </a:p>
                    <a:p>
                      <a:pPr algn="ctr" rtl="0" fontAlgn="base"/>
                      <a:r>
                        <a:rPr lang="en-US" sz="1100" dirty="0">
                          <a:effectLst/>
                        </a:rPr>
                        <a:t>​</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pPr rtl="0" fontAlgn="base"/>
                      <a:r>
                        <a:rPr lang="en-US" sz="1600">
                          <a:effectLst/>
                        </a:rPr>
                        <a:t>≥4​</a:t>
                      </a:r>
                    </a:p>
                    <a:p>
                      <a:pPr rtl="0" fontAlgn="base"/>
                      <a:r>
                        <a:rPr lang="en-US" sz="1600">
                          <a:effectLst/>
                        </a:rPr>
                        <a:t>​</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 7</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 18​</a:t>
                      </a:r>
                    </a:p>
                    <a:p>
                      <a:pPr algn="ctr" rtl="0" fontAlgn="base"/>
                      <a:r>
                        <a:rPr lang="en-US" sz="1100" dirty="0">
                          <a:effectLst/>
                        </a:rPr>
                        <a:t>​</a:t>
                      </a:r>
                      <a:endParaRPr lang="en-US" sz="1100" dirty="0">
                        <a:effectLst/>
                        <a:latin typeface="Arial" panose="020B0604020202020204" pitchFamily="34" charset="0"/>
                        <a:cs typeface="Arial" panose="020B0604020202020204" pitchFamily="34" charset="0"/>
                      </a:endParaRPr>
                    </a:p>
                  </a:txBody>
                  <a:tcPr marL="68571" marR="68571" marT="34303" marB="34303"/>
                </a:tc>
                <a:extLst>
                  <a:ext uri="{0D108BD9-81ED-4DB2-BD59-A6C34878D82A}">
                    <a16:rowId xmlns:a16="http://schemas.microsoft.com/office/drawing/2014/main" val="10004"/>
                  </a:ext>
                </a:extLst>
              </a:tr>
              <a:tr h="754406">
                <a:tc>
                  <a:txBody>
                    <a:bodyPr/>
                    <a:lstStyle/>
                    <a:p>
                      <a:pPr algn="ctr" rtl="0" fontAlgn="base"/>
                      <a:r>
                        <a:rPr lang="en-US" sz="1100" dirty="0">
                          <a:solidFill>
                            <a:schemeClr val="bg1"/>
                          </a:solidFill>
                          <a:effectLst/>
                        </a:rPr>
                        <a:t>Alarms</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a:txBody>
                    <a:bodyPr/>
                    <a:lstStyle/>
                    <a:p>
                      <a:pPr algn="ctr" rtl="0" fontAlgn="base"/>
                      <a:r>
                        <a:rPr lang="en-US" sz="1100" dirty="0">
                          <a:solidFill>
                            <a:schemeClr val="bg1"/>
                          </a:solidFill>
                          <a:effectLst/>
                        </a:rPr>
                        <a:t>High, low, predictive (20 min), rise/fall rates</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gridSpan="3">
                  <a:txBody>
                    <a:bodyPr/>
                    <a:lstStyle/>
                    <a:p>
                      <a:pPr algn="ctr" rtl="0" fontAlgn="base"/>
                      <a:r>
                        <a:rPr lang="en-US" sz="1100" dirty="0">
                          <a:solidFill>
                            <a:schemeClr val="bg1"/>
                          </a:solidFill>
                          <a:effectLst/>
                        </a:rPr>
                        <a:t>High, low, predictive (20 min), rise/fall rates, delayed first alert</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hMerge="1">
                  <a:txBody>
                    <a:bodyPr/>
                    <a:lstStyle/>
                    <a:p>
                      <a:endParaRPr lang="en-US"/>
                    </a:p>
                  </a:txBody>
                  <a:tcPr/>
                </a:tc>
                <a:tc hMerge="1">
                  <a:txBody>
                    <a:bodyPr/>
                    <a:lstStyle/>
                    <a:p>
                      <a:pPr rtl="0" fontAlgn="base"/>
                      <a:endParaRPr lang="en-US" sz="1600" dirty="0">
                        <a:effectLst/>
                        <a:latin typeface="+mn-lt"/>
                      </a:endParaRPr>
                    </a:p>
                  </a:txBody>
                  <a:tcPr marL="91428" marR="91428" marT="45737" marB="45737">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4">
                  <a:txBody>
                    <a:bodyPr/>
                    <a:lstStyle/>
                    <a:p>
                      <a:pPr algn="ctr" rtl="0" fontAlgn="base"/>
                      <a:r>
                        <a:rPr lang="en-US" sz="1100" dirty="0">
                          <a:solidFill>
                            <a:schemeClr val="bg1"/>
                          </a:solidFill>
                          <a:effectLst/>
                        </a:rPr>
                        <a:t>High, low</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base"/>
                      <a:r>
                        <a:rPr lang="en-US" sz="1100" dirty="0">
                          <a:solidFill>
                            <a:schemeClr val="bg1"/>
                          </a:solidFill>
                          <a:effectLst/>
                        </a:rPr>
                        <a:t>High, low, predictive (60 min), rise/fall rates</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a:txBody>
                    <a:bodyPr/>
                    <a:lstStyle/>
                    <a:p>
                      <a:pPr algn="ctr" rtl="0" fontAlgn="base"/>
                      <a:r>
                        <a:rPr lang="en-US" sz="1100" dirty="0">
                          <a:solidFill>
                            <a:schemeClr val="bg1"/>
                          </a:solidFill>
                          <a:effectLst/>
                        </a:rPr>
                        <a:t>High, low, predictive (30 min), rise/fall rates</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extLst>
                  <a:ext uri="{0D108BD9-81ED-4DB2-BD59-A6C34878D82A}">
                    <a16:rowId xmlns:a16="http://schemas.microsoft.com/office/drawing/2014/main" val="865555231"/>
                  </a:ext>
                </a:extLst>
              </a:tr>
              <a:tr h="58295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Drug interactions​</a:t>
                      </a:r>
                      <a:endParaRPr lang="en-US" sz="1100" dirty="0">
                        <a:effectLst/>
                        <a:latin typeface="Arial" panose="020B0604020202020204" pitchFamily="34" charset="0"/>
                        <a:cs typeface="Arial" panose="020B0604020202020204" pitchFamily="34" charset="0"/>
                      </a:endParaRPr>
                    </a:p>
                  </a:txBody>
                  <a:tcPr marL="68571" marR="68571" marT="34303" marB="34303"/>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Hydroxyurea,​</a:t>
                      </a:r>
                    </a:p>
                    <a:p>
                      <a:pPr algn="ctr" rtl="0" fontAlgn="base"/>
                      <a:r>
                        <a:rPr lang="en-US" sz="1100" dirty="0">
                          <a:effectLst/>
                        </a:rPr>
                        <a:t>acetaminophen (˃ 4 g/d)</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rtl="0" fontAlgn="base"/>
                      <a:endParaRPr lang="en-US" sz="1400" dirty="0">
                        <a:effectLst/>
                        <a:latin typeface="Arial" panose="020B0604020202020204" pitchFamily="34" charset="0"/>
                        <a:cs typeface="Arial" panose="020B0604020202020204" pitchFamily="34" charset="0"/>
                      </a:endParaRPr>
                    </a:p>
                  </a:txBody>
                  <a:tcPr marL="91428" marR="91428" marT="45737" marB="45737">
                    <a:lnL>
                      <a:noFill/>
                    </a:lnL>
                    <a:lnR>
                      <a:noFill/>
                    </a:lnR>
                    <a:lnT w="12700" cmpd="sng">
                      <a:solidFill>
                        <a:srgbClr val="4472C4"/>
                      </a:solidFill>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endParaRPr lang="en-US"/>
                    </a:p>
                  </a:txBody>
                  <a:tcPr/>
                </a:tc>
                <a:tc hMerge="1">
                  <a:txBody>
                    <a:bodyPr/>
                    <a:lstStyle/>
                    <a:p>
                      <a:pPr rtl="0" fontAlgn="base"/>
                      <a:endParaRPr lang="en-US" sz="1400" dirty="0">
                        <a:effectLst/>
                        <a:latin typeface="+mn-lt"/>
                      </a:endParaRPr>
                    </a:p>
                  </a:txBody>
                  <a:tcPr marL="91428" marR="91428" marT="45737" marB="45737">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Vitamin C​ (˃ 1 g/d)</a:t>
                      </a:r>
                      <a:endParaRPr lang="en-US" sz="1100" dirty="0">
                        <a:effectLst/>
                        <a:latin typeface="Arial" panose="020B0604020202020204" pitchFamily="34" charset="0"/>
                        <a:cs typeface="Arial" panose="020B0604020202020204" pitchFamily="34" charset="0"/>
                      </a:endParaRPr>
                    </a:p>
                  </a:txBody>
                  <a:tcPr marL="68571" marR="68571" marT="34303" marB="34303"/>
                </a:tc>
                <a:tc hMerge="1">
                  <a:txBody>
                    <a:bodyPr/>
                    <a:lstStyle/>
                    <a:p>
                      <a:pPr rtl="0" fontAlgn="base"/>
                      <a:r>
                        <a:rPr lang="en-US" sz="1600">
                          <a:effectLst/>
                        </a:rPr>
                        <a:t>Vitamin C​</a:t>
                      </a:r>
                      <a:endParaRPr lang="en-US" sz="160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Acetaminophen,</a:t>
                      </a:r>
                    </a:p>
                    <a:p>
                      <a:pPr algn="ctr" rtl="0" fontAlgn="base"/>
                      <a:r>
                        <a:rPr lang="en-US" sz="1100" dirty="0">
                          <a:effectLst/>
                        </a:rPr>
                        <a:t>hydroxyurea​</a:t>
                      </a:r>
                      <a:endParaRPr lang="en-US" sz="1100" dirty="0">
                        <a:effectLst/>
                        <a:latin typeface="Arial" panose="020B0604020202020204" pitchFamily="34" charset="0"/>
                        <a:cs typeface="Arial" panose="020B0604020202020204" pitchFamily="34" charset="0"/>
                      </a:endParaRPr>
                    </a:p>
                  </a:txBody>
                  <a:tcPr marL="68571" marR="68571" marT="34303" marB="34303"/>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rtl="0" fontAlgn="base"/>
                      <a:r>
                        <a:rPr lang="en-US" sz="1100" dirty="0">
                          <a:effectLst/>
                        </a:rPr>
                        <a:t>Tetracycline</a:t>
                      </a:r>
                    </a:p>
                    <a:p>
                      <a:pPr algn="ctr" rtl="0" fontAlgn="base"/>
                      <a:r>
                        <a:rPr lang="en-US" sz="1100" dirty="0">
                          <a:effectLst/>
                        </a:rPr>
                        <a:t> antibiotics,</a:t>
                      </a:r>
                    </a:p>
                    <a:p>
                      <a:pPr algn="ctr" rtl="0" fontAlgn="base"/>
                      <a:r>
                        <a:rPr lang="en-US" sz="1100" dirty="0">
                          <a:effectLst/>
                        </a:rPr>
                        <a:t> mannitol​</a:t>
                      </a:r>
                      <a:endParaRPr lang="en-US" sz="1100" dirty="0">
                        <a:effectLst/>
                        <a:latin typeface="Arial" panose="020B0604020202020204" pitchFamily="34" charset="0"/>
                        <a:cs typeface="Arial" panose="020B0604020202020204" pitchFamily="34" charset="0"/>
                      </a:endParaRPr>
                    </a:p>
                  </a:txBody>
                  <a:tcPr marL="68571" marR="68571" marT="34303" marB="34303"/>
                </a:tc>
                <a:extLst>
                  <a:ext uri="{0D108BD9-81ED-4DB2-BD59-A6C34878D82A}">
                    <a16:rowId xmlns:a16="http://schemas.microsoft.com/office/drawing/2014/main" val="10005"/>
                  </a:ext>
                </a:extLst>
              </a:tr>
              <a:tr h="411506">
                <a:tc>
                  <a:txBody>
                    <a:bodyPr/>
                    <a:lstStyle/>
                    <a:p>
                      <a:pPr algn="ctr" rtl="0" fontAlgn="base"/>
                      <a:r>
                        <a:rPr lang="en-US" sz="1100" dirty="0">
                          <a:solidFill>
                            <a:schemeClr val="bg1"/>
                          </a:solidFill>
                          <a:effectLst/>
                        </a:rPr>
                        <a:t>Max distance for signal</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a:txBody>
                    <a:bodyPr/>
                    <a:lstStyle/>
                    <a:p>
                      <a:pPr algn="ctr" rtl="0" fontAlgn="base"/>
                      <a:r>
                        <a:rPr lang="en-US" sz="1100" dirty="0">
                          <a:solidFill>
                            <a:schemeClr val="bg1"/>
                          </a:solidFill>
                          <a:effectLst/>
                        </a:rPr>
                        <a:t>20 ft</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gridSpan="3">
                  <a:txBody>
                    <a:bodyPr/>
                    <a:lstStyle/>
                    <a:p>
                      <a:pPr algn="ctr" rtl="0" fontAlgn="base"/>
                      <a:r>
                        <a:rPr lang="en-US" sz="1100" dirty="0">
                          <a:solidFill>
                            <a:schemeClr val="bg1"/>
                          </a:solidFill>
                          <a:effectLst/>
                        </a:rPr>
                        <a:t>33 ft</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hMerge="1">
                  <a:txBody>
                    <a:bodyPr/>
                    <a:lstStyle/>
                    <a:p>
                      <a:endParaRPr lang="en-US"/>
                    </a:p>
                  </a:txBody>
                  <a:tcPr/>
                </a:tc>
                <a:tc hMerge="1">
                  <a:txBody>
                    <a:bodyPr/>
                    <a:lstStyle/>
                    <a:p>
                      <a:pPr rtl="0" fontAlgn="base"/>
                      <a:endParaRPr lang="en-US" sz="1600" dirty="0">
                        <a:effectLst/>
                        <a:latin typeface="+mn-lt"/>
                      </a:endParaRPr>
                    </a:p>
                  </a:txBody>
                  <a:tcPr marL="91428" marR="91428" marT="45737" marB="45737">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gridSpan="2">
                  <a:txBody>
                    <a:bodyPr/>
                    <a:lstStyle/>
                    <a:p>
                      <a:pPr algn="ctr" rtl="0" fontAlgn="base"/>
                      <a:r>
                        <a:rPr lang="en-US" sz="1100" dirty="0">
                          <a:solidFill>
                            <a:schemeClr val="bg1"/>
                          </a:solidFill>
                          <a:effectLst/>
                        </a:rPr>
                        <a:t>20 ft </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hMerge="1">
                  <a:txBody>
                    <a:bodyPr/>
                    <a:lstStyle/>
                    <a:p>
                      <a:endParaRPr lang="en-US"/>
                    </a:p>
                  </a:txBody>
                  <a:tcPr/>
                </a:tc>
                <a:tc gridSpan="2">
                  <a:txBody>
                    <a:bodyPr/>
                    <a:lstStyle/>
                    <a:p>
                      <a:pPr algn="ctr" rtl="0" fontAlgn="base"/>
                      <a:r>
                        <a:rPr lang="en-US" sz="1100" dirty="0">
                          <a:solidFill>
                            <a:schemeClr val="bg1"/>
                          </a:solidFill>
                          <a:effectLst/>
                        </a:rPr>
                        <a:t>33 ft</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hMerge="1">
                  <a:txBody>
                    <a:bodyPr/>
                    <a:lstStyle/>
                    <a:p>
                      <a:endParaRPr lang="en-US"/>
                    </a:p>
                  </a:txBody>
                  <a:tcPr>
                    <a:lnL w="12700" cmpd="sng">
                      <a:noFill/>
                      <a:prstDash val="solid"/>
                    </a:lnL>
                  </a:tcPr>
                </a:tc>
                <a:tc>
                  <a:txBody>
                    <a:bodyPr/>
                    <a:lstStyle/>
                    <a:p>
                      <a:pPr algn="ctr" rtl="0" fontAlgn="base"/>
                      <a:r>
                        <a:rPr lang="en-US" sz="1100" dirty="0">
                          <a:solidFill>
                            <a:schemeClr val="bg1"/>
                          </a:solidFill>
                          <a:effectLst/>
                        </a:rPr>
                        <a:t>20 ft</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tc>
                  <a:txBody>
                    <a:bodyPr/>
                    <a:lstStyle/>
                    <a:p>
                      <a:pPr algn="ctr" rtl="0" fontAlgn="base"/>
                      <a:r>
                        <a:rPr lang="en-US" sz="1100" dirty="0">
                          <a:solidFill>
                            <a:schemeClr val="bg1"/>
                          </a:solidFill>
                          <a:effectLst/>
                        </a:rPr>
                        <a:t>24.9 ft, on body vibration alerts</a:t>
                      </a:r>
                      <a:endParaRPr lang="en-US" sz="1100" dirty="0">
                        <a:solidFill>
                          <a:schemeClr val="bg1"/>
                        </a:solidFill>
                        <a:effectLst/>
                        <a:latin typeface="Arial" panose="020B0604020202020204" pitchFamily="34" charset="0"/>
                        <a:cs typeface="Arial" panose="020B0604020202020204" pitchFamily="34" charset="0"/>
                      </a:endParaRPr>
                    </a:p>
                  </a:txBody>
                  <a:tcPr marL="68571" marR="68571" marT="34303" marB="34303"/>
                </a:tc>
                <a:extLst>
                  <a:ext uri="{0D108BD9-81ED-4DB2-BD59-A6C34878D82A}">
                    <a16:rowId xmlns:a16="http://schemas.microsoft.com/office/drawing/2014/main" val="3954198012"/>
                  </a:ext>
                </a:extLst>
              </a:tr>
            </a:tbl>
          </a:graphicData>
        </a:graphic>
      </p:graphicFrame>
    </p:spTree>
  </p:cSld>
  <p:clrMapOvr>
    <a:masterClrMapping/>
  </p:clrMapOvr>
  <p:extLst>
    <p:ext uri="{6950BFC3-D8DA-4A85-94F7-54DA5524770B}">
      <p188:commentRel xmlns:p188="http://schemas.microsoft.com/office/powerpoint/2018/8/main" r:id="rId3"/>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64A166-3436-91BD-E442-4720A58A9E16}"/>
              </a:ext>
            </a:extLst>
          </p:cNvPr>
          <p:cNvSpPr>
            <a:spLocks noGrp="1"/>
          </p:cNvSpPr>
          <p:nvPr>
            <p:ph type="title"/>
          </p:nvPr>
        </p:nvSpPr>
        <p:spPr/>
        <p:txBody>
          <a:bodyPr>
            <a:normAutofit/>
          </a:bodyPr>
          <a:lstStyle/>
          <a:p>
            <a:r>
              <a:rPr lang="en-US" dirty="0"/>
              <a:t>Self Care Steps YOU are Taking</a:t>
            </a:r>
          </a:p>
        </p:txBody>
      </p:sp>
      <p:sp>
        <p:nvSpPr>
          <p:cNvPr id="3" name="Content Placeholder 2">
            <a:extLst>
              <a:ext uri="{FF2B5EF4-FFF2-40B4-BE49-F238E27FC236}">
                <a16:creationId xmlns:a16="http://schemas.microsoft.com/office/drawing/2014/main" id="{DD46FC7C-ACDB-1220-047E-B8FAEC748522}"/>
              </a:ext>
            </a:extLst>
          </p:cNvPr>
          <p:cNvSpPr>
            <a:spLocks noGrp="1"/>
          </p:cNvSpPr>
          <p:nvPr>
            <p:ph sz="quarter" idx="1"/>
          </p:nvPr>
        </p:nvSpPr>
        <p:spPr/>
        <p:txBody>
          <a:bodyPr/>
          <a:lstStyle/>
          <a:p>
            <a:r>
              <a:rPr lang="en-US" sz="2000" dirty="0"/>
              <a:t>Travel</a:t>
            </a:r>
          </a:p>
          <a:p>
            <a:r>
              <a:rPr lang="en-US" sz="2000" dirty="0"/>
              <a:t>Hike/spend time outdoors</a:t>
            </a:r>
          </a:p>
          <a:p>
            <a:r>
              <a:rPr lang="en-US" sz="2000" dirty="0"/>
              <a:t>exercise</a:t>
            </a:r>
          </a:p>
          <a:p>
            <a:r>
              <a:rPr lang="en-US" sz="2000" dirty="0"/>
              <a:t>Pedicures</a:t>
            </a:r>
          </a:p>
          <a:p>
            <a:r>
              <a:rPr lang="en-US" sz="2000" dirty="0"/>
              <a:t>Yoga</a:t>
            </a:r>
          </a:p>
          <a:p>
            <a:r>
              <a:rPr lang="en-US" sz="2000" dirty="0"/>
              <a:t>Puzzle and tea time!</a:t>
            </a:r>
          </a:p>
          <a:p>
            <a:r>
              <a:rPr lang="en-US" sz="2000" dirty="0"/>
              <a:t>I enjoy crafting/sewing.</a:t>
            </a:r>
          </a:p>
          <a:p>
            <a:r>
              <a:rPr lang="en-US" sz="2000" dirty="0"/>
              <a:t>Wear my Dexcom and watch it throughout the day.</a:t>
            </a:r>
          </a:p>
          <a:p>
            <a:r>
              <a:rPr lang="en-US" sz="2000" dirty="0"/>
              <a:t>family walks</a:t>
            </a:r>
          </a:p>
          <a:p>
            <a:r>
              <a:rPr lang="en-US" sz="2000" dirty="0"/>
              <a:t>Go for long walks.</a:t>
            </a:r>
          </a:p>
          <a:p>
            <a:r>
              <a:rPr lang="en-US" sz="2000" dirty="0"/>
              <a:t>All kinds of crafts paired with a good audiobook. My home office is part craft store!</a:t>
            </a:r>
          </a:p>
          <a:p>
            <a:endParaRPr lang="en-US" dirty="0"/>
          </a:p>
        </p:txBody>
      </p:sp>
      <p:sp>
        <p:nvSpPr>
          <p:cNvPr id="4" name="Content Placeholder 3">
            <a:extLst>
              <a:ext uri="{FF2B5EF4-FFF2-40B4-BE49-F238E27FC236}">
                <a16:creationId xmlns:a16="http://schemas.microsoft.com/office/drawing/2014/main" id="{CBF0B121-F507-DC4F-D33D-D28204E39896}"/>
              </a:ext>
            </a:extLst>
          </p:cNvPr>
          <p:cNvSpPr>
            <a:spLocks noGrp="1"/>
          </p:cNvSpPr>
          <p:nvPr>
            <p:ph sz="quarter" idx="2"/>
          </p:nvPr>
        </p:nvSpPr>
        <p:spPr/>
        <p:txBody>
          <a:bodyPr/>
          <a:lstStyle/>
          <a:p>
            <a:r>
              <a:rPr lang="en-US" sz="2000" dirty="0"/>
              <a:t>Walking</a:t>
            </a:r>
          </a:p>
          <a:p>
            <a:r>
              <a:rPr lang="en-US" sz="2000" dirty="0"/>
              <a:t>exercise and read</a:t>
            </a:r>
          </a:p>
          <a:p>
            <a:r>
              <a:rPr lang="en-US" sz="2000" dirty="0"/>
              <a:t>Gardening and yoga</a:t>
            </a:r>
          </a:p>
          <a:p>
            <a:r>
              <a:rPr lang="en-US" sz="2000" dirty="0"/>
              <a:t>Walk/exercise</a:t>
            </a:r>
          </a:p>
          <a:p>
            <a:r>
              <a:rPr lang="en-US" sz="2000" dirty="0"/>
              <a:t>Workout</a:t>
            </a:r>
          </a:p>
          <a:p>
            <a:r>
              <a:rPr lang="en-US" sz="2000" dirty="0"/>
              <a:t>Exercise, pray, work in the garden</a:t>
            </a:r>
          </a:p>
          <a:p>
            <a:r>
              <a:rPr lang="en-US" sz="2000" dirty="0"/>
              <a:t>Garden intensely</a:t>
            </a:r>
          </a:p>
          <a:p>
            <a:r>
              <a:rPr lang="en-US" sz="2000" dirty="0"/>
              <a:t>Walk my dogs.</a:t>
            </a:r>
          </a:p>
          <a:p>
            <a:r>
              <a:rPr lang="en-US" sz="2000" dirty="0"/>
              <a:t>I love cooking and trying new recipes!</a:t>
            </a:r>
          </a:p>
          <a:p>
            <a:r>
              <a:rPr lang="en-US" sz="2000" dirty="0"/>
              <a:t>exercise</a:t>
            </a:r>
          </a:p>
          <a:p>
            <a:r>
              <a:rPr lang="en-US" sz="2000" dirty="0"/>
              <a:t>walk</a:t>
            </a:r>
          </a:p>
          <a:p>
            <a:r>
              <a:rPr lang="en-US" sz="2000" dirty="0"/>
              <a:t>Go running</a:t>
            </a:r>
          </a:p>
          <a:p>
            <a:r>
              <a:rPr lang="en-US" sz="2000" dirty="0"/>
              <a:t>Sleep</a:t>
            </a:r>
          </a:p>
          <a:p>
            <a:endParaRPr lang="en-US" dirty="0"/>
          </a:p>
        </p:txBody>
      </p:sp>
    </p:spTree>
    <p:extLst>
      <p:ext uri="{BB962C8B-B14F-4D97-AF65-F5344CB8AC3E}">
        <p14:creationId xmlns:p14="http://schemas.microsoft.com/office/powerpoint/2010/main" val="980086779"/>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398" y="1238879"/>
            <a:ext cx="3913469" cy="4679746"/>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8F7198EB-BA7E-4D85-E1D9-902CF309290A}"/>
              </a:ext>
            </a:extLst>
          </p:cNvPr>
          <p:cNvSpPr>
            <a:spLocks noGrp="1"/>
          </p:cNvSpPr>
          <p:nvPr>
            <p:ph type="title"/>
          </p:nvPr>
        </p:nvSpPr>
        <p:spPr>
          <a:xfrm>
            <a:off x="480060" y="1789510"/>
            <a:ext cx="2891790" cy="3278981"/>
          </a:xfrm>
        </p:spPr>
        <p:txBody>
          <a:bodyPr>
            <a:normAutofit/>
          </a:bodyPr>
          <a:lstStyle/>
          <a:p>
            <a:r>
              <a:rPr lang="en-US" sz="2700">
                <a:solidFill>
                  <a:schemeClr val="tx2"/>
                </a:solidFill>
              </a:rPr>
              <a:t>Considering the Diabetes Connection as a Sacred Space </a:t>
            </a:r>
          </a:p>
        </p:txBody>
      </p:sp>
      <p:sp>
        <p:nvSpPr>
          <p:cNvPr id="3" name="Content Placeholder 2">
            <a:extLst>
              <a:ext uri="{FF2B5EF4-FFF2-40B4-BE49-F238E27FC236}">
                <a16:creationId xmlns:a16="http://schemas.microsoft.com/office/drawing/2014/main" id="{C93489F1-A602-A56E-5AD6-F1880E306BD5}"/>
              </a:ext>
            </a:extLst>
          </p:cNvPr>
          <p:cNvSpPr>
            <a:spLocks noGrp="1"/>
          </p:cNvSpPr>
          <p:nvPr>
            <p:ph sz="quarter" idx="1"/>
          </p:nvPr>
        </p:nvSpPr>
        <p:spPr>
          <a:xfrm>
            <a:off x="3655243" y="737058"/>
            <a:ext cx="5253086" cy="5181566"/>
          </a:xfrm>
        </p:spPr>
        <p:txBody>
          <a:bodyPr anchor="ctr">
            <a:normAutofit fontScale="85000" lnSpcReduction="20000"/>
          </a:bodyPr>
          <a:lstStyle/>
          <a:p>
            <a:endParaRPr lang="en-US" sz="1350" dirty="0">
              <a:solidFill>
                <a:schemeClr val="tx2"/>
              </a:solidFill>
            </a:endParaRPr>
          </a:p>
          <a:p>
            <a:pPr>
              <a:lnSpc>
                <a:spcPct val="11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Have the stories of people living with diabetes stayed with you long after the conversation ended? Have their words, struggles, and triumphs echoed in your thoughts, quietly influencing the way you provide care? </a:t>
            </a:r>
          </a:p>
          <a:p>
            <a:pPr>
              <a:lnSpc>
                <a:spcPct val="11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Listening to these stories isn’t simply an exchange of information; it’s an invitation into someone’s lived experience. When we truly listen, with presence and without judgment, we enter a sacred space within diabetes care, where healing transcends clinical roles and traditional hierarchies. In these moments, connection becomes the medicine. The person receiving care feels seen, heard, and valued. And something extraordinary happens for us as HCPs, too. </a:t>
            </a:r>
          </a:p>
          <a:p>
            <a:pPr>
              <a:lnSpc>
                <a:spcPct val="11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We are reminded of our purpose. We feel reconnected to our humanity.</a:t>
            </a:r>
          </a:p>
        </p:txBody>
      </p:sp>
    </p:spTree>
    <p:extLst>
      <p:ext uri="{BB962C8B-B14F-4D97-AF65-F5344CB8AC3E}">
        <p14:creationId xmlns:p14="http://schemas.microsoft.com/office/powerpoint/2010/main" val="13126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pPr eaLnBrk="1" hangingPunct="1">
              <a:defRPr/>
            </a:pPr>
            <a:r>
              <a:rPr lang="en-US" dirty="0"/>
              <a:t>Celebrate and Recognize</a:t>
            </a:r>
          </a:p>
        </p:txBody>
      </p:sp>
      <p:sp>
        <p:nvSpPr>
          <p:cNvPr id="240643" name="Rectangle 3"/>
          <p:cNvSpPr>
            <a:spLocks noGrp="1" noRot="1" noChangeArrowheads="1"/>
          </p:cNvSpPr>
          <p:nvPr>
            <p:ph type="body" idx="1"/>
          </p:nvPr>
        </p:nvSpPr>
        <p:spPr>
          <a:xfrm>
            <a:off x="457200" y="1219200"/>
            <a:ext cx="5105400" cy="4937760"/>
          </a:xfrm>
        </p:spPr>
        <p:txBody>
          <a:bodyPr>
            <a:normAutofit fontScale="85000" lnSpcReduction="20000"/>
          </a:bodyPr>
          <a:lstStyle/>
          <a:p>
            <a:pPr marL="0" marR="0" indent="0" algn="ctr">
              <a:lnSpc>
                <a:spcPct val="110000"/>
              </a:lnSpc>
              <a:spcBef>
                <a:spcPts val="0"/>
              </a:spcBef>
              <a:spcAft>
                <a:spcPts val="0"/>
              </a:spcAft>
              <a:buNone/>
            </a:pPr>
            <a:r>
              <a:rPr lang="en-US" b="1" dirty="0">
                <a:solidFill>
                  <a:srgbClr val="0E101A"/>
                </a:solidFill>
                <a:effectLst/>
                <a:latin typeface="Calibri" panose="020F0502020204030204" pitchFamily="34" charset="0"/>
                <a:ea typeface="Times New Roman" panose="02020603050405020304" pitchFamily="18" charset="0"/>
              </a:rPr>
              <a:t>In conclusion: Celebrate and Recognize Each Person's Efforts.</a:t>
            </a:r>
            <a:endParaRPr lang="en-US" dirty="0">
              <a:effectLst/>
              <a:latin typeface="Times New Roman" panose="02020603050405020304" pitchFamily="18" charset="0"/>
              <a:ea typeface="Times New Roman" panose="02020603050405020304" pitchFamily="18" charset="0"/>
            </a:endParaRPr>
          </a:p>
          <a:p>
            <a:pPr marL="0" marR="0">
              <a:lnSpc>
                <a:spcPct val="110000"/>
              </a:lnSpc>
              <a:spcBef>
                <a:spcPts val="0"/>
              </a:spcBef>
              <a:spcAft>
                <a:spcPts val="0"/>
              </a:spcAft>
            </a:pPr>
            <a:endParaRPr lang="en-US" dirty="0">
              <a:effectLst/>
              <a:latin typeface="Times New Roman" panose="02020603050405020304" pitchFamily="18" charset="0"/>
              <a:ea typeface="Times New Roman" panose="02020603050405020304" pitchFamily="18" charset="0"/>
            </a:endParaRPr>
          </a:p>
          <a:p>
            <a:pPr marL="0" marR="0">
              <a:lnSpc>
                <a:spcPct val="110000"/>
              </a:lnSpc>
              <a:spcBef>
                <a:spcPts val="0"/>
              </a:spcBef>
              <a:spcAft>
                <a:spcPts val="0"/>
              </a:spcAft>
            </a:pPr>
            <a:r>
              <a:rPr lang="en-US" dirty="0">
                <a:solidFill>
                  <a:srgbClr val="0E101A"/>
                </a:solidFill>
                <a:effectLst/>
                <a:latin typeface="Calibri" panose="020F0502020204030204" pitchFamily="34" charset="0"/>
                <a:ea typeface="Times New Roman" panose="02020603050405020304" pitchFamily="18" charset="0"/>
              </a:rPr>
              <a:t>Making behavior changes, like losing weight or adjusting lifelong eating habits, can be extremely difficult. </a:t>
            </a:r>
            <a:br>
              <a:rPr lang="en-US" dirty="0">
                <a:solidFill>
                  <a:srgbClr val="0E101A"/>
                </a:solidFill>
                <a:effectLst/>
                <a:latin typeface="Calibri" panose="020F0502020204030204" pitchFamily="34" charset="0"/>
                <a:ea typeface="Times New Roman" panose="02020603050405020304" pitchFamily="18" charset="0"/>
              </a:rPr>
            </a:br>
            <a:endParaRPr lang="en-US" dirty="0">
              <a:effectLst/>
              <a:latin typeface="Times New Roman" panose="02020603050405020304" pitchFamily="18" charset="0"/>
              <a:ea typeface="Times New Roman" panose="02020603050405020304" pitchFamily="18" charset="0"/>
            </a:endParaRPr>
          </a:p>
          <a:p>
            <a:pPr algn="ctr">
              <a:lnSpc>
                <a:spcPct val="110000"/>
              </a:lnSpc>
              <a:spcBef>
                <a:spcPts val="0"/>
              </a:spcBef>
            </a:pPr>
            <a:r>
              <a:rPr lang="en-US" b="1" dirty="0">
                <a:solidFill>
                  <a:srgbClr val="0E101A"/>
                </a:solidFill>
                <a:effectLst/>
                <a:latin typeface="Calibri" panose="020F0502020204030204" pitchFamily="34" charset="0"/>
                <a:ea typeface="Times New Roman" panose="02020603050405020304" pitchFamily="18" charset="0"/>
              </a:rPr>
              <a:t>Find a way to recognize and affirm their efforts even if there is no or little change in clinical measures.</a:t>
            </a:r>
            <a:br>
              <a:rPr lang="en-US" b="1" dirty="0">
                <a:solidFill>
                  <a:srgbClr val="0E101A"/>
                </a:solidFill>
                <a:effectLst/>
                <a:latin typeface="Calibri" panose="020F0502020204030204" pitchFamily="34" charset="0"/>
                <a:ea typeface="Times New Roman" panose="02020603050405020304" pitchFamily="18" charset="0"/>
              </a:rPr>
            </a:br>
            <a:endParaRPr lang="en-US"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295400"/>
            <a:ext cx="2667000" cy="192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8DEEEB3-A023-46D4-AC0A-49F83929262A}"/>
              </a:ext>
            </a:extLst>
          </p:cNvPr>
          <p:cNvSpPr txBox="1"/>
          <p:nvPr/>
        </p:nvSpPr>
        <p:spPr>
          <a:xfrm>
            <a:off x="6019800" y="3352800"/>
            <a:ext cx="266700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Our belief in people makes a difference!</a:t>
            </a:r>
          </a:p>
        </p:txBody>
      </p:sp>
    </p:spTree>
    <p:custDataLst>
      <p:tags r:id="rId1"/>
    </p:custDataLst>
    <p:extLst>
      <p:ext uri="{BB962C8B-B14F-4D97-AF65-F5344CB8AC3E}">
        <p14:creationId xmlns:p14="http://schemas.microsoft.com/office/powerpoint/2010/main" val="24028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us at 530-893-8635</a:t>
            </a:r>
          </a:p>
          <a:p>
            <a:r>
              <a:rPr lang="fr-FR" dirty="0"/>
              <a:t>www.DiabetesEd.net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BF300BDF-C602-B3CF-551A-A8534AE7DFBA}"/>
              </a:ext>
            </a:extLst>
          </p:cNvPr>
          <p:cNvSpPr>
            <a:spLocks noGrp="1"/>
          </p:cNvSpPr>
          <p:nvPr>
            <p:ph type="title"/>
          </p:nvPr>
        </p:nvSpPr>
        <p:spPr/>
        <p:txBody>
          <a:bodyPr/>
          <a:lstStyle/>
          <a:p>
            <a:r>
              <a:rPr lang="en-US" altLang="en-US" dirty="0"/>
              <a:t>Poll Question 17</a:t>
            </a:r>
          </a:p>
        </p:txBody>
      </p:sp>
      <p:sp>
        <p:nvSpPr>
          <p:cNvPr id="3" name="Content Placeholder 2">
            <a:extLst>
              <a:ext uri="{FF2B5EF4-FFF2-40B4-BE49-F238E27FC236}">
                <a16:creationId xmlns:a16="http://schemas.microsoft.com/office/drawing/2014/main" id="{49B3DCB3-F956-9AC6-A322-67FFBE90103A}"/>
              </a:ext>
            </a:extLst>
          </p:cNvPr>
          <p:cNvSpPr>
            <a:spLocks noGrp="1"/>
          </p:cNvSpPr>
          <p:nvPr>
            <p:ph idx="1"/>
          </p:nvPr>
        </p:nvSpPr>
        <p:spPr/>
        <p:txBody>
          <a:bodyPr/>
          <a:lstStyle/>
          <a:p>
            <a:pPr marL="0" indent="0">
              <a:buNone/>
              <a:defRPr/>
            </a:pPr>
            <a:r>
              <a:rPr lang="en-US" dirty="0"/>
              <a:t>Which of the following sensors is sold over the counter without a prescription? </a:t>
            </a:r>
          </a:p>
          <a:p>
            <a:pPr marL="557213" indent="-557213">
              <a:buFont typeface="+mj-lt"/>
              <a:buAutoNum type="alphaUcPeriod"/>
              <a:defRPr/>
            </a:pPr>
            <a:r>
              <a:rPr lang="en-US" dirty="0" err="1"/>
              <a:t>Simplera</a:t>
            </a:r>
            <a:r>
              <a:rPr lang="en-US" dirty="0"/>
              <a:t> Sync</a:t>
            </a:r>
          </a:p>
          <a:p>
            <a:pPr marL="557213" indent="-557213">
              <a:buFont typeface="+mj-lt"/>
              <a:buAutoNum type="alphaUcPeriod"/>
              <a:defRPr/>
            </a:pPr>
            <a:r>
              <a:rPr lang="en-US" dirty="0"/>
              <a:t>Dexcom G7</a:t>
            </a:r>
          </a:p>
          <a:p>
            <a:pPr marL="557213" indent="-557213">
              <a:buFont typeface="+mj-lt"/>
              <a:buAutoNum type="alphaUcPeriod"/>
              <a:defRPr/>
            </a:pPr>
            <a:r>
              <a:rPr lang="en-US" dirty="0"/>
              <a:t>Libre 3</a:t>
            </a:r>
          </a:p>
          <a:p>
            <a:pPr marL="557213" indent="-557213">
              <a:buFont typeface="+mj-lt"/>
              <a:buAutoNum type="alphaUcPeriod"/>
              <a:defRPr/>
            </a:pPr>
            <a:r>
              <a:rPr lang="en-US" dirty="0"/>
              <a:t>Dexcom </a:t>
            </a:r>
            <a:r>
              <a:rPr lang="en-US" dirty="0" err="1"/>
              <a:t>Stelo</a:t>
            </a:r>
            <a:endParaRPr lang="en-US" dirty="0"/>
          </a:p>
        </p:txBody>
      </p:sp>
      <p:sp>
        <p:nvSpPr>
          <p:cNvPr id="2" name="Oval 1">
            <a:extLst>
              <a:ext uri="{FF2B5EF4-FFF2-40B4-BE49-F238E27FC236}">
                <a16:creationId xmlns:a16="http://schemas.microsoft.com/office/drawing/2014/main" id="{472A4896-6094-D066-8385-CFCA549235E3}"/>
              </a:ext>
            </a:extLst>
          </p:cNvPr>
          <p:cNvSpPr/>
          <p:nvPr/>
        </p:nvSpPr>
        <p:spPr>
          <a:xfrm>
            <a:off x="457200" y="4267200"/>
            <a:ext cx="3486150" cy="74295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dirty="0">
              <a:ln w="38100">
                <a:solidFill>
                  <a:prstClr val="white"/>
                </a:solidFill>
              </a:ln>
              <a:solidFill>
                <a:prstClr val="white"/>
              </a:solidFill>
              <a:latin typeface="Calibri" panose="020F0502020204030204"/>
            </a:endParaRPr>
          </a:p>
        </p:txBody>
      </p:sp>
      <p:pic>
        <p:nvPicPr>
          <p:cNvPr id="4" name="Picture 3" descr="Cartoon bee with magnifying glass">
            <a:extLst>
              <a:ext uri="{FF2B5EF4-FFF2-40B4-BE49-F238E27FC236}">
                <a16:creationId xmlns:a16="http://schemas.microsoft.com/office/drawing/2014/main" id="{2EF4AB93-640A-C801-8D84-93B488F451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8838">
            <a:off x="7148560" y="2920166"/>
            <a:ext cx="1385887" cy="1573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14F9E-AD76-A85F-FCB8-21CB4B00D694}"/>
              </a:ext>
            </a:extLst>
          </p:cNvPr>
          <p:cNvSpPr>
            <a:spLocks noGrp="1"/>
          </p:cNvSpPr>
          <p:nvPr>
            <p:ph type="title"/>
          </p:nvPr>
        </p:nvSpPr>
        <p:spPr>
          <a:xfrm>
            <a:off x="0" y="1028701"/>
            <a:ext cx="9144000" cy="994172"/>
          </a:xfrm>
        </p:spPr>
        <p:txBody>
          <a:bodyPr wrap="square" anchor="ctr">
            <a:normAutofit/>
          </a:bodyPr>
          <a:lstStyle/>
          <a:p>
            <a:r>
              <a:rPr lang="en-US" dirty="0"/>
              <a:t>Over-The-Counter CGM</a:t>
            </a:r>
          </a:p>
        </p:txBody>
      </p:sp>
      <p:sp>
        <p:nvSpPr>
          <p:cNvPr id="3" name="Content Placeholder 2">
            <a:extLst>
              <a:ext uri="{FF2B5EF4-FFF2-40B4-BE49-F238E27FC236}">
                <a16:creationId xmlns:a16="http://schemas.microsoft.com/office/drawing/2014/main" id="{578AD785-7461-A398-E255-A7BBF6C9E999}"/>
              </a:ext>
            </a:extLst>
          </p:cNvPr>
          <p:cNvSpPr>
            <a:spLocks noGrp="1"/>
          </p:cNvSpPr>
          <p:nvPr>
            <p:ph sz="half" idx="1"/>
          </p:nvPr>
        </p:nvSpPr>
        <p:spPr>
          <a:xfrm>
            <a:off x="281809" y="2035968"/>
            <a:ext cx="4343400" cy="3605212"/>
          </a:xfrm>
        </p:spPr>
        <p:txBody>
          <a:bodyPr wrap="square" anchor="t">
            <a:normAutofit lnSpcReduction="10000"/>
          </a:bodyPr>
          <a:lstStyle/>
          <a:p>
            <a:pPr>
              <a:lnSpc>
                <a:spcPct val="100000"/>
              </a:lnSpc>
            </a:pPr>
            <a:r>
              <a:rPr lang="en-US" sz="2400" dirty="0"/>
              <a:t>Available without a prescription</a:t>
            </a:r>
          </a:p>
          <a:p>
            <a:pPr>
              <a:lnSpc>
                <a:spcPct val="100000"/>
              </a:lnSpc>
            </a:pPr>
            <a:r>
              <a:rPr lang="en-US" sz="2400" dirty="0"/>
              <a:t>Ordered online </a:t>
            </a:r>
          </a:p>
          <a:p>
            <a:pPr>
              <a:lnSpc>
                <a:spcPct val="100000"/>
              </a:lnSpc>
            </a:pPr>
            <a:r>
              <a:rPr lang="en-US" sz="2400" dirty="0"/>
              <a:t>Intended for adults not taking insulin </a:t>
            </a:r>
          </a:p>
          <a:p>
            <a:pPr>
              <a:lnSpc>
                <a:spcPct val="100000"/>
              </a:lnSpc>
            </a:pPr>
            <a:r>
              <a:rPr lang="en-US" sz="2400" dirty="0"/>
              <a:t>No alerts for hypoglycemia</a:t>
            </a:r>
          </a:p>
          <a:p>
            <a:pPr>
              <a:lnSpc>
                <a:spcPct val="100000"/>
              </a:lnSpc>
            </a:pPr>
            <a:r>
              <a:rPr lang="en-US" sz="2400" dirty="0"/>
              <a:t>Works with mobile apps that incorporate education on lifestyle and glucose goals</a:t>
            </a:r>
          </a:p>
          <a:p>
            <a:endParaRPr lang="en-US" sz="2100" dirty="0"/>
          </a:p>
        </p:txBody>
      </p:sp>
      <p:pic>
        <p:nvPicPr>
          <p:cNvPr id="7" name="Picture 6">
            <a:extLst>
              <a:ext uri="{FF2B5EF4-FFF2-40B4-BE49-F238E27FC236}">
                <a16:creationId xmlns:a16="http://schemas.microsoft.com/office/drawing/2014/main" id="{C187C7DD-9967-A18A-6F74-62E6C0FAABBB}"/>
              </a:ext>
            </a:extLst>
          </p:cNvPr>
          <p:cNvPicPr>
            <a:picLocks noChangeAspect="1"/>
          </p:cNvPicPr>
          <p:nvPr/>
        </p:nvPicPr>
        <p:blipFill>
          <a:blip r:embed="rId3"/>
          <a:stretch>
            <a:fillRect/>
          </a:stretch>
        </p:blipFill>
        <p:spPr>
          <a:xfrm>
            <a:off x="6572250" y="2914650"/>
            <a:ext cx="1947559" cy="2214872"/>
          </a:xfrm>
          <a:prstGeom prst="rect">
            <a:avLst/>
          </a:prstGeom>
        </p:spPr>
      </p:pic>
      <p:pic>
        <p:nvPicPr>
          <p:cNvPr id="10" name="Picture 9">
            <a:extLst>
              <a:ext uri="{FF2B5EF4-FFF2-40B4-BE49-F238E27FC236}">
                <a16:creationId xmlns:a16="http://schemas.microsoft.com/office/drawing/2014/main" id="{1F916C27-69B5-6DF8-06F7-9AF10919F66D}"/>
              </a:ext>
            </a:extLst>
          </p:cNvPr>
          <p:cNvPicPr>
            <a:picLocks noChangeAspect="1"/>
          </p:cNvPicPr>
          <p:nvPr/>
        </p:nvPicPr>
        <p:blipFill>
          <a:blip r:embed="rId4"/>
          <a:stretch>
            <a:fillRect/>
          </a:stretch>
        </p:blipFill>
        <p:spPr>
          <a:xfrm>
            <a:off x="4800600" y="2912679"/>
            <a:ext cx="1428950" cy="2214872"/>
          </a:xfrm>
          <a:prstGeom prst="rect">
            <a:avLst/>
          </a:prstGeom>
        </p:spPr>
      </p:pic>
      <p:sp>
        <p:nvSpPr>
          <p:cNvPr id="6" name="TextBox 5">
            <a:extLst>
              <a:ext uri="{FF2B5EF4-FFF2-40B4-BE49-F238E27FC236}">
                <a16:creationId xmlns:a16="http://schemas.microsoft.com/office/drawing/2014/main" id="{7FF6F9B2-4B1B-0D84-0666-3B69B3FE946B}"/>
              </a:ext>
            </a:extLst>
          </p:cNvPr>
          <p:cNvSpPr txBox="1"/>
          <p:nvPr/>
        </p:nvSpPr>
        <p:spPr>
          <a:xfrm>
            <a:off x="350402" y="5720968"/>
            <a:ext cx="6457950" cy="230832"/>
          </a:xfrm>
          <a:prstGeom prst="rect">
            <a:avLst/>
          </a:prstGeom>
          <a:noFill/>
        </p:spPr>
        <p:txBody>
          <a:bodyPr wrap="square" rtlCol="0">
            <a:spAutoFit/>
          </a:bodyPr>
          <a:lstStyle/>
          <a:p>
            <a:pPr defTabSz="685800" eaLnBrk="0" hangingPunct="0"/>
            <a:r>
              <a:rPr lang="en-US" sz="900" dirty="0">
                <a:solidFill>
                  <a:prstClr val="black"/>
                </a:solidFill>
                <a:latin typeface="Arial" panose="020B0604020202020204" pitchFamily="34" charset="0"/>
              </a:rPr>
              <a:t>Zahalka SJ, et al. </a:t>
            </a:r>
            <a:r>
              <a:rPr lang="en-US" sz="900" dirty="0" err="1">
                <a:solidFill>
                  <a:prstClr val="black"/>
                </a:solidFill>
                <a:latin typeface="Arial" panose="020B0604020202020204" pitchFamily="34" charset="0"/>
              </a:rPr>
              <a:t>Endocr</a:t>
            </a:r>
            <a:r>
              <a:rPr lang="en-US" sz="900" dirty="0">
                <a:solidFill>
                  <a:prstClr val="black"/>
                </a:solidFill>
                <a:latin typeface="Arial" panose="020B0604020202020204" pitchFamily="34" charset="0"/>
              </a:rPr>
              <a:t> </a:t>
            </a:r>
            <a:r>
              <a:rPr lang="en-US" sz="900" dirty="0" err="1">
                <a:solidFill>
                  <a:prstClr val="black"/>
                </a:solidFill>
                <a:latin typeface="Arial" panose="020B0604020202020204" pitchFamily="34" charset="0"/>
              </a:rPr>
              <a:t>Pract</a:t>
            </a:r>
            <a:r>
              <a:rPr lang="en-US" sz="900" dirty="0">
                <a:solidFill>
                  <a:prstClr val="black"/>
                </a:solidFill>
                <a:latin typeface="Arial" panose="020B0604020202020204" pitchFamily="34" charset="0"/>
              </a:rPr>
              <a:t>. 2025 May 21:S1530-891X(25)00893-6</a:t>
            </a:r>
            <a:endParaRPr lang="en-US" sz="900" dirty="0">
              <a:solidFill>
                <a:srgbClr val="44546A"/>
              </a:solidFill>
              <a:latin typeface="Arial" panose="020B0604020202020204" pitchFamily="34" charset="0"/>
            </a:endParaRPr>
          </a:p>
        </p:txBody>
      </p:sp>
      <p:sp>
        <p:nvSpPr>
          <p:cNvPr id="4" name="Oval 3">
            <a:extLst>
              <a:ext uri="{FF2B5EF4-FFF2-40B4-BE49-F238E27FC236}">
                <a16:creationId xmlns:a16="http://schemas.microsoft.com/office/drawing/2014/main" id="{9A547362-A4B4-CDAA-712E-85E0B27885C2}"/>
              </a:ext>
            </a:extLst>
          </p:cNvPr>
          <p:cNvSpPr/>
          <p:nvPr/>
        </p:nvSpPr>
        <p:spPr>
          <a:xfrm>
            <a:off x="5372100" y="3086100"/>
            <a:ext cx="457200" cy="114300"/>
          </a:xfrm>
          <a:prstGeom prst="ellipse">
            <a:avLst/>
          </a:prstGeom>
          <a:solidFill>
            <a:srgbClr val="4525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solidFill>
                <a:prstClr val="white"/>
              </a:solidFill>
              <a:latin typeface="Calibri" panose="020F0502020204030204"/>
            </a:endParaRPr>
          </a:p>
        </p:txBody>
      </p:sp>
    </p:spTree>
    <p:extLst>
      <p:ext uri="{BB962C8B-B14F-4D97-AF65-F5344CB8AC3E}">
        <p14:creationId xmlns:p14="http://schemas.microsoft.com/office/powerpoint/2010/main" val="2365893776"/>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dirty="0"/>
            </a:br>
            <a:r>
              <a:rPr lang="en-US" sz="2800" dirty="0"/>
              <a:t>Insulin – Ultimate Hormone Replacement Therapy</a:t>
            </a:r>
          </a:p>
        </p:txBody>
      </p:sp>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indent="0">
              <a:lnSpc>
                <a:spcPct val="90000"/>
              </a:lnSpc>
              <a:spcBef>
                <a:spcPts val="0"/>
              </a:spcBef>
              <a:spcAft>
                <a:spcPts val="600"/>
              </a:spcAft>
              <a:buNone/>
            </a:pPr>
            <a:r>
              <a:rPr lang="en-US" sz="2700" dirty="0"/>
              <a:t>Director, Education &amp; Training in Diabetes Technology</a:t>
            </a:r>
          </a:p>
          <a:p>
            <a:pPr marL="0" lvl="0" indent="0">
              <a:lnSpc>
                <a:spcPct val="90000"/>
              </a:lnSpc>
              <a:spcBef>
                <a:spcPts val="0"/>
              </a:spcBef>
              <a:spcAft>
                <a:spcPts val="600"/>
              </a:spcAft>
              <a:buClr>
                <a:srgbClr val="86AA2C"/>
              </a:buClr>
              <a:buNone/>
            </a:pPr>
            <a:r>
              <a:rPr lang="en-US" sz="2700" dirty="0"/>
              <a:t>Cleveland Clinic Diabetes Center</a:t>
            </a:r>
          </a:p>
        </p:txBody>
      </p:sp>
      <p:pic>
        <p:nvPicPr>
          <p:cNvPr id="4" name="Picture 3">
            <a:extLst>
              <a:ext uri="{FF2B5EF4-FFF2-40B4-BE49-F238E27FC236}">
                <a16:creationId xmlns:a16="http://schemas.microsoft.com/office/drawing/2014/main" id="{650C3471-406C-2041-A977-3515874E3915}"/>
              </a:ext>
            </a:extLst>
          </p:cNvPr>
          <p:cNvPicPr>
            <a:picLocks noChangeAspect="1"/>
          </p:cNvPicPr>
          <p:nvPr/>
        </p:nvPicPr>
        <p:blipFill>
          <a:blip r:embed="rId4"/>
          <a:stretch>
            <a:fillRect/>
          </a:stretch>
        </p:blipFill>
        <p:spPr>
          <a:xfrm>
            <a:off x="609600" y="1247254"/>
            <a:ext cx="3629532" cy="4572638"/>
          </a:xfrm>
          <a:prstGeom prst="rect">
            <a:avLst/>
          </a:prstGeom>
        </p:spPr>
      </p:pic>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A4FC-3026-383C-8A1F-AB6A766228F0}"/>
              </a:ext>
            </a:extLst>
          </p:cNvPr>
          <p:cNvSpPr>
            <a:spLocks noGrp="1"/>
          </p:cNvSpPr>
          <p:nvPr>
            <p:ph type="title"/>
          </p:nvPr>
        </p:nvSpPr>
        <p:spPr>
          <a:xfrm>
            <a:off x="609600" y="439759"/>
            <a:ext cx="5086350" cy="628650"/>
          </a:xfrm>
        </p:spPr>
        <p:txBody>
          <a:bodyPr/>
          <a:lstStyle/>
          <a:p>
            <a:r>
              <a:rPr lang="en-US" dirty="0"/>
              <a:t>OTC CGM Options</a:t>
            </a:r>
          </a:p>
        </p:txBody>
      </p:sp>
      <p:graphicFrame>
        <p:nvGraphicFramePr>
          <p:cNvPr id="10" name="Content Placeholder 9">
            <a:extLst>
              <a:ext uri="{FF2B5EF4-FFF2-40B4-BE49-F238E27FC236}">
                <a16:creationId xmlns:a16="http://schemas.microsoft.com/office/drawing/2014/main" id="{C0EBD097-8A08-EE1B-0532-0779DF67D9E0}"/>
              </a:ext>
            </a:extLst>
          </p:cNvPr>
          <p:cNvGraphicFramePr>
            <a:graphicFrameLocks noGrp="1"/>
          </p:cNvGraphicFramePr>
          <p:nvPr>
            <p:ph idx="1"/>
            <p:extLst>
              <p:ext uri="{D42A27DB-BD31-4B8C-83A1-F6EECF244321}">
                <p14:modId xmlns:p14="http://schemas.microsoft.com/office/powerpoint/2010/main" val="988024707"/>
              </p:ext>
            </p:extLst>
          </p:nvPr>
        </p:nvGraphicFramePr>
        <p:xfrm>
          <a:off x="333375" y="1061539"/>
          <a:ext cx="8477250" cy="5083161"/>
        </p:xfrm>
        <a:graphic>
          <a:graphicData uri="http://schemas.openxmlformats.org/drawingml/2006/table">
            <a:tbl>
              <a:tblPr firstRow="1" firstCol="1" bandRow="1"/>
              <a:tblGrid>
                <a:gridCol w="1617371">
                  <a:extLst>
                    <a:ext uri="{9D8B030D-6E8A-4147-A177-3AD203B41FA5}">
                      <a16:colId xmlns:a16="http://schemas.microsoft.com/office/drawing/2014/main" val="254685264"/>
                    </a:ext>
                  </a:extLst>
                </a:gridCol>
                <a:gridCol w="3513597">
                  <a:extLst>
                    <a:ext uri="{9D8B030D-6E8A-4147-A177-3AD203B41FA5}">
                      <a16:colId xmlns:a16="http://schemas.microsoft.com/office/drawing/2014/main" val="2759822800"/>
                    </a:ext>
                  </a:extLst>
                </a:gridCol>
                <a:gridCol w="3346282">
                  <a:extLst>
                    <a:ext uri="{9D8B030D-6E8A-4147-A177-3AD203B41FA5}">
                      <a16:colId xmlns:a16="http://schemas.microsoft.com/office/drawing/2014/main" val="1607246535"/>
                    </a:ext>
                  </a:extLst>
                </a:gridCol>
              </a:tblGrid>
              <a:tr h="241855">
                <a:tc>
                  <a:txBody>
                    <a:bodyPr/>
                    <a:lstStyle/>
                    <a:p>
                      <a:pPr marL="0" marR="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Calibri" panose="020F0502020204030204" pitchFamily="34" charset="0"/>
                        </a:rPr>
                        <a:t> </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Calibri" panose="020F0502020204030204" pitchFamily="34" charset="0"/>
                        </a:rPr>
                        <a:t>Dexcom </a:t>
                      </a:r>
                      <a:r>
                        <a:rPr lang="en-US" sz="1400" b="1" dirty="0" err="1">
                          <a:solidFill>
                            <a:schemeClr val="bg1"/>
                          </a:solidFill>
                          <a:effectLst/>
                          <a:latin typeface="+mn-lt"/>
                          <a:ea typeface="Calibri" panose="020F0502020204030204" pitchFamily="34" charset="0"/>
                          <a:cs typeface="Calibri" panose="020F0502020204030204" pitchFamily="34" charset="0"/>
                        </a:rPr>
                        <a:t>Stelo</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a:solidFill>
                            <a:schemeClr val="bg1"/>
                          </a:solidFill>
                          <a:effectLst/>
                          <a:latin typeface="+mn-lt"/>
                          <a:ea typeface="Calibri" panose="020F0502020204030204" pitchFamily="34" charset="0"/>
                          <a:cs typeface="Calibri" panose="020F0502020204030204" pitchFamily="34" charset="0"/>
                        </a:rPr>
                        <a:t>Abbott Lingo </a:t>
                      </a: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8879723"/>
                  </a:ext>
                </a:extLst>
              </a:tr>
              <a:tr h="713876">
                <a:tc>
                  <a:txBody>
                    <a:bodyPr/>
                    <a:lstStyle/>
                    <a:p>
                      <a:pPr marL="0" marR="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Calibri" panose="020F0502020204030204" pitchFamily="34" charset="0"/>
                        </a:rPr>
                        <a:t>Intended audience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rPr>
                        <a:t>Adults not on insulin with T2D, prediabetes, or who are interested in tracking their glucose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600" dirty="0">
                          <a:solidFill>
                            <a:schemeClr val="bg1"/>
                          </a:solidFill>
                        </a:rPr>
                        <a:t>Adults not on insulin interested in understanding how to improve their metabolic health </a:t>
                      </a:r>
                      <a:endParaRPr lang="en-US" sz="1600" b="0" i="0" kern="1200" dirty="0">
                        <a:solidFill>
                          <a:schemeClr val="bg1"/>
                        </a:solidFill>
                        <a:effectLst/>
                        <a:latin typeface="+mn-lt"/>
                        <a:ea typeface="+mn-ea"/>
                        <a:cs typeface="+mn-cs"/>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7978023"/>
                  </a:ext>
                </a:extLst>
              </a:tr>
              <a:tr h="230837">
                <a:tc>
                  <a:txBody>
                    <a:bodyPr/>
                    <a:lstStyle/>
                    <a:p>
                      <a:pPr marL="0" marR="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Calibri" panose="020F0502020204030204" pitchFamily="34" charset="0"/>
                        </a:rPr>
                        <a:t>Wear time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15.5 days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14 days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8613059"/>
                  </a:ext>
                </a:extLst>
              </a:tr>
              <a:tr h="472357">
                <a:tc>
                  <a:txBody>
                    <a:bodyPr/>
                    <a:lstStyle/>
                    <a:p>
                      <a:pPr marL="0" marR="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Calibri" panose="020F0502020204030204" pitchFamily="34" charset="0"/>
                        </a:rPr>
                        <a:t>Ability to share data</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Dexcom Clarity</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No</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831302"/>
                  </a:ext>
                </a:extLst>
              </a:tr>
              <a:tr h="241855">
                <a:tc>
                  <a:txBody>
                    <a:bodyPr/>
                    <a:lstStyle/>
                    <a:p>
                      <a:pPr marL="0" marR="0">
                        <a:lnSpc>
                          <a:spcPct val="107000"/>
                        </a:lnSpc>
                        <a:spcBef>
                          <a:spcPts val="0"/>
                        </a:spcBef>
                        <a:spcAft>
                          <a:spcPts val="0"/>
                        </a:spcAft>
                      </a:pPr>
                      <a:r>
                        <a:rPr lang="en-US" sz="1600" b="1">
                          <a:solidFill>
                            <a:schemeClr val="bg1"/>
                          </a:solidFill>
                          <a:effectLst/>
                          <a:latin typeface="+mn-lt"/>
                          <a:ea typeface="Calibri" panose="020F0502020204030204" pitchFamily="34" charset="0"/>
                          <a:cs typeface="Calibri" panose="020F0502020204030204" pitchFamily="34" charset="0"/>
                        </a:rPr>
                        <a:t>Glucose range</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70-250mg/dL</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55-200mg/dL</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331752"/>
                  </a:ext>
                </a:extLst>
              </a:tr>
              <a:tr h="230837">
                <a:tc>
                  <a:txBody>
                    <a:bodyPr/>
                    <a:lstStyle/>
                    <a:p>
                      <a:pPr marL="0" marR="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Calibri" panose="020F0502020204030204" pitchFamily="34" charset="0"/>
                        </a:rPr>
                        <a:t>Real-time alerts</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Spike detection</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No</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4953247"/>
                  </a:ext>
                </a:extLst>
              </a:tr>
              <a:tr h="955396">
                <a:tc>
                  <a:txBody>
                    <a:bodyPr/>
                    <a:lstStyle/>
                    <a:p>
                      <a:pPr marL="0" marR="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Special features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latin typeface="+mn-lt"/>
                        </a:rPr>
                        <a:t>“Spike Alerts” – notified that your glucose is rising at a rate the app determines to be a “Spike”</a:t>
                      </a:r>
                    </a:p>
                    <a:p>
                      <a:pPr marL="0" marR="0">
                        <a:lnSpc>
                          <a:spcPct val="107000"/>
                        </a:lnSpc>
                        <a:spcBef>
                          <a:spcPts val="0"/>
                        </a:spcBef>
                        <a:spcAft>
                          <a:spcPts val="0"/>
                        </a:spcAft>
                      </a:pPr>
                      <a:r>
                        <a:rPr lang="en-US" sz="1600" dirty="0">
                          <a:solidFill>
                            <a:schemeClr val="bg1"/>
                          </a:solidFill>
                          <a:latin typeface="+mn-lt"/>
                        </a:rPr>
                        <a:t>Daily insights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latin typeface="+mn-lt"/>
                        </a:rPr>
                        <a:t>Lingo Count – points assigned for elevations in glucose throughout the day, goal is to get fewer total points, Coaching program </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0756956"/>
                  </a:ext>
                </a:extLst>
              </a:tr>
              <a:tr h="472357">
                <a:tc>
                  <a:txBody>
                    <a:bodyPr/>
                    <a:lstStyle/>
                    <a:p>
                      <a:pPr marL="0" marR="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Calibri" panose="020F0502020204030204" pitchFamily="34" charset="0"/>
                        </a:rPr>
                        <a:t>Frequency of glucose readings</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15 minutes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1 minute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1708846"/>
                  </a:ext>
                </a:extLst>
              </a:tr>
              <a:tr h="472357">
                <a:tc>
                  <a:txBody>
                    <a:bodyPr/>
                    <a:lstStyle/>
                    <a:p>
                      <a:pPr marL="0" marR="0">
                        <a:lnSpc>
                          <a:spcPct val="107000"/>
                        </a:lnSpc>
                        <a:spcBef>
                          <a:spcPts val="0"/>
                        </a:spcBef>
                        <a:spcAft>
                          <a:spcPts val="0"/>
                        </a:spcAft>
                      </a:pPr>
                      <a:r>
                        <a:rPr lang="en-US" sz="1600" b="1">
                          <a:solidFill>
                            <a:schemeClr val="bg1"/>
                          </a:solidFill>
                          <a:effectLst/>
                          <a:latin typeface="+mn-lt"/>
                          <a:ea typeface="Calibri" panose="020F0502020204030204" pitchFamily="34" charset="0"/>
                          <a:cs typeface="Calibri" panose="020F0502020204030204" pitchFamily="34" charset="0"/>
                        </a:rPr>
                        <a:t>Education within App</a:t>
                      </a:r>
                      <a:endParaRPr lang="en-US" sz="1600" b="1">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Yes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Yes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4570910"/>
                  </a:ext>
                </a:extLst>
              </a:tr>
              <a:tr h="230837">
                <a:tc>
                  <a:txBody>
                    <a:bodyPr/>
                    <a:lstStyle/>
                    <a:p>
                      <a:pPr marL="0" marR="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Calibri" panose="020F0502020204030204" pitchFamily="34" charset="0"/>
                        </a:rPr>
                        <a:t>Age</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 18 yr</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Calibri" panose="020F0502020204030204" pitchFamily="34" charset="0"/>
                        </a:rPr>
                        <a:t>≥ 18 yr</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0357209"/>
                  </a:ext>
                </a:extLst>
              </a:tr>
              <a:tr h="472357">
                <a:tc>
                  <a:txBody>
                    <a:bodyPr/>
                    <a:lstStyle/>
                    <a:p>
                      <a:pPr marL="0" marR="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Cost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$99/month or $85-$89/month with subscription plans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$49-1 sensor, $89-2 sensors, $249-6 sensors, subscription plan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6772516"/>
                  </a:ext>
                </a:extLst>
              </a:tr>
            </a:tbl>
          </a:graphicData>
        </a:graphic>
      </p:graphicFrame>
      <p:sp>
        <p:nvSpPr>
          <p:cNvPr id="3" name="TextBox 2">
            <a:extLst>
              <a:ext uri="{FF2B5EF4-FFF2-40B4-BE49-F238E27FC236}">
                <a16:creationId xmlns:a16="http://schemas.microsoft.com/office/drawing/2014/main" id="{83528121-6D7C-3FF7-3D7F-EEBE0E377771}"/>
              </a:ext>
            </a:extLst>
          </p:cNvPr>
          <p:cNvSpPr txBox="1"/>
          <p:nvPr/>
        </p:nvSpPr>
        <p:spPr>
          <a:xfrm>
            <a:off x="338372" y="6307536"/>
            <a:ext cx="7315200" cy="221407"/>
          </a:xfrm>
          <a:prstGeom prst="rect">
            <a:avLst/>
          </a:prstGeom>
          <a:noFill/>
        </p:spPr>
        <p:txBody>
          <a:bodyPr wrap="square" rtlCol="0">
            <a:spAutoFit/>
          </a:bodyPr>
          <a:lstStyle/>
          <a:p>
            <a:pPr defTabSz="685800" eaLnBrk="0" hangingPunct="0">
              <a:lnSpc>
                <a:spcPct val="107000"/>
              </a:lnSpc>
              <a:spcBef>
                <a:spcPts val="0"/>
              </a:spcBef>
              <a:spcAft>
                <a:spcPts val="600"/>
              </a:spcAft>
            </a:pPr>
            <a:r>
              <a:rPr lang="en-US" sz="825"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Information from manufacturers websites: </a:t>
            </a:r>
            <a:r>
              <a:rPr lang="en-US" sz="825" b="1" u="sng" dirty="0">
                <a:solidFill>
                  <a:srgbClr val="0000FF"/>
                </a:solidFill>
                <a:highlight>
                  <a:srgbClr val="FFFFFF"/>
                </a:highlight>
                <a:latin typeface="Calibri" panose="020F0502020204030204" pitchFamily="34" charset="0"/>
                <a:ea typeface="Calibri" panose="020F0502020204030204" pitchFamily="34" charset="0"/>
                <a:cs typeface="Calibri" panose="020F0502020204030204" pitchFamily="34" charset="0"/>
                <a:hlinkClick r:id="rId4"/>
              </a:rPr>
              <a:t>https://www.stelo.com/en-us</a:t>
            </a:r>
            <a:r>
              <a:rPr lang="en-US" sz="825"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825" b="1" u="sng" dirty="0">
                <a:solidFill>
                  <a:srgbClr val="0000FF"/>
                </a:solidFill>
                <a:highlight>
                  <a:srgbClr val="FFFFFF"/>
                </a:highlight>
                <a:latin typeface="Calibri" panose="020F0502020204030204" pitchFamily="34" charset="0"/>
                <a:ea typeface="Calibri" panose="020F0502020204030204" pitchFamily="34" charset="0"/>
                <a:cs typeface="Calibri" panose="020F0502020204030204" pitchFamily="34" charset="0"/>
                <a:hlinkClick r:id="rId5"/>
              </a:rPr>
              <a:t>Lingo - Made by Abbott: Your body has the answers (hellolingo.com)</a:t>
            </a:r>
            <a:r>
              <a:rPr lang="en-US" sz="825" dirty="0">
                <a:solidFill>
                  <a:prstClr val="black"/>
                </a:solidFill>
                <a:latin typeface="Arial" panose="020B0604020202020204" pitchFamily="34" charset="0"/>
              </a:rPr>
              <a:t>. </a:t>
            </a:r>
            <a:endParaRPr lang="en-US" sz="825"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7508719"/>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Google Shape;540;p86">
            <a:extLst>
              <a:ext uri="{FF2B5EF4-FFF2-40B4-BE49-F238E27FC236}">
                <a16:creationId xmlns:a16="http://schemas.microsoft.com/office/drawing/2014/main" id="{13FD9BC7-8BEE-0A1D-6A77-2A74295074DF}"/>
              </a:ext>
            </a:extLst>
          </p:cNvPr>
          <p:cNvSpPr>
            <a:spLocks noGrp="1"/>
          </p:cNvSpPr>
          <p:nvPr>
            <p:ph type="title"/>
          </p:nvPr>
        </p:nvSpPr>
        <p:spPr/>
        <p:txBody>
          <a:bodyPr vert="horz" wrap="square" lIns="68569" tIns="34275" rIns="68569" bIns="34275" numCol="1" anchor="ctr" anchorCtr="0" compatLnSpc="1">
            <a:prstTxWarp prst="textNoShape">
              <a:avLst/>
            </a:prstTxWarp>
          </a:bodyPr>
          <a:lstStyle/>
          <a:p>
            <a:pPr>
              <a:buClr>
                <a:srgbClr val="000000"/>
              </a:buClr>
              <a:buSzPts val="4400"/>
              <a:buFont typeface="Calibri" panose="020F0502020204030204" pitchFamily="34" charset="0"/>
              <a:buNone/>
            </a:pPr>
            <a:r>
              <a:rPr lang="en-US" altLang="en-US"/>
              <a:t>CGM Counseling Points</a:t>
            </a:r>
          </a:p>
        </p:txBody>
      </p:sp>
      <p:sp>
        <p:nvSpPr>
          <p:cNvPr id="133123" name="Google Shape;541;p86">
            <a:extLst>
              <a:ext uri="{FF2B5EF4-FFF2-40B4-BE49-F238E27FC236}">
                <a16:creationId xmlns:a16="http://schemas.microsoft.com/office/drawing/2014/main" id="{508C1A0E-629F-C2C6-FBB3-028573F1097E}"/>
              </a:ext>
            </a:extLst>
          </p:cNvPr>
          <p:cNvSpPr>
            <a:spLocks noGrp="1"/>
          </p:cNvSpPr>
          <p:nvPr>
            <p:ph sz="half" idx="1"/>
          </p:nvPr>
        </p:nvSpPr>
        <p:spPr>
          <a:xfrm>
            <a:off x="342900" y="1554164"/>
            <a:ext cx="3886200" cy="3881040"/>
          </a:xfrm>
        </p:spPr>
        <p:txBody>
          <a:bodyPr vert="horz" wrap="square" lIns="68569" tIns="34275" rIns="68569" bIns="34275" numCol="1" anchor="t" anchorCtr="0" compatLnSpc="1">
            <a:prstTxWarp prst="textNoShape">
              <a:avLst/>
            </a:prstTxWarp>
          </a:bodyPr>
          <a:lstStyle/>
          <a:p>
            <a:pPr marL="171450" indent="-171450">
              <a:lnSpc>
                <a:spcPct val="100000"/>
              </a:lnSpc>
              <a:spcBef>
                <a:spcPct val="0"/>
              </a:spcBef>
              <a:buClr>
                <a:srgbClr val="000000"/>
              </a:buClr>
              <a:buSzPts val="2200"/>
            </a:pPr>
            <a:r>
              <a:rPr lang="en-US" altLang="en-US" sz="1800" dirty="0"/>
              <a:t>Important to check glucose when indicated</a:t>
            </a:r>
          </a:p>
          <a:p>
            <a:pPr marL="514350" lvl="1" indent="-171450">
              <a:lnSpc>
                <a:spcPct val="100000"/>
              </a:lnSpc>
              <a:buClr>
                <a:srgbClr val="000000"/>
              </a:buClr>
              <a:buSzPts val="1900"/>
              <a:buFont typeface="Arial" panose="020B0604020202020204" pitchFamily="34" charset="0"/>
              <a:buChar char="•"/>
            </a:pPr>
            <a:r>
              <a:rPr lang="en-US" altLang="en-US" sz="1800" dirty="0"/>
              <a:t>Symptoms do not match sensor value</a:t>
            </a:r>
          </a:p>
          <a:p>
            <a:pPr marL="514350" lvl="1" indent="-171450">
              <a:lnSpc>
                <a:spcPct val="100000"/>
              </a:lnSpc>
              <a:buClr>
                <a:srgbClr val="000000"/>
              </a:buClr>
              <a:buSzPts val="1900"/>
              <a:buFont typeface="Arial" panose="020B0604020202020204" pitchFamily="34" charset="0"/>
              <a:buChar char="•"/>
            </a:pPr>
            <a:r>
              <a:rPr lang="en-US" altLang="en-US" sz="1800" dirty="0"/>
              <a:t>During warm-up period for treatment decisions</a:t>
            </a:r>
          </a:p>
          <a:p>
            <a:pPr marL="171450" indent="-171450">
              <a:lnSpc>
                <a:spcPct val="100000"/>
              </a:lnSpc>
              <a:buClr>
                <a:srgbClr val="000000"/>
              </a:buClr>
              <a:buSzPts val="2200"/>
            </a:pPr>
            <a:r>
              <a:rPr lang="en-US" altLang="en-US" sz="1800" dirty="0"/>
              <a:t>Sensors are waterproof</a:t>
            </a:r>
          </a:p>
          <a:p>
            <a:pPr marL="514350" lvl="1" indent="-171450">
              <a:lnSpc>
                <a:spcPct val="100000"/>
              </a:lnSpc>
              <a:buClr>
                <a:srgbClr val="000000"/>
              </a:buClr>
              <a:buSzPts val="1900"/>
              <a:buFont typeface="Arial" panose="020B0604020202020204" pitchFamily="34" charset="0"/>
              <a:buChar char="•"/>
            </a:pPr>
            <a:r>
              <a:rPr lang="en-US" altLang="en-US" sz="1800" dirty="0"/>
              <a:t>Showering, bathing, swimming OK</a:t>
            </a:r>
          </a:p>
          <a:p>
            <a:pPr marL="514350" lvl="1" indent="-171450">
              <a:lnSpc>
                <a:spcPct val="100000"/>
              </a:lnSpc>
              <a:buClr>
                <a:srgbClr val="000000"/>
              </a:buClr>
              <a:buSzPts val="1900"/>
              <a:buFont typeface="Arial" panose="020B0604020202020204" pitchFamily="34" charset="0"/>
              <a:buChar char="•"/>
            </a:pPr>
            <a:r>
              <a:rPr lang="en-US" altLang="en-US" sz="1800" dirty="0"/>
              <a:t>Check water depth criteria for individual sensor</a:t>
            </a:r>
          </a:p>
          <a:p>
            <a:pPr marL="171450" indent="-171450">
              <a:lnSpc>
                <a:spcPct val="100000"/>
              </a:lnSpc>
              <a:buClr>
                <a:srgbClr val="000000"/>
              </a:buClr>
              <a:buSzPts val="1900"/>
            </a:pPr>
            <a:r>
              <a:rPr lang="en-US" altLang="en-US" sz="2100" dirty="0"/>
              <a:t>Overlays and skin preps to help it stay on </a:t>
            </a:r>
          </a:p>
        </p:txBody>
      </p:sp>
      <p:sp>
        <p:nvSpPr>
          <p:cNvPr id="133124" name="Text Placeholder 4">
            <a:extLst>
              <a:ext uri="{FF2B5EF4-FFF2-40B4-BE49-F238E27FC236}">
                <a16:creationId xmlns:a16="http://schemas.microsoft.com/office/drawing/2014/main" id="{C0F76365-3437-B17B-CE81-436477C1842A}"/>
              </a:ext>
            </a:extLst>
          </p:cNvPr>
          <p:cNvSpPr>
            <a:spLocks noGrp="1"/>
          </p:cNvSpPr>
          <p:nvPr>
            <p:ph sz="half" idx="2"/>
          </p:nvPr>
        </p:nvSpPr>
        <p:spPr>
          <a:xfrm>
            <a:off x="4743450" y="1554164"/>
            <a:ext cx="3886200" cy="3881040"/>
          </a:xfrm>
        </p:spPr>
        <p:txBody>
          <a:bodyPr/>
          <a:lstStyle/>
          <a:p>
            <a:pPr marL="257175" indent="-257175">
              <a:lnSpc>
                <a:spcPct val="100000"/>
              </a:lnSpc>
              <a:buSzPts val="2200"/>
            </a:pPr>
            <a:r>
              <a:rPr lang="en-US" altLang="en-US" sz="1800" dirty="0"/>
              <a:t>Avoid with MRI, CT, diathermy </a:t>
            </a:r>
          </a:p>
          <a:p>
            <a:pPr lvl="1">
              <a:lnSpc>
                <a:spcPct val="100000"/>
              </a:lnSpc>
              <a:buSzPts val="1900"/>
              <a:buFont typeface="Arial" panose="020B0604020202020204" pitchFamily="34" charset="0"/>
              <a:buChar char="•"/>
            </a:pPr>
            <a:r>
              <a:rPr lang="en-US" altLang="en-US" sz="1800" dirty="0"/>
              <a:t>Exception: </a:t>
            </a:r>
            <a:r>
              <a:rPr lang="en-US" altLang="en-US" sz="1800" dirty="0" err="1"/>
              <a:t>Eversense</a:t>
            </a:r>
            <a:r>
              <a:rPr lang="en-US" altLang="en-US" sz="1800" dirty="0"/>
              <a:t> implantable, transmitter should be removed</a:t>
            </a:r>
          </a:p>
          <a:p>
            <a:pPr lvl="1">
              <a:lnSpc>
                <a:spcPct val="100000"/>
              </a:lnSpc>
              <a:buSzPts val="1900"/>
              <a:buFont typeface="Arial" panose="020B0604020202020204" pitchFamily="34" charset="0"/>
              <a:buChar char="•"/>
            </a:pPr>
            <a:r>
              <a:rPr lang="en-US" altLang="en-US" sz="1800" dirty="0"/>
              <a:t>Libre now ok for MRI/CT</a:t>
            </a:r>
          </a:p>
          <a:p>
            <a:pPr lvl="1">
              <a:lnSpc>
                <a:spcPct val="100000"/>
              </a:lnSpc>
              <a:buSzPts val="1900"/>
              <a:buFont typeface="Arial" panose="020B0604020202020204" pitchFamily="34" charset="0"/>
              <a:buChar char="•"/>
            </a:pPr>
            <a:endParaRPr lang="en-US" altLang="en-US" sz="1800" dirty="0"/>
          </a:p>
          <a:p>
            <a:pPr marL="257175" indent="-257175">
              <a:lnSpc>
                <a:spcPct val="100000"/>
              </a:lnSpc>
              <a:buSzPts val="2200"/>
            </a:pPr>
            <a:r>
              <a:rPr lang="en-US" altLang="en-US" sz="1800" dirty="0"/>
              <a:t>Not FDA approved</a:t>
            </a:r>
          </a:p>
          <a:p>
            <a:pPr lvl="1">
              <a:lnSpc>
                <a:spcPct val="100000"/>
              </a:lnSpc>
              <a:buSzPts val="1900"/>
              <a:buFont typeface="Arial" panose="020B0604020202020204" pitchFamily="34" charset="0"/>
              <a:buChar char="•"/>
            </a:pPr>
            <a:r>
              <a:rPr lang="en-US" altLang="en-US" sz="1800" dirty="0"/>
              <a:t>Dialysis, critically ill</a:t>
            </a:r>
          </a:p>
          <a:p>
            <a:pPr lvl="1">
              <a:lnSpc>
                <a:spcPct val="100000"/>
              </a:lnSpc>
              <a:buSzPts val="1900"/>
              <a:buFont typeface="Arial" panose="020B0604020202020204" pitchFamily="34" charset="0"/>
              <a:buChar char="•"/>
            </a:pPr>
            <a:r>
              <a:rPr lang="en-US" altLang="en-US" sz="1800" dirty="0"/>
              <a:t>Pregnancy-</a:t>
            </a:r>
            <a:r>
              <a:rPr lang="en-US" altLang="en-US" sz="1800" dirty="0" err="1"/>
              <a:t>Guardian,simplera</a:t>
            </a:r>
            <a:r>
              <a:rPr lang="en-US" altLang="en-US" sz="1800" dirty="0"/>
              <a:t> </a:t>
            </a:r>
            <a:r>
              <a:rPr lang="en-US" altLang="en-US" sz="1800" dirty="0" err="1"/>
              <a:t>eversense</a:t>
            </a:r>
            <a:r>
              <a:rPr lang="en-US" altLang="en-US" sz="1800" dirty="0"/>
              <a:t>, G6</a:t>
            </a:r>
          </a:p>
          <a:p>
            <a:pPr lvl="1">
              <a:lnSpc>
                <a:spcPct val="100000"/>
              </a:lnSpc>
              <a:buSzPts val="1900"/>
              <a:buFont typeface="Arial" panose="020B0604020202020204" pitchFamily="34" charset="0"/>
              <a:buChar char="•"/>
            </a:pPr>
            <a:r>
              <a:rPr lang="en-US" altLang="en-US" sz="1800" dirty="0"/>
              <a:t>If people choose to use, it is important they know it is off-label</a:t>
            </a:r>
            <a:endParaRPr lang="en-US" altLang="en-US" sz="2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2">
            <a:extLst>
              <a:ext uri="{FF2B5EF4-FFF2-40B4-BE49-F238E27FC236}">
                <a16:creationId xmlns:a16="http://schemas.microsoft.com/office/drawing/2014/main" id="{9BF5D588-ADFD-3927-EB2A-02DEF0C698B9}"/>
              </a:ext>
            </a:extLst>
          </p:cNvPr>
          <p:cNvSpPr>
            <a:spLocks noGrp="1"/>
          </p:cNvSpPr>
          <p:nvPr>
            <p:ph type="title"/>
          </p:nvPr>
        </p:nvSpPr>
        <p:spPr>
          <a:xfrm>
            <a:off x="36226" y="443272"/>
            <a:ext cx="9144000" cy="994172"/>
          </a:xfrm>
        </p:spPr>
        <p:txBody>
          <a:bodyPr/>
          <a:lstStyle/>
          <a:p>
            <a:r>
              <a:rPr lang="en-US" altLang="en-US" dirty="0"/>
              <a:t>Lag Time</a:t>
            </a:r>
          </a:p>
        </p:txBody>
      </p:sp>
      <p:sp>
        <p:nvSpPr>
          <p:cNvPr id="4" name="Content Placeholder 3">
            <a:extLst>
              <a:ext uri="{FF2B5EF4-FFF2-40B4-BE49-F238E27FC236}">
                <a16:creationId xmlns:a16="http://schemas.microsoft.com/office/drawing/2014/main" id="{750063DF-5251-C02F-926C-84F2E493A6D6}"/>
              </a:ext>
            </a:extLst>
          </p:cNvPr>
          <p:cNvSpPr>
            <a:spLocks noGrp="1"/>
          </p:cNvSpPr>
          <p:nvPr>
            <p:ph idx="1"/>
          </p:nvPr>
        </p:nvSpPr>
        <p:spPr>
          <a:xfrm>
            <a:off x="533381" y="1529537"/>
            <a:ext cx="7886700" cy="2264569"/>
          </a:xfrm>
        </p:spPr>
        <p:txBody>
          <a:bodyPr/>
          <a:lstStyle/>
          <a:p>
            <a:pPr>
              <a:defRPr/>
            </a:pPr>
            <a:r>
              <a:rPr lang="en-US" sz="2400" dirty="0"/>
              <a:t>Refers to a slight delay in CGM sensor readings compared to finger sticks</a:t>
            </a:r>
          </a:p>
          <a:p>
            <a:pPr>
              <a:defRPr/>
            </a:pPr>
            <a:r>
              <a:rPr lang="en-US" sz="2400" dirty="0"/>
              <a:t>Most apparent when glucose is changing rapidly</a:t>
            </a:r>
          </a:p>
          <a:p>
            <a:pPr>
              <a:defRPr/>
            </a:pPr>
            <a:r>
              <a:rPr lang="en-US" sz="2400" dirty="0"/>
              <a:t>Counsel </a:t>
            </a:r>
            <a:r>
              <a:rPr lang="en-US" sz="2400" dirty="0" err="1"/>
              <a:t>pwd</a:t>
            </a:r>
            <a:r>
              <a:rPr lang="en-US" sz="2400" dirty="0"/>
              <a:t> on the train analogy</a:t>
            </a:r>
            <a:endParaRPr lang="en-US" sz="2100" dirty="0"/>
          </a:p>
          <a:p>
            <a:pPr marL="0" indent="0">
              <a:buNone/>
              <a:defRPr/>
            </a:pPr>
            <a:endParaRPr lang="en-US" dirty="0"/>
          </a:p>
        </p:txBody>
      </p:sp>
      <p:pic>
        <p:nvPicPr>
          <p:cNvPr id="3" name="Picture 2">
            <a:extLst>
              <a:ext uri="{FF2B5EF4-FFF2-40B4-BE49-F238E27FC236}">
                <a16:creationId xmlns:a16="http://schemas.microsoft.com/office/drawing/2014/main" id="{4B64C0B2-64C3-1D88-364B-6338F57D5AD7}"/>
              </a:ext>
            </a:extLst>
          </p:cNvPr>
          <p:cNvPicPr>
            <a:picLocks noChangeAspect="1"/>
          </p:cNvPicPr>
          <p:nvPr/>
        </p:nvPicPr>
        <p:blipFill>
          <a:blip r:embed="rId3"/>
          <a:stretch>
            <a:fillRect/>
          </a:stretch>
        </p:blipFill>
        <p:spPr>
          <a:xfrm>
            <a:off x="574343" y="3886200"/>
            <a:ext cx="7845738" cy="2699978"/>
          </a:xfrm>
          <a:prstGeom prst="rect">
            <a:avLst/>
          </a:prstGeom>
        </p:spPr>
      </p:pic>
    </p:spTree>
    <p:extLst>
      <p:ext uri="{BB962C8B-B14F-4D97-AF65-F5344CB8AC3E}">
        <p14:creationId xmlns:p14="http://schemas.microsoft.com/office/powerpoint/2010/main" val="2360244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2">
            <a:extLst>
              <a:ext uri="{FF2B5EF4-FFF2-40B4-BE49-F238E27FC236}">
                <a16:creationId xmlns:a16="http://schemas.microsoft.com/office/drawing/2014/main" id="{A04344F9-02F5-0618-3589-4B9CE6898C17}"/>
              </a:ext>
            </a:extLst>
          </p:cNvPr>
          <p:cNvSpPr>
            <a:spLocks noGrp="1"/>
          </p:cNvSpPr>
          <p:nvPr>
            <p:ph type="title"/>
          </p:nvPr>
        </p:nvSpPr>
        <p:spPr>
          <a:xfrm>
            <a:off x="171450" y="1097757"/>
            <a:ext cx="9144000" cy="994172"/>
          </a:xfrm>
        </p:spPr>
        <p:txBody>
          <a:bodyPr/>
          <a:lstStyle/>
          <a:p>
            <a:r>
              <a:rPr lang="en-US" altLang="en-US"/>
              <a:t>Lag Time</a:t>
            </a:r>
          </a:p>
        </p:txBody>
      </p:sp>
      <p:sp>
        <p:nvSpPr>
          <p:cNvPr id="4" name="Content Placeholder 3">
            <a:extLst>
              <a:ext uri="{FF2B5EF4-FFF2-40B4-BE49-F238E27FC236}">
                <a16:creationId xmlns:a16="http://schemas.microsoft.com/office/drawing/2014/main" id="{68A32C4F-6225-3BB2-30F3-8FABE89AA45F}"/>
              </a:ext>
            </a:extLst>
          </p:cNvPr>
          <p:cNvSpPr>
            <a:spLocks noGrp="1"/>
          </p:cNvSpPr>
          <p:nvPr>
            <p:ph idx="1"/>
          </p:nvPr>
        </p:nvSpPr>
        <p:spPr>
          <a:xfrm>
            <a:off x="508397" y="2021682"/>
            <a:ext cx="7886700" cy="2264569"/>
          </a:xfrm>
        </p:spPr>
        <p:txBody>
          <a:bodyPr/>
          <a:lstStyle/>
          <a:p>
            <a:pPr>
              <a:defRPr/>
            </a:pPr>
            <a:r>
              <a:rPr lang="en-US" sz="2400" dirty="0"/>
              <a:t>Refers to a delay in CGM sensor readings compared to finger stick blood glucose readings</a:t>
            </a:r>
          </a:p>
          <a:p>
            <a:pPr lvl="1">
              <a:defRPr/>
            </a:pPr>
            <a:r>
              <a:rPr lang="en-US" sz="2400" dirty="0"/>
              <a:t>Estimated CGM sensor reading ~5  minutes behind </a:t>
            </a:r>
          </a:p>
          <a:p>
            <a:pPr>
              <a:defRPr/>
            </a:pPr>
            <a:r>
              <a:rPr lang="en-US" sz="2400" dirty="0"/>
              <a:t>Most apparent when glucose is changing rapidly</a:t>
            </a:r>
          </a:p>
          <a:p>
            <a:pPr>
              <a:defRPr/>
            </a:pPr>
            <a:r>
              <a:rPr lang="en-US" sz="2400" dirty="0"/>
              <a:t>Counsel patients on the train analogy</a:t>
            </a:r>
            <a:endParaRPr lang="en-US" sz="2100" dirty="0"/>
          </a:p>
          <a:p>
            <a:pPr marL="0" indent="0">
              <a:buNone/>
              <a:defRPr/>
            </a:pPr>
            <a:endParaRPr lang="en-US" dirty="0"/>
          </a:p>
        </p:txBody>
      </p:sp>
      <p:pic>
        <p:nvPicPr>
          <p:cNvPr id="103429" name="Picture 5">
            <a:extLst>
              <a:ext uri="{FF2B5EF4-FFF2-40B4-BE49-F238E27FC236}">
                <a16:creationId xmlns:a16="http://schemas.microsoft.com/office/drawing/2014/main" id="{9EB1EEA4-912E-2E36-0032-81FF2FC384A2}"/>
              </a:ext>
            </a:extLst>
          </p:cNvPr>
          <p:cNvPicPr>
            <a:picLocks noChangeAspect="1" noChangeArrowheads="1"/>
          </p:cNvPicPr>
          <p:nvPr/>
        </p:nvPicPr>
        <p:blipFill>
          <a:blip r:embed="rId3"/>
          <a:srcRect/>
          <a:stretch>
            <a:fillRect/>
          </a:stretch>
        </p:blipFill>
        <p:spPr bwMode="auto">
          <a:xfrm>
            <a:off x="1371600" y="4419600"/>
            <a:ext cx="5682432" cy="192881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CAA0964E-E58E-99CA-43FF-F481EF22494B}"/>
              </a:ext>
            </a:extLst>
          </p:cNvPr>
          <p:cNvSpPr>
            <a:spLocks noGrp="1"/>
          </p:cNvSpPr>
          <p:nvPr>
            <p:ph type="title" idx="4294967295"/>
          </p:nvPr>
        </p:nvSpPr>
        <p:spPr>
          <a:xfrm>
            <a:off x="0" y="1028701"/>
            <a:ext cx="7086600" cy="994172"/>
          </a:xfrm>
        </p:spPr>
        <p:txBody>
          <a:bodyPr/>
          <a:lstStyle/>
          <a:p>
            <a:r>
              <a:rPr lang="en-US" altLang="en-US"/>
              <a:t>                              </a:t>
            </a:r>
          </a:p>
        </p:txBody>
      </p:sp>
      <p:sp>
        <p:nvSpPr>
          <p:cNvPr id="68611" name="Content Placeholder 2">
            <a:extLst>
              <a:ext uri="{FF2B5EF4-FFF2-40B4-BE49-F238E27FC236}">
                <a16:creationId xmlns:a16="http://schemas.microsoft.com/office/drawing/2014/main" id="{BB50BCC2-373E-4CBC-0AB6-4ACFB46A6A4B}"/>
              </a:ext>
            </a:extLst>
          </p:cNvPr>
          <p:cNvSpPr>
            <a:spLocks noGrp="1"/>
          </p:cNvSpPr>
          <p:nvPr>
            <p:ph idx="4294967295"/>
          </p:nvPr>
        </p:nvSpPr>
        <p:spPr>
          <a:xfrm>
            <a:off x="840040" y="2070985"/>
            <a:ext cx="7541960" cy="3534478"/>
          </a:xfrm>
        </p:spPr>
        <p:txBody>
          <a:bodyPr/>
          <a:lstStyle/>
          <a:p>
            <a:pPr marL="171450" indent="-171450">
              <a:lnSpc>
                <a:spcPct val="100000"/>
              </a:lnSpc>
              <a:spcBef>
                <a:spcPts val="0"/>
              </a:spcBef>
              <a:spcAft>
                <a:spcPts val="0"/>
              </a:spcAft>
              <a:buClr>
                <a:schemeClr val="dk1"/>
              </a:buClr>
              <a:buSzPts val="2400"/>
              <a:defRPr/>
            </a:pPr>
            <a:r>
              <a:rPr lang="en-US" sz="3600" dirty="0">
                <a:latin typeface="Calibri" panose="020F0502020204030204" pitchFamily="34" charset="0"/>
                <a:ea typeface="Calibri" panose="020F0502020204030204" pitchFamily="34" charset="0"/>
                <a:cs typeface="Calibri" panose="020F0502020204030204" pitchFamily="34" charset="0"/>
              </a:rPr>
              <a:t>Interfering substances</a:t>
            </a:r>
          </a:p>
          <a:p>
            <a:pPr lvl="1">
              <a:lnSpc>
                <a:spcPct val="100000"/>
              </a:lnSpc>
              <a:spcBef>
                <a:spcPts val="0"/>
              </a:spcBef>
              <a:buClr>
                <a:schemeClr val="dk1"/>
              </a:buClr>
              <a:buSzPts val="2400"/>
              <a:defRPr/>
            </a:pPr>
            <a:r>
              <a:rPr lang="en-US" sz="3200" dirty="0">
                <a:latin typeface="Calibri" panose="020F0502020204030204" pitchFamily="34" charset="0"/>
                <a:ea typeface="Calibri" panose="020F0502020204030204" pitchFamily="34" charset="0"/>
                <a:cs typeface="Calibri" panose="020F0502020204030204" pitchFamily="34" charset="0"/>
              </a:rPr>
              <a:t>Falsely high</a:t>
            </a:r>
          </a:p>
          <a:p>
            <a:pPr lvl="2">
              <a:lnSpc>
                <a:spcPct val="100000"/>
              </a:lnSpc>
              <a:spcBef>
                <a:spcPts val="0"/>
              </a:spcBef>
              <a:buClr>
                <a:schemeClr val="dk1"/>
              </a:buClr>
              <a:buSzPts val="2400"/>
              <a:defRPr/>
            </a:pPr>
            <a:r>
              <a:rPr lang="en-US" sz="2800" dirty="0">
                <a:latin typeface="Calibri" panose="020F0502020204030204" pitchFamily="34" charset="0"/>
                <a:ea typeface="Calibri" panose="020F0502020204030204" pitchFamily="34" charset="0"/>
                <a:cs typeface="Calibri" panose="020F0502020204030204" pitchFamily="34" charset="0"/>
              </a:rPr>
              <a:t>Vitamin C (Libre)</a:t>
            </a:r>
          </a:p>
          <a:p>
            <a:pPr lvl="2">
              <a:lnSpc>
                <a:spcPct val="100000"/>
              </a:lnSpc>
              <a:spcBef>
                <a:spcPts val="0"/>
              </a:spcBef>
              <a:buClr>
                <a:schemeClr val="dk1"/>
              </a:buClr>
              <a:buSzPts val="2400"/>
              <a:defRPr/>
            </a:pPr>
            <a:r>
              <a:rPr lang="en-US" sz="2800" dirty="0">
                <a:latin typeface="Calibri" panose="020F0502020204030204" pitchFamily="34" charset="0"/>
                <a:ea typeface="Calibri" panose="020F0502020204030204" pitchFamily="34" charset="0"/>
                <a:cs typeface="Calibri" panose="020F0502020204030204" pitchFamily="34" charset="0"/>
              </a:rPr>
              <a:t>Acetaminophen (high dose Dexcom, </a:t>
            </a:r>
            <a:r>
              <a:rPr lang="en-US" sz="2800" dirty="0" err="1">
                <a:latin typeface="Calibri" panose="020F0502020204030204" pitchFamily="34" charset="0"/>
                <a:ea typeface="Calibri" panose="020F0502020204030204" pitchFamily="34" charset="0"/>
                <a:cs typeface="Calibri" panose="020F0502020204030204" pitchFamily="34" charset="0"/>
              </a:rPr>
              <a:t>Simplera</a:t>
            </a:r>
            <a:r>
              <a:rPr lang="en-US" sz="2800" dirty="0">
                <a:latin typeface="Calibri" panose="020F0502020204030204" pitchFamily="34" charset="0"/>
                <a:ea typeface="Calibri" panose="020F0502020204030204" pitchFamily="34" charset="0"/>
                <a:cs typeface="Calibri" panose="020F0502020204030204" pitchFamily="34" charset="0"/>
              </a:rPr>
              <a:t>)</a:t>
            </a:r>
          </a:p>
          <a:p>
            <a:pPr lvl="2">
              <a:lnSpc>
                <a:spcPct val="100000"/>
              </a:lnSpc>
              <a:spcBef>
                <a:spcPts val="0"/>
              </a:spcBef>
              <a:buClr>
                <a:schemeClr val="dk1"/>
              </a:buClr>
              <a:buSzPts val="2400"/>
              <a:defRPr/>
            </a:pPr>
            <a:r>
              <a:rPr lang="en-US" sz="2800" dirty="0">
                <a:latin typeface="Calibri" panose="020F0502020204030204" pitchFamily="34" charset="0"/>
                <a:ea typeface="Calibri" panose="020F0502020204030204" pitchFamily="34" charset="0"/>
                <a:cs typeface="Calibri" panose="020F0502020204030204" pitchFamily="34" charset="0"/>
              </a:rPr>
              <a:t>Tetracycline antibiotics (</a:t>
            </a:r>
            <a:r>
              <a:rPr lang="en-US" sz="2800" dirty="0" err="1">
                <a:latin typeface="Calibri" panose="020F0502020204030204" pitchFamily="34" charset="0"/>
                <a:ea typeface="Calibri" panose="020F0502020204030204" pitchFamily="34" charset="0"/>
                <a:cs typeface="Calibri" panose="020F0502020204030204" pitchFamily="34" charset="0"/>
              </a:rPr>
              <a:t>Eversense</a:t>
            </a:r>
            <a:r>
              <a:rPr lang="en-US" sz="2800" dirty="0">
                <a:latin typeface="Calibri" panose="020F0502020204030204" pitchFamily="34" charset="0"/>
                <a:ea typeface="Calibri" panose="020F0502020204030204" pitchFamily="34" charset="0"/>
                <a:cs typeface="Calibri" panose="020F0502020204030204" pitchFamily="34" charset="0"/>
              </a:rPr>
              <a:t>)</a:t>
            </a:r>
          </a:p>
          <a:p>
            <a:pPr>
              <a:lnSpc>
                <a:spcPct val="100000"/>
              </a:lnSpc>
              <a:spcBef>
                <a:spcPts val="0"/>
              </a:spcBef>
              <a:buClr>
                <a:schemeClr val="dk1"/>
              </a:buClr>
              <a:buSzPts val="2400"/>
              <a:defRPr/>
            </a:pPr>
            <a:r>
              <a:rPr lang="en-US" sz="3600" dirty="0">
                <a:latin typeface="Calibri" panose="020F0502020204030204" pitchFamily="34" charset="0"/>
                <a:ea typeface="Calibri" panose="020F0502020204030204" pitchFamily="34" charset="0"/>
                <a:cs typeface="Calibri" panose="020F0502020204030204" pitchFamily="34" charset="0"/>
              </a:rPr>
              <a:t>Compression Lows</a:t>
            </a:r>
          </a:p>
          <a:p>
            <a:pPr>
              <a:lnSpc>
                <a:spcPct val="100000"/>
              </a:lnSpc>
              <a:spcBef>
                <a:spcPts val="0"/>
              </a:spcBef>
              <a:buClr>
                <a:schemeClr val="dk1"/>
              </a:buClr>
              <a:buSzPts val="2400"/>
              <a:defRPr/>
            </a:pPr>
            <a:r>
              <a:rPr lang="en-US" sz="3600" dirty="0">
                <a:latin typeface="Calibri" panose="020F0502020204030204" pitchFamily="34" charset="0"/>
                <a:ea typeface="Calibri" panose="020F0502020204030204" pitchFamily="34" charset="0"/>
                <a:cs typeface="Calibri" panose="020F0502020204030204" pitchFamily="34" charset="0"/>
              </a:rPr>
              <a:t>Dehydration</a:t>
            </a:r>
          </a:p>
          <a:p>
            <a:pPr>
              <a:lnSpc>
                <a:spcPct val="100000"/>
              </a:lnSpc>
              <a:spcBef>
                <a:spcPts val="0"/>
              </a:spcBef>
              <a:buClr>
                <a:schemeClr val="dk1"/>
              </a:buClr>
              <a:buSzPts val="2400"/>
              <a:defRPr/>
            </a:pPr>
            <a:r>
              <a:rPr lang="en-US" sz="3600" dirty="0">
                <a:latin typeface="Calibri" panose="020F0502020204030204" pitchFamily="34" charset="0"/>
                <a:ea typeface="Calibri" panose="020F0502020204030204" pitchFamily="34" charset="0"/>
                <a:cs typeface="Calibri" panose="020F0502020204030204" pitchFamily="34" charset="0"/>
              </a:rPr>
              <a:t>Faulty sensor</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37220" name="Slide Number Placeholder 3">
            <a:extLst>
              <a:ext uri="{FF2B5EF4-FFF2-40B4-BE49-F238E27FC236}">
                <a16:creationId xmlns:a16="http://schemas.microsoft.com/office/drawing/2014/main" id="{A7993EF0-F164-66C2-7EBC-600D53F044E5}"/>
              </a:ext>
            </a:extLst>
          </p:cNvPr>
          <p:cNvSpPr>
            <a:spLocks noGrp="1"/>
          </p:cNvSpPr>
          <p:nvPr>
            <p:ph type="sldNum" sz="quarter" idx="4294967295"/>
          </p:nvPr>
        </p:nvSpPr>
        <p:spPr bwMode="auto">
          <a:xfrm>
            <a:off x="7010400" y="5468541"/>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fld id="{7E7D47BA-43E9-46D0-A879-27A18044A720}" type="slidenum">
              <a:rPr lang="en-US" altLang="en-US" sz="1350">
                <a:solidFill>
                  <a:srgbClr val="FFFFFF"/>
                </a:solidFill>
              </a:rPr>
              <a:pPr defTabSz="685800" eaLnBrk="0" hangingPunct="0"/>
              <a:t>24</a:t>
            </a:fld>
            <a:endParaRPr lang="en-US" altLang="en-US" sz="1350">
              <a:solidFill>
                <a:srgbClr val="FFFFFF"/>
              </a:solidFill>
            </a:endParaRPr>
          </a:p>
        </p:txBody>
      </p:sp>
      <p:sp>
        <p:nvSpPr>
          <p:cNvPr id="2" name="Subtitle 2">
            <a:extLst>
              <a:ext uri="{FF2B5EF4-FFF2-40B4-BE49-F238E27FC236}">
                <a16:creationId xmlns:a16="http://schemas.microsoft.com/office/drawing/2014/main" id="{34921A37-21DD-7A3B-F325-8C301B948258}"/>
              </a:ext>
            </a:extLst>
          </p:cNvPr>
          <p:cNvSpPr txBox="1">
            <a:spLocks/>
          </p:cNvSpPr>
          <p:nvPr/>
        </p:nvSpPr>
        <p:spPr>
          <a:xfrm>
            <a:off x="400050" y="1115615"/>
            <a:ext cx="8583216" cy="50006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3600" dirty="0">
                <a:solidFill>
                  <a:srgbClr val="44546A"/>
                </a:solidFill>
              </a:rPr>
              <a:t>Causes of Falsely High or Low Readings</a:t>
            </a:r>
          </a:p>
        </p:txBody>
      </p:sp>
    </p:spTree>
    <p:extLst>
      <p:ext uri="{BB962C8B-B14F-4D97-AF65-F5344CB8AC3E}">
        <p14:creationId xmlns:p14="http://schemas.microsoft.com/office/powerpoint/2010/main" val="2976347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ontent Placeholder 2">
            <a:extLst>
              <a:ext uri="{FF2B5EF4-FFF2-40B4-BE49-F238E27FC236}">
                <a16:creationId xmlns:a16="http://schemas.microsoft.com/office/drawing/2014/main" id="{8A4D1F0B-9A1C-FDB6-80A7-E6DC14B3D80B}"/>
              </a:ext>
            </a:extLst>
          </p:cNvPr>
          <p:cNvSpPr>
            <a:spLocks noGrp="1"/>
          </p:cNvSpPr>
          <p:nvPr>
            <p:ph sz="quarter" idx="4294967295"/>
          </p:nvPr>
        </p:nvSpPr>
        <p:spPr>
          <a:xfrm>
            <a:off x="366821" y="1719695"/>
            <a:ext cx="7096125" cy="3702844"/>
          </a:xfrm>
        </p:spPr>
        <p:txBody>
          <a:bodyPr/>
          <a:lstStyle/>
          <a:p>
            <a:pPr>
              <a:lnSpc>
                <a:spcPct val="100000"/>
              </a:lnSpc>
              <a:buClr>
                <a:srgbClr val="800000"/>
              </a:buClr>
              <a:buSzPct val="78000"/>
            </a:pPr>
            <a:r>
              <a:rPr lang="en-US" altLang="en-US" sz="2400" dirty="0"/>
              <a:t>A calibration or blood glucose symbol appears on the device</a:t>
            </a:r>
          </a:p>
          <a:p>
            <a:pPr lvl="1">
              <a:lnSpc>
                <a:spcPct val="100000"/>
              </a:lnSpc>
              <a:buClr>
                <a:srgbClr val="800000"/>
              </a:buClr>
              <a:buSzPct val="78000"/>
            </a:pPr>
            <a:r>
              <a:rPr lang="en-US" altLang="en-US" sz="2400" dirty="0"/>
              <a:t>If making a dosing decisions</a:t>
            </a:r>
          </a:p>
          <a:p>
            <a:pPr>
              <a:lnSpc>
                <a:spcPct val="100000"/>
              </a:lnSpc>
              <a:buClr>
                <a:srgbClr val="800000"/>
              </a:buClr>
              <a:buSzPct val="78000"/>
            </a:pPr>
            <a:r>
              <a:rPr lang="en-US" altLang="en-US" sz="2400" dirty="0"/>
              <a:t>Symptoms or expectations do not match CGM readings</a:t>
            </a:r>
          </a:p>
          <a:p>
            <a:pPr>
              <a:lnSpc>
                <a:spcPct val="100000"/>
              </a:lnSpc>
              <a:buClr>
                <a:srgbClr val="800000"/>
              </a:buClr>
              <a:buSzPct val="78000"/>
            </a:pPr>
            <a:r>
              <a:rPr lang="en-US" altLang="en-US" sz="2400" dirty="0"/>
              <a:t>Off-label indications to ensure accuracy: dialysis, inpatient use</a:t>
            </a:r>
          </a:p>
          <a:p>
            <a:pPr>
              <a:lnSpc>
                <a:spcPct val="100000"/>
              </a:lnSpc>
              <a:buClr>
                <a:srgbClr val="800000"/>
              </a:buClr>
              <a:buSzPct val="78000"/>
            </a:pPr>
            <a:r>
              <a:rPr lang="en-US" altLang="en-US" sz="2400" dirty="0"/>
              <a:t>Possibly after correcting a low</a:t>
            </a:r>
          </a:p>
          <a:p>
            <a:pPr>
              <a:lnSpc>
                <a:spcPct val="100000"/>
              </a:lnSpc>
              <a:buClr>
                <a:srgbClr val="800000"/>
              </a:buClr>
              <a:buSzPct val="78000"/>
            </a:pPr>
            <a:r>
              <a:rPr lang="en-US" altLang="en-US" sz="2400" dirty="0"/>
              <a:t>If taking an interfering substance </a:t>
            </a:r>
          </a:p>
          <a:p>
            <a:pPr>
              <a:lnSpc>
                <a:spcPct val="100000"/>
              </a:lnSpc>
              <a:buClr>
                <a:srgbClr val="800000"/>
              </a:buClr>
              <a:buSzPct val="78000"/>
            </a:pPr>
            <a:r>
              <a:rPr lang="en-US" altLang="en-US" sz="2400" dirty="0"/>
              <a:t>Counsel </a:t>
            </a:r>
            <a:r>
              <a:rPr lang="en-US" altLang="en-US" sz="2400" dirty="0" err="1"/>
              <a:t>pwd</a:t>
            </a:r>
            <a:r>
              <a:rPr lang="en-US" altLang="en-US" sz="2400" dirty="0"/>
              <a:t> about “lag time”</a:t>
            </a:r>
          </a:p>
          <a:p>
            <a:pPr>
              <a:buClr>
                <a:srgbClr val="800000"/>
              </a:buClr>
              <a:buSzPct val="78000"/>
            </a:pPr>
            <a:endParaRPr lang="en-US" altLang="en-US" sz="1650" dirty="0"/>
          </a:p>
          <a:p>
            <a:pPr>
              <a:buClr>
                <a:srgbClr val="800000"/>
              </a:buClr>
              <a:buSzPct val="78000"/>
            </a:pPr>
            <a:endParaRPr lang="en-US" altLang="en-US" sz="1650" dirty="0"/>
          </a:p>
          <a:p>
            <a:pPr>
              <a:buClr>
                <a:srgbClr val="800000"/>
              </a:buClr>
              <a:buSzPct val="78000"/>
            </a:pPr>
            <a:endParaRPr lang="en-US" altLang="en-US" sz="1650" dirty="0"/>
          </a:p>
          <a:p>
            <a:pPr>
              <a:buClr>
                <a:srgbClr val="800000"/>
              </a:buClr>
              <a:buSzPct val="78000"/>
            </a:pPr>
            <a:endParaRPr lang="en-US" altLang="en-US" sz="1650" dirty="0"/>
          </a:p>
        </p:txBody>
      </p:sp>
      <p:pic>
        <p:nvPicPr>
          <p:cNvPr id="139267" name="Picture 5">
            <a:extLst>
              <a:ext uri="{FF2B5EF4-FFF2-40B4-BE49-F238E27FC236}">
                <a16:creationId xmlns:a16="http://schemas.microsoft.com/office/drawing/2014/main" id="{F9601AB4-D04E-1A52-0345-A35727459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946" y="941352"/>
            <a:ext cx="138588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peech Bubble: Rectangle with Corners Rounded 3">
            <a:extLst>
              <a:ext uri="{FF2B5EF4-FFF2-40B4-BE49-F238E27FC236}">
                <a16:creationId xmlns:a16="http://schemas.microsoft.com/office/drawing/2014/main" id="{40B16CC7-BB62-169E-4D4C-2F837911484B}"/>
              </a:ext>
            </a:extLst>
          </p:cNvPr>
          <p:cNvSpPr/>
          <p:nvPr/>
        </p:nvSpPr>
        <p:spPr>
          <a:xfrm>
            <a:off x="5791200" y="4928430"/>
            <a:ext cx="3089673" cy="988219"/>
          </a:xfrm>
          <a:prstGeom prst="wedgeRound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fontAlgn="auto">
              <a:spcBef>
                <a:spcPts val="0"/>
              </a:spcBef>
              <a:spcAft>
                <a:spcPts val="0"/>
              </a:spcAft>
              <a:defRPr/>
            </a:pPr>
            <a:r>
              <a:rPr lang="en-US" sz="1600" dirty="0">
                <a:solidFill>
                  <a:prstClr val="white"/>
                </a:solidFill>
                <a:latin typeface="Calibri" panose="020F0502020204030204" pitchFamily="34" charset="0"/>
                <a:ea typeface="Calibri" panose="020F0502020204030204" pitchFamily="34" charset="0"/>
                <a:cs typeface="Calibri" panose="020F0502020204030204" pitchFamily="34" charset="0"/>
              </a:rPr>
              <a:t>Per ADA, every person using CGM should have access to a meter and test strips</a:t>
            </a:r>
          </a:p>
        </p:txBody>
      </p:sp>
      <p:sp>
        <p:nvSpPr>
          <p:cNvPr id="5" name="Subtitle 2">
            <a:extLst>
              <a:ext uri="{FF2B5EF4-FFF2-40B4-BE49-F238E27FC236}">
                <a16:creationId xmlns:a16="http://schemas.microsoft.com/office/drawing/2014/main" id="{4BCAC45D-9ECB-9C13-7614-B4055727C7EB}"/>
              </a:ext>
            </a:extLst>
          </p:cNvPr>
          <p:cNvSpPr txBox="1">
            <a:spLocks/>
          </p:cNvSpPr>
          <p:nvPr/>
        </p:nvSpPr>
        <p:spPr>
          <a:xfrm>
            <a:off x="564533" y="718312"/>
            <a:ext cx="8583215" cy="50006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4050" dirty="0">
                <a:solidFill>
                  <a:srgbClr val="44546A"/>
                </a:solidFill>
              </a:rPr>
              <a:t>When to Check BGM?</a:t>
            </a:r>
          </a:p>
        </p:txBody>
      </p:sp>
      <p:sp>
        <p:nvSpPr>
          <p:cNvPr id="2" name="Oval 1">
            <a:extLst>
              <a:ext uri="{FF2B5EF4-FFF2-40B4-BE49-F238E27FC236}">
                <a16:creationId xmlns:a16="http://schemas.microsoft.com/office/drawing/2014/main" id="{833F7043-B672-EBA1-386B-7E3D2A994B18}"/>
              </a:ext>
            </a:extLst>
          </p:cNvPr>
          <p:cNvSpPr/>
          <p:nvPr/>
        </p:nvSpPr>
        <p:spPr>
          <a:xfrm>
            <a:off x="7600950" y="2343150"/>
            <a:ext cx="1085850" cy="171450"/>
          </a:xfrm>
          <a:prstGeom prst="ellipse">
            <a:avLst/>
          </a:prstGeom>
          <a:solidFill>
            <a:srgbClr val="0402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solidFill>
                <a:prstClr val="white"/>
              </a:solidFill>
              <a:latin typeface="Calibri" panose="020F0502020204030204"/>
            </a:endParaRPr>
          </a:p>
        </p:txBody>
      </p:sp>
    </p:spTree>
    <p:extLst>
      <p:ext uri="{BB962C8B-B14F-4D97-AF65-F5344CB8AC3E}">
        <p14:creationId xmlns:p14="http://schemas.microsoft.com/office/powerpoint/2010/main" val="1102625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Google Shape;439;p74">
            <a:extLst>
              <a:ext uri="{FF2B5EF4-FFF2-40B4-BE49-F238E27FC236}">
                <a16:creationId xmlns:a16="http://schemas.microsoft.com/office/drawing/2014/main" id="{4AFAC27B-D96C-5CF7-B21E-0969CD102466}"/>
              </a:ext>
            </a:extLst>
          </p:cNvPr>
          <p:cNvSpPr>
            <a:spLocks noGrp="1"/>
          </p:cNvSpPr>
          <p:nvPr>
            <p:ph type="ctrTitle"/>
          </p:nvPr>
        </p:nvSpPr>
        <p:spPr>
          <a:xfrm>
            <a:off x="-15478" y="1025129"/>
            <a:ext cx="8314135" cy="1790700"/>
          </a:xfrm>
        </p:spPr>
        <p:txBody>
          <a:bodyPr vert="horz" wrap="square" lIns="68569" tIns="34275" rIns="68569" bIns="34275" numCol="1" anchor="b" anchorCtr="0" compatLnSpc="1">
            <a:prstTxWarp prst="textNoShape">
              <a:avLst/>
            </a:prstTxWarp>
          </a:bodyPr>
          <a:lstStyle/>
          <a:p>
            <a:pPr algn="ctr">
              <a:buClr>
                <a:srgbClr val="000000"/>
              </a:buClr>
              <a:buSzPts val="5400"/>
              <a:buFont typeface="Calibri" panose="020F0502020204030204" pitchFamily="34" charset="0"/>
              <a:buNone/>
            </a:pPr>
            <a:r>
              <a:rPr lang="en-US" altLang="en-US"/>
              <a:t>Downloading CGM Data</a:t>
            </a:r>
          </a:p>
        </p:txBody>
      </p:sp>
      <p:sp>
        <p:nvSpPr>
          <p:cNvPr id="141315" name="Subtitle 3">
            <a:extLst>
              <a:ext uri="{FF2B5EF4-FFF2-40B4-BE49-F238E27FC236}">
                <a16:creationId xmlns:a16="http://schemas.microsoft.com/office/drawing/2014/main" id="{E86E50EA-CE14-F836-536A-9A55701BAF81}"/>
              </a:ext>
            </a:extLst>
          </p:cNvPr>
          <p:cNvSpPr>
            <a:spLocks noGrp="1"/>
          </p:cNvSpPr>
          <p:nvPr>
            <p:ph type="subTitle" idx="1"/>
          </p:nvPr>
        </p:nvSpPr>
        <p:spPr>
          <a:xfrm>
            <a:off x="845344" y="2815829"/>
            <a:ext cx="6858000" cy="983456"/>
          </a:xfrm>
        </p:spPr>
        <p:txBody>
          <a:bodyPr/>
          <a:lstStyle/>
          <a:p>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93DEDDB-1592-1C75-822A-5F01AC9F5A3E}"/>
              </a:ext>
            </a:extLst>
          </p:cNvPr>
          <p:cNvSpPr>
            <a:spLocks noGrp="1"/>
          </p:cNvSpPr>
          <p:nvPr>
            <p:ph type="title"/>
          </p:nvPr>
        </p:nvSpPr>
        <p:spPr/>
        <p:txBody>
          <a:bodyPr>
            <a:normAutofit/>
          </a:bodyPr>
          <a:lstStyle/>
          <a:p>
            <a:pPr>
              <a:defRPr/>
            </a:pPr>
            <a:r>
              <a:rPr lang="en-US" sz="3600">
                <a:latin typeface="+mn-lt"/>
                <a:ea typeface="+mj-lt"/>
                <a:cs typeface="Arial Black" panose="020B0604020202020204" pitchFamily="34" charset="0"/>
              </a:rPr>
              <a:t>CGM Key Metrics</a:t>
            </a:r>
            <a:endParaRPr lang="en-US" sz="3600" baseline="30000">
              <a:latin typeface="+mn-lt"/>
              <a:ea typeface="+mj-lt"/>
              <a:cs typeface="Arial Black" panose="020B0604020202020204" pitchFamily="34" charset="0"/>
            </a:endParaRPr>
          </a:p>
        </p:txBody>
      </p:sp>
      <p:sp>
        <p:nvSpPr>
          <p:cNvPr id="85" name="Footer Placeholder 6">
            <a:extLst>
              <a:ext uri="{FF2B5EF4-FFF2-40B4-BE49-F238E27FC236}">
                <a16:creationId xmlns:a16="http://schemas.microsoft.com/office/drawing/2014/main" id="{C46323BB-7BAD-08CB-620C-570D036C26A3}"/>
              </a:ext>
            </a:extLst>
          </p:cNvPr>
          <p:cNvSpPr txBox="1">
            <a:spLocks/>
          </p:cNvSpPr>
          <p:nvPr/>
        </p:nvSpPr>
        <p:spPr>
          <a:xfrm>
            <a:off x="186929" y="5607844"/>
            <a:ext cx="8359378" cy="4321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endParaRPr lang="en-US" sz="600">
              <a:solidFill>
                <a:srgbClr val="8E908F"/>
              </a:solidFill>
              <a:latin typeface="Arial" panose="020B0604020202020204" pitchFamily="34" charset="0"/>
              <a:cs typeface="Arial" panose="020B0604020202020204" pitchFamily="34" charset="0"/>
            </a:endParaRPr>
          </a:p>
          <a:p>
            <a:pPr marL="171450" indent="-171450" defTabSz="685800" fontAlgn="auto">
              <a:spcBef>
                <a:spcPts val="0"/>
              </a:spcBef>
              <a:spcAft>
                <a:spcPts val="0"/>
              </a:spcAft>
              <a:buFontTx/>
              <a:buAutoNum type="arabicPeriod"/>
              <a:defRPr/>
            </a:pPr>
            <a:r>
              <a:rPr lang="en-US" sz="600" err="1">
                <a:solidFill>
                  <a:srgbClr val="8E908F"/>
                </a:solidFill>
                <a:latin typeface="Arial"/>
                <a:cs typeface="Arial"/>
              </a:rPr>
              <a:t>Battelino</a:t>
            </a:r>
            <a:r>
              <a:rPr lang="en-US" sz="600">
                <a:solidFill>
                  <a:srgbClr val="8E908F"/>
                </a:solidFill>
                <a:latin typeface="Arial"/>
                <a:cs typeface="Arial"/>
              </a:rPr>
              <a:t> T et al. </a:t>
            </a:r>
            <a:r>
              <a:rPr lang="en-US" sz="600" i="1">
                <a:solidFill>
                  <a:srgbClr val="8E908F"/>
                </a:solidFill>
                <a:latin typeface="Arial"/>
                <a:cs typeface="Arial"/>
              </a:rPr>
              <a:t>Diabetes Care</a:t>
            </a:r>
            <a:r>
              <a:rPr lang="en-US" sz="600">
                <a:solidFill>
                  <a:srgbClr val="8E908F"/>
                </a:solidFill>
                <a:latin typeface="Arial"/>
                <a:cs typeface="Arial"/>
              </a:rPr>
              <a:t>. 2019;42(8):1593-1603. </a:t>
            </a:r>
            <a:r>
              <a:rPr lang="en-US" sz="600">
                <a:solidFill>
                  <a:srgbClr val="DBDBDB">
                    <a:lumMod val="75000"/>
                  </a:srgbClr>
                </a:solidFill>
                <a:latin typeface="Arial"/>
                <a:cs typeface="Arial"/>
              </a:rPr>
              <a:t>. 2. American Diabetes Association. </a:t>
            </a:r>
            <a:r>
              <a:rPr lang="en-US" sz="600" i="1">
                <a:solidFill>
                  <a:srgbClr val="DBDBDB">
                    <a:lumMod val="75000"/>
                  </a:srgbClr>
                </a:solidFill>
                <a:latin typeface="Arial"/>
                <a:cs typeface="Arial"/>
              </a:rPr>
              <a:t>Diabetes Care 2021;44(Suppl. 1):S73–S84 | https://doi.org/10.2337/dc21-S006</a:t>
            </a:r>
            <a:r>
              <a:rPr lang="en-US" sz="600">
                <a:solidFill>
                  <a:srgbClr val="8E908F"/>
                </a:solidFill>
                <a:latin typeface="Arial"/>
                <a:cs typeface="Arial"/>
              </a:rPr>
              <a:t>. </a:t>
            </a:r>
          </a:p>
          <a:p>
            <a:pPr defTabSz="685800" fontAlgn="auto">
              <a:spcBef>
                <a:spcPts val="0"/>
              </a:spcBef>
              <a:spcAft>
                <a:spcPts val="0"/>
              </a:spcAft>
              <a:defRPr/>
            </a:pPr>
            <a:br>
              <a:rPr lang="en-US" sz="600">
                <a:solidFill>
                  <a:srgbClr val="8E908F"/>
                </a:solidFill>
                <a:latin typeface="Arial" panose="020B0604020202020204" pitchFamily="34" charset="0"/>
                <a:cs typeface="Arial" panose="020B0604020202020204" pitchFamily="34" charset="0"/>
              </a:rPr>
            </a:br>
            <a:endParaRPr lang="en-US" sz="600">
              <a:solidFill>
                <a:srgbClr val="8E908F"/>
              </a:solidFill>
              <a:latin typeface="Arial"/>
              <a:cs typeface="Arial"/>
            </a:endParaRPr>
          </a:p>
        </p:txBody>
      </p:sp>
      <p:grpSp>
        <p:nvGrpSpPr>
          <p:cNvPr id="143364" name="Group 99">
            <a:extLst>
              <a:ext uri="{FF2B5EF4-FFF2-40B4-BE49-F238E27FC236}">
                <a16:creationId xmlns:a16="http://schemas.microsoft.com/office/drawing/2014/main" id="{B5941D02-E328-5459-93CB-6DB80D7F6BFE}"/>
              </a:ext>
            </a:extLst>
          </p:cNvPr>
          <p:cNvGrpSpPr>
            <a:grpSpLocks/>
          </p:cNvGrpSpPr>
          <p:nvPr/>
        </p:nvGrpSpPr>
        <p:grpSpPr bwMode="auto">
          <a:xfrm>
            <a:off x="157162" y="2093119"/>
            <a:ext cx="3005138" cy="3338289"/>
            <a:chOff x="4167711" y="1745545"/>
            <a:chExt cx="4006066" cy="4125652"/>
          </a:xfrm>
        </p:grpSpPr>
        <p:sp>
          <p:nvSpPr>
            <p:cNvPr id="101" name="TextBox 100">
              <a:extLst>
                <a:ext uri="{FF2B5EF4-FFF2-40B4-BE49-F238E27FC236}">
                  <a16:creationId xmlns:a16="http://schemas.microsoft.com/office/drawing/2014/main" id="{EF563CF2-5F69-66F0-D3B6-72082B61726F}"/>
                </a:ext>
              </a:extLst>
            </p:cNvPr>
            <p:cNvSpPr txBox="1"/>
            <p:nvPr/>
          </p:nvSpPr>
          <p:spPr>
            <a:xfrm>
              <a:off x="4167711" y="1745545"/>
              <a:ext cx="3688628" cy="570552"/>
            </a:xfrm>
            <a:prstGeom prst="rect">
              <a:avLst/>
            </a:prstGeom>
            <a:noFill/>
          </p:spPr>
          <p:txBody>
            <a:bodyPr>
              <a:spAutoFit/>
            </a:bodyPr>
            <a:lstStyle/>
            <a:p>
              <a:pPr algn="ctr" defTabSz="685800" fontAlgn="auto">
                <a:spcBef>
                  <a:spcPts val="0"/>
                </a:spcBef>
                <a:spcAft>
                  <a:spcPts val="0"/>
                </a:spcAft>
                <a:defRPr/>
              </a:pPr>
              <a:r>
                <a:rPr lang="en-GB" sz="1200" b="1" kern="0" dirty="0">
                  <a:solidFill>
                    <a:srgbClr val="4D4D4D"/>
                  </a:solidFill>
                  <a:latin typeface="Arial" panose="020B0604020202020204"/>
                  <a:cs typeface="Arial"/>
                </a:rPr>
                <a:t>Recommended Time in Range </a:t>
              </a:r>
            </a:p>
            <a:p>
              <a:pPr algn="ctr" defTabSz="685800" fontAlgn="auto">
                <a:spcBef>
                  <a:spcPts val="0"/>
                </a:spcBef>
                <a:spcAft>
                  <a:spcPts val="0"/>
                </a:spcAft>
                <a:defRPr/>
              </a:pPr>
              <a:r>
                <a:rPr lang="en-GB" sz="1200" b="1" kern="0" dirty="0">
                  <a:solidFill>
                    <a:srgbClr val="4D4D4D"/>
                  </a:solidFill>
                  <a:latin typeface="Arial" panose="020B0604020202020204"/>
                  <a:cs typeface="Arial"/>
                </a:rPr>
                <a:t>for most people with T1D &amp; T2D</a:t>
              </a:r>
              <a:endParaRPr lang="en-GB" sz="1200" b="1" kern="0" dirty="0">
                <a:solidFill>
                  <a:srgbClr val="4D4D4D"/>
                </a:solidFill>
                <a:latin typeface="Arial" panose="020B0604020202020204"/>
                <a:cs typeface="Arial" charset="0"/>
              </a:endParaRPr>
            </a:p>
          </p:txBody>
        </p:sp>
        <p:sp>
          <p:nvSpPr>
            <p:cNvPr id="143393" name="TextBox 101">
              <a:extLst>
                <a:ext uri="{FF2B5EF4-FFF2-40B4-BE49-F238E27FC236}">
                  <a16:creationId xmlns:a16="http://schemas.microsoft.com/office/drawing/2014/main" id="{5B0338B1-1FD3-DB75-E4FE-7C7072CEC5E9}"/>
                </a:ext>
              </a:extLst>
            </p:cNvPr>
            <p:cNvSpPr txBox="1">
              <a:spLocks noChangeArrowheads="1"/>
            </p:cNvSpPr>
            <p:nvPr/>
          </p:nvSpPr>
          <p:spPr bwMode="auto">
            <a:xfrm>
              <a:off x="6315076" y="2337273"/>
              <a:ext cx="1075299" cy="28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900" b="1" i="1">
                  <a:solidFill>
                    <a:srgbClr val="4D4D4D"/>
                  </a:solidFill>
                  <a:ea typeface="MS PGothic" panose="020B0600070205080204" pitchFamily="34" charset="-128"/>
                  <a:cs typeface="Arial" panose="020B0604020202020204" pitchFamily="34" charset="0"/>
                </a:rPr>
                <a:t>Target time</a:t>
              </a:r>
            </a:p>
          </p:txBody>
        </p:sp>
        <p:sp>
          <p:nvSpPr>
            <p:cNvPr id="143394" name="TextBox 102">
              <a:extLst>
                <a:ext uri="{FF2B5EF4-FFF2-40B4-BE49-F238E27FC236}">
                  <a16:creationId xmlns:a16="http://schemas.microsoft.com/office/drawing/2014/main" id="{4D5788CF-0173-7975-9B44-4BB28740637E}"/>
                </a:ext>
              </a:extLst>
            </p:cNvPr>
            <p:cNvSpPr txBox="1">
              <a:spLocks noChangeArrowheads="1"/>
            </p:cNvSpPr>
            <p:nvPr/>
          </p:nvSpPr>
          <p:spPr bwMode="auto">
            <a:xfrm>
              <a:off x="6377064" y="2556971"/>
              <a:ext cx="1318906" cy="28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b="1">
                  <a:solidFill>
                    <a:srgbClr val="4D4D4D"/>
                  </a:solidFill>
                  <a:ea typeface="MS PGothic" panose="020B0600070205080204" pitchFamily="34" charset="-128"/>
                  <a:cs typeface="Arial" panose="020B0604020202020204" pitchFamily="34" charset="0"/>
                </a:rPr>
                <a:t>&lt;5% Very High</a:t>
              </a:r>
            </a:p>
          </p:txBody>
        </p:sp>
        <p:sp>
          <p:nvSpPr>
            <p:cNvPr id="143395" name="TextBox 103">
              <a:extLst>
                <a:ext uri="{FF2B5EF4-FFF2-40B4-BE49-F238E27FC236}">
                  <a16:creationId xmlns:a16="http://schemas.microsoft.com/office/drawing/2014/main" id="{95670D52-B9B0-4EAD-3CB1-B8EE0AA70F26}"/>
                </a:ext>
              </a:extLst>
            </p:cNvPr>
            <p:cNvSpPr txBox="1">
              <a:spLocks noChangeArrowheads="1"/>
            </p:cNvSpPr>
            <p:nvPr/>
          </p:nvSpPr>
          <p:spPr bwMode="auto">
            <a:xfrm>
              <a:off x="6377064" y="3002718"/>
              <a:ext cx="1088119" cy="28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b="1">
                  <a:solidFill>
                    <a:srgbClr val="4D4D4D"/>
                  </a:solidFill>
                  <a:ea typeface="MS PGothic" panose="020B0600070205080204" pitchFamily="34" charset="-128"/>
                  <a:cs typeface="Arial" panose="020B0604020202020204" pitchFamily="34" charset="0"/>
                </a:rPr>
                <a:t>&lt;25%* High</a:t>
              </a:r>
            </a:p>
          </p:txBody>
        </p:sp>
        <p:sp>
          <p:nvSpPr>
            <p:cNvPr id="143396" name="TextBox 104">
              <a:extLst>
                <a:ext uri="{FF2B5EF4-FFF2-40B4-BE49-F238E27FC236}">
                  <a16:creationId xmlns:a16="http://schemas.microsoft.com/office/drawing/2014/main" id="{0751843C-CEF4-E70A-A897-90CDD13333B7}"/>
                </a:ext>
              </a:extLst>
            </p:cNvPr>
            <p:cNvSpPr txBox="1">
              <a:spLocks noChangeArrowheads="1"/>
            </p:cNvSpPr>
            <p:nvPr/>
          </p:nvSpPr>
          <p:spPr bwMode="auto">
            <a:xfrm>
              <a:off x="6377064" y="4412822"/>
              <a:ext cx="1336001" cy="28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b="1">
                  <a:solidFill>
                    <a:srgbClr val="4D4D4D"/>
                  </a:solidFill>
                  <a:ea typeface="MS PGothic" panose="020B0600070205080204" pitchFamily="34" charset="-128"/>
                  <a:cs typeface="Arial" panose="020B0604020202020204" pitchFamily="34" charset="0"/>
                </a:rPr>
                <a:t>&gt;70% In Range</a:t>
              </a:r>
            </a:p>
          </p:txBody>
        </p:sp>
        <p:sp>
          <p:nvSpPr>
            <p:cNvPr id="143397" name="TextBox 105">
              <a:extLst>
                <a:ext uri="{FF2B5EF4-FFF2-40B4-BE49-F238E27FC236}">
                  <a16:creationId xmlns:a16="http://schemas.microsoft.com/office/drawing/2014/main" id="{7FA84CD8-B7C0-09B6-2A5E-F4C69F155357}"/>
                </a:ext>
              </a:extLst>
            </p:cNvPr>
            <p:cNvSpPr txBox="1">
              <a:spLocks noChangeArrowheads="1"/>
            </p:cNvSpPr>
            <p:nvPr/>
          </p:nvSpPr>
          <p:spPr bwMode="auto">
            <a:xfrm>
              <a:off x="6377064" y="5403721"/>
              <a:ext cx="1028285" cy="28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b="1">
                  <a:solidFill>
                    <a:srgbClr val="4D4D4D"/>
                  </a:solidFill>
                  <a:ea typeface="MS PGothic" panose="020B0600070205080204" pitchFamily="34" charset="-128"/>
                  <a:cs typeface="Arial" panose="020B0604020202020204" pitchFamily="34" charset="0"/>
                </a:rPr>
                <a:t>&lt;4%** Low</a:t>
              </a:r>
            </a:p>
          </p:txBody>
        </p:sp>
        <p:sp>
          <p:nvSpPr>
            <p:cNvPr id="143398" name="TextBox 106">
              <a:extLst>
                <a:ext uri="{FF2B5EF4-FFF2-40B4-BE49-F238E27FC236}">
                  <a16:creationId xmlns:a16="http://schemas.microsoft.com/office/drawing/2014/main" id="{679BDD7F-DDC1-5612-C270-0DD225DDA4D5}"/>
                </a:ext>
              </a:extLst>
            </p:cNvPr>
            <p:cNvSpPr txBox="1">
              <a:spLocks noChangeArrowheads="1"/>
            </p:cNvSpPr>
            <p:nvPr/>
          </p:nvSpPr>
          <p:spPr bwMode="auto">
            <a:xfrm>
              <a:off x="6377064" y="5585921"/>
              <a:ext cx="1284715" cy="28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b="1">
                  <a:solidFill>
                    <a:srgbClr val="4D4D4D"/>
                  </a:solidFill>
                  <a:ea typeface="MS PGothic" panose="020B0600070205080204" pitchFamily="34" charset="-128"/>
                  <a:cs typeface="Arial" panose="020B0604020202020204" pitchFamily="34" charset="0"/>
                </a:rPr>
                <a:t>&lt;1% Very Low</a:t>
              </a:r>
            </a:p>
          </p:txBody>
        </p:sp>
        <p:sp>
          <p:nvSpPr>
            <p:cNvPr id="143399" name="TextBox 107">
              <a:extLst>
                <a:ext uri="{FF2B5EF4-FFF2-40B4-BE49-F238E27FC236}">
                  <a16:creationId xmlns:a16="http://schemas.microsoft.com/office/drawing/2014/main" id="{770EB9EA-6EE0-7C7C-F359-CF30C3922AD7}"/>
                </a:ext>
              </a:extLst>
            </p:cNvPr>
            <p:cNvSpPr txBox="1">
              <a:spLocks noChangeArrowheads="1"/>
            </p:cNvSpPr>
            <p:nvPr/>
          </p:nvSpPr>
          <p:spPr bwMode="auto">
            <a:xfrm>
              <a:off x="4417791" y="2542905"/>
              <a:ext cx="1180670" cy="4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a:solidFill>
                    <a:srgbClr val="4D4D4D"/>
                  </a:solidFill>
                  <a:ea typeface="MS PGothic" panose="020B0600070205080204" pitchFamily="34" charset="-128"/>
                  <a:cs typeface="Arial" panose="020B0604020202020204" pitchFamily="34" charset="0"/>
                </a:rPr>
                <a:t>&gt;250 mg/dL</a:t>
              </a:r>
              <a:br>
                <a:rPr lang="en-US" altLang="en-US" sz="900">
                  <a:solidFill>
                    <a:srgbClr val="4D4D4D"/>
                  </a:solidFill>
                  <a:ea typeface="MS PGothic" panose="020B0600070205080204" pitchFamily="34" charset="-128"/>
                  <a:cs typeface="Arial" panose="020B0604020202020204" pitchFamily="34" charset="0"/>
                </a:rPr>
              </a:br>
              <a:endParaRPr lang="en-US" altLang="en-US" sz="900">
                <a:solidFill>
                  <a:srgbClr val="4D4D4D"/>
                </a:solidFill>
                <a:ea typeface="MS PGothic" panose="020B0600070205080204" pitchFamily="34" charset="-128"/>
                <a:cs typeface="Arial" panose="020B0604020202020204" pitchFamily="34" charset="0"/>
              </a:endParaRPr>
            </a:p>
          </p:txBody>
        </p:sp>
        <p:sp>
          <p:nvSpPr>
            <p:cNvPr id="143400" name="TextBox 108">
              <a:extLst>
                <a:ext uri="{FF2B5EF4-FFF2-40B4-BE49-F238E27FC236}">
                  <a16:creationId xmlns:a16="http://schemas.microsoft.com/office/drawing/2014/main" id="{5B8294D3-5133-6C94-75ED-CC0283D39EB2}"/>
                </a:ext>
              </a:extLst>
            </p:cNvPr>
            <p:cNvSpPr txBox="1">
              <a:spLocks noChangeArrowheads="1"/>
            </p:cNvSpPr>
            <p:nvPr/>
          </p:nvSpPr>
          <p:spPr bwMode="auto">
            <a:xfrm>
              <a:off x="4369306" y="3912443"/>
              <a:ext cx="1229155" cy="45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a:solidFill>
                    <a:srgbClr val="4D4D4D"/>
                  </a:solidFill>
                  <a:ea typeface="MS PGothic" panose="020B0600070205080204" pitchFamily="34" charset="-128"/>
                  <a:cs typeface="Arial" panose="020B0604020202020204" pitchFamily="34" charset="0"/>
                </a:rPr>
                <a:t>Target Range:</a:t>
              </a:r>
              <a:br>
                <a:rPr lang="en-US" altLang="en-US" sz="900">
                  <a:solidFill>
                    <a:srgbClr val="4D4D4D"/>
                  </a:solidFill>
                  <a:ea typeface="MS PGothic" panose="020B0600070205080204" pitchFamily="34" charset="-128"/>
                  <a:cs typeface="Arial" panose="020B0604020202020204" pitchFamily="34" charset="0"/>
                </a:rPr>
              </a:br>
              <a:r>
                <a:rPr lang="en-US" altLang="en-US" sz="900">
                  <a:solidFill>
                    <a:srgbClr val="4D4D4D"/>
                  </a:solidFill>
                  <a:ea typeface="MS PGothic" panose="020B0600070205080204" pitchFamily="34" charset="-128"/>
                  <a:cs typeface="Arial" panose="020B0604020202020204" pitchFamily="34" charset="0"/>
                </a:rPr>
                <a:t>70-180 mg/dL</a:t>
              </a:r>
            </a:p>
          </p:txBody>
        </p:sp>
        <p:sp>
          <p:nvSpPr>
            <p:cNvPr id="143401" name="TextBox 109">
              <a:extLst>
                <a:ext uri="{FF2B5EF4-FFF2-40B4-BE49-F238E27FC236}">
                  <a16:creationId xmlns:a16="http://schemas.microsoft.com/office/drawing/2014/main" id="{611E5B67-F709-1E1B-A1F4-F36FE0DC2753}"/>
                </a:ext>
              </a:extLst>
            </p:cNvPr>
            <p:cNvSpPr txBox="1">
              <a:spLocks noChangeArrowheads="1"/>
            </p:cNvSpPr>
            <p:nvPr/>
          </p:nvSpPr>
          <p:spPr bwMode="auto">
            <a:xfrm>
              <a:off x="4621461" y="5414472"/>
              <a:ext cx="977001" cy="28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a:solidFill>
                    <a:srgbClr val="4D4D4D"/>
                  </a:solidFill>
                  <a:ea typeface="MS PGothic" panose="020B0600070205080204" pitchFamily="34" charset="-128"/>
                  <a:cs typeface="Arial" panose="020B0604020202020204" pitchFamily="34" charset="0"/>
                </a:rPr>
                <a:t>&lt;70 mg/dL</a:t>
              </a:r>
            </a:p>
          </p:txBody>
        </p:sp>
        <p:sp>
          <p:nvSpPr>
            <p:cNvPr id="143402" name="TextBox 110">
              <a:extLst>
                <a:ext uri="{FF2B5EF4-FFF2-40B4-BE49-F238E27FC236}">
                  <a16:creationId xmlns:a16="http://schemas.microsoft.com/office/drawing/2014/main" id="{99AAF0E9-559E-F09A-18EA-90DE0C04E29B}"/>
                </a:ext>
              </a:extLst>
            </p:cNvPr>
            <p:cNvSpPr txBox="1">
              <a:spLocks noChangeArrowheads="1"/>
            </p:cNvSpPr>
            <p:nvPr/>
          </p:nvSpPr>
          <p:spPr bwMode="auto">
            <a:xfrm>
              <a:off x="4621461" y="5585920"/>
              <a:ext cx="977001" cy="28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a:solidFill>
                    <a:srgbClr val="4D4D4D"/>
                  </a:solidFill>
                  <a:ea typeface="MS PGothic" panose="020B0600070205080204" pitchFamily="34" charset="-128"/>
                  <a:cs typeface="Arial" panose="020B0604020202020204" pitchFamily="34" charset="0"/>
                </a:rPr>
                <a:t>&lt;54 mg/dL</a:t>
              </a:r>
            </a:p>
          </p:txBody>
        </p:sp>
        <p:sp>
          <p:nvSpPr>
            <p:cNvPr id="143403" name="Rectangle 111">
              <a:extLst>
                <a:ext uri="{FF2B5EF4-FFF2-40B4-BE49-F238E27FC236}">
                  <a16:creationId xmlns:a16="http://schemas.microsoft.com/office/drawing/2014/main" id="{1E30BA86-5E2C-4A1D-B113-D33138953AB6}"/>
                </a:ext>
              </a:extLst>
            </p:cNvPr>
            <p:cNvSpPr>
              <a:spLocks noChangeArrowheads="1"/>
            </p:cNvSpPr>
            <p:nvPr/>
          </p:nvSpPr>
          <p:spPr bwMode="auto">
            <a:xfrm>
              <a:off x="5638850" y="3380898"/>
              <a:ext cx="704088" cy="2126047"/>
            </a:xfrm>
            <a:prstGeom prst="rect">
              <a:avLst/>
            </a:prstGeom>
            <a:solidFill>
              <a:schemeClr val="accent1"/>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en-US" altLang="en-US" sz="1350">
                <a:solidFill>
                  <a:srgbClr val="4D4D4D"/>
                </a:solidFill>
                <a:ea typeface="MS PGothic" panose="020B0600070205080204" pitchFamily="34" charset="-128"/>
                <a:cs typeface="Arial" panose="020B0604020202020204" pitchFamily="34" charset="0"/>
              </a:endParaRPr>
            </a:p>
          </p:txBody>
        </p:sp>
        <p:sp>
          <p:nvSpPr>
            <p:cNvPr id="143404" name="Rectangle 112">
              <a:extLst>
                <a:ext uri="{FF2B5EF4-FFF2-40B4-BE49-F238E27FC236}">
                  <a16:creationId xmlns:a16="http://schemas.microsoft.com/office/drawing/2014/main" id="{EC9BA7B3-DA69-0533-B610-25751C804EC3}"/>
                </a:ext>
              </a:extLst>
            </p:cNvPr>
            <p:cNvSpPr>
              <a:spLocks noChangeArrowheads="1"/>
            </p:cNvSpPr>
            <p:nvPr/>
          </p:nvSpPr>
          <p:spPr bwMode="auto">
            <a:xfrm>
              <a:off x="5638850" y="2764051"/>
              <a:ext cx="704088" cy="616847"/>
            </a:xfrm>
            <a:prstGeom prst="rect">
              <a:avLst/>
            </a:prstGeom>
            <a:solidFill>
              <a:srgbClr val="FFE200"/>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en-US" altLang="en-US" sz="1350">
                <a:solidFill>
                  <a:srgbClr val="4D4D4D"/>
                </a:solidFill>
                <a:ea typeface="MS PGothic" panose="020B0600070205080204" pitchFamily="34" charset="-128"/>
                <a:cs typeface="Arial" panose="020B0604020202020204" pitchFamily="34" charset="0"/>
              </a:endParaRPr>
            </a:p>
          </p:txBody>
        </p:sp>
        <p:sp>
          <p:nvSpPr>
            <p:cNvPr id="143405" name="Rectangle 113">
              <a:extLst>
                <a:ext uri="{FF2B5EF4-FFF2-40B4-BE49-F238E27FC236}">
                  <a16:creationId xmlns:a16="http://schemas.microsoft.com/office/drawing/2014/main" id="{AF273A5A-B5B0-408C-671A-FB90CF04135E}"/>
                </a:ext>
              </a:extLst>
            </p:cNvPr>
            <p:cNvSpPr>
              <a:spLocks noChangeArrowheads="1"/>
            </p:cNvSpPr>
            <p:nvPr/>
          </p:nvSpPr>
          <p:spPr bwMode="auto">
            <a:xfrm>
              <a:off x="5638850" y="2616152"/>
              <a:ext cx="704088" cy="147942"/>
            </a:xfrm>
            <a:prstGeom prst="rect">
              <a:avLst/>
            </a:prstGeom>
            <a:solidFill>
              <a:schemeClr val="accent2"/>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en-US" altLang="en-US" sz="1350">
                <a:solidFill>
                  <a:srgbClr val="4D4D4D"/>
                </a:solidFill>
                <a:ea typeface="MS PGothic" panose="020B0600070205080204" pitchFamily="34" charset="-128"/>
                <a:cs typeface="Arial" panose="020B0604020202020204" pitchFamily="34" charset="0"/>
              </a:endParaRPr>
            </a:p>
          </p:txBody>
        </p:sp>
        <p:sp>
          <p:nvSpPr>
            <p:cNvPr id="143406" name="Rectangle 114">
              <a:extLst>
                <a:ext uri="{FF2B5EF4-FFF2-40B4-BE49-F238E27FC236}">
                  <a16:creationId xmlns:a16="http://schemas.microsoft.com/office/drawing/2014/main" id="{DAE31C21-4DC9-4F45-ABA0-5BEE584AFBBA}"/>
                </a:ext>
              </a:extLst>
            </p:cNvPr>
            <p:cNvSpPr>
              <a:spLocks noChangeArrowheads="1"/>
            </p:cNvSpPr>
            <p:nvPr/>
          </p:nvSpPr>
          <p:spPr bwMode="auto">
            <a:xfrm>
              <a:off x="5638850" y="5506273"/>
              <a:ext cx="704088" cy="116739"/>
            </a:xfrm>
            <a:prstGeom prst="rect">
              <a:avLst/>
            </a:prstGeom>
            <a:solidFill>
              <a:srgbClr val="FF8285"/>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en-US" altLang="en-US" sz="1350">
                <a:solidFill>
                  <a:srgbClr val="4D4D4D"/>
                </a:solidFill>
                <a:ea typeface="MS PGothic" panose="020B0600070205080204" pitchFamily="34" charset="-128"/>
                <a:cs typeface="Arial" panose="020B0604020202020204" pitchFamily="34" charset="0"/>
              </a:endParaRPr>
            </a:p>
          </p:txBody>
        </p:sp>
        <p:sp>
          <p:nvSpPr>
            <p:cNvPr id="143407" name="Rectangle 115">
              <a:extLst>
                <a:ext uri="{FF2B5EF4-FFF2-40B4-BE49-F238E27FC236}">
                  <a16:creationId xmlns:a16="http://schemas.microsoft.com/office/drawing/2014/main" id="{16B232C4-75E2-8D70-8858-AD2F7E3EBB7A}"/>
                </a:ext>
              </a:extLst>
            </p:cNvPr>
            <p:cNvSpPr>
              <a:spLocks noChangeArrowheads="1"/>
            </p:cNvSpPr>
            <p:nvPr/>
          </p:nvSpPr>
          <p:spPr bwMode="auto">
            <a:xfrm>
              <a:off x="5638850" y="5619111"/>
              <a:ext cx="704088" cy="59447"/>
            </a:xfrm>
            <a:prstGeom prst="rect">
              <a:avLst/>
            </a:prstGeom>
            <a:solidFill>
              <a:srgbClr val="C00000"/>
            </a:solidFill>
            <a:ln w="19050">
              <a:solidFill>
                <a:schemeClr val="bg1"/>
              </a:solid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en-US" altLang="en-US" sz="1350">
                <a:solidFill>
                  <a:srgbClr val="4D4D4D"/>
                </a:solidFill>
                <a:ea typeface="MS PGothic" panose="020B0600070205080204" pitchFamily="34" charset="-128"/>
                <a:cs typeface="Arial" panose="020B0604020202020204" pitchFamily="34" charset="0"/>
              </a:endParaRPr>
            </a:p>
          </p:txBody>
        </p:sp>
        <p:sp>
          <p:nvSpPr>
            <p:cNvPr id="117" name="TextBox 116">
              <a:extLst>
                <a:ext uri="{FF2B5EF4-FFF2-40B4-BE49-F238E27FC236}">
                  <a16:creationId xmlns:a16="http://schemas.microsoft.com/office/drawing/2014/main" id="{52458000-014D-DFDA-B199-7160B60B2C13}"/>
                </a:ext>
              </a:extLst>
            </p:cNvPr>
            <p:cNvSpPr txBox="1"/>
            <p:nvPr/>
          </p:nvSpPr>
          <p:spPr>
            <a:xfrm>
              <a:off x="6377080" y="4622218"/>
              <a:ext cx="1796697" cy="413809"/>
            </a:xfrm>
            <a:prstGeom prst="rect">
              <a:avLst/>
            </a:prstGeom>
            <a:noFill/>
          </p:spPr>
          <p:txBody>
            <a:bodyPr>
              <a:spAutoFit/>
            </a:bodyPr>
            <a:lstStyle/>
            <a:p>
              <a:pPr defTabSz="685800" fontAlgn="auto">
                <a:spcBef>
                  <a:spcPts val="0"/>
                </a:spcBef>
                <a:spcAft>
                  <a:spcPts val="0"/>
                </a:spcAft>
                <a:defRPr/>
              </a:pPr>
              <a:r>
                <a:rPr lang="en-US" sz="788">
                  <a:solidFill>
                    <a:srgbClr val="4D4D4D"/>
                  </a:solidFill>
                  <a:latin typeface="Arial"/>
                  <a:ea typeface="MS PGothic" panose="020B0600070205080204" pitchFamily="34" charset="-128"/>
                  <a:cs typeface="Arial" pitchFamily="34" charset="0"/>
                </a:rPr>
                <a:t>Correlates with </a:t>
              </a:r>
              <a:br>
                <a:rPr lang="en-US" sz="788">
                  <a:solidFill>
                    <a:srgbClr val="4D4D4D"/>
                  </a:solidFill>
                  <a:latin typeface="Arial"/>
                  <a:ea typeface="MS PGothic" panose="020B0600070205080204" pitchFamily="34" charset="-128"/>
                  <a:cs typeface="Arial" pitchFamily="34" charset="0"/>
                </a:rPr>
              </a:br>
              <a:r>
                <a:rPr lang="en-US" sz="788">
                  <a:solidFill>
                    <a:srgbClr val="4D4D4D"/>
                  </a:solidFill>
                  <a:latin typeface="Arial"/>
                  <a:ea typeface="MS PGothic" panose="020B0600070205080204" pitchFamily="34" charset="-128"/>
                  <a:cs typeface="Arial" pitchFamily="34" charset="0"/>
                </a:rPr>
                <a:t>A1c ~7.0%</a:t>
              </a:r>
            </a:p>
          </p:txBody>
        </p:sp>
      </p:grpSp>
      <p:grpSp>
        <p:nvGrpSpPr>
          <p:cNvPr id="143365" name="Group 134">
            <a:extLst>
              <a:ext uri="{FF2B5EF4-FFF2-40B4-BE49-F238E27FC236}">
                <a16:creationId xmlns:a16="http://schemas.microsoft.com/office/drawing/2014/main" id="{4D818AB5-4F17-B338-AEFA-B48FCDC68159}"/>
              </a:ext>
            </a:extLst>
          </p:cNvPr>
          <p:cNvGrpSpPr>
            <a:grpSpLocks/>
          </p:cNvGrpSpPr>
          <p:nvPr/>
        </p:nvGrpSpPr>
        <p:grpSpPr bwMode="auto">
          <a:xfrm>
            <a:off x="2776538" y="2630092"/>
            <a:ext cx="2518172" cy="2734245"/>
            <a:chOff x="4228239" y="2364284"/>
            <a:chExt cx="3357022" cy="3644759"/>
          </a:xfrm>
        </p:grpSpPr>
        <p:sp>
          <p:nvSpPr>
            <p:cNvPr id="143384" name="Content Placeholder 3">
              <a:extLst>
                <a:ext uri="{FF2B5EF4-FFF2-40B4-BE49-F238E27FC236}">
                  <a16:creationId xmlns:a16="http://schemas.microsoft.com/office/drawing/2014/main" id="{621A8E05-5EC4-DDF5-AE39-F2C3BC966589}"/>
                </a:ext>
              </a:extLst>
            </p:cNvPr>
            <p:cNvSpPr txBox="1">
              <a:spLocks noChangeArrowheads="1"/>
            </p:cNvSpPr>
            <p:nvPr/>
          </p:nvSpPr>
          <p:spPr bwMode="auto">
            <a:xfrm>
              <a:off x="4687273" y="5178251"/>
              <a:ext cx="2757048" cy="83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4610">
                <a:lnSpc>
                  <a:spcPct val="100000"/>
                </a:lnSpc>
                <a:spcBef>
                  <a:spcPct val="0"/>
                </a:spcBef>
                <a:buClr>
                  <a:srgbClr val="58A618"/>
                </a:buClr>
                <a:buNone/>
              </a:pPr>
              <a:r>
                <a:rPr lang="en-US" altLang="en-US" sz="1350" b="1">
                  <a:solidFill>
                    <a:srgbClr val="C00000"/>
                  </a:solidFill>
                </a:rPr>
                <a:t>Time below range (TBR)</a:t>
              </a:r>
            </a:p>
            <a:p>
              <a:pPr defTabSz="684610">
                <a:lnSpc>
                  <a:spcPct val="100000"/>
                </a:lnSpc>
                <a:spcBef>
                  <a:spcPct val="0"/>
                </a:spcBef>
                <a:buClr>
                  <a:srgbClr val="58A618"/>
                </a:buClr>
                <a:buNone/>
              </a:pPr>
              <a:r>
                <a:rPr lang="en-US" altLang="en-US" sz="1350">
                  <a:solidFill>
                    <a:srgbClr val="4D4D4D"/>
                  </a:solidFill>
                </a:rPr>
                <a:t>&lt; 1hr &lt; 70mg/dL</a:t>
              </a:r>
            </a:p>
            <a:p>
              <a:pPr defTabSz="684610">
                <a:lnSpc>
                  <a:spcPct val="100000"/>
                </a:lnSpc>
                <a:spcBef>
                  <a:spcPct val="0"/>
                </a:spcBef>
                <a:buClr>
                  <a:srgbClr val="58A618"/>
                </a:buClr>
                <a:buNone/>
              </a:pPr>
              <a:r>
                <a:rPr lang="en-US" altLang="en-US" sz="1350">
                  <a:solidFill>
                    <a:srgbClr val="4D4D4D"/>
                  </a:solidFill>
                </a:rPr>
                <a:t>&lt; 15 min &lt; 54mg/dL</a:t>
              </a:r>
            </a:p>
          </p:txBody>
        </p:sp>
        <p:grpSp>
          <p:nvGrpSpPr>
            <p:cNvPr id="143385" name="Group 10">
              <a:extLst>
                <a:ext uri="{FF2B5EF4-FFF2-40B4-BE49-F238E27FC236}">
                  <a16:creationId xmlns:a16="http://schemas.microsoft.com/office/drawing/2014/main" id="{7877BF09-D4E7-96E5-CBB3-F1D2FA021AF5}"/>
                </a:ext>
              </a:extLst>
            </p:cNvPr>
            <p:cNvGrpSpPr>
              <a:grpSpLocks/>
            </p:cNvGrpSpPr>
            <p:nvPr/>
          </p:nvGrpSpPr>
          <p:grpSpPr bwMode="auto">
            <a:xfrm>
              <a:off x="4228239" y="3259413"/>
              <a:ext cx="2707034" cy="2199731"/>
              <a:chOff x="4228239" y="3259413"/>
              <a:chExt cx="2707034" cy="2199731"/>
            </a:xfrm>
          </p:grpSpPr>
          <p:sp>
            <p:nvSpPr>
              <p:cNvPr id="143390" name="Content Placeholder 3">
                <a:extLst>
                  <a:ext uri="{FF2B5EF4-FFF2-40B4-BE49-F238E27FC236}">
                    <a16:creationId xmlns:a16="http://schemas.microsoft.com/office/drawing/2014/main" id="{38DC5F43-76BD-D17F-4F7F-0FE7D68A0689}"/>
                  </a:ext>
                </a:extLst>
              </p:cNvPr>
              <p:cNvSpPr txBox="1">
                <a:spLocks noChangeArrowheads="1"/>
              </p:cNvSpPr>
              <p:nvPr/>
            </p:nvSpPr>
            <p:spPr bwMode="auto">
              <a:xfrm>
                <a:off x="4687272" y="4117516"/>
                <a:ext cx="2248001" cy="55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4610">
                  <a:lnSpc>
                    <a:spcPct val="100000"/>
                  </a:lnSpc>
                  <a:spcBef>
                    <a:spcPct val="0"/>
                  </a:spcBef>
                  <a:buClr>
                    <a:srgbClr val="58A618"/>
                  </a:buClr>
                  <a:buNone/>
                </a:pPr>
                <a:r>
                  <a:rPr lang="en-US" altLang="en-US" sz="1350" b="1">
                    <a:solidFill>
                      <a:srgbClr val="58A618"/>
                    </a:solidFill>
                  </a:rPr>
                  <a:t>Time in range (TIR)</a:t>
                </a:r>
              </a:p>
              <a:p>
                <a:pPr defTabSz="684610">
                  <a:lnSpc>
                    <a:spcPct val="100000"/>
                  </a:lnSpc>
                  <a:spcBef>
                    <a:spcPct val="0"/>
                  </a:spcBef>
                  <a:buClr>
                    <a:srgbClr val="58A618"/>
                  </a:buClr>
                  <a:buNone/>
                </a:pPr>
                <a:r>
                  <a:rPr lang="en-US" altLang="en-US" sz="1350">
                    <a:solidFill>
                      <a:srgbClr val="4D4D4D"/>
                    </a:solidFill>
                  </a:rPr>
                  <a:t>&gt; 16 hr, 48 min</a:t>
                </a:r>
              </a:p>
            </p:txBody>
          </p:sp>
          <p:sp>
            <p:nvSpPr>
              <p:cNvPr id="118" name="Right Brace 117">
                <a:extLst>
                  <a:ext uri="{FF2B5EF4-FFF2-40B4-BE49-F238E27FC236}">
                    <a16:creationId xmlns:a16="http://schemas.microsoft.com/office/drawing/2014/main" id="{1AE47733-9522-8462-4639-81719266AF30}"/>
                  </a:ext>
                </a:extLst>
              </p:cNvPr>
              <p:cNvSpPr/>
              <p:nvPr/>
            </p:nvSpPr>
            <p:spPr>
              <a:xfrm>
                <a:off x="4228239" y="3259413"/>
                <a:ext cx="277768" cy="2199731"/>
              </a:xfrm>
              <a:prstGeom prst="rightBrace">
                <a:avLst>
                  <a:gd name="adj1" fmla="val 8333"/>
                  <a:gd name="adj2" fmla="val 51695"/>
                </a:avLst>
              </a:prstGeom>
              <a:ln w="254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fontAlgn="auto">
                  <a:spcBef>
                    <a:spcPts val="0"/>
                  </a:spcBef>
                  <a:spcAft>
                    <a:spcPts val="0"/>
                  </a:spcAft>
                  <a:defRPr/>
                </a:pPr>
                <a:endParaRPr lang="en-US" sz="1350">
                  <a:solidFill>
                    <a:srgbClr val="4D4D4D"/>
                  </a:solidFill>
                  <a:latin typeface="Arial" pitchFamily="34" charset="0"/>
                  <a:cs typeface="Arial" pitchFamily="34" charset="0"/>
                </a:endParaRPr>
              </a:p>
            </p:txBody>
          </p:sp>
        </p:grpSp>
        <p:sp>
          <p:nvSpPr>
            <p:cNvPr id="119" name="Right Brace 118">
              <a:extLst>
                <a:ext uri="{FF2B5EF4-FFF2-40B4-BE49-F238E27FC236}">
                  <a16:creationId xmlns:a16="http://schemas.microsoft.com/office/drawing/2014/main" id="{86F2676F-6358-673F-68AD-98060399EEF4}"/>
                </a:ext>
              </a:extLst>
            </p:cNvPr>
            <p:cNvSpPr/>
            <p:nvPr/>
          </p:nvSpPr>
          <p:spPr>
            <a:xfrm>
              <a:off x="4228239" y="5508343"/>
              <a:ext cx="277768" cy="192041"/>
            </a:xfrm>
            <a:prstGeom prst="rightBrace">
              <a:avLst>
                <a:gd name="adj1" fmla="val 8333"/>
                <a:gd name="adj2" fmla="val 51695"/>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fontAlgn="auto">
                <a:spcBef>
                  <a:spcPts val="0"/>
                </a:spcBef>
                <a:spcAft>
                  <a:spcPts val="0"/>
                </a:spcAft>
                <a:defRPr/>
              </a:pPr>
              <a:endParaRPr lang="en-US" sz="1350">
                <a:solidFill>
                  <a:srgbClr val="4D4D4D"/>
                </a:solidFill>
                <a:latin typeface="Arial" pitchFamily="34" charset="0"/>
                <a:cs typeface="Arial" pitchFamily="34" charset="0"/>
              </a:endParaRPr>
            </a:p>
          </p:txBody>
        </p:sp>
        <p:grpSp>
          <p:nvGrpSpPr>
            <p:cNvPr id="143387" name="Group 11">
              <a:extLst>
                <a:ext uri="{FF2B5EF4-FFF2-40B4-BE49-F238E27FC236}">
                  <a16:creationId xmlns:a16="http://schemas.microsoft.com/office/drawing/2014/main" id="{743B0D48-EFEB-D226-8B27-639B58FF36DD}"/>
                </a:ext>
              </a:extLst>
            </p:cNvPr>
            <p:cNvGrpSpPr>
              <a:grpSpLocks/>
            </p:cNvGrpSpPr>
            <p:nvPr/>
          </p:nvGrpSpPr>
          <p:grpSpPr bwMode="auto">
            <a:xfrm>
              <a:off x="4228239" y="2364284"/>
              <a:ext cx="3357022" cy="1107722"/>
              <a:chOff x="4228239" y="2364284"/>
              <a:chExt cx="3357022" cy="1107722"/>
            </a:xfrm>
          </p:grpSpPr>
          <p:sp>
            <p:nvSpPr>
              <p:cNvPr id="3" name="Right Brace 2">
                <a:extLst>
                  <a:ext uri="{FF2B5EF4-FFF2-40B4-BE49-F238E27FC236}">
                    <a16:creationId xmlns:a16="http://schemas.microsoft.com/office/drawing/2014/main" id="{5D02BF19-71CE-7447-70E7-3B3986948C34}"/>
                  </a:ext>
                </a:extLst>
              </p:cNvPr>
              <p:cNvSpPr/>
              <p:nvPr/>
            </p:nvSpPr>
            <p:spPr>
              <a:xfrm>
                <a:off x="4228239" y="2372219"/>
                <a:ext cx="277768" cy="830058"/>
              </a:xfrm>
              <a:prstGeom prst="rightBrace">
                <a:avLst>
                  <a:gd name="adj1" fmla="val 8333"/>
                  <a:gd name="adj2" fmla="val 51695"/>
                </a:avLst>
              </a:prstGeom>
              <a:ln w="25400">
                <a:solidFill>
                  <a:srgbClr val="FFD100"/>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fontAlgn="auto">
                  <a:spcBef>
                    <a:spcPts val="0"/>
                  </a:spcBef>
                  <a:spcAft>
                    <a:spcPts val="0"/>
                  </a:spcAft>
                  <a:defRPr/>
                </a:pPr>
                <a:endParaRPr lang="en-US" sz="1350">
                  <a:solidFill>
                    <a:srgbClr val="FFD100"/>
                  </a:solidFill>
                  <a:latin typeface="Arial" pitchFamily="34" charset="0"/>
                  <a:cs typeface="Arial" pitchFamily="34" charset="0"/>
                </a:endParaRPr>
              </a:p>
            </p:txBody>
          </p:sp>
          <p:sp>
            <p:nvSpPr>
              <p:cNvPr id="143389" name="Content Placeholder 3">
                <a:extLst>
                  <a:ext uri="{FF2B5EF4-FFF2-40B4-BE49-F238E27FC236}">
                    <a16:creationId xmlns:a16="http://schemas.microsoft.com/office/drawing/2014/main" id="{E72BC113-2BA7-C9BD-0B65-60470105BA93}"/>
                  </a:ext>
                </a:extLst>
              </p:cNvPr>
              <p:cNvSpPr txBox="1">
                <a:spLocks noChangeArrowheads="1"/>
              </p:cNvSpPr>
              <p:nvPr/>
            </p:nvSpPr>
            <p:spPr bwMode="auto">
              <a:xfrm>
                <a:off x="4687272" y="2364284"/>
                <a:ext cx="2897989" cy="1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223838" defTabSz="9128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690563" indent="-233363" defTabSz="9128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914400"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1147763" indent="-227013" defTabSz="9128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16049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0621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25193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2976563" indent="-227013" defTabSz="9128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4610">
                  <a:lnSpc>
                    <a:spcPct val="100000"/>
                  </a:lnSpc>
                  <a:spcBef>
                    <a:spcPct val="0"/>
                  </a:spcBef>
                  <a:buClr>
                    <a:srgbClr val="58A618"/>
                  </a:buClr>
                  <a:buNone/>
                </a:pPr>
                <a:r>
                  <a:rPr lang="en-US" altLang="en-US" sz="1350" b="1">
                    <a:solidFill>
                      <a:srgbClr val="FFD100"/>
                    </a:solidFill>
                  </a:rPr>
                  <a:t>Time above range (TAR)</a:t>
                </a:r>
              </a:p>
              <a:p>
                <a:pPr defTabSz="684610">
                  <a:lnSpc>
                    <a:spcPct val="100000"/>
                  </a:lnSpc>
                  <a:spcBef>
                    <a:spcPct val="0"/>
                  </a:spcBef>
                  <a:buClr>
                    <a:srgbClr val="58A618"/>
                  </a:buClr>
                  <a:buNone/>
                </a:pPr>
                <a:r>
                  <a:rPr lang="en-US" altLang="en-US" sz="1350">
                    <a:solidFill>
                      <a:srgbClr val="4D4D4D"/>
                    </a:solidFill>
                  </a:rPr>
                  <a:t>&lt; 1 hr, 12 min, &gt; 250 mg/dL</a:t>
                </a:r>
              </a:p>
              <a:p>
                <a:pPr defTabSz="684610">
                  <a:lnSpc>
                    <a:spcPct val="100000"/>
                  </a:lnSpc>
                  <a:spcBef>
                    <a:spcPct val="0"/>
                  </a:spcBef>
                  <a:buClr>
                    <a:srgbClr val="58A618"/>
                  </a:buClr>
                  <a:buNone/>
                </a:pPr>
                <a:r>
                  <a:rPr lang="en-US" altLang="en-US" sz="1350">
                    <a:solidFill>
                      <a:srgbClr val="4D4D4D"/>
                    </a:solidFill>
                  </a:rPr>
                  <a:t>&lt; 6 hr, &gt; 180 mg/dL</a:t>
                </a:r>
              </a:p>
              <a:p>
                <a:pPr defTabSz="684610">
                  <a:lnSpc>
                    <a:spcPct val="100000"/>
                  </a:lnSpc>
                  <a:spcBef>
                    <a:spcPct val="0"/>
                  </a:spcBef>
                  <a:buClr>
                    <a:srgbClr val="58A618"/>
                  </a:buClr>
                  <a:buNone/>
                </a:pPr>
                <a:endParaRPr lang="en-US" altLang="en-US" sz="1350">
                  <a:solidFill>
                    <a:srgbClr val="4D4D4D"/>
                  </a:solidFill>
                </a:endParaRPr>
              </a:p>
            </p:txBody>
          </p:sp>
        </p:grpSp>
      </p:grpSp>
      <p:pic>
        <p:nvPicPr>
          <p:cNvPr id="143366" name="Picture 1">
            <a:extLst>
              <a:ext uri="{FF2B5EF4-FFF2-40B4-BE49-F238E27FC236}">
                <a16:creationId xmlns:a16="http://schemas.microsoft.com/office/drawing/2014/main" id="{3268A5B1-F3EC-499C-934D-2E02748FB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831" y="1620442"/>
            <a:ext cx="2096691"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Box 50">
            <a:extLst>
              <a:ext uri="{FF2B5EF4-FFF2-40B4-BE49-F238E27FC236}">
                <a16:creationId xmlns:a16="http://schemas.microsoft.com/office/drawing/2014/main" id="{269DDEDE-B511-5301-8018-7D788A506A25}"/>
              </a:ext>
            </a:extLst>
          </p:cNvPr>
          <p:cNvSpPr txBox="1">
            <a:spLocks noChangeArrowheads="1"/>
          </p:cNvSpPr>
          <p:nvPr/>
        </p:nvSpPr>
        <p:spPr bwMode="auto">
          <a:xfrm>
            <a:off x="355997" y="3056811"/>
            <a:ext cx="8846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900">
                <a:solidFill>
                  <a:srgbClr val="4D4D4D"/>
                </a:solidFill>
                <a:ea typeface="MS PGothic" panose="020B0600070205080204" pitchFamily="34" charset="-128"/>
                <a:cs typeface="Arial" panose="020B0604020202020204" pitchFamily="34" charset="0"/>
              </a:rPr>
              <a:t>&gt;180 mg/dL</a:t>
            </a:r>
            <a:br>
              <a:rPr lang="en-US" altLang="en-US" sz="900">
                <a:solidFill>
                  <a:srgbClr val="4D4D4D"/>
                </a:solidFill>
                <a:ea typeface="MS PGothic" panose="020B0600070205080204" pitchFamily="34" charset="-128"/>
                <a:cs typeface="Arial" panose="020B0604020202020204" pitchFamily="34" charset="0"/>
              </a:rPr>
            </a:br>
            <a:endParaRPr lang="en-US" altLang="en-US" sz="900">
              <a:solidFill>
                <a:srgbClr val="4D4D4D"/>
              </a:solidFill>
              <a:ea typeface="MS PGothic" panose="020B0600070205080204" pitchFamily="34" charset="-128"/>
              <a:cs typeface="Arial" panose="020B0604020202020204" pitchFamily="34" charset="0"/>
            </a:endParaRPr>
          </a:p>
        </p:txBody>
      </p:sp>
      <p:graphicFrame>
        <p:nvGraphicFramePr>
          <p:cNvPr id="54" name="Table 7">
            <a:extLst>
              <a:ext uri="{FF2B5EF4-FFF2-40B4-BE49-F238E27FC236}">
                <a16:creationId xmlns:a16="http://schemas.microsoft.com/office/drawing/2014/main" id="{20047883-0AC5-C849-39F7-CC32167418DA}"/>
              </a:ext>
            </a:extLst>
          </p:cNvPr>
          <p:cNvGraphicFramePr>
            <a:graphicFrameLocks noGrp="1"/>
          </p:cNvGraphicFramePr>
          <p:nvPr>
            <p:extLst>
              <p:ext uri="{D42A27DB-BD31-4B8C-83A1-F6EECF244321}">
                <p14:modId xmlns:p14="http://schemas.microsoft.com/office/powerpoint/2010/main" val="3749927000"/>
              </p:ext>
            </p:extLst>
          </p:nvPr>
        </p:nvGraphicFramePr>
        <p:xfrm>
          <a:off x="5611416" y="2588418"/>
          <a:ext cx="2981391" cy="3019424"/>
        </p:xfrm>
        <a:graphic>
          <a:graphicData uri="http://schemas.openxmlformats.org/drawingml/2006/table">
            <a:tbl>
              <a:tblPr firstRow="1" bandRow="1">
                <a:tableStyleId>{5C22544A-7EE6-4342-B048-85BDC9FD1C3A}</a:tableStyleId>
              </a:tblPr>
              <a:tblGrid>
                <a:gridCol w="2981391">
                  <a:extLst>
                    <a:ext uri="{9D8B030D-6E8A-4147-A177-3AD203B41FA5}">
                      <a16:colId xmlns:a16="http://schemas.microsoft.com/office/drawing/2014/main" val="20000"/>
                    </a:ext>
                  </a:extLst>
                </a:gridCol>
              </a:tblGrid>
              <a:tr h="294346">
                <a:tc>
                  <a:txBody>
                    <a:bodyPr/>
                    <a:lstStyle/>
                    <a:p>
                      <a:endParaRPr lang="en-US" sz="1100"/>
                    </a:p>
                  </a:txBody>
                  <a:tcPr marL="68555" marR="68555" marT="34290" marB="34290" anchor="ctr"/>
                </a:tc>
                <a:extLst>
                  <a:ext uri="{0D108BD9-81ED-4DB2-BD59-A6C34878D82A}">
                    <a16:rowId xmlns:a16="http://schemas.microsoft.com/office/drawing/2014/main" val="10000"/>
                  </a:ext>
                </a:extLst>
              </a:tr>
              <a:tr h="503237">
                <a:tc>
                  <a:txBody>
                    <a:bodyPr/>
                    <a:lstStyle/>
                    <a:p>
                      <a:r>
                        <a:rPr lang="en-US" sz="1100" b="1" dirty="0"/>
                        <a:t>Number of days CGM is worn</a:t>
                      </a:r>
                    </a:p>
                    <a:p>
                      <a:r>
                        <a:rPr lang="en-US" sz="1100" dirty="0"/>
                        <a:t>14 days is recommended</a:t>
                      </a:r>
                    </a:p>
                  </a:txBody>
                  <a:tcPr marL="68555" marR="68555" marT="34290" marB="34290" anchor="ctr"/>
                </a:tc>
                <a:extLst>
                  <a:ext uri="{0D108BD9-81ED-4DB2-BD59-A6C34878D82A}">
                    <a16:rowId xmlns:a16="http://schemas.microsoft.com/office/drawing/2014/main" val="10001"/>
                  </a:ext>
                </a:extLst>
              </a:tr>
              <a:tr h="712129">
                <a:tc>
                  <a:txBody>
                    <a:bodyPr/>
                    <a:lstStyle/>
                    <a:p>
                      <a:r>
                        <a:rPr lang="en-US" sz="1100" b="1" dirty="0"/>
                        <a:t>Percentage of time CGM is active</a:t>
                      </a:r>
                    </a:p>
                    <a:p>
                      <a:r>
                        <a:rPr lang="en-US" sz="1100" dirty="0"/>
                        <a:t>70% of data from 14 days is recommended</a:t>
                      </a:r>
                    </a:p>
                  </a:txBody>
                  <a:tcPr marL="68555" marR="68555" marT="34290" marB="34290" anchor="ctr"/>
                </a:tc>
                <a:extLst>
                  <a:ext uri="{0D108BD9-81ED-4DB2-BD59-A6C34878D82A}">
                    <a16:rowId xmlns:a16="http://schemas.microsoft.com/office/drawing/2014/main" val="10002"/>
                  </a:ext>
                </a:extLst>
              </a:tr>
              <a:tr h="294346">
                <a:tc>
                  <a:txBody>
                    <a:bodyPr/>
                    <a:lstStyle/>
                    <a:p>
                      <a:r>
                        <a:rPr lang="en-US" sz="1100" b="1"/>
                        <a:t>Mean glucose</a:t>
                      </a:r>
                    </a:p>
                  </a:txBody>
                  <a:tcPr marL="68555" marR="68555" marT="34290" marB="34290" anchor="ctr"/>
                </a:tc>
                <a:extLst>
                  <a:ext uri="{0D108BD9-81ED-4DB2-BD59-A6C34878D82A}">
                    <a16:rowId xmlns:a16="http://schemas.microsoft.com/office/drawing/2014/main" val="10003"/>
                  </a:ext>
                </a:extLst>
              </a:tr>
              <a:tr h="503237">
                <a:tc>
                  <a:txBody>
                    <a:bodyPr/>
                    <a:lstStyle/>
                    <a:p>
                      <a:r>
                        <a:rPr lang="en-US" sz="1100" b="1"/>
                        <a:t>Glucose management indicator (GMI)</a:t>
                      </a:r>
                    </a:p>
                    <a:p>
                      <a:r>
                        <a:rPr lang="en-US" sz="1100"/>
                        <a:t>Estimated A1C</a:t>
                      </a:r>
                    </a:p>
                  </a:txBody>
                  <a:tcPr marL="68555" marR="68555" marT="34290" marB="34290" anchor="ctr"/>
                </a:tc>
                <a:extLst>
                  <a:ext uri="{0D108BD9-81ED-4DB2-BD59-A6C34878D82A}">
                    <a16:rowId xmlns:a16="http://schemas.microsoft.com/office/drawing/2014/main" val="10004"/>
                  </a:ext>
                </a:extLst>
              </a:tr>
              <a:tr h="712129">
                <a:tc>
                  <a:txBody>
                    <a:bodyPr/>
                    <a:lstStyle/>
                    <a:p>
                      <a:r>
                        <a:rPr lang="en-US" sz="1100" b="1" dirty="0"/>
                        <a:t>Coefficient of variation (CV)</a:t>
                      </a:r>
                    </a:p>
                    <a:p>
                      <a:r>
                        <a:rPr lang="en-US" sz="1100" u="none" strike="noStrike" kern="1200" baseline="0" dirty="0"/>
                        <a:t>This is a measure of glycemic variability. A CV &gt;36% is considered unstable.</a:t>
                      </a:r>
                      <a:endParaRPr lang="en-US" sz="1100" b="1" dirty="0"/>
                    </a:p>
                  </a:txBody>
                  <a:tcPr marL="68555" marR="68555" marT="34290" marB="34290" anchor="ctr"/>
                </a:tc>
                <a:extLst>
                  <a:ext uri="{0D108BD9-81ED-4DB2-BD59-A6C34878D82A}">
                    <a16:rowId xmlns:a16="http://schemas.microsoft.com/office/drawing/2014/main" val="10005"/>
                  </a:ext>
                </a:extLst>
              </a:tr>
            </a:tbl>
          </a:graphicData>
        </a:graphic>
      </p:graphicFrame>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09B8FC9-1BF4-942B-CDBD-2D066224E3F3}"/>
              </a:ext>
            </a:extLst>
          </p:cNvPr>
          <p:cNvSpPr/>
          <p:nvPr/>
        </p:nvSpPr>
        <p:spPr>
          <a:xfrm>
            <a:off x="0" y="857250"/>
            <a:ext cx="9144000" cy="53066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a:solidFill>
                <a:srgbClr val="FFFFFF"/>
              </a:solidFill>
              <a:latin typeface="Calibri" panose="020F0502020204030204"/>
            </a:endParaRPr>
          </a:p>
        </p:txBody>
      </p:sp>
      <p:pic>
        <p:nvPicPr>
          <p:cNvPr id="145411" name="Picture 4">
            <a:extLst>
              <a:ext uri="{FF2B5EF4-FFF2-40B4-BE49-F238E27FC236}">
                <a16:creationId xmlns:a16="http://schemas.microsoft.com/office/drawing/2014/main" id="{C7C95907-85C5-9824-65CF-FBE71982F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102519"/>
            <a:ext cx="4342210" cy="489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46EA80C4-DDD8-2690-F748-742D04FF85EE}"/>
              </a:ext>
            </a:extLst>
          </p:cNvPr>
          <p:cNvSpPr/>
          <p:nvPr/>
        </p:nvSpPr>
        <p:spPr>
          <a:xfrm>
            <a:off x="3017044" y="4155281"/>
            <a:ext cx="1059656" cy="29170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en-US" sz="1800">
              <a:solidFill>
                <a:prstClr val="white"/>
              </a:solidFill>
              <a:latin typeface="Calibri" panose="020F0502020204030204"/>
            </a:endParaRPr>
          </a:p>
        </p:txBody>
      </p:sp>
      <p:sp>
        <p:nvSpPr>
          <p:cNvPr id="36" name="Oval 35">
            <a:extLst>
              <a:ext uri="{FF2B5EF4-FFF2-40B4-BE49-F238E27FC236}">
                <a16:creationId xmlns:a16="http://schemas.microsoft.com/office/drawing/2014/main" id="{48E18F76-F6D9-2195-70FE-B1851DCD370E}"/>
              </a:ext>
            </a:extLst>
          </p:cNvPr>
          <p:cNvSpPr/>
          <p:nvPr/>
        </p:nvSpPr>
        <p:spPr>
          <a:xfrm>
            <a:off x="4625579" y="4118373"/>
            <a:ext cx="922734" cy="335756"/>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en-US" sz="1800">
              <a:solidFill>
                <a:prstClr val="white"/>
              </a:solidFill>
              <a:latin typeface="Calibri" panose="020F0502020204030204"/>
            </a:endParaRPr>
          </a:p>
        </p:txBody>
      </p:sp>
      <p:sp>
        <p:nvSpPr>
          <p:cNvPr id="43" name="TextBox 42">
            <a:extLst>
              <a:ext uri="{FF2B5EF4-FFF2-40B4-BE49-F238E27FC236}">
                <a16:creationId xmlns:a16="http://schemas.microsoft.com/office/drawing/2014/main" id="{DF1C9B5E-A2E2-4BEC-19DE-95C12BB1B037}"/>
              </a:ext>
            </a:extLst>
          </p:cNvPr>
          <p:cNvSpPr txBox="1"/>
          <p:nvPr/>
        </p:nvSpPr>
        <p:spPr>
          <a:xfrm>
            <a:off x="6172200" y="2018110"/>
            <a:ext cx="2502694" cy="400110"/>
          </a:xfrm>
          <a:prstGeom prst="rect">
            <a:avLst/>
          </a:prstGeom>
          <a:noFill/>
        </p:spPr>
        <p:txBody>
          <a:bodyPr>
            <a:spAutoFit/>
          </a:bodyPr>
          <a:lstStyle/>
          <a:p>
            <a:pPr algn="ctr" defTabSz="514325">
              <a:defRPr/>
            </a:pPr>
            <a:r>
              <a:rPr lang="en-US" sz="2000" b="1" dirty="0">
                <a:solidFill>
                  <a:srgbClr val="00B050"/>
                </a:solidFill>
                <a:latin typeface="Calibri"/>
                <a:ea typeface="MS PGothic" panose="020B0600070205080204" pitchFamily="34" charset="-128"/>
              </a:rPr>
              <a:t>More Green</a:t>
            </a:r>
            <a:r>
              <a:rPr lang="en-US" sz="2000" b="1" dirty="0">
                <a:solidFill>
                  <a:prstClr val="black"/>
                </a:solidFill>
                <a:latin typeface="Calibri"/>
                <a:ea typeface="MS PGothic" panose="020B0600070205080204" pitchFamily="34" charset="-128"/>
              </a:rPr>
              <a:t>, </a:t>
            </a:r>
            <a:r>
              <a:rPr lang="en-US" sz="2000" b="1" dirty="0">
                <a:solidFill>
                  <a:srgbClr val="FF0000"/>
                </a:solidFill>
                <a:latin typeface="Calibri"/>
                <a:ea typeface="MS PGothic" panose="020B0600070205080204" pitchFamily="34" charset="-128"/>
              </a:rPr>
              <a:t>Less Red</a:t>
            </a:r>
            <a:endParaRPr lang="en-US" sz="1400" dirty="0">
              <a:solidFill>
                <a:prstClr val="black"/>
              </a:solidFill>
              <a:latin typeface="Calibri"/>
              <a:ea typeface="MS PGothic" panose="020B0600070205080204" pitchFamily="34" charset="-128"/>
            </a:endParaRPr>
          </a:p>
        </p:txBody>
      </p:sp>
      <p:sp>
        <p:nvSpPr>
          <p:cNvPr id="44" name="TextBox 43">
            <a:extLst>
              <a:ext uri="{FF2B5EF4-FFF2-40B4-BE49-F238E27FC236}">
                <a16:creationId xmlns:a16="http://schemas.microsoft.com/office/drawing/2014/main" id="{41566826-F7E4-8D3A-C8F0-8841C67244A3}"/>
              </a:ext>
            </a:extLst>
          </p:cNvPr>
          <p:cNvSpPr txBox="1"/>
          <p:nvPr/>
        </p:nvSpPr>
        <p:spPr>
          <a:xfrm>
            <a:off x="5860256" y="3650457"/>
            <a:ext cx="942975" cy="650081"/>
          </a:xfrm>
          <a:prstGeom prst="roundRect">
            <a:avLst/>
          </a:prstGeom>
          <a:solidFill>
            <a:srgbClr val="522398"/>
          </a:solidFill>
          <a:ln w="19050">
            <a:noFill/>
          </a:ln>
          <a:effectLst>
            <a:outerShdw blurRad="50800" dist="38100" dir="2700000" algn="tl" rotWithShape="0">
              <a:prstClr val="black">
                <a:alpha val="40000"/>
              </a:prstClr>
            </a:outerShdw>
          </a:effectLst>
        </p:spPr>
        <p:txBody>
          <a:bodyPr lIns="15188" tIns="15188" rIns="15188" bIns="15188" anchor="ctr"/>
          <a:lstStyle>
            <a:defPPr>
              <a:defRPr lang="en-US"/>
            </a:defPPr>
            <a:lvl1pPr algn="ctr">
              <a:defRPr sz="2400" b="1">
                <a:solidFill>
                  <a:schemeClr val="bg1"/>
                </a:solidFill>
              </a:defRPr>
            </a:lvl1pPr>
          </a:lstStyle>
          <a:p>
            <a:pPr defTabSz="514325">
              <a:defRPr/>
            </a:pPr>
            <a:r>
              <a:rPr lang="en-US" sz="2025" kern="0" dirty="0">
                <a:solidFill>
                  <a:srgbClr val="FFFFFF"/>
                </a:solidFill>
                <a:latin typeface="Calibri"/>
                <a:ea typeface="MS PGothic" panose="020B0600070205080204" pitchFamily="34" charset="-128"/>
              </a:rPr>
              <a:t>FNIR</a:t>
            </a:r>
          </a:p>
        </p:txBody>
      </p:sp>
      <p:sp>
        <p:nvSpPr>
          <p:cNvPr id="45" name="TextBox 44">
            <a:extLst>
              <a:ext uri="{FF2B5EF4-FFF2-40B4-BE49-F238E27FC236}">
                <a16:creationId xmlns:a16="http://schemas.microsoft.com/office/drawing/2014/main" id="{699BBFD9-923D-6E8F-CBD7-5982EC4EFDFD}"/>
              </a:ext>
            </a:extLst>
          </p:cNvPr>
          <p:cNvSpPr txBox="1"/>
          <p:nvPr/>
        </p:nvSpPr>
        <p:spPr>
          <a:xfrm>
            <a:off x="6984207" y="3638550"/>
            <a:ext cx="1721644" cy="646986"/>
          </a:xfrm>
          <a:prstGeom prst="roundRect">
            <a:avLst/>
          </a:prstGeom>
          <a:solidFill>
            <a:srgbClr val="522398"/>
          </a:solidFill>
        </p:spPr>
        <p:txBody>
          <a:bodyPr>
            <a:spAutoFit/>
          </a:bodyPr>
          <a:lstStyle/>
          <a:p>
            <a:pPr algn="ctr" defTabSz="514325">
              <a:defRPr/>
            </a:pPr>
            <a:r>
              <a:rPr lang="en-US" sz="1600" b="1" kern="0" dirty="0">
                <a:solidFill>
                  <a:prstClr val="white"/>
                </a:solidFill>
                <a:latin typeface="Calibri"/>
                <a:ea typeface="MS PGothic" panose="020B0600070205080204" pitchFamily="34" charset="-128"/>
              </a:rPr>
              <a:t>F</a:t>
            </a:r>
            <a:r>
              <a:rPr lang="en-US" sz="1600" kern="0" dirty="0">
                <a:solidFill>
                  <a:prstClr val="white"/>
                </a:solidFill>
                <a:latin typeface="Calibri"/>
                <a:ea typeface="MS PGothic" panose="020B0600070205080204" pitchFamily="34" charset="-128"/>
              </a:rPr>
              <a:t>lat </a:t>
            </a:r>
            <a:r>
              <a:rPr lang="en-US" sz="1600" b="1" kern="0" dirty="0">
                <a:solidFill>
                  <a:prstClr val="white"/>
                </a:solidFill>
                <a:latin typeface="Calibri"/>
                <a:ea typeface="MS PGothic" panose="020B0600070205080204" pitchFamily="34" charset="-128"/>
              </a:rPr>
              <a:t>N</a:t>
            </a:r>
            <a:r>
              <a:rPr lang="en-US" sz="1600" kern="0" dirty="0">
                <a:solidFill>
                  <a:prstClr val="white"/>
                </a:solidFill>
                <a:latin typeface="Calibri"/>
                <a:ea typeface="MS PGothic" panose="020B0600070205080204" pitchFamily="34" charset="-128"/>
              </a:rPr>
              <a:t>arrow</a:t>
            </a:r>
          </a:p>
          <a:p>
            <a:pPr algn="ctr" defTabSz="514325">
              <a:defRPr/>
            </a:pPr>
            <a:r>
              <a:rPr lang="en-US" sz="1600" b="1" kern="0" dirty="0">
                <a:solidFill>
                  <a:prstClr val="white"/>
                </a:solidFill>
                <a:latin typeface="Calibri"/>
                <a:ea typeface="MS PGothic" panose="020B0600070205080204" pitchFamily="34" charset="-128"/>
              </a:rPr>
              <a:t>I</a:t>
            </a:r>
            <a:r>
              <a:rPr lang="en-US" sz="1600" kern="0" dirty="0">
                <a:solidFill>
                  <a:prstClr val="white"/>
                </a:solidFill>
                <a:latin typeface="Calibri"/>
                <a:ea typeface="MS PGothic" panose="020B0600070205080204" pitchFamily="34" charset="-128"/>
              </a:rPr>
              <a:t>n </a:t>
            </a:r>
            <a:r>
              <a:rPr lang="en-US" sz="1600" b="1" kern="0" dirty="0">
                <a:solidFill>
                  <a:prstClr val="white"/>
                </a:solidFill>
                <a:latin typeface="Calibri"/>
                <a:ea typeface="MS PGothic" panose="020B0600070205080204" pitchFamily="34" charset="-128"/>
              </a:rPr>
              <a:t>R</a:t>
            </a:r>
            <a:r>
              <a:rPr lang="en-US" sz="1600" kern="0" dirty="0">
                <a:solidFill>
                  <a:prstClr val="white"/>
                </a:solidFill>
                <a:latin typeface="Calibri"/>
                <a:ea typeface="MS PGothic" panose="020B0600070205080204" pitchFamily="34" charset="-128"/>
              </a:rPr>
              <a:t>ange</a:t>
            </a:r>
          </a:p>
        </p:txBody>
      </p:sp>
      <p:pic>
        <p:nvPicPr>
          <p:cNvPr id="49" name="Picture 48">
            <a:extLst>
              <a:ext uri="{FF2B5EF4-FFF2-40B4-BE49-F238E27FC236}">
                <a16:creationId xmlns:a16="http://schemas.microsoft.com/office/drawing/2014/main" id="{B40846AC-988F-C5AE-0223-7D22A5D088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294" y="4482704"/>
            <a:ext cx="1168004" cy="18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894CA72-3941-094A-0271-3BA074E9C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744" y="5029201"/>
            <a:ext cx="1914525" cy="82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9" name="Picture 3">
            <a:extLst>
              <a:ext uri="{FF2B5EF4-FFF2-40B4-BE49-F238E27FC236}">
                <a16:creationId xmlns:a16="http://schemas.microsoft.com/office/drawing/2014/main" id="{AC3404EF-B6EC-AC54-3A12-F196AD832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214193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43" grpId="0"/>
      <p:bldP spid="44"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A721E545-9088-4711-1BB5-04B3BB5B292B}"/>
              </a:ext>
            </a:extLst>
          </p:cNvPr>
          <p:cNvSpPr>
            <a:spLocks noGrp="1"/>
          </p:cNvSpPr>
          <p:nvPr>
            <p:ph type="title"/>
          </p:nvPr>
        </p:nvSpPr>
        <p:spPr>
          <a:xfrm>
            <a:off x="0" y="1028700"/>
            <a:ext cx="9144000" cy="1657350"/>
          </a:xfrm>
        </p:spPr>
        <p:txBody>
          <a:bodyPr/>
          <a:lstStyle/>
          <a:p>
            <a:r>
              <a:rPr lang="en-US" altLang="en-US" dirty="0"/>
              <a:t>Poll 18. What is the goal time in range for most adults with type 1 or 2 diabetes? </a:t>
            </a:r>
          </a:p>
        </p:txBody>
      </p:sp>
      <p:sp>
        <p:nvSpPr>
          <p:cNvPr id="3" name="Content Placeholder 2">
            <a:extLst>
              <a:ext uri="{FF2B5EF4-FFF2-40B4-BE49-F238E27FC236}">
                <a16:creationId xmlns:a16="http://schemas.microsoft.com/office/drawing/2014/main" id="{96E6673A-0D54-2D74-F7D3-7F52C60172AA}"/>
              </a:ext>
            </a:extLst>
          </p:cNvPr>
          <p:cNvSpPr>
            <a:spLocks noGrp="1"/>
          </p:cNvSpPr>
          <p:nvPr>
            <p:ph idx="1"/>
          </p:nvPr>
        </p:nvSpPr>
        <p:spPr>
          <a:xfrm>
            <a:off x="628650" y="2686051"/>
            <a:ext cx="7886700" cy="2803922"/>
          </a:xfrm>
        </p:spPr>
        <p:txBody>
          <a:bodyPr/>
          <a:lstStyle/>
          <a:p>
            <a:pPr>
              <a:buFont typeface="Arial" panose="020B0604020202020204" pitchFamily="34" charset="0"/>
              <a:buAutoNum type="alphaUcPeriod"/>
              <a:defRPr/>
            </a:pPr>
            <a:r>
              <a:rPr lang="en-US" dirty="0"/>
              <a:t>≥50%</a:t>
            </a:r>
          </a:p>
          <a:p>
            <a:pPr>
              <a:buFont typeface="Arial" panose="020B0604020202020204" pitchFamily="34" charset="0"/>
              <a:buAutoNum type="alphaUcPeriod"/>
              <a:defRPr/>
            </a:pPr>
            <a:r>
              <a:rPr lang="en-US" dirty="0"/>
              <a:t>≥70%</a:t>
            </a:r>
          </a:p>
          <a:p>
            <a:pPr marL="385763" indent="-385763">
              <a:buFont typeface="+mj-lt"/>
              <a:buAutoNum type="alphaUcPeriod"/>
              <a:defRPr/>
            </a:pPr>
            <a:r>
              <a:rPr lang="en-US" dirty="0"/>
              <a:t>≥80%</a:t>
            </a:r>
          </a:p>
          <a:p>
            <a:pPr marL="385763" indent="-385763">
              <a:buFont typeface="+mj-lt"/>
              <a:buAutoNum type="alphaUcPeriod"/>
              <a:defRPr/>
            </a:pPr>
            <a:r>
              <a:rPr lang="en-US" dirty="0"/>
              <a:t>≥90%</a:t>
            </a:r>
          </a:p>
          <a:p>
            <a:pPr>
              <a:defRPr/>
            </a:pPr>
            <a:endParaRPr lang="en-US" dirty="0"/>
          </a:p>
        </p:txBody>
      </p:sp>
      <p:sp>
        <p:nvSpPr>
          <p:cNvPr id="2" name="Oval 1">
            <a:extLst>
              <a:ext uri="{FF2B5EF4-FFF2-40B4-BE49-F238E27FC236}">
                <a16:creationId xmlns:a16="http://schemas.microsoft.com/office/drawing/2014/main" id="{941ABE8A-CD40-44B2-9948-A4F7865C4F23}"/>
              </a:ext>
            </a:extLst>
          </p:cNvPr>
          <p:cNvSpPr/>
          <p:nvPr/>
        </p:nvSpPr>
        <p:spPr>
          <a:xfrm>
            <a:off x="457200" y="3143250"/>
            <a:ext cx="2114550" cy="5715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ln w="38100">
                <a:solidFill>
                  <a:prstClr val="white"/>
                </a:solidFill>
              </a:ln>
              <a:solidFill>
                <a:prstClr val="white"/>
              </a:solidFill>
              <a:latin typeface="Calibri" panose="020F0502020204030204"/>
            </a:endParaRPr>
          </a:p>
        </p:txBody>
      </p:sp>
      <p:pic>
        <p:nvPicPr>
          <p:cNvPr id="4" name="Picture 3" descr="Cartoon bee with magnifying glass">
            <a:extLst>
              <a:ext uri="{FF2B5EF4-FFF2-40B4-BE49-F238E27FC236}">
                <a16:creationId xmlns:a16="http://schemas.microsoft.com/office/drawing/2014/main" id="{5919B630-9744-EF17-028C-56410372E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6944631" y="2814984"/>
            <a:ext cx="1385887" cy="1573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r>
              <a:rPr lang="en-US" altLang="en-US" dirty="0" err="1"/>
              <a:t>Corcept</a:t>
            </a:r>
            <a:r>
              <a:rPr lang="en-US" altLang="en-US" dirty="0"/>
              <a:t>, Sequel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0E9E2A44-842C-2D70-BCB7-EC75DDED5245}"/>
              </a:ext>
            </a:extLst>
          </p:cNvPr>
          <p:cNvSpPr>
            <a:spLocks noGrp="1"/>
          </p:cNvSpPr>
          <p:nvPr>
            <p:ph type="title"/>
          </p:nvPr>
        </p:nvSpPr>
        <p:spPr/>
        <p:txBody>
          <a:bodyPr/>
          <a:lstStyle/>
          <a:p>
            <a:r>
              <a:rPr lang="en-US" altLang="en-US"/>
              <a:t>                               </a:t>
            </a:r>
          </a:p>
        </p:txBody>
      </p:sp>
      <p:pic>
        <p:nvPicPr>
          <p:cNvPr id="149507" name="Picture 6">
            <a:extLst>
              <a:ext uri="{FF2B5EF4-FFF2-40B4-BE49-F238E27FC236}">
                <a16:creationId xmlns:a16="http://schemas.microsoft.com/office/drawing/2014/main" id="{37AEDC43-1F66-9D61-47CE-111E5740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78819"/>
            <a:ext cx="4457700" cy="177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8">
            <a:extLst>
              <a:ext uri="{FF2B5EF4-FFF2-40B4-BE49-F238E27FC236}">
                <a16:creationId xmlns:a16="http://schemas.microsoft.com/office/drawing/2014/main" id="{6900C462-DA6B-A4E6-2436-344B68D36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918097"/>
            <a:ext cx="1846660" cy="180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10">
            <a:extLst>
              <a:ext uri="{FF2B5EF4-FFF2-40B4-BE49-F238E27FC236}">
                <a16:creationId xmlns:a16="http://schemas.microsoft.com/office/drawing/2014/main" id="{0D58A2B2-E468-91C2-CC4E-532AD94FB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44" y="3798094"/>
            <a:ext cx="3900488"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extBox 13">
            <a:extLst>
              <a:ext uri="{FF2B5EF4-FFF2-40B4-BE49-F238E27FC236}">
                <a16:creationId xmlns:a16="http://schemas.microsoft.com/office/drawing/2014/main" id="{3FF2DB76-BA3B-2A79-4E17-B524E084A986}"/>
              </a:ext>
            </a:extLst>
          </p:cNvPr>
          <p:cNvSpPr txBox="1">
            <a:spLocks noChangeArrowheads="1"/>
          </p:cNvSpPr>
          <p:nvPr/>
        </p:nvSpPr>
        <p:spPr bwMode="auto">
          <a:xfrm>
            <a:off x="346472" y="5592366"/>
            <a:ext cx="7886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r>
              <a:rPr lang="en-US" altLang="en-US" sz="1350">
                <a:solidFill>
                  <a:prstClr val="black"/>
                </a:solidFill>
              </a:rPr>
              <a:t>Same person, same data, look at the difference in time in range!</a:t>
            </a:r>
          </a:p>
        </p:txBody>
      </p:sp>
      <p:sp>
        <p:nvSpPr>
          <p:cNvPr id="149511" name="Subtitle 2">
            <a:extLst>
              <a:ext uri="{FF2B5EF4-FFF2-40B4-BE49-F238E27FC236}">
                <a16:creationId xmlns:a16="http://schemas.microsoft.com/office/drawing/2014/main" id="{1E001533-1FCB-7E9A-C31A-19D864E1C4A9}"/>
              </a:ext>
            </a:extLst>
          </p:cNvPr>
          <p:cNvSpPr txBox="1">
            <a:spLocks noChangeArrowheads="1"/>
          </p:cNvSpPr>
          <p:nvPr/>
        </p:nvSpPr>
        <p:spPr bwMode="auto">
          <a:xfrm>
            <a:off x="276225" y="1091804"/>
            <a:ext cx="8591550" cy="58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800">
              <a:spcBef>
                <a:spcPts val="750"/>
              </a:spcBef>
              <a:buNone/>
            </a:pPr>
            <a:r>
              <a:rPr lang="en-US" altLang="en-US" sz="3300">
                <a:solidFill>
                  <a:srgbClr val="5C2D8B"/>
                </a:solidFill>
              </a:rPr>
              <a:t>Target Glucose Ranges</a:t>
            </a:r>
          </a:p>
        </p:txBody>
      </p:sp>
      <p:pic>
        <p:nvPicPr>
          <p:cNvPr id="4" name="Content Placeholder 12">
            <a:extLst>
              <a:ext uri="{FF2B5EF4-FFF2-40B4-BE49-F238E27FC236}">
                <a16:creationId xmlns:a16="http://schemas.microsoft.com/office/drawing/2014/main" id="{C33A99AB-9498-66BD-52B2-2CAFC1A36858}"/>
              </a:ext>
            </a:extLst>
          </p:cNvPr>
          <p:cNvPicPr>
            <a:picLocks noChangeAspect="1"/>
          </p:cNvPicPr>
          <p:nvPr/>
        </p:nvPicPr>
        <p:blipFill>
          <a:blip r:embed="rId5"/>
          <a:stretch>
            <a:fillRect/>
          </a:stretch>
        </p:blipFill>
        <p:spPr>
          <a:xfrm>
            <a:off x="4938713" y="3738562"/>
            <a:ext cx="1521619" cy="1644254"/>
          </a:xfrm>
        </p:spPr>
      </p:pic>
      <p:pic>
        <p:nvPicPr>
          <p:cNvPr id="5" name="Content Placeholder 12">
            <a:extLst>
              <a:ext uri="{FF2B5EF4-FFF2-40B4-BE49-F238E27FC236}">
                <a16:creationId xmlns:a16="http://schemas.microsoft.com/office/drawing/2014/main" id="{7BE4F97E-EF0E-0873-3436-FA910A9DA854}"/>
              </a:ext>
            </a:extLst>
          </p:cNvPr>
          <p:cNvPicPr>
            <a:picLocks noChangeAspect="1"/>
          </p:cNvPicPr>
          <p:nvPr/>
        </p:nvPicPr>
        <p:blipFill>
          <a:blip r:embed="rId5"/>
          <a:stretch>
            <a:fillRect/>
          </a:stretch>
        </p:blipFill>
        <p:spPr>
          <a:xfrm>
            <a:off x="5053013" y="3852862"/>
            <a:ext cx="1521619" cy="1644254"/>
          </a:xfrm>
        </p:spPr>
      </p:pic>
      <p:pic>
        <p:nvPicPr>
          <p:cNvPr id="149514" name="Content Placeholder 12">
            <a:extLst>
              <a:ext uri="{FF2B5EF4-FFF2-40B4-BE49-F238E27FC236}">
                <a16:creationId xmlns:a16="http://schemas.microsoft.com/office/drawing/2014/main" id="{51520267-DA1D-2AED-4BAF-675CECB85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7313" y="3967162"/>
            <a:ext cx="1521619" cy="164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Content Placeholder 4">
            <a:extLst>
              <a:ext uri="{FF2B5EF4-FFF2-40B4-BE49-F238E27FC236}">
                <a16:creationId xmlns:a16="http://schemas.microsoft.com/office/drawing/2014/main" id="{D2455635-A78B-43C9-C6E6-4A8D985F10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200959"/>
            <a:ext cx="8449040" cy="5460931"/>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0531" name="TextBox 5">
            <a:extLst>
              <a:ext uri="{FF2B5EF4-FFF2-40B4-BE49-F238E27FC236}">
                <a16:creationId xmlns:a16="http://schemas.microsoft.com/office/drawing/2014/main" id="{C0AA2CEE-11FE-5F51-9B88-3680A78FAB34}"/>
              </a:ext>
            </a:extLst>
          </p:cNvPr>
          <p:cNvSpPr txBox="1">
            <a:spLocks noChangeArrowheads="1"/>
          </p:cNvSpPr>
          <p:nvPr/>
        </p:nvSpPr>
        <p:spPr bwMode="auto">
          <a:xfrm>
            <a:off x="0" y="5651897"/>
            <a:ext cx="5949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r>
              <a:rPr lang="en-US" altLang="en-US" sz="900" dirty="0">
                <a:solidFill>
                  <a:srgbClr val="000000"/>
                </a:solidFill>
                <a:cs typeface="Arial" panose="020B0604020202020204" pitchFamily="34" charset="0"/>
              </a:rPr>
              <a:t>Isaacs D, Cox C, Schwab K, et al. Technology Integration: The Role of the Diabetes Care and Education Specialist in Practice. The Diabetes Educator. 2020;46(4):323-334. doi:10.1177/0145721720935123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B9505669-E2DD-62CD-3B88-FCE025AB51E7}"/>
              </a:ext>
            </a:extLst>
          </p:cNvPr>
          <p:cNvSpPr>
            <a:spLocks noGrp="1"/>
          </p:cNvSpPr>
          <p:nvPr>
            <p:ph type="title"/>
          </p:nvPr>
        </p:nvSpPr>
        <p:spPr/>
        <p:txBody>
          <a:bodyPr/>
          <a:lstStyle/>
          <a:p>
            <a:r>
              <a:rPr lang="en-US" altLang="en-US"/>
              <a:t>Tips for DATA Interpretation </a:t>
            </a:r>
          </a:p>
        </p:txBody>
      </p:sp>
      <p:sp>
        <p:nvSpPr>
          <p:cNvPr id="3" name="Text Placeholder 2">
            <a:extLst>
              <a:ext uri="{FF2B5EF4-FFF2-40B4-BE49-F238E27FC236}">
                <a16:creationId xmlns:a16="http://schemas.microsoft.com/office/drawing/2014/main" id="{FCFA3AE5-9160-85FD-D105-34884FC114F0}"/>
              </a:ext>
            </a:extLst>
          </p:cNvPr>
          <p:cNvSpPr>
            <a:spLocks noGrp="1"/>
          </p:cNvSpPr>
          <p:nvPr>
            <p:ph idx="1"/>
          </p:nvPr>
        </p:nvSpPr>
        <p:spPr>
          <a:xfrm>
            <a:off x="400050" y="1520793"/>
            <a:ext cx="5143500" cy="4956207"/>
          </a:xfrm>
        </p:spPr>
        <p:txBody>
          <a:bodyPr>
            <a:normAutofit fontScale="92500" lnSpcReduction="10000"/>
          </a:bodyPr>
          <a:lstStyle/>
          <a:p>
            <a:pPr marL="256937" indent="-256937">
              <a:lnSpc>
                <a:spcPct val="110000"/>
              </a:lnSpc>
              <a:defRPr/>
            </a:pPr>
            <a:r>
              <a:rPr lang="en-US" sz="2300" dirty="0"/>
              <a:t>Start by asking the person what they’ve experienced and noticed with their glucose patterns</a:t>
            </a:r>
          </a:p>
          <a:p>
            <a:pPr marL="256937" indent="-256937">
              <a:lnSpc>
                <a:spcPct val="110000"/>
              </a:lnSpc>
              <a:defRPr/>
            </a:pPr>
            <a:r>
              <a:rPr lang="en-US" sz="2300" dirty="0"/>
              <a:t>Avoid judgment</a:t>
            </a:r>
          </a:p>
          <a:p>
            <a:pPr marL="256937" indent="-256937">
              <a:lnSpc>
                <a:spcPct val="110000"/>
              </a:lnSpc>
              <a:defRPr/>
            </a:pPr>
            <a:r>
              <a:rPr lang="en-US" sz="2300" dirty="0"/>
              <a:t>Learn from 1 time episodes, but make changes based on patterns</a:t>
            </a:r>
          </a:p>
          <a:p>
            <a:pPr marL="256937" indent="-256937">
              <a:lnSpc>
                <a:spcPct val="110000"/>
              </a:lnSpc>
              <a:defRPr/>
            </a:pPr>
            <a:r>
              <a:rPr lang="en-US" sz="2300" dirty="0"/>
              <a:t>Fix lows first but some amount is expected (&lt;1-4%) and if you remove all lows, you may end up with too many highs</a:t>
            </a:r>
          </a:p>
          <a:p>
            <a:pPr marL="256937" indent="-256937">
              <a:lnSpc>
                <a:spcPct val="110000"/>
              </a:lnSpc>
              <a:defRPr/>
            </a:pPr>
            <a:r>
              <a:rPr lang="en-US" sz="2300" dirty="0"/>
              <a:t>If it’s not making sense, dig deeper (ex. missed doses, rationing, injection technique, food insecurity, </a:t>
            </a:r>
            <a:r>
              <a:rPr lang="en-US" sz="2300" dirty="0" err="1"/>
              <a:t>etc</a:t>
            </a:r>
            <a:r>
              <a:rPr lang="en-US" sz="2300" dirty="0"/>
              <a:t>)</a:t>
            </a:r>
          </a:p>
          <a:p>
            <a:pPr marL="256937" indent="-256937">
              <a:defRPr/>
            </a:pPr>
            <a:endParaRPr lang="en-US" sz="1499" dirty="0"/>
          </a:p>
          <a:p>
            <a:pPr marL="256937" indent="-256937">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75A614E5-6414-968D-3A87-E4707A5B5D2C}"/>
              </a:ext>
            </a:extLst>
          </p:cNvPr>
          <p:cNvGraphicFramePr/>
          <p:nvPr/>
        </p:nvGraphicFramePr>
        <p:xfrm>
          <a:off x="4972051" y="1943100"/>
          <a:ext cx="4034864" cy="339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Google Shape;604;p89">
            <a:extLst>
              <a:ext uri="{FF2B5EF4-FFF2-40B4-BE49-F238E27FC236}">
                <a16:creationId xmlns:a16="http://schemas.microsoft.com/office/drawing/2014/main" id="{9BD75671-1B9C-9753-CB9D-1F18941E31F0}"/>
              </a:ext>
            </a:extLst>
          </p:cNvPr>
          <p:cNvSpPr>
            <a:spLocks noGrp="1"/>
          </p:cNvSpPr>
          <p:nvPr>
            <p:ph type="title"/>
          </p:nvPr>
        </p:nvSpPr>
        <p:spPr>
          <a:xfrm>
            <a:off x="20241" y="1048941"/>
            <a:ext cx="9144000" cy="994172"/>
          </a:xfrm>
        </p:spPr>
        <p:txBody>
          <a:bodyPr vert="horz" wrap="square" lIns="68569" tIns="34275" rIns="68569" bIns="34275" numCol="1" anchor="ctr" anchorCtr="0" compatLnSpc="1">
            <a:prstTxWarp prst="textNoShape">
              <a:avLst/>
            </a:prstTxWarp>
          </a:bodyPr>
          <a:lstStyle/>
          <a:p>
            <a:pPr>
              <a:buClr>
                <a:srgbClr val="000000"/>
              </a:buClr>
              <a:buSzPts val="4400"/>
              <a:buFont typeface="Calibri" panose="020F0502020204030204" pitchFamily="34" charset="0"/>
              <a:buNone/>
            </a:pPr>
            <a:r>
              <a:rPr lang="en-US" altLang="en-US"/>
              <a:t>Case Studies &amp; 2 min Stretch</a:t>
            </a:r>
          </a:p>
        </p:txBody>
      </p:sp>
      <p:sp>
        <p:nvSpPr>
          <p:cNvPr id="153603" name="Content Placeholder 2">
            <a:extLst>
              <a:ext uri="{FF2B5EF4-FFF2-40B4-BE49-F238E27FC236}">
                <a16:creationId xmlns:a16="http://schemas.microsoft.com/office/drawing/2014/main" id="{D9053964-0F88-185D-0227-CF507FA73220}"/>
              </a:ext>
            </a:extLst>
          </p:cNvPr>
          <p:cNvSpPr>
            <a:spLocks noGrp="1"/>
          </p:cNvSpPr>
          <p:nvPr>
            <p:ph idx="1"/>
          </p:nvPr>
        </p:nvSpPr>
        <p:spPr/>
        <p:txBody>
          <a:bodyPr/>
          <a:lstStyle/>
          <a:p>
            <a:endParaRPr lang="en-US" altLang="en-US"/>
          </a:p>
        </p:txBody>
      </p:sp>
      <p:pic>
        <p:nvPicPr>
          <p:cNvPr id="153604" name="Google Shape;606;p89" descr="C:\Users\disaacs\AppData\Local\Microsoft\Windows\INetCache\IE\IX84MDPU\diversitypeple[1].png">
            <a:extLst>
              <a:ext uri="{FF2B5EF4-FFF2-40B4-BE49-F238E27FC236}">
                <a16:creationId xmlns:a16="http://schemas.microsoft.com/office/drawing/2014/main" id="{B9D3B2D6-F299-439F-9880-DBCEA08E5CE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360" y="2471738"/>
            <a:ext cx="4917281" cy="283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3">
            <a:extLst>
              <a:ext uri="{FF2B5EF4-FFF2-40B4-BE49-F238E27FC236}">
                <a16:creationId xmlns:a16="http://schemas.microsoft.com/office/drawing/2014/main" id="{8B902996-60E0-715B-5D66-EE204CE2A391}"/>
              </a:ext>
            </a:extLst>
          </p:cNvPr>
          <p:cNvSpPr>
            <a:spLocks noGrp="1"/>
          </p:cNvSpPr>
          <p:nvPr>
            <p:ph type="title"/>
          </p:nvPr>
        </p:nvSpPr>
        <p:spPr/>
        <p:txBody>
          <a:bodyPr/>
          <a:lstStyle/>
          <a:p>
            <a:pPr eaLnBrk="1" hangingPunct="1"/>
            <a:r>
              <a:rPr lang="en-US" altLang="en-US"/>
              <a:t>Case 1</a:t>
            </a:r>
          </a:p>
        </p:txBody>
      </p:sp>
      <p:sp>
        <p:nvSpPr>
          <p:cNvPr id="152579" name="Content Placeholder 1">
            <a:extLst>
              <a:ext uri="{FF2B5EF4-FFF2-40B4-BE49-F238E27FC236}">
                <a16:creationId xmlns:a16="http://schemas.microsoft.com/office/drawing/2014/main" id="{F425FBA4-90EB-C34C-0D96-61213E7F0F0D}"/>
              </a:ext>
            </a:extLst>
          </p:cNvPr>
          <p:cNvSpPr>
            <a:spLocks noGrp="1"/>
          </p:cNvSpPr>
          <p:nvPr>
            <p:ph idx="1"/>
          </p:nvPr>
        </p:nvSpPr>
        <p:spPr>
          <a:xfrm>
            <a:off x="179784" y="1524184"/>
            <a:ext cx="3943350" cy="3263503"/>
          </a:xfrm>
        </p:spPr>
        <p:txBody>
          <a:bodyPr>
            <a:normAutofit/>
          </a:bodyPr>
          <a:lstStyle/>
          <a:p>
            <a:pPr marL="0" indent="0">
              <a:buNone/>
              <a:defRPr/>
            </a:pPr>
            <a:r>
              <a:rPr lang="en-US" altLang="en-US" sz="2000" dirty="0">
                <a:solidFill>
                  <a:schemeClr val="bg1"/>
                </a:solidFill>
              </a:rPr>
              <a:t>Terrance is a 60-year-old man with T2D x 12 years</a:t>
            </a:r>
          </a:p>
          <a:p>
            <a:pPr marL="0" indent="0">
              <a:buNone/>
              <a:defRPr/>
            </a:pPr>
            <a:r>
              <a:rPr lang="en-US" altLang="en-US" sz="2000" dirty="0">
                <a:solidFill>
                  <a:schemeClr val="bg1"/>
                </a:solidFill>
              </a:rPr>
              <a:t>Current DM2 meds:</a:t>
            </a:r>
          </a:p>
          <a:p>
            <a:pPr lvl="1" eaLnBrk="1" hangingPunct="1">
              <a:defRPr/>
            </a:pPr>
            <a:r>
              <a:rPr lang="en-US" altLang="en-US" sz="1800" dirty="0">
                <a:solidFill>
                  <a:schemeClr val="bg1"/>
                </a:solidFill>
              </a:rPr>
              <a:t>Metformin 1000 mg twice daily </a:t>
            </a:r>
          </a:p>
          <a:p>
            <a:pPr lvl="1" eaLnBrk="1" hangingPunct="1">
              <a:defRPr/>
            </a:pPr>
            <a:r>
              <a:rPr lang="en-US" altLang="en-US" sz="1800" dirty="0">
                <a:solidFill>
                  <a:schemeClr val="bg1"/>
                </a:solidFill>
              </a:rPr>
              <a:t>Glimepiride 8mg daily </a:t>
            </a:r>
          </a:p>
          <a:p>
            <a:pPr marL="0" indent="0">
              <a:buNone/>
              <a:defRPr/>
            </a:pPr>
            <a:r>
              <a:rPr lang="en-US" altLang="en-US" sz="2000" dirty="0">
                <a:solidFill>
                  <a:schemeClr val="bg1"/>
                </a:solidFill>
              </a:rPr>
              <a:t>Other conditions</a:t>
            </a:r>
          </a:p>
          <a:p>
            <a:pPr lvl="1" eaLnBrk="1" hangingPunct="1">
              <a:defRPr/>
            </a:pPr>
            <a:r>
              <a:rPr lang="en-US" altLang="en-US" sz="1800" dirty="0">
                <a:solidFill>
                  <a:schemeClr val="bg1"/>
                </a:solidFill>
              </a:rPr>
              <a:t>CKD</a:t>
            </a:r>
          </a:p>
          <a:p>
            <a:pPr lvl="1" eaLnBrk="1" hangingPunct="1">
              <a:defRPr/>
            </a:pPr>
            <a:r>
              <a:rPr lang="en-US" altLang="en-US" sz="1800" dirty="0">
                <a:solidFill>
                  <a:schemeClr val="bg1"/>
                </a:solidFill>
              </a:rPr>
              <a:t>Hyperlipidemia</a:t>
            </a:r>
          </a:p>
          <a:p>
            <a:pPr lvl="1" eaLnBrk="1" hangingPunct="1">
              <a:defRPr/>
            </a:pPr>
            <a:r>
              <a:rPr lang="en-US" altLang="en-US" sz="1800" dirty="0">
                <a:solidFill>
                  <a:schemeClr val="bg1"/>
                </a:solidFill>
              </a:rPr>
              <a:t>Hypertension </a:t>
            </a:r>
            <a:endParaRPr lang="en-US" altLang="en-US" dirty="0">
              <a:solidFill>
                <a:schemeClr val="bg1"/>
              </a:solidFill>
            </a:endParaRPr>
          </a:p>
        </p:txBody>
      </p:sp>
      <p:sp>
        <p:nvSpPr>
          <p:cNvPr id="152580" name="Content Placeholder 1">
            <a:extLst>
              <a:ext uri="{FF2B5EF4-FFF2-40B4-BE49-F238E27FC236}">
                <a16:creationId xmlns:a16="http://schemas.microsoft.com/office/drawing/2014/main" id="{F1C00D7E-0561-C93B-B1CE-D0C277A53BF8}"/>
              </a:ext>
            </a:extLst>
          </p:cNvPr>
          <p:cNvSpPr txBox="1">
            <a:spLocks/>
          </p:cNvSpPr>
          <p:nvPr/>
        </p:nvSpPr>
        <p:spPr bwMode="auto">
          <a:xfrm>
            <a:off x="457199" y="4646185"/>
            <a:ext cx="3665935" cy="1437085"/>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428625" fontAlgn="auto">
              <a:spcBef>
                <a:spcPts val="938"/>
              </a:spcBef>
              <a:spcAft>
                <a:spcPts val="0"/>
              </a:spcAft>
              <a:buNone/>
              <a:defRPr/>
            </a:pPr>
            <a:r>
              <a:rPr lang="en-US" altLang="en-US" sz="2000" dirty="0">
                <a:solidFill>
                  <a:srgbClr val="000000"/>
                </a:solidFill>
                <a:cs typeface="Arial" panose="020B0604020202020204" pitchFamily="34" charset="0"/>
              </a:rPr>
              <a:t>Checks BGM once daily</a:t>
            </a:r>
          </a:p>
          <a:p>
            <a:pPr defTabSz="428625" fontAlgn="auto">
              <a:spcBef>
                <a:spcPts val="938"/>
              </a:spcBef>
              <a:spcAft>
                <a:spcPts val="0"/>
              </a:spcAft>
              <a:buNone/>
              <a:defRPr/>
            </a:pPr>
            <a:r>
              <a:rPr lang="en-US" altLang="en-US" sz="2000" dirty="0">
                <a:solidFill>
                  <a:srgbClr val="000000"/>
                </a:solidFill>
                <a:cs typeface="Arial" panose="020B0604020202020204" pitchFamily="34" charset="0"/>
              </a:rPr>
              <a:t>Pertinent Labs</a:t>
            </a:r>
          </a:p>
          <a:p>
            <a:pPr marL="642938" lvl="1" indent="-214313" defTabSz="428625" fontAlgn="auto">
              <a:spcBef>
                <a:spcPts val="469"/>
              </a:spcBef>
              <a:spcAft>
                <a:spcPts val="0"/>
              </a:spcAft>
              <a:defRPr/>
            </a:pPr>
            <a:r>
              <a:rPr lang="en-US" altLang="en-US" sz="2000" dirty="0" err="1">
                <a:solidFill>
                  <a:srgbClr val="000000"/>
                </a:solidFill>
                <a:cs typeface="Arial" panose="020B0604020202020204" pitchFamily="34" charset="0"/>
              </a:rPr>
              <a:t>SCr</a:t>
            </a:r>
            <a:r>
              <a:rPr lang="en-US" altLang="en-US" sz="2000" dirty="0">
                <a:solidFill>
                  <a:srgbClr val="000000"/>
                </a:solidFill>
                <a:cs typeface="Arial" panose="020B0604020202020204" pitchFamily="34" charset="0"/>
              </a:rPr>
              <a:t> = 1.38 mg/dL, eGFR = 55</a:t>
            </a:r>
          </a:p>
          <a:p>
            <a:pPr marL="642938" lvl="1" indent="-214313" defTabSz="428625" fontAlgn="auto">
              <a:spcBef>
                <a:spcPts val="469"/>
              </a:spcBef>
              <a:spcAft>
                <a:spcPts val="0"/>
              </a:spcAft>
              <a:defRPr/>
            </a:pPr>
            <a:r>
              <a:rPr lang="en-US" altLang="en-US" sz="2000" dirty="0">
                <a:solidFill>
                  <a:srgbClr val="000000"/>
                </a:solidFill>
                <a:cs typeface="Arial" panose="020B0604020202020204" pitchFamily="34" charset="0"/>
              </a:rPr>
              <a:t>A1C = 8.2%, BMI = 34 kg/m</a:t>
            </a:r>
            <a:r>
              <a:rPr lang="en-US" altLang="en-US" sz="2000" baseline="30000" dirty="0">
                <a:solidFill>
                  <a:srgbClr val="000000"/>
                </a:solidFill>
                <a:cs typeface="Arial" panose="020B0604020202020204" pitchFamily="34" charset="0"/>
              </a:rPr>
              <a:t>2</a:t>
            </a:r>
            <a:endParaRPr lang="en-US" altLang="en-US" dirty="0">
              <a:solidFill>
                <a:srgbClr val="000000"/>
              </a:solidFill>
              <a:latin typeface="Arial" panose="020B0604020202020204" pitchFamily="34" charset="0"/>
              <a:cs typeface="Arial" panose="020B0604020202020204" pitchFamily="34" charset="0"/>
            </a:endParaRPr>
          </a:p>
        </p:txBody>
      </p:sp>
      <p:sp>
        <p:nvSpPr>
          <p:cNvPr id="152581" name="TextBox 13">
            <a:extLst>
              <a:ext uri="{FF2B5EF4-FFF2-40B4-BE49-F238E27FC236}">
                <a16:creationId xmlns:a16="http://schemas.microsoft.com/office/drawing/2014/main" id="{E0A5C34E-A38D-7BEF-B7F4-E147C6FD2DD6}"/>
              </a:ext>
            </a:extLst>
          </p:cNvPr>
          <p:cNvSpPr txBox="1">
            <a:spLocks noChangeArrowheads="1"/>
          </p:cNvSpPr>
          <p:nvPr/>
        </p:nvSpPr>
        <p:spPr bwMode="auto">
          <a:xfrm>
            <a:off x="4572000" y="1554164"/>
            <a:ext cx="3865960" cy="1431161"/>
          </a:xfrm>
          <a:prstGeom prst="rect">
            <a:avLst/>
          </a:prstGeom>
          <a:noFill/>
          <a:ln>
            <a:noFill/>
          </a:ln>
        </p:spPr>
        <p:txBody>
          <a:bodyP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14313" indent="-214313" defTabSz="428625" fontAlgn="auto">
              <a:spcBef>
                <a:spcPts val="938"/>
              </a:spcBef>
              <a:spcAft>
                <a:spcPts val="0"/>
              </a:spcAft>
              <a:defRPr/>
            </a:pPr>
            <a:r>
              <a:rPr lang="en-US" altLang="en-US" sz="2000" dirty="0">
                <a:solidFill>
                  <a:srgbClr val="000000"/>
                </a:solidFill>
                <a:cs typeface="Arial" panose="020B0604020202020204" pitchFamily="34" charset="0"/>
              </a:rPr>
              <a:t>Works in project management</a:t>
            </a:r>
          </a:p>
          <a:p>
            <a:pPr marL="214313" indent="-214313" defTabSz="428625" fontAlgn="auto">
              <a:spcBef>
                <a:spcPts val="938"/>
              </a:spcBef>
              <a:spcAft>
                <a:spcPts val="0"/>
              </a:spcAft>
              <a:defRPr/>
            </a:pPr>
            <a:r>
              <a:rPr lang="en-US" altLang="en-US" sz="2000" dirty="0">
                <a:solidFill>
                  <a:srgbClr val="000000"/>
                </a:solidFill>
                <a:cs typeface="Arial" panose="020B0604020202020204" pitchFamily="34" charset="0"/>
              </a:rPr>
              <a:t>Eats 3 meals/day, snacks at night, no regular exercise</a:t>
            </a:r>
          </a:p>
          <a:p>
            <a:pPr marL="214313" indent="-214313" defTabSz="428625" fontAlgn="auto">
              <a:spcBef>
                <a:spcPts val="938"/>
              </a:spcBef>
              <a:spcAft>
                <a:spcPts val="0"/>
              </a:spcAft>
              <a:defRPr/>
            </a:pPr>
            <a:r>
              <a:rPr lang="en-US" altLang="en-US" sz="2000" dirty="0">
                <a:solidFill>
                  <a:srgbClr val="000000"/>
                </a:solidFill>
                <a:cs typeface="Arial" panose="020B0604020202020204" pitchFamily="34" charset="0"/>
              </a:rPr>
              <a:t>Glucose log</a:t>
            </a:r>
            <a:endParaRPr lang="en-US" altLang="en-US" sz="1969" dirty="0">
              <a:solidFill>
                <a:srgbClr val="000000"/>
              </a:solidFill>
              <a:latin typeface="Arial" panose="020B0604020202020204" pitchFamily="34" charset="0"/>
              <a:cs typeface="Arial" panose="020B0604020202020204" pitchFamily="34" charset="0"/>
            </a:endParaRPr>
          </a:p>
        </p:txBody>
      </p:sp>
      <p:pic>
        <p:nvPicPr>
          <p:cNvPr id="155654" name="Picture 2">
            <a:extLst>
              <a:ext uri="{FF2B5EF4-FFF2-40B4-BE49-F238E27FC236}">
                <a16:creationId xmlns:a16="http://schemas.microsoft.com/office/drawing/2014/main" id="{D95ACBC1-FD6C-D11E-361D-2C6886B2A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155934"/>
            <a:ext cx="2255044" cy="343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itle 3">
            <a:extLst>
              <a:ext uri="{FF2B5EF4-FFF2-40B4-BE49-F238E27FC236}">
                <a16:creationId xmlns:a16="http://schemas.microsoft.com/office/drawing/2014/main" id="{70BB9707-46C7-8B5D-5D0B-4D3CD2D725AC}"/>
              </a:ext>
            </a:extLst>
          </p:cNvPr>
          <p:cNvSpPr>
            <a:spLocks noGrp="1"/>
          </p:cNvSpPr>
          <p:nvPr>
            <p:ph type="title"/>
          </p:nvPr>
        </p:nvSpPr>
        <p:spPr>
          <a:xfrm>
            <a:off x="1546289" y="53055"/>
            <a:ext cx="4057650" cy="994172"/>
          </a:xfrm>
        </p:spPr>
        <p:txBody>
          <a:bodyPr>
            <a:normAutofit/>
          </a:bodyPr>
          <a:lstStyle/>
          <a:p>
            <a:pPr eaLnBrk="1" hangingPunct="1">
              <a:defRPr/>
            </a:pPr>
            <a:r>
              <a:rPr lang="en-US" altLang="en-US" sz="2672" dirty="0"/>
              <a:t>Starts CGM</a:t>
            </a:r>
          </a:p>
        </p:txBody>
      </p:sp>
      <p:pic>
        <p:nvPicPr>
          <p:cNvPr id="157699" name="Content Placeholder 7">
            <a:extLst>
              <a:ext uri="{FF2B5EF4-FFF2-40B4-BE49-F238E27FC236}">
                <a16:creationId xmlns:a16="http://schemas.microsoft.com/office/drawing/2014/main" id="{F24670B4-E4D5-E1AE-62A5-FCC99732DF9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298737" y="4343400"/>
            <a:ext cx="5840266" cy="2288381"/>
          </a:xfrm>
        </p:spPr>
      </p:pic>
      <p:pic>
        <p:nvPicPr>
          <p:cNvPr id="157700" name="Picture 5">
            <a:extLst>
              <a:ext uri="{FF2B5EF4-FFF2-40B4-BE49-F238E27FC236}">
                <a16:creationId xmlns:a16="http://schemas.microsoft.com/office/drawing/2014/main" id="{3B8BA2C9-1AC5-EE35-C9C7-C1E331666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573" y="990600"/>
            <a:ext cx="7190906" cy="295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9">
            <a:extLst>
              <a:ext uri="{FF2B5EF4-FFF2-40B4-BE49-F238E27FC236}">
                <a16:creationId xmlns:a16="http://schemas.microsoft.com/office/drawing/2014/main" id="{6DA7E6D4-5A53-F09A-A13D-51CDE2D3F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12046"/>
            <a:ext cx="1888331" cy="67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9">
            <a:extLst>
              <a:ext uri="{FF2B5EF4-FFF2-40B4-BE49-F238E27FC236}">
                <a16:creationId xmlns:a16="http://schemas.microsoft.com/office/drawing/2014/main" id="{2296CD46-1992-3BB5-B58D-A68763002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 y="2627875"/>
            <a:ext cx="1821656" cy="66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2C6EEC-DF30-3227-E03F-B5C14853C73D}"/>
              </a:ext>
            </a:extLst>
          </p:cNvPr>
          <p:cNvSpPr txBox="1"/>
          <p:nvPr/>
        </p:nvSpPr>
        <p:spPr>
          <a:xfrm>
            <a:off x="186596" y="4538541"/>
            <a:ext cx="3388518" cy="1131335"/>
          </a:xfrm>
          <a:prstGeom prst="rect">
            <a:avLst/>
          </a:prstGeom>
          <a:noFill/>
        </p:spPr>
        <p:txBody>
          <a:bodyPr wrap="square">
            <a:spAutoFit/>
          </a:bodyPr>
          <a:lstStyle/>
          <a:p>
            <a:pPr marL="267891" indent="-267891" defTabSz="428625" fontAlgn="auto">
              <a:spcBef>
                <a:spcPts val="0"/>
              </a:spcBef>
              <a:spcAft>
                <a:spcPts val="0"/>
              </a:spcAft>
              <a:buFont typeface="Arial" panose="020B0604020202020204" pitchFamily="34" charset="0"/>
              <a:buChar char="•"/>
              <a:defRPr/>
            </a:pPr>
            <a:r>
              <a:rPr lang="en-US" sz="1688" dirty="0">
                <a:solidFill>
                  <a:prstClr val="black"/>
                </a:solidFill>
                <a:latin typeface="Calibri"/>
              </a:rPr>
              <a:t>Which CGM key metrics are at goal? </a:t>
            </a:r>
          </a:p>
          <a:p>
            <a:pPr marL="267891" indent="-267891" defTabSz="428625" fontAlgn="auto">
              <a:spcBef>
                <a:spcPts val="0"/>
              </a:spcBef>
              <a:spcAft>
                <a:spcPts val="0"/>
              </a:spcAft>
              <a:buFont typeface="Arial" panose="020B0604020202020204" pitchFamily="34" charset="0"/>
              <a:buChar char="•"/>
              <a:defRPr/>
            </a:pPr>
            <a:r>
              <a:rPr lang="en-US" sz="1688" dirty="0">
                <a:solidFill>
                  <a:prstClr val="black"/>
                </a:solidFill>
                <a:latin typeface="Calibri"/>
              </a:rPr>
              <a:t>Which are not? </a:t>
            </a:r>
          </a:p>
          <a:p>
            <a:pPr marL="267891" indent="-267891" defTabSz="428625" fontAlgn="auto">
              <a:spcBef>
                <a:spcPts val="0"/>
              </a:spcBef>
              <a:spcAft>
                <a:spcPts val="0"/>
              </a:spcAft>
              <a:buFont typeface="Arial" panose="020B0604020202020204" pitchFamily="34" charset="0"/>
              <a:buChar char="•"/>
              <a:defRPr/>
            </a:pPr>
            <a:r>
              <a:rPr lang="en-US" sz="1688" dirty="0">
                <a:solidFill>
                  <a:prstClr val="black"/>
                </a:solidFill>
                <a:latin typeface="Calibri"/>
              </a:rPr>
              <a:t>Overall patterns? </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9B73C7-924C-3257-837B-3943F8906E72}"/>
              </a:ext>
            </a:extLst>
          </p:cNvPr>
          <p:cNvSpPr txBox="1"/>
          <p:nvPr/>
        </p:nvSpPr>
        <p:spPr>
          <a:xfrm>
            <a:off x="435769" y="1321594"/>
            <a:ext cx="5264944" cy="646331"/>
          </a:xfrm>
          <a:prstGeom prst="rect">
            <a:avLst/>
          </a:prstGeom>
          <a:noFill/>
        </p:spPr>
        <p:txBody>
          <a:bodyPr>
            <a:spAutoFit/>
          </a:bodyPr>
          <a:lstStyle/>
          <a:p>
            <a:pPr defTabSz="685800" fontAlgn="auto">
              <a:spcBef>
                <a:spcPts val="0"/>
              </a:spcBef>
              <a:spcAft>
                <a:spcPts val="0"/>
              </a:spcAft>
              <a:defRPr/>
            </a:pPr>
            <a:r>
              <a:rPr lang="en-US" sz="3600" b="1" dirty="0">
                <a:solidFill>
                  <a:srgbClr val="0877BC">
                    <a:lumMod val="75000"/>
                  </a:srgbClr>
                </a:solidFill>
                <a:latin typeface="Arial" panose="020B0604020202020204" pitchFamily="34" charset="0"/>
                <a:cs typeface="Arial" panose="020B0604020202020204" pitchFamily="34" charset="0"/>
              </a:rPr>
              <a:t>Poll Question 19</a:t>
            </a:r>
          </a:p>
        </p:txBody>
      </p:sp>
      <p:sp>
        <p:nvSpPr>
          <p:cNvPr id="158723" name="TextBox 2">
            <a:extLst>
              <a:ext uri="{FF2B5EF4-FFF2-40B4-BE49-F238E27FC236}">
                <a16:creationId xmlns:a16="http://schemas.microsoft.com/office/drawing/2014/main" id="{F6133888-FC0E-B8A4-75E0-2849EE635B88}"/>
              </a:ext>
            </a:extLst>
          </p:cNvPr>
          <p:cNvSpPr txBox="1">
            <a:spLocks noChangeArrowheads="1"/>
          </p:cNvSpPr>
          <p:nvPr/>
        </p:nvSpPr>
        <p:spPr bwMode="auto">
          <a:xfrm>
            <a:off x="171451" y="2114550"/>
            <a:ext cx="762238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971550" indent="-5143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r>
              <a:rPr lang="en-US" altLang="en-US" sz="1800" dirty="0">
                <a:solidFill>
                  <a:prstClr val="white"/>
                </a:solidFill>
                <a:cs typeface="Arial" panose="020B0604020202020204" pitchFamily="34" charset="0"/>
              </a:rPr>
              <a:t>1.   </a:t>
            </a:r>
            <a:r>
              <a:rPr lang="en-US" altLang="en-US" sz="3000" dirty="0">
                <a:solidFill>
                  <a:prstClr val="black"/>
                </a:solidFill>
                <a:cs typeface="Arial" panose="020B0604020202020204" pitchFamily="34" charset="0"/>
              </a:rPr>
              <a:t>Which CGM key metrics are at goal?  </a:t>
            </a:r>
          </a:p>
          <a:p>
            <a:pPr marL="728663" lvl="1" indent="-385763" defTabSz="685800" eaLnBrk="0" hangingPunct="0">
              <a:buFont typeface="Calibri Light" panose="020F0302020204030204" pitchFamily="34" charset="0"/>
              <a:buAutoNum type="alphaUcPeriod"/>
            </a:pPr>
            <a:r>
              <a:rPr lang="en-US" altLang="en-US" sz="3000" dirty="0">
                <a:solidFill>
                  <a:prstClr val="black"/>
                </a:solidFill>
                <a:cs typeface="Arial" panose="020B0604020202020204" pitchFamily="34" charset="0"/>
              </a:rPr>
              <a:t>Time in range</a:t>
            </a:r>
          </a:p>
          <a:p>
            <a:pPr marL="728663" lvl="1" indent="-385763" defTabSz="685800" eaLnBrk="0" hangingPunct="0">
              <a:buFont typeface="Calibri Light" panose="020F0302020204030204" pitchFamily="34" charset="0"/>
              <a:buAutoNum type="alphaUcPeriod"/>
            </a:pPr>
            <a:r>
              <a:rPr lang="en-US" altLang="en-US" sz="3000" dirty="0">
                <a:solidFill>
                  <a:prstClr val="black"/>
                </a:solidFill>
                <a:cs typeface="Arial" panose="020B0604020202020204" pitchFamily="34" charset="0"/>
              </a:rPr>
              <a:t>Time above range</a:t>
            </a:r>
          </a:p>
          <a:p>
            <a:pPr marL="728663" lvl="1" indent="-385763" defTabSz="685800" eaLnBrk="0" hangingPunct="0">
              <a:buFont typeface="Calibri Light" panose="020F0302020204030204" pitchFamily="34" charset="0"/>
              <a:buAutoNum type="alphaUcPeriod"/>
            </a:pPr>
            <a:r>
              <a:rPr lang="en-US" altLang="en-US" sz="3000" dirty="0">
                <a:solidFill>
                  <a:prstClr val="black"/>
                </a:solidFill>
                <a:cs typeface="Arial" panose="020B0604020202020204" pitchFamily="34" charset="0"/>
              </a:rPr>
              <a:t>Time below range</a:t>
            </a:r>
          </a:p>
          <a:p>
            <a:pPr marL="728663" lvl="1" indent="-385763" defTabSz="685800" eaLnBrk="0" hangingPunct="0">
              <a:buFont typeface="Calibri Light" panose="020F0302020204030204" pitchFamily="34" charset="0"/>
              <a:buAutoNum type="alphaUcPeriod"/>
            </a:pPr>
            <a:r>
              <a:rPr lang="en-US" altLang="en-US" sz="3000" dirty="0">
                <a:solidFill>
                  <a:prstClr val="black"/>
                </a:solidFill>
                <a:cs typeface="Arial" panose="020B0604020202020204" pitchFamily="34" charset="0"/>
              </a:rPr>
              <a:t>Glucose management indicator</a:t>
            </a:r>
            <a:endParaRPr lang="en-US" altLang="en-US" sz="1800" dirty="0">
              <a:solidFill>
                <a:prstClr val="black"/>
              </a:solidFill>
              <a:cs typeface="Arial" panose="020B0604020202020204" pitchFamily="34" charset="0"/>
            </a:endParaRPr>
          </a:p>
        </p:txBody>
      </p:sp>
      <p:sp>
        <p:nvSpPr>
          <p:cNvPr id="3" name="Oval 2">
            <a:extLst>
              <a:ext uri="{FF2B5EF4-FFF2-40B4-BE49-F238E27FC236}">
                <a16:creationId xmlns:a16="http://schemas.microsoft.com/office/drawing/2014/main" id="{AFA6B746-EFAA-7977-89B7-326EB26FF835}"/>
              </a:ext>
            </a:extLst>
          </p:cNvPr>
          <p:cNvSpPr/>
          <p:nvPr/>
        </p:nvSpPr>
        <p:spPr>
          <a:xfrm>
            <a:off x="435769" y="3429000"/>
            <a:ext cx="3907631"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ln w="38100">
                <a:solidFill>
                  <a:prstClr val="white"/>
                </a:solidFill>
              </a:ln>
              <a:solidFill>
                <a:prstClr val="white"/>
              </a:solidFill>
              <a:latin typeface="Calibri" panose="020F0502020204030204"/>
            </a:endParaRPr>
          </a:p>
        </p:txBody>
      </p:sp>
      <p:pic>
        <p:nvPicPr>
          <p:cNvPr id="4" name="Picture 3" descr="Cartoon bee with magnifying glass">
            <a:extLst>
              <a:ext uri="{FF2B5EF4-FFF2-40B4-BE49-F238E27FC236}">
                <a16:creationId xmlns:a16="http://schemas.microsoft.com/office/drawing/2014/main" id="{9AA5E1D3-C83A-0F40-C614-72C79D5F5C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8838">
            <a:off x="7573280" y="1640225"/>
            <a:ext cx="1385887" cy="1573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F230BF-58C2-9B9A-48CD-F23139ECCD04}"/>
              </a:ext>
            </a:extLst>
          </p:cNvPr>
          <p:cNvSpPr>
            <a:spLocks noGrp="1"/>
          </p:cNvSpPr>
          <p:nvPr>
            <p:ph type="title" idx="4294967295"/>
          </p:nvPr>
        </p:nvSpPr>
        <p:spPr>
          <a:xfrm>
            <a:off x="0" y="1157287"/>
            <a:ext cx="3810000" cy="481013"/>
          </a:xfrm>
        </p:spPr>
        <p:txBody>
          <a:bodyPr>
            <a:normAutofit fontScale="90000"/>
          </a:bodyPr>
          <a:lstStyle/>
          <a:p>
            <a:pPr eaLnBrk="1" hangingPunct="1">
              <a:defRPr/>
            </a:pPr>
            <a:r>
              <a:rPr lang="en-US" dirty="0">
                <a:solidFill>
                  <a:schemeClr val="bg1"/>
                </a:solidFill>
              </a:rPr>
              <a:t>Time in Range</a:t>
            </a:r>
          </a:p>
        </p:txBody>
      </p:sp>
      <p:sp>
        <p:nvSpPr>
          <p:cNvPr id="160772" name="Text Placeholder 8">
            <a:extLst>
              <a:ext uri="{FF2B5EF4-FFF2-40B4-BE49-F238E27FC236}">
                <a16:creationId xmlns:a16="http://schemas.microsoft.com/office/drawing/2014/main" id="{0BEDFF03-DADA-192C-DE6D-950543A52991}"/>
              </a:ext>
            </a:extLst>
          </p:cNvPr>
          <p:cNvSpPr>
            <a:spLocks noGrp="1"/>
          </p:cNvSpPr>
          <p:nvPr>
            <p:ph idx="4294967295"/>
          </p:nvPr>
        </p:nvSpPr>
        <p:spPr>
          <a:xfrm>
            <a:off x="1" y="2227660"/>
            <a:ext cx="4262438" cy="4249340"/>
          </a:xfrm>
        </p:spPr>
        <p:txBody>
          <a:bodyPr>
            <a:normAutofit/>
          </a:bodyPr>
          <a:lstStyle/>
          <a:p>
            <a:pPr eaLnBrk="1" hangingPunct="1">
              <a:lnSpc>
                <a:spcPct val="120000"/>
              </a:lnSpc>
              <a:defRPr/>
            </a:pPr>
            <a:r>
              <a:rPr lang="en-US" altLang="en-US" sz="2100" dirty="0"/>
              <a:t>Focus on the positive: what’s worked well on Tue 3/16?</a:t>
            </a:r>
          </a:p>
          <a:p>
            <a:pPr eaLnBrk="1" hangingPunct="1">
              <a:lnSpc>
                <a:spcPct val="120000"/>
              </a:lnSpc>
              <a:defRPr/>
            </a:pPr>
            <a:r>
              <a:rPr lang="en-US" altLang="en-US" sz="2100" dirty="0"/>
              <a:t>Time in range is high this day</a:t>
            </a:r>
          </a:p>
          <a:p>
            <a:pPr eaLnBrk="1" hangingPunct="1">
              <a:lnSpc>
                <a:spcPct val="120000"/>
              </a:lnSpc>
              <a:defRPr/>
            </a:pPr>
            <a:r>
              <a:rPr lang="en-US" altLang="en-US" sz="2100" dirty="0"/>
              <a:t>Ate a granola bar for breakfast, grilled chicken salad at lunch, steak, greens, potato at dinner</a:t>
            </a:r>
          </a:p>
          <a:p>
            <a:pPr eaLnBrk="1" hangingPunct="1">
              <a:lnSpc>
                <a:spcPct val="120000"/>
              </a:lnSpc>
              <a:defRPr/>
            </a:pPr>
            <a:r>
              <a:rPr lang="en-US" altLang="en-US" sz="2100" dirty="0"/>
              <a:t>No missed medication doses</a:t>
            </a:r>
          </a:p>
          <a:p>
            <a:pPr eaLnBrk="1" hangingPunct="1">
              <a:lnSpc>
                <a:spcPct val="120000"/>
              </a:lnSpc>
              <a:defRPr/>
            </a:pPr>
            <a:r>
              <a:rPr lang="en-US" altLang="en-US" sz="2100" dirty="0"/>
              <a:t>Good night’s sleep, low stress</a:t>
            </a:r>
          </a:p>
        </p:txBody>
      </p:sp>
      <p:sp>
        <p:nvSpPr>
          <p:cNvPr id="160770" name="Slide Number Placeholder 2">
            <a:extLst>
              <a:ext uri="{FF2B5EF4-FFF2-40B4-BE49-F238E27FC236}">
                <a16:creationId xmlns:a16="http://schemas.microsoft.com/office/drawing/2014/main" id="{8966B718-1781-8FAC-5DFA-1BD9C865CC81}"/>
              </a:ext>
            </a:extLst>
          </p:cNvPr>
          <p:cNvSpPr>
            <a:spLocks noGrp="1" noChangeArrowheads="1"/>
          </p:cNvSpPr>
          <p:nvPr>
            <p:ph type="sldNum" sz="quarter" idx="4294967295"/>
          </p:nvPr>
        </p:nvSpPr>
        <p:spPr bwMode="auto">
          <a:xfrm>
            <a:off x="0" y="1017985"/>
            <a:ext cx="0" cy="0"/>
          </a:xfrm>
          <a:prstGeom prst="rect">
            <a:avLst/>
          </a:prstGeom>
        </p:spPr>
        <p:txBody>
          <a:bodyPr/>
          <a:lstStyle>
            <a:lvl1pPr>
              <a:lnSpc>
                <a:spcPct val="90000"/>
              </a:lnSpc>
              <a:spcBef>
                <a:spcPts val="704"/>
              </a:spcBef>
              <a:buFont typeface="Arial" panose="020B0604020202020204" pitchFamily="34" charset="0"/>
              <a:buChar char="•"/>
              <a:defRPr sz="1969">
                <a:solidFill>
                  <a:schemeClr val="tx1"/>
                </a:solidFill>
                <a:latin typeface="Calibri" panose="020F0502020204030204" pitchFamily="34" charset="0"/>
              </a:defRPr>
            </a:lvl1pPr>
            <a:lvl2pPr marL="522387" indent="-200918">
              <a:lnSpc>
                <a:spcPct val="90000"/>
              </a:lnSpc>
              <a:spcBef>
                <a:spcPts val="352"/>
              </a:spcBef>
              <a:buFont typeface="Arial" panose="020B0604020202020204" pitchFamily="34" charset="0"/>
              <a:buChar char="•"/>
              <a:defRPr sz="1688">
                <a:solidFill>
                  <a:schemeClr val="tx1"/>
                </a:solidFill>
                <a:latin typeface="Calibri" panose="020F0502020204030204" pitchFamily="34" charset="0"/>
              </a:defRPr>
            </a:lvl2pPr>
            <a:lvl3pPr marL="803672" indent="-160735">
              <a:lnSpc>
                <a:spcPct val="90000"/>
              </a:lnSpc>
              <a:spcBef>
                <a:spcPts val="352"/>
              </a:spcBef>
              <a:buFont typeface="Arial" panose="020B0604020202020204" pitchFamily="34" charset="0"/>
              <a:buChar char="•"/>
              <a:defRPr sz="1406">
                <a:solidFill>
                  <a:schemeClr val="tx1"/>
                </a:solidFill>
                <a:latin typeface="Calibri" panose="020F0502020204030204" pitchFamily="34" charset="0"/>
              </a:defRPr>
            </a:lvl3pPr>
            <a:lvl4pPr marL="1125141" indent="-160735">
              <a:lnSpc>
                <a:spcPct val="90000"/>
              </a:lnSpc>
              <a:spcBef>
                <a:spcPts val="352"/>
              </a:spcBef>
              <a:buFont typeface="Arial" panose="020B0604020202020204" pitchFamily="34" charset="0"/>
              <a:buChar char="•"/>
              <a:defRPr>
                <a:solidFill>
                  <a:schemeClr val="tx1"/>
                </a:solidFill>
                <a:latin typeface="Calibri" panose="020F0502020204030204" pitchFamily="34" charset="0"/>
              </a:defRPr>
            </a:lvl4pPr>
            <a:lvl5pPr marL="1446610" indent="-160735">
              <a:lnSpc>
                <a:spcPct val="90000"/>
              </a:lnSpc>
              <a:spcBef>
                <a:spcPts val="352"/>
              </a:spcBef>
              <a:buFont typeface="Arial" panose="020B0604020202020204" pitchFamily="34" charset="0"/>
              <a:buChar char="•"/>
              <a:defRPr>
                <a:solidFill>
                  <a:schemeClr val="tx1"/>
                </a:solidFill>
                <a:latin typeface="Calibri" panose="020F0502020204030204" pitchFamily="34" charset="0"/>
              </a:defRPr>
            </a:lvl5pPr>
            <a:lvl6pPr marL="1768079" indent="-160735" eaLnBrk="0" fontAlgn="base" hangingPunct="0">
              <a:lnSpc>
                <a:spcPct val="90000"/>
              </a:lnSpc>
              <a:spcBef>
                <a:spcPts val="352"/>
              </a:spcBef>
              <a:spcAft>
                <a:spcPct val="0"/>
              </a:spcAft>
              <a:buFont typeface="Arial" panose="020B0604020202020204" pitchFamily="34" charset="0"/>
              <a:buChar char="•"/>
              <a:defRPr>
                <a:solidFill>
                  <a:schemeClr val="tx1"/>
                </a:solidFill>
                <a:latin typeface="Calibri" panose="020F0502020204030204" pitchFamily="34" charset="0"/>
              </a:defRPr>
            </a:lvl6pPr>
            <a:lvl7pPr marL="2089547" indent="-160735" eaLnBrk="0" fontAlgn="base" hangingPunct="0">
              <a:lnSpc>
                <a:spcPct val="90000"/>
              </a:lnSpc>
              <a:spcBef>
                <a:spcPts val="352"/>
              </a:spcBef>
              <a:spcAft>
                <a:spcPct val="0"/>
              </a:spcAft>
              <a:buFont typeface="Arial" panose="020B0604020202020204" pitchFamily="34" charset="0"/>
              <a:buChar char="•"/>
              <a:defRPr>
                <a:solidFill>
                  <a:schemeClr val="tx1"/>
                </a:solidFill>
                <a:latin typeface="Calibri" panose="020F0502020204030204" pitchFamily="34" charset="0"/>
              </a:defRPr>
            </a:lvl7pPr>
            <a:lvl8pPr marL="2411016" indent="-160735" eaLnBrk="0" fontAlgn="base" hangingPunct="0">
              <a:lnSpc>
                <a:spcPct val="90000"/>
              </a:lnSpc>
              <a:spcBef>
                <a:spcPts val="352"/>
              </a:spcBef>
              <a:spcAft>
                <a:spcPct val="0"/>
              </a:spcAft>
              <a:buFont typeface="Arial" panose="020B0604020202020204" pitchFamily="34" charset="0"/>
              <a:buChar char="•"/>
              <a:defRPr>
                <a:solidFill>
                  <a:schemeClr val="tx1"/>
                </a:solidFill>
                <a:latin typeface="Calibri" panose="020F0502020204030204" pitchFamily="34" charset="0"/>
              </a:defRPr>
            </a:lvl8pPr>
            <a:lvl9pPr marL="2732485" indent="-160735" eaLnBrk="0" fontAlgn="base" hangingPunct="0">
              <a:lnSpc>
                <a:spcPct val="90000"/>
              </a:lnSpc>
              <a:spcBef>
                <a:spcPts val="352"/>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428625" fontAlgn="auto">
              <a:lnSpc>
                <a:spcPct val="100000"/>
              </a:lnSpc>
              <a:spcBef>
                <a:spcPct val="0"/>
              </a:spcBef>
              <a:spcAft>
                <a:spcPts val="0"/>
              </a:spcAft>
              <a:buNone/>
              <a:defRPr/>
            </a:pPr>
            <a:fld id="{F43383C1-F068-4E46-97B4-A633DEA68593}" type="slidenum">
              <a:rPr lang="en-US" altLang="en-US" sz="844">
                <a:solidFill>
                  <a:srgbClr val="898989"/>
                </a:solidFill>
                <a:latin typeface="Helvetica" panose="020B0604020202020204" pitchFamily="34" charset="0"/>
                <a:ea typeface="Helvetica" panose="020B0604020202020204" pitchFamily="34" charset="0"/>
                <a:cs typeface="Helvetica" panose="020B0604020202020204" pitchFamily="34" charset="0"/>
              </a:rPr>
              <a:pPr algn="r" defTabSz="428625" fontAlgn="auto">
                <a:lnSpc>
                  <a:spcPct val="100000"/>
                </a:lnSpc>
                <a:spcBef>
                  <a:spcPct val="0"/>
                </a:spcBef>
                <a:spcAft>
                  <a:spcPts val="0"/>
                </a:spcAft>
                <a:buNone/>
                <a:defRPr/>
              </a:pPr>
              <a:t>37</a:t>
            </a:fld>
            <a:endParaRPr lang="en-US" altLang="en-US" sz="844">
              <a:solidFill>
                <a:srgbClr val="898989"/>
              </a:solidFill>
              <a:latin typeface="Helvetica" panose="020B0604020202020204" pitchFamily="34" charset="0"/>
              <a:ea typeface="Helvetica" panose="020B0604020202020204" pitchFamily="34" charset="0"/>
              <a:cs typeface="Helvetica" panose="020B0604020202020204" pitchFamily="34" charset="0"/>
            </a:endParaRPr>
          </a:p>
        </p:txBody>
      </p:sp>
      <p:pic>
        <p:nvPicPr>
          <p:cNvPr id="160773" name="Picture 5">
            <a:extLst>
              <a:ext uri="{FF2B5EF4-FFF2-40B4-BE49-F238E27FC236}">
                <a16:creationId xmlns:a16="http://schemas.microsoft.com/office/drawing/2014/main" id="{C6FACCAE-A930-8534-9319-406C5E20D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29" y="1745456"/>
            <a:ext cx="1459706"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a:extLst>
              <a:ext uri="{FF2B5EF4-FFF2-40B4-BE49-F238E27FC236}">
                <a16:creationId xmlns:a16="http://schemas.microsoft.com/office/drawing/2014/main" id="{B0A6AD82-DB73-AC53-2458-EC43A15CE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439" y="916781"/>
            <a:ext cx="4345698"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32270BC-B5AC-69CA-ED12-C5D782064749}"/>
              </a:ext>
            </a:extLst>
          </p:cNvPr>
          <p:cNvSpPr/>
          <p:nvPr/>
        </p:nvSpPr>
        <p:spPr>
          <a:xfrm>
            <a:off x="4881562" y="3589735"/>
            <a:ext cx="3786188" cy="727472"/>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428625" fontAlgn="auto">
              <a:spcBef>
                <a:spcPts val="0"/>
              </a:spcBef>
              <a:spcAft>
                <a:spcPts val="0"/>
              </a:spcAft>
              <a:defRPr/>
            </a:pPr>
            <a:endParaRPr lang="en-US" sz="1266">
              <a:solidFill>
                <a:prstClr val="white"/>
              </a:solidFill>
              <a:latin typeface="Calibri" panose="020F0502020204030204"/>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itle 3">
            <a:extLst>
              <a:ext uri="{FF2B5EF4-FFF2-40B4-BE49-F238E27FC236}">
                <a16:creationId xmlns:a16="http://schemas.microsoft.com/office/drawing/2014/main" id="{161101B9-0356-0ECA-B610-8D22BF48CF31}"/>
              </a:ext>
            </a:extLst>
          </p:cNvPr>
          <p:cNvSpPr>
            <a:spLocks noGrp="1"/>
          </p:cNvSpPr>
          <p:nvPr>
            <p:ph type="title" idx="4294967295"/>
          </p:nvPr>
        </p:nvSpPr>
        <p:spPr>
          <a:xfrm>
            <a:off x="2574132" y="1028700"/>
            <a:ext cx="6569869" cy="510779"/>
          </a:xfrm>
        </p:spPr>
        <p:txBody>
          <a:bodyPr>
            <a:normAutofit fontScale="90000"/>
          </a:bodyPr>
          <a:lstStyle/>
          <a:p>
            <a:pPr eaLnBrk="1" hangingPunct="1">
              <a:defRPr/>
            </a:pPr>
            <a:r>
              <a:rPr lang="en-US" altLang="en-US" dirty="0">
                <a:solidFill>
                  <a:schemeClr val="bg1"/>
                </a:solidFill>
              </a:rPr>
              <a:t>Areas for Improvement</a:t>
            </a:r>
          </a:p>
        </p:txBody>
      </p:sp>
      <p:sp>
        <p:nvSpPr>
          <p:cNvPr id="162820" name="Text Placeholder 8">
            <a:extLst>
              <a:ext uri="{FF2B5EF4-FFF2-40B4-BE49-F238E27FC236}">
                <a16:creationId xmlns:a16="http://schemas.microsoft.com/office/drawing/2014/main" id="{F92A3DBD-0BFB-96EB-986A-636B95E05697}"/>
              </a:ext>
            </a:extLst>
          </p:cNvPr>
          <p:cNvSpPr>
            <a:spLocks noGrp="1"/>
          </p:cNvSpPr>
          <p:nvPr>
            <p:ph idx="4294967295"/>
          </p:nvPr>
        </p:nvSpPr>
        <p:spPr>
          <a:xfrm>
            <a:off x="0" y="2143125"/>
            <a:ext cx="4572000" cy="4333875"/>
          </a:xfrm>
        </p:spPr>
        <p:txBody>
          <a:bodyPr>
            <a:normAutofit/>
          </a:bodyPr>
          <a:lstStyle/>
          <a:p>
            <a:pPr eaLnBrk="1" hangingPunct="1">
              <a:lnSpc>
                <a:spcPct val="120000"/>
              </a:lnSpc>
              <a:defRPr/>
            </a:pPr>
            <a:r>
              <a:rPr lang="en-US" altLang="en-US" sz="2100" dirty="0"/>
              <a:t>Sun 3/14 glucose went high 12 pm</a:t>
            </a:r>
          </a:p>
          <a:p>
            <a:pPr eaLnBrk="1" hangingPunct="1">
              <a:lnSpc>
                <a:spcPct val="120000"/>
              </a:lnSpc>
              <a:defRPr/>
            </a:pPr>
            <a:r>
              <a:rPr lang="en-US" altLang="en-US" sz="2100" dirty="0"/>
              <a:t>Reports eating rice bowl and coke</a:t>
            </a:r>
          </a:p>
          <a:p>
            <a:pPr eaLnBrk="1" hangingPunct="1">
              <a:lnSpc>
                <a:spcPct val="120000"/>
              </a:lnSpc>
              <a:defRPr/>
            </a:pPr>
            <a:r>
              <a:rPr lang="en-US" altLang="en-US" sz="2100" dirty="0"/>
              <a:t>Silver lining</a:t>
            </a:r>
          </a:p>
          <a:p>
            <a:pPr lvl="1" eaLnBrk="1" hangingPunct="1">
              <a:lnSpc>
                <a:spcPct val="120000"/>
              </a:lnSpc>
              <a:defRPr/>
            </a:pPr>
            <a:r>
              <a:rPr lang="en-US" altLang="en-US" sz="1800" dirty="0"/>
              <a:t>Walked around 3 pm (helped to lower glucose)</a:t>
            </a:r>
          </a:p>
          <a:p>
            <a:pPr lvl="1" eaLnBrk="1" hangingPunct="1">
              <a:lnSpc>
                <a:spcPct val="120000"/>
              </a:lnSpc>
              <a:defRPr/>
            </a:pPr>
            <a:r>
              <a:rPr lang="en-US" altLang="en-US" sz="1800" dirty="0"/>
              <a:t>Avoided afternoon snacking</a:t>
            </a:r>
          </a:p>
          <a:p>
            <a:pPr lvl="1" eaLnBrk="1" hangingPunct="1">
              <a:lnSpc>
                <a:spcPct val="120000"/>
              </a:lnSpc>
              <a:defRPr/>
            </a:pPr>
            <a:r>
              <a:rPr lang="en-US" altLang="en-US" sz="1800" dirty="0"/>
              <a:t>Ate low-carb dinner (salmon, salad, small potato)</a:t>
            </a:r>
          </a:p>
          <a:p>
            <a:pPr lvl="1" eaLnBrk="1" hangingPunct="1">
              <a:lnSpc>
                <a:spcPct val="120000"/>
              </a:lnSpc>
              <a:defRPr/>
            </a:pPr>
            <a:r>
              <a:rPr lang="en-US" altLang="en-US" sz="1800" dirty="0"/>
              <a:t>Denies missed doses</a:t>
            </a:r>
          </a:p>
        </p:txBody>
      </p:sp>
      <p:sp>
        <p:nvSpPr>
          <p:cNvPr id="162818" name="Slide Number Placeholder 2">
            <a:extLst>
              <a:ext uri="{FF2B5EF4-FFF2-40B4-BE49-F238E27FC236}">
                <a16:creationId xmlns:a16="http://schemas.microsoft.com/office/drawing/2014/main" id="{FD57038A-DB2B-DD9F-DCA9-A0182ED8C9C4}"/>
              </a:ext>
            </a:extLst>
          </p:cNvPr>
          <p:cNvSpPr>
            <a:spLocks noGrp="1" noChangeArrowheads="1"/>
          </p:cNvSpPr>
          <p:nvPr>
            <p:ph type="sldNum" sz="quarter" idx="4294967295"/>
          </p:nvPr>
        </p:nvSpPr>
        <p:spPr bwMode="auto">
          <a:xfrm>
            <a:off x="0" y="1017985"/>
            <a:ext cx="0" cy="0"/>
          </a:xfrm>
          <a:prstGeom prst="rect">
            <a:avLst/>
          </a:prstGeom>
        </p:spPr>
        <p:txBody>
          <a:bodyPr/>
          <a:lstStyle>
            <a:lvl1pPr>
              <a:lnSpc>
                <a:spcPct val="90000"/>
              </a:lnSpc>
              <a:spcBef>
                <a:spcPts val="704"/>
              </a:spcBef>
              <a:buFont typeface="Arial" panose="020B0604020202020204" pitchFamily="34" charset="0"/>
              <a:buChar char="•"/>
              <a:defRPr sz="1969">
                <a:solidFill>
                  <a:schemeClr val="tx1"/>
                </a:solidFill>
                <a:latin typeface="Calibri" panose="020F0502020204030204" pitchFamily="34" charset="0"/>
              </a:defRPr>
            </a:lvl1pPr>
            <a:lvl2pPr marL="522387" indent="-200918">
              <a:lnSpc>
                <a:spcPct val="90000"/>
              </a:lnSpc>
              <a:spcBef>
                <a:spcPts val="352"/>
              </a:spcBef>
              <a:buFont typeface="Arial" panose="020B0604020202020204" pitchFamily="34" charset="0"/>
              <a:buChar char="•"/>
              <a:defRPr sz="1688">
                <a:solidFill>
                  <a:schemeClr val="tx1"/>
                </a:solidFill>
                <a:latin typeface="Calibri" panose="020F0502020204030204" pitchFamily="34" charset="0"/>
              </a:defRPr>
            </a:lvl2pPr>
            <a:lvl3pPr marL="803672" indent="-160735">
              <a:lnSpc>
                <a:spcPct val="90000"/>
              </a:lnSpc>
              <a:spcBef>
                <a:spcPts val="352"/>
              </a:spcBef>
              <a:buFont typeface="Arial" panose="020B0604020202020204" pitchFamily="34" charset="0"/>
              <a:buChar char="•"/>
              <a:defRPr sz="1406">
                <a:solidFill>
                  <a:schemeClr val="tx1"/>
                </a:solidFill>
                <a:latin typeface="Calibri" panose="020F0502020204030204" pitchFamily="34" charset="0"/>
              </a:defRPr>
            </a:lvl3pPr>
            <a:lvl4pPr marL="1125141" indent="-160735">
              <a:lnSpc>
                <a:spcPct val="90000"/>
              </a:lnSpc>
              <a:spcBef>
                <a:spcPts val="352"/>
              </a:spcBef>
              <a:buFont typeface="Arial" panose="020B0604020202020204" pitchFamily="34" charset="0"/>
              <a:buChar char="•"/>
              <a:defRPr>
                <a:solidFill>
                  <a:schemeClr val="tx1"/>
                </a:solidFill>
                <a:latin typeface="Calibri" panose="020F0502020204030204" pitchFamily="34" charset="0"/>
              </a:defRPr>
            </a:lvl4pPr>
            <a:lvl5pPr marL="1446610" indent="-160735">
              <a:lnSpc>
                <a:spcPct val="90000"/>
              </a:lnSpc>
              <a:spcBef>
                <a:spcPts val="352"/>
              </a:spcBef>
              <a:buFont typeface="Arial" panose="020B0604020202020204" pitchFamily="34" charset="0"/>
              <a:buChar char="•"/>
              <a:defRPr>
                <a:solidFill>
                  <a:schemeClr val="tx1"/>
                </a:solidFill>
                <a:latin typeface="Calibri" panose="020F0502020204030204" pitchFamily="34" charset="0"/>
              </a:defRPr>
            </a:lvl5pPr>
            <a:lvl6pPr marL="1768079" indent="-160735" eaLnBrk="0" fontAlgn="base" hangingPunct="0">
              <a:lnSpc>
                <a:spcPct val="90000"/>
              </a:lnSpc>
              <a:spcBef>
                <a:spcPts val="352"/>
              </a:spcBef>
              <a:spcAft>
                <a:spcPct val="0"/>
              </a:spcAft>
              <a:buFont typeface="Arial" panose="020B0604020202020204" pitchFamily="34" charset="0"/>
              <a:buChar char="•"/>
              <a:defRPr>
                <a:solidFill>
                  <a:schemeClr val="tx1"/>
                </a:solidFill>
                <a:latin typeface="Calibri" panose="020F0502020204030204" pitchFamily="34" charset="0"/>
              </a:defRPr>
            </a:lvl6pPr>
            <a:lvl7pPr marL="2089547" indent="-160735" eaLnBrk="0" fontAlgn="base" hangingPunct="0">
              <a:lnSpc>
                <a:spcPct val="90000"/>
              </a:lnSpc>
              <a:spcBef>
                <a:spcPts val="352"/>
              </a:spcBef>
              <a:spcAft>
                <a:spcPct val="0"/>
              </a:spcAft>
              <a:buFont typeface="Arial" panose="020B0604020202020204" pitchFamily="34" charset="0"/>
              <a:buChar char="•"/>
              <a:defRPr>
                <a:solidFill>
                  <a:schemeClr val="tx1"/>
                </a:solidFill>
                <a:latin typeface="Calibri" panose="020F0502020204030204" pitchFamily="34" charset="0"/>
              </a:defRPr>
            </a:lvl7pPr>
            <a:lvl8pPr marL="2411016" indent="-160735" eaLnBrk="0" fontAlgn="base" hangingPunct="0">
              <a:lnSpc>
                <a:spcPct val="90000"/>
              </a:lnSpc>
              <a:spcBef>
                <a:spcPts val="352"/>
              </a:spcBef>
              <a:spcAft>
                <a:spcPct val="0"/>
              </a:spcAft>
              <a:buFont typeface="Arial" panose="020B0604020202020204" pitchFamily="34" charset="0"/>
              <a:buChar char="•"/>
              <a:defRPr>
                <a:solidFill>
                  <a:schemeClr val="tx1"/>
                </a:solidFill>
                <a:latin typeface="Calibri" panose="020F0502020204030204" pitchFamily="34" charset="0"/>
              </a:defRPr>
            </a:lvl8pPr>
            <a:lvl9pPr marL="2732485" indent="-160735" eaLnBrk="0" fontAlgn="base" hangingPunct="0">
              <a:lnSpc>
                <a:spcPct val="90000"/>
              </a:lnSpc>
              <a:spcBef>
                <a:spcPts val="352"/>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defTabSz="428625" fontAlgn="auto">
              <a:lnSpc>
                <a:spcPct val="100000"/>
              </a:lnSpc>
              <a:spcBef>
                <a:spcPct val="0"/>
              </a:spcBef>
              <a:spcAft>
                <a:spcPts val="0"/>
              </a:spcAft>
              <a:buNone/>
              <a:defRPr/>
            </a:pPr>
            <a:fld id="{4097B3A3-F276-43C0-9EF0-FBAD2BACDEFB}" type="slidenum">
              <a:rPr lang="en-US" altLang="en-US" sz="844">
                <a:solidFill>
                  <a:srgbClr val="898989"/>
                </a:solidFill>
                <a:latin typeface="Helvetica" panose="020B0604020202020204" pitchFamily="34" charset="0"/>
                <a:ea typeface="Helvetica" panose="020B0604020202020204" pitchFamily="34" charset="0"/>
                <a:cs typeface="Helvetica" panose="020B0604020202020204" pitchFamily="34" charset="0"/>
              </a:rPr>
              <a:pPr algn="r" defTabSz="428625" fontAlgn="auto">
                <a:lnSpc>
                  <a:spcPct val="100000"/>
                </a:lnSpc>
                <a:spcBef>
                  <a:spcPct val="0"/>
                </a:spcBef>
                <a:spcAft>
                  <a:spcPts val="0"/>
                </a:spcAft>
                <a:buNone/>
                <a:defRPr/>
              </a:pPr>
              <a:t>38</a:t>
            </a:fld>
            <a:endParaRPr lang="en-US" altLang="en-US" sz="844">
              <a:solidFill>
                <a:srgbClr val="898989"/>
              </a:solidFill>
              <a:latin typeface="Helvetica" panose="020B0604020202020204" pitchFamily="34" charset="0"/>
              <a:ea typeface="Helvetica" panose="020B0604020202020204" pitchFamily="34" charset="0"/>
              <a:cs typeface="Helvetica" panose="020B0604020202020204" pitchFamily="34" charset="0"/>
            </a:endParaRPr>
          </a:p>
        </p:txBody>
      </p:sp>
      <p:pic>
        <p:nvPicPr>
          <p:cNvPr id="162821" name="Picture 7">
            <a:extLst>
              <a:ext uri="{FF2B5EF4-FFF2-40B4-BE49-F238E27FC236}">
                <a16:creationId xmlns:a16="http://schemas.microsoft.com/office/drawing/2014/main" id="{D9C0A1B5-B077-64A9-D342-AA88A99F7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582" y="1650206"/>
            <a:ext cx="3912449" cy="452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4">
            <a:extLst>
              <a:ext uri="{FF2B5EF4-FFF2-40B4-BE49-F238E27FC236}">
                <a16:creationId xmlns:a16="http://schemas.microsoft.com/office/drawing/2014/main" id="{E887EA9A-C992-D770-F65D-CAFB12B8C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557338"/>
            <a:ext cx="1614488"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C7C8173-A1FD-42B4-E5D7-BFA010DE8B16}"/>
              </a:ext>
            </a:extLst>
          </p:cNvPr>
          <p:cNvSpPr/>
          <p:nvPr/>
        </p:nvSpPr>
        <p:spPr>
          <a:xfrm>
            <a:off x="5072062" y="2270522"/>
            <a:ext cx="3786188" cy="727472"/>
          </a:xfrm>
          <a:prstGeom prst="rect">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428625" fontAlgn="auto">
              <a:spcBef>
                <a:spcPts val="0"/>
              </a:spcBef>
              <a:spcAft>
                <a:spcPts val="0"/>
              </a:spcAft>
              <a:defRPr/>
            </a:pPr>
            <a:endParaRPr lang="en-US" sz="1266">
              <a:solidFill>
                <a:prstClr val="white"/>
              </a:solidFill>
              <a:latin typeface="Calibri" panose="020F0502020204030204"/>
            </a:endParaRP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FE4B9C-DF84-FC79-9D9B-308C729AB34F}"/>
              </a:ext>
            </a:extLst>
          </p:cNvPr>
          <p:cNvSpPr txBox="1"/>
          <p:nvPr/>
        </p:nvSpPr>
        <p:spPr>
          <a:xfrm>
            <a:off x="481718" y="562151"/>
            <a:ext cx="7450931" cy="646331"/>
          </a:xfrm>
          <a:prstGeom prst="rect">
            <a:avLst/>
          </a:prstGeom>
          <a:noFill/>
        </p:spPr>
        <p:txBody>
          <a:bodyPr>
            <a:spAutoFit/>
          </a:bodyPr>
          <a:lstStyle/>
          <a:p>
            <a:pPr defTabSz="685800" fontAlgn="auto">
              <a:spcBef>
                <a:spcPts val="0"/>
              </a:spcBef>
              <a:spcAft>
                <a:spcPts val="0"/>
              </a:spcAft>
              <a:defRPr/>
            </a:pPr>
            <a:r>
              <a:rPr lang="en-US" sz="3600" b="1" dirty="0">
                <a:solidFill>
                  <a:srgbClr val="0877BC">
                    <a:lumMod val="75000"/>
                  </a:srgbClr>
                </a:solidFill>
                <a:latin typeface="Arial" panose="020B0604020202020204" pitchFamily="34" charset="0"/>
                <a:cs typeface="Arial" panose="020B0604020202020204" pitchFamily="34" charset="0"/>
              </a:rPr>
              <a:t>Poll Question 20</a:t>
            </a:r>
          </a:p>
        </p:txBody>
      </p:sp>
      <p:sp>
        <p:nvSpPr>
          <p:cNvPr id="3" name="TextBox 2">
            <a:extLst>
              <a:ext uri="{FF2B5EF4-FFF2-40B4-BE49-F238E27FC236}">
                <a16:creationId xmlns:a16="http://schemas.microsoft.com/office/drawing/2014/main" id="{FB836FC3-8668-DA38-75D3-C670A02DBD4C}"/>
              </a:ext>
            </a:extLst>
          </p:cNvPr>
          <p:cNvSpPr txBox="1"/>
          <p:nvPr/>
        </p:nvSpPr>
        <p:spPr>
          <a:xfrm>
            <a:off x="415529" y="1940719"/>
            <a:ext cx="7754540" cy="3416320"/>
          </a:xfrm>
          <a:prstGeom prst="rect">
            <a:avLst/>
          </a:prstGeom>
          <a:noFill/>
        </p:spPr>
        <p:txBody>
          <a:bodyPr>
            <a:spAutoFit/>
          </a:bodyPr>
          <a:lstStyle/>
          <a:p>
            <a:pPr defTabSz="685800" eaLnBrk="0" hangingPunct="0">
              <a:defRPr/>
            </a:pPr>
            <a:r>
              <a:rPr lang="en-US" sz="1800" dirty="0">
                <a:solidFill>
                  <a:prstClr val="black"/>
                </a:solidFill>
                <a:latin typeface="Arial" panose="020B0604020202020204" pitchFamily="34" charset="0"/>
                <a:cs typeface="Arial" panose="020B0604020202020204" pitchFamily="34" charset="0"/>
              </a:rPr>
              <a:t> </a:t>
            </a:r>
            <a:r>
              <a:rPr lang="en-US" sz="2700" b="1" dirty="0">
                <a:solidFill>
                  <a:srgbClr val="0877BC">
                    <a:lumMod val="75000"/>
                  </a:srgbClr>
                </a:solidFill>
                <a:latin typeface="Arial" panose="020B0604020202020204" pitchFamily="34" charset="0"/>
                <a:cs typeface="Arial" panose="020B0604020202020204" pitchFamily="34" charset="0"/>
              </a:rPr>
              <a:t>What is the most appropriate medication adjustment for Terrance? </a:t>
            </a:r>
          </a:p>
          <a:p>
            <a:pPr defTabSz="685800" fontAlgn="auto">
              <a:spcBef>
                <a:spcPts val="0"/>
              </a:spcBef>
              <a:spcAft>
                <a:spcPts val="0"/>
              </a:spcAft>
              <a:defRPr/>
            </a:pPr>
            <a:r>
              <a:rPr lang="en-US" sz="2700" dirty="0">
                <a:solidFill>
                  <a:prstClr val="black"/>
                </a:solidFill>
                <a:latin typeface="Arial" panose="020B0604020202020204" pitchFamily="34" charset="0"/>
                <a:cs typeface="Arial" panose="020B0604020202020204" pitchFamily="34" charset="0"/>
              </a:rPr>
              <a:t> </a:t>
            </a:r>
          </a:p>
          <a:p>
            <a:pPr marL="728663" lvl="1" indent="-385763" defTabSz="685800" fontAlgn="auto">
              <a:spcBef>
                <a:spcPts val="0"/>
              </a:spcBef>
              <a:spcAft>
                <a:spcPts val="0"/>
              </a:spcAft>
              <a:buFont typeface="+mj-lt"/>
              <a:buAutoNum type="alphaUcPeriod"/>
              <a:defRPr/>
            </a:pPr>
            <a:r>
              <a:rPr lang="en-US" sz="2700" dirty="0">
                <a:solidFill>
                  <a:prstClr val="black"/>
                </a:solidFill>
                <a:latin typeface="Arial" panose="020B0604020202020204" pitchFamily="34" charset="0"/>
                <a:cs typeface="Arial" panose="020B0604020202020204" pitchFamily="34" charset="0"/>
              </a:rPr>
              <a:t>Add DPP4 inhibitor</a:t>
            </a:r>
          </a:p>
          <a:p>
            <a:pPr marL="728663" lvl="1" indent="-385763" defTabSz="685800" fontAlgn="auto">
              <a:spcBef>
                <a:spcPts val="0"/>
              </a:spcBef>
              <a:spcAft>
                <a:spcPts val="0"/>
              </a:spcAft>
              <a:buFont typeface="+mj-lt"/>
              <a:buAutoNum type="alphaUcPeriod"/>
              <a:defRPr/>
            </a:pPr>
            <a:r>
              <a:rPr lang="en-US" sz="2700" dirty="0">
                <a:solidFill>
                  <a:prstClr val="black"/>
                </a:solidFill>
                <a:latin typeface="Arial" panose="020B0604020202020204" pitchFamily="34" charset="0"/>
                <a:cs typeface="Arial" panose="020B0604020202020204" pitchFamily="34" charset="0"/>
              </a:rPr>
              <a:t>Add GLP-1 receptor agonist</a:t>
            </a:r>
          </a:p>
          <a:p>
            <a:pPr marL="728663" lvl="1" indent="-385763" defTabSz="685800" fontAlgn="auto">
              <a:spcBef>
                <a:spcPts val="0"/>
              </a:spcBef>
              <a:spcAft>
                <a:spcPts val="0"/>
              </a:spcAft>
              <a:buFont typeface="+mj-lt"/>
              <a:buAutoNum type="alphaUcPeriod"/>
              <a:defRPr/>
            </a:pPr>
            <a:r>
              <a:rPr lang="en-US" sz="2700" dirty="0">
                <a:solidFill>
                  <a:prstClr val="black"/>
                </a:solidFill>
                <a:latin typeface="Arial" panose="020B0604020202020204" pitchFamily="34" charset="0"/>
                <a:cs typeface="Arial" panose="020B0604020202020204" pitchFamily="34" charset="0"/>
              </a:rPr>
              <a:t>Add SGLT2 inhibitor</a:t>
            </a:r>
          </a:p>
          <a:p>
            <a:pPr marL="728663" lvl="1" indent="-385763" defTabSz="685800" fontAlgn="auto">
              <a:spcBef>
                <a:spcPts val="0"/>
              </a:spcBef>
              <a:spcAft>
                <a:spcPts val="0"/>
              </a:spcAft>
              <a:buFont typeface="+mj-lt"/>
              <a:buAutoNum type="alphaUcPeriod"/>
              <a:defRPr/>
            </a:pPr>
            <a:r>
              <a:rPr lang="en-US" sz="2700" dirty="0">
                <a:solidFill>
                  <a:prstClr val="black"/>
                </a:solidFill>
                <a:latin typeface="Arial" panose="020B0604020202020204" pitchFamily="34" charset="0"/>
                <a:cs typeface="Arial" panose="020B0604020202020204" pitchFamily="34" charset="0"/>
              </a:rPr>
              <a:t>Lifestyle modifications only</a:t>
            </a:r>
          </a:p>
          <a:p>
            <a:pPr marL="728663" lvl="1" indent="-385763" defTabSz="685800" fontAlgn="auto">
              <a:spcBef>
                <a:spcPts val="0"/>
              </a:spcBef>
              <a:spcAft>
                <a:spcPts val="0"/>
              </a:spcAft>
              <a:buFont typeface="+mj-lt"/>
              <a:buAutoNum type="alphaUcPeriod"/>
              <a:defRPr/>
            </a:pPr>
            <a:r>
              <a:rPr lang="en-US" sz="2700" dirty="0">
                <a:solidFill>
                  <a:prstClr val="black"/>
                </a:solidFill>
                <a:latin typeface="Arial" panose="020B0604020202020204" pitchFamily="34" charset="0"/>
                <a:cs typeface="Arial" panose="020B0604020202020204" pitchFamily="34" charset="0"/>
              </a:rPr>
              <a:t>More than 1 right answer </a:t>
            </a:r>
          </a:p>
        </p:txBody>
      </p:sp>
      <p:sp>
        <p:nvSpPr>
          <p:cNvPr id="4" name="Oval 3">
            <a:extLst>
              <a:ext uri="{FF2B5EF4-FFF2-40B4-BE49-F238E27FC236}">
                <a16:creationId xmlns:a16="http://schemas.microsoft.com/office/drawing/2014/main" id="{6E2248D1-B817-240A-48F9-5DA2E2169DAC}"/>
              </a:ext>
            </a:extLst>
          </p:cNvPr>
          <p:cNvSpPr/>
          <p:nvPr/>
        </p:nvSpPr>
        <p:spPr>
          <a:xfrm>
            <a:off x="460482" y="3943350"/>
            <a:ext cx="5311668" cy="62865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ln w="38100">
                <a:solidFill>
                  <a:prstClr val="white"/>
                </a:solidFill>
              </a:ln>
              <a:solidFill>
                <a:prstClr val="white"/>
              </a:solidFill>
              <a:latin typeface="Calibri" panose="020F0502020204030204"/>
            </a:endParaRPr>
          </a:p>
        </p:txBody>
      </p:sp>
      <p:pic>
        <p:nvPicPr>
          <p:cNvPr id="5" name="Picture 4" descr="Cartoon bee with magnifying glass">
            <a:extLst>
              <a:ext uri="{FF2B5EF4-FFF2-40B4-BE49-F238E27FC236}">
                <a16:creationId xmlns:a16="http://schemas.microsoft.com/office/drawing/2014/main" id="{43505A04-831B-8C7E-178E-41A765D94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838">
            <a:off x="7347632" y="2366214"/>
            <a:ext cx="1385887" cy="1573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60091BB-D7E6-BA1F-69D6-0E639F68FC44}"/>
              </a:ext>
            </a:extLst>
          </p:cNvPr>
          <p:cNvSpPr>
            <a:spLocks noGrp="1"/>
          </p:cNvSpPr>
          <p:nvPr>
            <p:ph type="ctrTitle"/>
          </p:nvPr>
        </p:nvSpPr>
        <p:spPr>
          <a:xfrm>
            <a:off x="800100" y="533400"/>
            <a:ext cx="7353300" cy="2781300"/>
          </a:xfrm>
        </p:spPr>
        <p:txBody>
          <a:bodyPr>
            <a:normAutofit/>
          </a:bodyPr>
          <a:lstStyle/>
          <a:p>
            <a:pPr algn="r" eaLnBrk="1" hangingPunct="1">
              <a:defRPr/>
            </a:pPr>
            <a:r>
              <a:rPr lang="en-US" altLang="en-US" sz="3600" dirty="0">
                <a:latin typeface="Calibri" panose="020F0502020204030204" pitchFamily="34" charset="0"/>
                <a:ea typeface="Calibri" panose="020F0502020204030204" pitchFamily="34" charset="0"/>
                <a:cs typeface="Times New Roman" panose="02020603050405020304" pitchFamily="18" charset="0"/>
              </a:rPr>
              <a:t>Integrating Technology: CGM, Connected Pens, and Insulin Pumps</a:t>
            </a:r>
            <a:br>
              <a:rPr lang="en-US" altLang="en-US" sz="3600" dirty="0">
                <a:latin typeface="Calibri" panose="020F0502020204030204" pitchFamily="34" charset="0"/>
                <a:ea typeface="Calibri" panose="020F0502020204030204" pitchFamily="34" charset="0"/>
                <a:cs typeface="Times New Roman" panose="02020603050405020304" pitchFamily="18" charset="0"/>
              </a:rPr>
            </a:br>
            <a:r>
              <a:rPr lang="en-US" altLang="en-US" sz="3600" dirty="0" err="1">
                <a:latin typeface="Calibri" panose="020F0502020204030204" pitchFamily="34" charset="0"/>
                <a:ea typeface="Calibri" panose="020F0502020204030204" pitchFamily="34" charset="0"/>
                <a:cs typeface="Times New Roman" panose="02020603050405020304" pitchFamily="18" charset="0"/>
              </a:rPr>
              <a:t>DiabetesEd</a:t>
            </a:r>
            <a:r>
              <a:rPr lang="en-US" altLang="en-US" sz="3600" dirty="0">
                <a:latin typeface="Calibri" panose="020F0502020204030204" pitchFamily="34" charset="0"/>
                <a:ea typeface="Calibri" panose="020F0502020204030204" pitchFamily="34" charset="0"/>
                <a:cs typeface="Times New Roman" panose="02020603050405020304" pitchFamily="18" charset="0"/>
              </a:rPr>
              <a:t> Training Seminar </a:t>
            </a:r>
            <a:br>
              <a:rPr lang="en-US" altLang="en-US" sz="3600" dirty="0">
                <a:latin typeface="Calibri" panose="020F0502020204030204" pitchFamily="34" charset="0"/>
                <a:ea typeface="Calibri" panose="020F0502020204030204" pitchFamily="34" charset="0"/>
                <a:cs typeface="Times New Roman" panose="02020603050405020304" pitchFamily="18" charset="0"/>
              </a:rPr>
            </a:br>
            <a:r>
              <a:rPr lang="en-US" altLang="en-US" sz="3600" dirty="0">
                <a:latin typeface="Calibri" panose="020F0502020204030204" pitchFamily="34" charset="0"/>
                <a:ea typeface="Calibri" panose="020F0502020204030204" pitchFamily="34" charset="0"/>
                <a:cs typeface="Times New Roman" panose="02020603050405020304" pitchFamily="18" charset="0"/>
              </a:rPr>
              <a:t>2026 – Day 2</a:t>
            </a:r>
            <a:endParaRPr lang="en-US" altLang="en-US" sz="3600" dirty="0">
              <a:ea typeface="Calibri" panose="020F0502020204030204" pitchFamily="34" charset="0"/>
              <a:cs typeface="Times New Roman" panose="02020603050405020304" pitchFamily="18" charset="0"/>
            </a:endParaRPr>
          </a:p>
        </p:txBody>
      </p:sp>
      <p:sp>
        <p:nvSpPr>
          <p:cNvPr id="95235" name="Rectangle 3">
            <a:extLst>
              <a:ext uri="{FF2B5EF4-FFF2-40B4-BE49-F238E27FC236}">
                <a16:creationId xmlns:a16="http://schemas.microsoft.com/office/drawing/2014/main" id="{9A308671-66CC-ADD0-FF1C-B4D1CE5979D8}"/>
              </a:ext>
            </a:extLst>
          </p:cNvPr>
          <p:cNvSpPr>
            <a:spLocks noGrp="1"/>
          </p:cNvSpPr>
          <p:nvPr>
            <p:ph type="subTitle" idx="1"/>
          </p:nvPr>
        </p:nvSpPr>
        <p:spPr>
          <a:xfrm>
            <a:off x="800100" y="3886200"/>
            <a:ext cx="6438900" cy="1981200"/>
          </a:xfrm>
        </p:spPr>
        <p:txBody>
          <a:bodyPr>
            <a:normAutofit fontScale="92500" lnSpcReduction="20000"/>
          </a:bodyPr>
          <a:lstStyle/>
          <a:p>
            <a:pPr eaLnBrk="1" hangingPunct="1">
              <a:lnSpc>
                <a:spcPct val="120000"/>
              </a:lnSpc>
            </a:pPr>
            <a:r>
              <a:rPr lang="en-US" altLang="en-US" sz="2400" dirty="0"/>
              <a:t>Diana Isaacs, PharmD, BCPS, BC-ADM, BCACP CDCES, FADCES, FCCP</a:t>
            </a:r>
          </a:p>
          <a:p>
            <a:pPr eaLnBrk="1" hangingPunct="1">
              <a:lnSpc>
                <a:spcPct val="120000"/>
              </a:lnSpc>
            </a:pPr>
            <a:r>
              <a:rPr lang="en-US" altLang="en-US" sz="2400" dirty="0"/>
              <a:t>Director, Education &amp; Training in Diabetes Technology </a:t>
            </a:r>
          </a:p>
          <a:p>
            <a:pPr eaLnBrk="1" hangingPunct="1">
              <a:lnSpc>
                <a:spcPct val="120000"/>
              </a:lnSpc>
            </a:pPr>
            <a:r>
              <a:rPr lang="en-US" altLang="en-US" sz="2400" dirty="0"/>
              <a:t>Co-Director, Endocrine Disorders in Pregnancy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3">
            <a:extLst>
              <a:ext uri="{FF2B5EF4-FFF2-40B4-BE49-F238E27FC236}">
                <a16:creationId xmlns:a16="http://schemas.microsoft.com/office/drawing/2014/main" id="{181F4728-F537-52A2-7341-6B37418F1526}"/>
              </a:ext>
            </a:extLst>
          </p:cNvPr>
          <p:cNvSpPr>
            <a:spLocks noGrp="1"/>
          </p:cNvSpPr>
          <p:nvPr>
            <p:ph type="title" idx="4294967295"/>
          </p:nvPr>
        </p:nvSpPr>
        <p:spPr>
          <a:xfrm>
            <a:off x="838200" y="1138702"/>
            <a:ext cx="2771775" cy="558403"/>
          </a:xfrm>
        </p:spPr>
        <p:txBody>
          <a:bodyPr>
            <a:normAutofit fontScale="90000"/>
          </a:bodyPr>
          <a:lstStyle/>
          <a:p>
            <a:pPr eaLnBrk="1" hangingPunct="1">
              <a:defRPr/>
            </a:pPr>
            <a:r>
              <a:rPr lang="en-US" altLang="en-US" dirty="0">
                <a:solidFill>
                  <a:schemeClr val="bg1"/>
                </a:solidFill>
              </a:rPr>
              <a:t>Action Plan </a:t>
            </a:r>
          </a:p>
        </p:txBody>
      </p:sp>
      <p:sp>
        <p:nvSpPr>
          <p:cNvPr id="163843" name="Text Placeholder 5">
            <a:extLst>
              <a:ext uri="{FF2B5EF4-FFF2-40B4-BE49-F238E27FC236}">
                <a16:creationId xmlns:a16="http://schemas.microsoft.com/office/drawing/2014/main" id="{6AC6B851-2046-6B74-76C4-1F2B39AAAA7F}"/>
              </a:ext>
            </a:extLst>
          </p:cNvPr>
          <p:cNvSpPr>
            <a:spLocks noGrp="1"/>
          </p:cNvSpPr>
          <p:nvPr>
            <p:ph idx="4294967295"/>
          </p:nvPr>
        </p:nvSpPr>
        <p:spPr>
          <a:xfrm>
            <a:off x="571500" y="1714184"/>
            <a:ext cx="7734300" cy="4839015"/>
          </a:xfrm>
        </p:spPr>
        <p:txBody>
          <a:bodyPr>
            <a:normAutofit/>
          </a:bodyPr>
          <a:lstStyle/>
          <a:p>
            <a:pPr eaLnBrk="1" hangingPunct="1">
              <a:lnSpc>
                <a:spcPct val="100000"/>
              </a:lnSpc>
              <a:defRPr/>
            </a:pPr>
            <a:r>
              <a:rPr lang="en-US" altLang="en-US" dirty="0"/>
              <a:t>In collaboration with Terrance</a:t>
            </a:r>
          </a:p>
          <a:p>
            <a:pPr lvl="1" eaLnBrk="1" hangingPunct="1">
              <a:lnSpc>
                <a:spcPct val="100000"/>
              </a:lnSpc>
              <a:defRPr/>
            </a:pPr>
            <a:r>
              <a:rPr lang="en-US" altLang="en-US" dirty="0"/>
              <a:t>Lifestyle changes</a:t>
            </a:r>
          </a:p>
          <a:p>
            <a:pPr lvl="2" eaLnBrk="1" hangingPunct="1">
              <a:lnSpc>
                <a:spcPct val="100000"/>
              </a:lnSpc>
              <a:defRPr/>
            </a:pPr>
            <a:r>
              <a:rPr lang="en-US" altLang="en-US" dirty="0"/>
              <a:t>Incorporate a brisk walk 3 days per week </a:t>
            </a:r>
          </a:p>
          <a:p>
            <a:pPr lvl="2" eaLnBrk="1" hangingPunct="1">
              <a:lnSpc>
                <a:spcPct val="100000"/>
              </a:lnSpc>
              <a:defRPr/>
            </a:pPr>
            <a:r>
              <a:rPr lang="en-US" altLang="en-US" dirty="0"/>
              <a:t>Reduce high-carbohydrate foods like fries</a:t>
            </a:r>
          </a:p>
          <a:p>
            <a:pPr lvl="1" eaLnBrk="1" hangingPunct="1">
              <a:lnSpc>
                <a:spcPct val="100000"/>
              </a:lnSpc>
              <a:defRPr/>
            </a:pPr>
            <a:r>
              <a:rPr lang="en-US" altLang="en-US" dirty="0"/>
              <a:t>CGM optimization</a:t>
            </a:r>
          </a:p>
          <a:p>
            <a:pPr lvl="2" eaLnBrk="1" hangingPunct="1">
              <a:lnSpc>
                <a:spcPct val="100000"/>
              </a:lnSpc>
              <a:defRPr/>
            </a:pPr>
            <a:r>
              <a:rPr lang="en-US" altLang="en-US" dirty="0"/>
              <a:t>Alerts, high for 280 </a:t>
            </a:r>
          </a:p>
          <a:p>
            <a:pPr lvl="1" eaLnBrk="1" hangingPunct="1">
              <a:lnSpc>
                <a:spcPct val="100000"/>
              </a:lnSpc>
              <a:defRPr/>
            </a:pPr>
            <a:r>
              <a:rPr lang="en-US" altLang="en-US" dirty="0"/>
              <a:t>Medication adjustments</a:t>
            </a:r>
          </a:p>
          <a:p>
            <a:pPr lvl="3" eaLnBrk="1" hangingPunct="1">
              <a:lnSpc>
                <a:spcPct val="100000"/>
              </a:lnSpc>
              <a:defRPr/>
            </a:pPr>
            <a:r>
              <a:rPr lang="en-US" altLang="en-US" dirty="0"/>
              <a:t>Add a medication to help his CKD + optimize glucose </a:t>
            </a:r>
            <a:r>
              <a:rPr lang="en-US" altLang="en-US" dirty="0">
                <a:sym typeface="Wingdings" panose="05000000000000000000" pitchFamily="2" charset="2"/>
              </a:rPr>
              <a:t> SGLT2 inhibitor</a:t>
            </a:r>
            <a:r>
              <a:rPr lang="en-US" altLang="en-US" dirty="0"/>
              <a:t> </a:t>
            </a:r>
          </a:p>
          <a:p>
            <a:pPr lvl="1" eaLnBrk="1" hangingPunct="1">
              <a:lnSpc>
                <a:spcPct val="100000"/>
              </a:lnSpc>
              <a:defRPr/>
            </a:pPr>
            <a:r>
              <a:rPr lang="en-US" altLang="en-US" dirty="0"/>
              <a:t>Follow-up in 3-4 weeks</a:t>
            </a:r>
          </a:p>
        </p:txBody>
      </p:sp>
      <p:pic>
        <p:nvPicPr>
          <p:cNvPr id="164868" name="Picture 2">
            <a:extLst>
              <a:ext uri="{FF2B5EF4-FFF2-40B4-BE49-F238E27FC236}">
                <a16:creationId xmlns:a16="http://schemas.microsoft.com/office/drawing/2014/main" id="{DD4928B4-9731-E341-9560-9B0614410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589" y="1155780"/>
            <a:ext cx="1935956" cy="55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3">
            <a:extLst>
              <a:ext uri="{FF2B5EF4-FFF2-40B4-BE49-F238E27FC236}">
                <a16:creationId xmlns:a16="http://schemas.microsoft.com/office/drawing/2014/main" id="{604345E5-294C-2092-E4E5-84138F8652C5}"/>
              </a:ext>
            </a:extLst>
          </p:cNvPr>
          <p:cNvSpPr>
            <a:spLocks noGrp="1"/>
          </p:cNvSpPr>
          <p:nvPr>
            <p:ph type="title" idx="4294967295"/>
          </p:nvPr>
        </p:nvSpPr>
        <p:spPr>
          <a:xfrm>
            <a:off x="0" y="2552701"/>
            <a:ext cx="2824163" cy="802481"/>
          </a:xfrm>
        </p:spPr>
        <p:txBody>
          <a:bodyPr>
            <a:normAutofit fontScale="90000"/>
          </a:bodyPr>
          <a:lstStyle/>
          <a:p>
            <a:pPr>
              <a:defRPr/>
            </a:pPr>
            <a:r>
              <a:rPr lang="en-US" altLang="en-US" dirty="0"/>
              <a:t>3 Months Later</a:t>
            </a:r>
          </a:p>
        </p:txBody>
      </p:sp>
      <p:pic>
        <p:nvPicPr>
          <p:cNvPr id="165891" name="Picture 10">
            <a:extLst>
              <a:ext uri="{FF2B5EF4-FFF2-40B4-BE49-F238E27FC236}">
                <a16:creationId xmlns:a16="http://schemas.microsoft.com/office/drawing/2014/main" id="{1BF4EB32-231A-3BEE-DF74-B97833291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507" y="109661"/>
            <a:ext cx="5896131" cy="663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6EC212-947A-ADEB-D561-E07BEDF2C75A}"/>
              </a:ext>
            </a:extLst>
          </p:cNvPr>
          <p:cNvSpPr/>
          <p:nvPr/>
        </p:nvSpPr>
        <p:spPr>
          <a:xfrm>
            <a:off x="157162" y="3657600"/>
            <a:ext cx="2509838" cy="147994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28625" fontAlgn="auto">
              <a:spcBef>
                <a:spcPts val="0"/>
              </a:spcBef>
              <a:spcAft>
                <a:spcPts val="0"/>
              </a:spcAft>
              <a:defRPr/>
            </a:pPr>
            <a:r>
              <a:rPr lang="en-US" sz="1688" dirty="0">
                <a:solidFill>
                  <a:prstClr val="white"/>
                </a:solidFill>
                <a:latin typeface="Calibri" panose="020F0502020204030204"/>
              </a:rPr>
              <a:t>T2D Meds:</a:t>
            </a:r>
          </a:p>
          <a:p>
            <a:pPr algn="ctr" defTabSz="428625" fontAlgn="auto">
              <a:spcBef>
                <a:spcPts val="0"/>
              </a:spcBef>
              <a:spcAft>
                <a:spcPts val="0"/>
              </a:spcAft>
              <a:defRPr/>
            </a:pPr>
            <a:r>
              <a:rPr lang="en-US" sz="1688" dirty="0">
                <a:solidFill>
                  <a:prstClr val="white"/>
                </a:solidFill>
                <a:latin typeface="Calibri" panose="020F0502020204030204"/>
              </a:rPr>
              <a:t>Empagliflozin 10mg </a:t>
            </a:r>
            <a:r>
              <a:rPr lang="en-US" sz="1688" dirty="0" err="1">
                <a:solidFill>
                  <a:prstClr val="white"/>
                </a:solidFill>
                <a:latin typeface="Calibri" panose="020F0502020204030204"/>
              </a:rPr>
              <a:t>qday</a:t>
            </a:r>
            <a:endParaRPr lang="en-US" sz="1688" dirty="0">
              <a:solidFill>
                <a:prstClr val="white"/>
              </a:solidFill>
              <a:latin typeface="Calibri" panose="020F0502020204030204"/>
            </a:endParaRPr>
          </a:p>
          <a:p>
            <a:pPr algn="ctr" defTabSz="428625" fontAlgn="auto">
              <a:spcBef>
                <a:spcPts val="0"/>
              </a:spcBef>
              <a:spcAft>
                <a:spcPts val="0"/>
              </a:spcAft>
              <a:defRPr/>
            </a:pPr>
            <a:r>
              <a:rPr lang="en-US" sz="1688" dirty="0">
                <a:solidFill>
                  <a:prstClr val="white"/>
                </a:solidFill>
                <a:latin typeface="Calibri" panose="020F0502020204030204"/>
              </a:rPr>
              <a:t>Metformin 1000mg BID </a:t>
            </a:r>
          </a:p>
          <a:p>
            <a:pPr algn="ctr" defTabSz="428625" fontAlgn="auto">
              <a:spcBef>
                <a:spcPts val="0"/>
              </a:spcBef>
              <a:spcAft>
                <a:spcPts val="0"/>
              </a:spcAft>
              <a:defRPr/>
            </a:pPr>
            <a:endParaRPr lang="en-US" sz="1688" dirty="0">
              <a:solidFill>
                <a:prstClr val="white"/>
              </a:solidFill>
              <a:latin typeface="Calibri" panose="020F0502020204030204"/>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1C764843-BDF4-95EC-2474-C7C7F2B33B5A}"/>
              </a:ext>
            </a:extLst>
          </p:cNvPr>
          <p:cNvSpPr>
            <a:spLocks noGrp="1"/>
          </p:cNvSpPr>
          <p:nvPr>
            <p:ph type="title"/>
          </p:nvPr>
        </p:nvSpPr>
        <p:spPr>
          <a:xfrm>
            <a:off x="0" y="317480"/>
            <a:ext cx="4057650" cy="994172"/>
          </a:xfrm>
        </p:spPr>
        <p:txBody>
          <a:bodyPr/>
          <a:lstStyle/>
          <a:p>
            <a:r>
              <a:rPr lang="en-US" altLang="en-US" dirty="0"/>
              <a:t>Case 2</a:t>
            </a:r>
          </a:p>
        </p:txBody>
      </p:sp>
      <p:sp>
        <p:nvSpPr>
          <p:cNvPr id="167939" name="TextBox 4">
            <a:extLst>
              <a:ext uri="{FF2B5EF4-FFF2-40B4-BE49-F238E27FC236}">
                <a16:creationId xmlns:a16="http://schemas.microsoft.com/office/drawing/2014/main" id="{36F24C07-0AD2-BFF7-412D-16CFC308A982}"/>
              </a:ext>
            </a:extLst>
          </p:cNvPr>
          <p:cNvSpPr txBox="1">
            <a:spLocks noChangeArrowheads="1"/>
          </p:cNvSpPr>
          <p:nvPr/>
        </p:nvSpPr>
        <p:spPr bwMode="auto">
          <a:xfrm>
            <a:off x="248841" y="1322919"/>
            <a:ext cx="3025379" cy="350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75 </a:t>
            </a:r>
            <a:r>
              <a:rPr lang="en-US" altLang="en-US"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yo</a:t>
            </a:r>
            <a:r>
              <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 F with 25 year h/o T2D. PMH includes HTN, hyperlipidemia, hypothyroid, obesity, ASCVD. </a:t>
            </a:r>
          </a:p>
          <a:p>
            <a:pPr defTabSz="685800"/>
            <a:endPar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defTabSz="685800"/>
            <a:r>
              <a:rPr lang="en-US"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Current DM Meds </a:t>
            </a:r>
            <a:endPar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defTabSz="685800"/>
            <a:r>
              <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-Insulin glargine inject 50 units QAM and 40 at night</a:t>
            </a:r>
          </a:p>
          <a:p>
            <a:pPr defTabSz="685800"/>
            <a:r>
              <a:rPr lang="fr-FR"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fr-FR" altLang="en-US"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Insulin</a:t>
            </a:r>
            <a:r>
              <a:rPr lang="fr-FR"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altLang="en-US"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aspart</a:t>
            </a:r>
            <a:r>
              <a:rPr lang="fr-FR"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 8-10-10 </a:t>
            </a:r>
            <a:r>
              <a:rPr lang="fr-FR" altLang="en-US"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units</a:t>
            </a:r>
            <a:r>
              <a:rPr lang="fr-FR"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 plus correction </a:t>
            </a:r>
            <a:r>
              <a:rPr lang="fr-FR" altLang="en-US"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scale</a:t>
            </a:r>
            <a:endParaRPr lang="fr-FR"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defTabSz="685800"/>
            <a:r>
              <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-Metformin 1000 mg daily </a:t>
            </a:r>
          </a:p>
          <a:p>
            <a:pPr defTabSz="685800"/>
            <a:r>
              <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altLang="en-US"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Semaglutide</a:t>
            </a:r>
            <a:r>
              <a:rPr lang="en-US"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 0.25mg weekly (2 doses so far)</a:t>
            </a:r>
          </a:p>
          <a:p>
            <a:pPr defTabSz="685800"/>
            <a:endParaRPr lang="en-US" altLang="en-US" sz="1350" dirty="0">
              <a:solidFill>
                <a:srgbClr val="000000"/>
              </a:solidFill>
              <a:cs typeface="Arial" panose="020B0604020202020204" pitchFamily="34" charset="0"/>
            </a:endParaRPr>
          </a:p>
        </p:txBody>
      </p:sp>
      <p:pic>
        <p:nvPicPr>
          <p:cNvPr id="167940" name="Picture 8">
            <a:extLst>
              <a:ext uri="{FF2B5EF4-FFF2-40B4-BE49-F238E27FC236}">
                <a16:creationId xmlns:a16="http://schemas.microsoft.com/office/drawing/2014/main" id="{647FF5AE-EEDD-3C66-48F3-25375F2AD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999" y="1269206"/>
            <a:ext cx="5536406"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10">
            <a:extLst>
              <a:ext uri="{FF2B5EF4-FFF2-40B4-BE49-F238E27FC236}">
                <a16:creationId xmlns:a16="http://schemas.microsoft.com/office/drawing/2014/main" id="{FA8AD01A-8132-AF81-F53D-AB9C033A6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4" y="5384006"/>
            <a:ext cx="1450181"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Box 2">
            <a:extLst>
              <a:ext uri="{FF2B5EF4-FFF2-40B4-BE49-F238E27FC236}">
                <a16:creationId xmlns:a16="http://schemas.microsoft.com/office/drawing/2014/main" id="{A44AB043-6A41-4A7E-3F24-F46CB2191FE4}"/>
              </a:ext>
            </a:extLst>
          </p:cNvPr>
          <p:cNvSpPr txBox="1">
            <a:spLocks noChangeArrowheads="1"/>
          </p:cNvSpPr>
          <p:nvPr/>
        </p:nvSpPr>
        <p:spPr bwMode="auto">
          <a:xfrm>
            <a:off x="257176" y="6497092"/>
            <a:ext cx="30253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dirty="0">
                <a:solidFill>
                  <a:srgbClr val="000000"/>
                </a:solidFill>
                <a:latin typeface="Calibri" panose="020F0502020204030204" pitchFamily="34" charset="0"/>
              </a:rPr>
              <a:t>Clarity report obtained from Diana Isaacs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CF5D-6DA7-D1D7-9E04-8B9EFAC060F8}"/>
              </a:ext>
            </a:extLst>
          </p:cNvPr>
          <p:cNvSpPr>
            <a:spLocks noGrp="1"/>
          </p:cNvSpPr>
          <p:nvPr>
            <p:ph type="title"/>
          </p:nvPr>
        </p:nvSpPr>
        <p:spPr>
          <a:xfrm>
            <a:off x="0" y="1485901"/>
            <a:ext cx="3886200" cy="994172"/>
          </a:xfrm>
        </p:spPr>
        <p:txBody>
          <a:bodyPr>
            <a:normAutofit fontScale="90000"/>
          </a:bodyPr>
          <a:lstStyle/>
          <a:p>
            <a:pPr>
              <a:defRPr/>
            </a:pPr>
            <a:r>
              <a:rPr lang="en-US" dirty="0"/>
              <a:t>Poll 21. Which of the following CGM key metrics is at target? </a:t>
            </a:r>
          </a:p>
        </p:txBody>
      </p:sp>
      <p:pic>
        <p:nvPicPr>
          <p:cNvPr id="169987" name="Picture 2">
            <a:extLst>
              <a:ext uri="{FF2B5EF4-FFF2-40B4-BE49-F238E27FC236}">
                <a16:creationId xmlns:a16="http://schemas.microsoft.com/office/drawing/2014/main" id="{9A5526A3-7187-6585-5B10-7C36F749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037" y="1168004"/>
            <a:ext cx="5414963" cy="455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Box 3">
            <a:extLst>
              <a:ext uri="{FF2B5EF4-FFF2-40B4-BE49-F238E27FC236}">
                <a16:creationId xmlns:a16="http://schemas.microsoft.com/office/drawing/2014/main" id="{2704D636-14B4-44D6-5341-DF979327B993}"/>
              </a:ext>
            </a:extLst>
          </p:cNvPr>
          <p:cNvSpPr txBox="1">
            <a:spLocks noChangeArrowheads="1"/>
          </p:cNvSpPr>
          <p:nvPr/>
        </p:nvSpPr>
        <p:spPr bwMode="auto">
          <a:xfrm>
            <a:off x="84535" y="3176587"/>
            <a:ext cx="344328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defTabSz="685800">
              <a:buFont typeface="Calibri Light" panose="020F0302020204030204" pitchFamily="34" charset="0"/>
              <a:buAutoNum type="alphaUcPeriod"/>
            </a:pPr>
            <a:r>
              <a:rPr lang="en-US" altLang="en-US" sz="2700">
                <a:solidFill>
                  <a:srgbClr val="000000"/>
                </a:solidFill>
                <a:cs typeface="Arial" panose="020B0604020202020204" pitchFamily="34" charset="0"/>
              </a:rPr>
              <a:t>Time in range</a:t>
            </a:r>
          </a:p>
          <a:p>
            <a:pPr marL="257175" indent="-257175" defTabSz="685800">
              <a:buFont typeface="Calibri Light" panose="020F0302020204030204" pitchFamily="34" charset="0"/>
              <a:buAutoNum type="alphaUcPeriod"/>
            </a:pPr>
            <a:r>
              <a:rPr lang="en-US" altLang="en-US" sz="2700">
                <a:solidFill>
                  <a:srgbClr val="000000"/>
                </a:solidFill>
                <a:cs typeface="Arial" panose="020B0604020202020204" pitchFamily="34" charset="0"/>
              </a:rPr>
              <a:t>Time above range </a:t>
            </a:r>
          </a:p>
          <a:p>
            <a:pPr marL="257175" indent="-257175" defTabSz="685800">
              <a:buFont typeface="Calibri Light" panose="020F0302020204030204" pitchFamily="34" charset="0"/>
              <a:buAutoNum type="alphaUcPeriod"/>
            </a:pPr>
            <a:r>
              <a:rPr lang="en-US" altLang="en-US" sz="2700">
                <a:solidFill>
                  <a:srgbClr val="000000"/>
                </a:solidFill>
                <a:cs typeface="Arial" panose="020B0604020202020204" pitchFamily="34" charset="0"/>
              </a:rPr>
              <a:t>Coefficient of variation</a:t>
            </a:r>
          </a:p>
          <a:p>
            <a:pPr marL="257175" indent="-257175" defTabSz="685800">
              <a:buFont typeface="Calibri Light" panose="020F0302020204030204" pitchFamily="34" charset="0"/>
              <a:buAutoNum type="alphaUcPeriod"/>
            </a:pPr>
            <a:r>
              <a:rPr lang="en-US" altLang="en-US" sz="2700">
                <a:solidFill>
                  <a:srgbClr val="000000"/>
                </a:solidFill>
                <a:cs typeface="Arial" panose="020B0604020202020204" pitchFamily="34" charset="0"/>
              </a:rPr>
              <a:t>Time below range</a:t>
            </a:r>
            <a:endParaRPr lang="en-US" altLang="en-US" sz="2100">
              <a:solidFill>
                <a:srgbClr val="000000"/>
              </a:solidFill>
              <a:cs typeface="Arial" panose="020B0604020202020204" pitchFamily="34" charset="0"/>
            </a:endParaRPr>
          </a:p>
        </p:txBody>
      </p:sp>
      <p:sp>
        <p:nvSpPr>
          <p:cNvPr id="169989" name="TextBox 4">
            <a:extLst>
              <a:ext uri="{FF2B5EF4-FFF2-40B4-BE49-F238E27FC236}">
                <a16:creationId xmlns:a16="http://schemas.microsoft.com/office/drawing/2014/main" id="{495C4DE4-A4F8-457B-779C-D103839CD00D}"/>
              </a:ext>
            </a:extLst>
          </p:cNvPr>
          <p:cNvSpPr txBox="1">
            <a:spLocks noChangeArrowheads="1"/>
          </p:cNvSpPr>
          <p:nvPr/>
        </p:nvSpPr>
        <p:spPr bwMode="auto">
          <a:xfrm>
            <a:off x="84535" y="5723335"/>
            <a:ext cx="30253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a:solidFill>
                  <a:srgbClr val="000000"/>
                </a:solidFill>
                <a:latin typeface="Calibri" panose="020F0502020204030204" pitchFamily="34" charset="0"/>
              </a:rPr>
              <a:t>Clarity report obtained from Diana Isaacs</a:t>
            </a:r>
          </a:p>
        </p:txBody>
      </p:sp>
      <p:sp>
        <p:nvSpPr>
          <p:cNvPr id="3" name="Oval 2">
            <a:extLst>
              <a:ext uri="{FF2B5EF4-FFF2-40B4-BE49-F238E27FC236}">
                <a16:creationId xmlns:a16="http://schemas.microsoft.com/office/drawing/2014/main" id="{9AD11CCD-C2C3-E553-F8A1-9B7E41321E40}"/>
              </a:ext>
            </a:extLst>
          </p:cNvPr>
          <p:cNvSpPr/>
          <p:nvPr/>
        </p:nvSpPr>
        <p:spPr>
          <a:xfrm>
            <a:off x="84534" y="4686300"/>
            <a:ext cx="3349384"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ln w="38100">
                <a:solidFill>
                  <a:prstClr val="white"/>
                </a:solidFill>
              </a:ln>
              <a:solidFill>
                <a:prstClr val="white"/>
              </a:solidFill>
              <a:latin typeface="Calibri" panose="020F0502020204030204"/>
            </a:endParaRPr>
          </a:p>
        </p:txBody>
      </p:sp>
      <p:pic>
        <p:nvPicPr>
          <p:cNvPr id="4" name="Picture 3" descr="Cartoon bee with magnifying glass">
            <a:extLst>
              <a:ext uri="{FF2B5EF4-FFF2-40B4-BE49-F238E27FC236}">
                <a16:creationId xmlns:a16="http://schemas.microsoft.com/office/drawing/2014/main" id="{D39FF1E0-755B-3447-E6F4-9797419344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8838">
            <a:off x="4308448" y="35534"/>
            <a:ext cx="880630" cy="999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4C329E39-FA2B-F208-5B95-CAA432A2E5F8}"/>
              </a:ext>
            </a:extLst>
          </p:cNvPr>
          <p:cNvSpPr>
            <a:spLocks noGrp="1"/>
          </p:cNvSpPr>
          <p:nvPr>
            <p:ph type="title"/>
          </p:nvPr>
        </p:nvSpPr>
        <p:spPr>
          <a:xfrm>
            <a:off x="0" y="1028701"/>
            <a:ext cx="5486400" cy="535781"/>
          </a:xfrm>
        </p:spPr>
        <p:txBody>
          <a:bodyPr/>
          <a:lstStyle/>
          <a:p>
            <a:r>
              <a:rPr lang="en-US" altLang="en-US"/>
              <a:t>Using DATAA</a:t>
            </a:r>
          </a:p>
        </p:txBody>
      </p:sp>
      <p:pic>
        <p:nvPicPr>
          <p:cNvPr id="172035" name="Picture 3">
            <a:extLst>
              <a:ext uri="{FF2B5EF4-FFF2-40B4-BE49-F238E27FC236}">
                <a16:creationId xmlns:a16="http://schemas.microsoft.com/office/drawing/2014/main" id="{A13983F8-45FF-59E2-7EC7-91BB24DC2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1519237"/>
            <a:ext cx="5114925" cy="40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5">
            <a:extLst>
              <a:ext uri="{FF2B5EF4-FFF2-40B4-BE49-F238E27FC236}">
                <a16:creationId xmlns:a16="http://schemas.microsoft.com/office/drawing/2014/main" id="{0E3C65C7-5DD7-B4C1-4C8F-47FFC4B0C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025" y="3034904"/>
            <a:ext cx="1371600"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6">
            <a:extLst>
              <a:ext uri="{FF2B5EF4-FFF2-40B4-BE49-F238E27FC236}">
                <a16:creationId xmlns:a16="http://schemas.microsoft.com/office/drawing/2014/main" id="{88EBE7B3-0544-5605-AE35-E0623DAD7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98" y="2419351"/>
            <a:ext cx="1372790"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8">
            <a:extLst>
              <a:ext uri="{FF2B5EF4-FFF2-40B4-BE49-F238E27FC236}">
                <a16:creationId xmlns:a16="http://schemas.microsoft.com/office/drawing/2014/main" id="{05D8157E-E2BC-3281-7767-3D035BF87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2157" y="4457701"/>
            <a:ext cx="1464469"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9">
            <a:extLst>
              <a:ext uri="{FF2B5EF4-FFF2-40B4-BE49-F238E27FC236}">
                <a16:creationId xmlns:a16="http://schemas.microsoft.com/office/drawing/2014/main" id="{2B23C2DE-EDCE-56A9-D0B4-B5A93888C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73" y="3483769"/>
            <a:ext cx="1464469" cy="53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0" name="Picture 11">
            <a:extLst>
              <a:ext uri="{FF2B5EF4-FFF2-40B4-BE49-F238E27FC236}">
                <a16:creationId xmlns:a16="http://schemas.microsoft.com/office/drawing/2014/main" id="{C05C5F90-3FD1-7903-AEBA-BB6E17F34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06" y="4888707"/>
            <a:ext cx="13716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1" name="Picture 13">
            <a:extLst>
              <a:ext uri="{FF2B5EF4-FFF2-40B4-BE49-F238E27FC236}">
                <a16:creationId xmlns:a16="http://schemas.microsoft.com/office/drawing/2014/main" id="{F7372846-A2FF-BBA8-D903-82B180FFA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3306" y="5428060"/>
            <a:ext cx="1371600"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2" name="TextBox 14">
            <a:extLst>
              <a:ext uri="{FF2B5EF4-FFF2-40B4-BE49-F238E27FC236}">
                <a16:creationId xmlns:a16="http://schemas.microsoft.com/office/drawing/2014/main" id="{7C9F98AC-4DF8-9E1C-CA21-09E80110851C}"/>
              </a:ext>
            </a:extLst>
          </p:cNvPr>
          <p:cNvSpPr txBox="1">
            <a:spLocks noChangeArrowheads="1"/>
          </p:cNvSpPr>
          <p:nvPr/>
        </p:nvSpPr>
        <p:spPr bwMode="auto">
          <a:xfrm>
            <a:off x="1753790" y="2107414"/>
            <a:ext cx="2018110" cy="113107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a:solidFill>
                  <a:srgbClr val="000000"/>
                </a:solidFill>
                <a:cs typeface="Arial" panose="020B0604020202020204" pitchFamily="34" charset="0"/>
              </a:rPr>
              <a:t>Less of an appetite since taking semaglutide, often going low during the day</a:t>
            </a:r>
          </a:p>
        </p:txBody>
      </p:sp>
      <p:sp>
        <p:nvSpPr>
          <p:cNvPr id="172043" name="TextBox 15">
            <a:extLst>
              <a:ext uri="{FF2B5EF4-FFF2-40B4-BE49-F238E27FC236}">
                <a16:creationId xmlns:a16="http://schemas.microsoft.com/office/drawing/2014/main" id="{7E76A1F8-B6A1-E106-1BE5-37D9DAB61E34}"/>
              </a:ext>
            </a:extLst>
          </p:cNvPr>
          <p:cNvSpPr txBox="1">
            <a:spLocks noChangeArrowheads="1"/>
          </p:cNvSpPr>
          <p:nvPr/>
        </p:nvSpPr>
        <p:spPr bwMode="auto">
          <a:xfrm>
            <a:off x="1752600" y="3415904"/>
            <a:ext cx="2019300" cy="92333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a:solidFill>
                  <a:srgbClr val="000000"/>
                </a:solidFill>
                <a:cs typeface="Arial" panose="020B0604020202020204" pitchFamily="34" charset="0"/>
              </a:rPr>
              <a:t>During the day, glucose often steady, but also having to drink juice to keep from going low</a:t>
            </a:r>
          </a:p>
        </p:txBody>
      </p:sp>
      <p:sp>
        <p:nvSpPr>
          <p:cNvPr id="172044" name="TextBox 16">
            <a:extLst>
              <a:ext uri="{FF2B5EF4-FFF2-40B4-BE49-F238E27FC236}">
                <a16:creationId xmlns:a16="http://schemas.microsoft.com/office/drawing/2014/main" id="{447493BC-1D33-6D8C-0F53-ADF03A2920A5}"/>
              </a:ext>
            </a:extLst>
          </p:cNvPr>
          <p:cNvSpPr txBox="1">
            <a:spLocks noChangeArrowheads="1"/>
          </p:cNvSpPr>
          <p:nvPr/>
        </p:nvSpPr>
        <p:spPr bwMode="auto">
          <a:xfrm>
            <a:off x="1699022" y="4641057"/>
            <a:ext cx="2019300" cy="92333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a:solidFill>
                  <a:srgbClr val="000000"/>
                </a:solidFill>
                <a:cs typeface="Arial" panose="020B0604020202020204" pitchFamily="34" charset="0"/>
              </a:rPr>
              <a:t>Skipping aspart doses because running low, leading to rebound highs</a:t>
            </a:r>
          </a:p>
        </p:txBody>
      </p:sp>
      <p:sp>
        <p:nvSpPr>
          <p:cNvPr id="172045" name="TextBox 2">
            <a:extLst>
              <a:ext uri="{FF2B5EF4-FFF2-40B4-BE49-F238E27FC236}">
                <a16:creationId xmlns:a16="http://schemas.microsoft.com/office/drawing/2014/main" id="{F98C9E85-54E8-2E0D-2635-F1F18362DE44}"/>
              </a:ext>
            </a:extLst>
          </p:cNvPr>
          <p:cNvSpPr txBox="1">
            <a:spLocks noChangeArrowheads="1"/>
          </p:cNvSpPr>
          <p:nvPr/>
        </p:nvSpPr>
        <p:spPr bwMode="auto">
          <a:xfrm>
            <a:off x="84535" y="5723335"/>
            <a:ext cx="30253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a:solidFill>
                  <a:srgbClr val="000000"/>
                </a:solidFill>
                <a:latin typeface="Calibri" panose="020F0502020204030204" pitchFamily="34" charset="0"/>
              </a:rPr>
              <a:t>Clarity report obtained from Diana Isaacs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8A034E4C-5474-152B-B2CE-113E75A3B7C9}"/>
              </a:ext>
            </a:extLst>
          </p:cNvPr>
          <p:cNvSpPr>
            <a:spLocks noGrp="1"/>
          </p:cNvSpPr>
          <p:nvPr>
            <p:ph type="title"/>
          </p:nvPr>
        </p:nvSpPr>
        <p:spPr/>
        <p:txBody>
          <a:bodyPr/>
          <a:lstStyle/>
          <a:p>
            <a:r>
              <a:rPr lang="en-US" altLang="en-US"/>
              <a:t>Action Plan </a:t>
            </a:r>
          </a:p>
        </p:txBody>
      </p:sp>
      <p:pic>
        <p:nvPicPr>
          <p:cNvPr id="174083" name="Picture 3">
            <a:extLst>
              <a:ext uri="{FF2B5EF4-FFF2-40B4-BE49-F238E27FC236}">
                <a16:creationId xmlns:a16="http://schemas.microsoft.com/office/drawing/2014/main" id="{330ABAFF-CA02-E650-CE1E-11F7527FF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1" y="1779985"/>
            <a:ext cx="1335881"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7E153DE-1E1A-AAEE-2EED-59529A7101F7}"/>
              </a:ext>
            </a:extLst>
          </p:cNvPr>
          <p:cNvSpPr txBox="1"/>
          <p:nvPr/>
        </p:nvSpPr>
        <p:spPr>
          <a:xfrm>
            <a:off x="460773" y="2491979"/>
            <a:ext cx="7759303" cy="3316292"/>
          </a:xfrm>
          <a:prstGeom prst="rect">
            <a:avLst/>
          </a:prstGeom>
          <a:noFill/>
        </p:spPr>
        <p:txBody>
          <a:bodyPr>
            <a:spAutoFit/>
          </a:bodyPr>
          <a:lstStyle/>
          <a:p>
            <a:pPr marL="214313" indent="-214313" defTabSz="685800" fontAlgn="auto">
              <a:spcBef>
                <a:spcPts val="0"/>
              </a:spcBef>
              <a:spcAft>
                <a:spcPts val="0"/>
              </a:spcAft>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Continue </a:t>
            </a:r>
            <a:r>
              <a:rPr lang="en-US" sz="2800" dirty="0" err="1">
                <a:solidFill>
                  <a:prstClr val="black"/>
                </a:solidFill>
                <a:latin typeface="Arial" panose="020B0604020202020204" pitchFamily="34" charset="0"/>
                <a:cs typeface="Arial" panose="020B0604020202020204" pitchFamily="34" charset="0"/>
              </a:rPr>
              <a:t>semaglutide</a:t>
            </a:r>
            <a:r>
              <a:rPr lang="en-US" sz="2800" dirty="0">
                <a:solidFill>
                  <a:prstClr val="black"/>
                </a:solidFill>
                <a:latin typeface="Arial" panose="020B0604020202020204" pitchFamily="34" charset="0"/>
                <a:cs typeface="Arial" panose="020B0604020202020204" pitchFamily="34" charset="0"/>
              </a:rPr>
              <a:t> 0.25mg weekly x 2 more weeks, then titrate up to 0.5mg weekly</a:t>
            </a:r>
          </a:p>
          <a:p>
            <a:pPr marL="214313" indent="-214313" defTabSz="685800" fontAlgn="auto">
              <a:spcBef>
                <a:spcPts val="0"/>
              </a:spcBef>
              <a:spcAft>
                <a:spcPts val="0"/>
              </a:spcAft>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Decrease insulin glargine to 45 units </a:t>
            </a:r>
            <a:r>
              <a:rPr lang="en-US" sz="2800" dirty="0" err="1">
                <a:solidFill>
                  <a:prstClr val="black"/>
                </a:solidFill>
                <a:latin typeface="Arial" panose="020B0604020202020204" pitchFamily="34" charset="0"/>
                <a:cs typeface="Arial" panose="020B0604020202020204" pitchFamily="34" charset="0"/>
              </a:rPr>
              <a:t>qam</a:t>
            </a:r>
            <a:r>
              <a:rPr lang="en-US" sz="2800" dirty="0">
                <a:solidFill>
                  <a:prstClr val="black"/>
                </a:solidFill>
                <a:latin typeface="Arial" panose="020B0604020202020204" pitchFamily="34" charset="0"/>
                <a:cs typeface="Arial" panose="020B0604020202020204" pitchFamily="34" charset="0"/>
              </a:rPr>
              <a:t> and 35 units </a:t>
            </a:r>
            <a:r>
              <a:rPr lang="en-US" sz="2800" dirty="0" err="1">
                <a:solidFill>
                  <a:prstClr val="black"/>
                </a:solidFill>
                <a:latin typeface="Arial" panose="020B0604020202020204" pitchFamily="34" charset="0"/>
                <a:cs typeface="Arial" panose="020B0604020202020204" pitchFamily="34" charset="0"/>
              </a:rPr>
              <a:t>qpm</a:t>
            </a:r>
            <a:r>
              <a:rPr lang="en-US" sz="2800" dirty="0">
                <a:solidFill>
                  <a:prstClr val="black"/>
                </a:solidFill>
                <a:latin typeface="Arial" panose="020B0604020202020204" pitchFamily="34" charset="0"/>
                <a:cs typeface="Arial" panose="020B0604020202020204" pitchFamily="34" charset="0"/>
              </a:rPr>
              <a:t> </a:t>
            </a:r>
          </a:p>
          <a:p>
            <a:pPr marL="214313" indent="-214313" defTabSz="685800" fontAlgn="auto">
              <a:spcBef>
                <a:spcPts val="0"/>
              </a:spcBef>
              <a:spcAft>
                <a:spcPts val="0"/>
              </a:spcAft>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Continue insulin </a:t>
            </a:r>
            <a:r>
              <a:rPr lang="en-US" sz="2800" dirty="0" err="1">
                <a:solidFill>
                  <a:prstClr val="black"/>
                </a:solidFill>
                <a:latin typeface="Arial" panose="020B0604020202020204" pitchFamily="34" charset="0"/>
                <a:cs typeface="Arial" panose="020B0604020202020204" pitchFamily="34" charset="0"/>
              </a:rPr>
              <a:t>aspart</a:t>
            </a:r>
            <a:r>
              <a:rPr lang="en-US" sz="2800" dirty="0">
                <a:solidFill>
                  <a:prstClr val="black"/>
                </a:solidFill>
                <a:latin typeface="Arial" panose="020B0604020202020204" pitchFamily="34" charset="0"/>
                <a:cs typeface="Arial" panose="020B0604020202020204" pitchFamily="34" charset="0"/>
              </a:rPr>
              <a:t> 8-10-10 + correction scale</a:t>
            </a:r>
          </a:p>
          <a:p>
            <a:pPr marL="214313" indent="-214313" defTabSz="685800" fontAlgn="auto">
              <a:spcBef>
                <a:spcPts val="0"/>
              </a:spcBef>
              <a:spcAft>
                <a:spcPts val="0"/>
              </a:spcAft>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Continue metformin 1000mg daily </a:t>
            </a:r>
          </a:p>
          <a:p>
            <a:pPr defTabSz="685800" fontAlgn="auto">
              <a:spcBef>
                <a:spcPts val="0"/>
              </a:spcBef>
              <a:spcAft>
                <a:spcPts val="0"/>
              </a:spcAft>
              <a:defRPr/>
            </a:pPr>
            <a:endParaRPr lang="en-US" sz="1350" dirty="0">
              <a:solidFill>
                <a:prstClr val="black"/>
              </a:solidFill>
              <a:latin typeface="Calibri" panose="020F050202020403020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BAD7E805-6009-5393-2822-728FF92444B4}"/>
              </a:ext>
            </a:extLst>
          </p:cNvPr>
          <p:cNvSpPr>
            <a:spLocks noGrp="1"/>
          </p:cNvSpPr>
          <p:nvPr>
            <p:ph type="title"/>
          </p:nvPr>
        </p:nvSpPr>
        <p:spPr>
          <a:xfrm>
            <a:off x="-12492" y="-6628"/>
            <a:ext cx="9144000" cy="1325563"/>
          </a:xfrm>
        </p:spPr>
        <p:txBody>
          <a:bodyPr/>
          <a:lstStyle/>
          <a:p>
            <a:r>
              <a:rPr lang="en-US" altLang="en-US" dirty="0"/>
              <a:t>Follow-Up</a:t>
            </a:r>
          </a:p>
        </p:txBody>
      </p:sp>
      <p:pic>
        <p:nvPicPr>
          <p:cNvPr id="176131" name="Picture 2">
            <a:extLst>
              <a:ext uri="{FF2B5EF4-FFF2-40B4-BE49-F238E27FC236}">
                <a16:creationId xmlns:a16="http://schemas.microsoft.com/office/drawing/2014/main" id="{A9B2009D-1B1F-42F3-51E0-9DB999D5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132" y="950119"/>
            <a:ext cx="5550694"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Box 3">
            <a:extLst>
              <a:ext uri="{FF2B5EF4-FFF2-40B4-BE49-F238E27FC236}">
                <a16:creationId xmlns:a16="http://schemas.microsoft.com/office/drawing/2014/main" id="{AC843D4C-BEA9-4272-B3C9-CA57B201F124}"/>
              </a:ext>
            </a:extLst>
          </p:cNvPr>
          <p:cNvSpPr txBox="1">
            <a:spLocks noChangeArrowheads="1"/>
          </p:cNvSpPr>
          <p:nvPr/>
        </p:nvSpPr>
        <p:spPr bwMode="auto">
          <a:xfrm>
            <a:off x="494110" y="1478757"/>
            <a:ext cx="17656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2100">
                <a:solidFill>
                  <a:srgbClr val="000000"/>
                </a:solidFill>
                <a:cs typeface="Arial" panose="020B0604020202020204" pitchFamily="34" charset="0"/>
              </a:rPr>
              <a:t>1 month later</a:t>
            </a:r>
          </a:p>
          <a:p>
            <a:pPr defTabSz="685800"/>
            <a:endParaRPr lang="en-US" altLang="en-US" sz="1350">
              <a:solidFill>
                <a:srgbClr val="000000"/>
              </a:solidFill>
              <a:latin typeface="Calibri" panose="020F0502020204030204" pitchFamily="34" charset="0"/>
            </a:endParaRPr>
          </a:p>
          <a:p>
            <a:pPr defTabSz="685800"/>
            <a:endParaRPr lang="en-US" altLang="en-US" sz="1350">
              <a:solidFill>
                <a:srgbClr val="000000"/>
              </a:solidFill>
              <a:latin typeface="Calibri" panose="020F0502020204030204" pitchFamily="34" charset="0"/>
            </a:endParaRPr>
          </a:p>
        </p:txBody>
      </p:sp>
      <p:sp>
        <p:nvSpPr>
          <p:cNvPr id="176133" name="TextBox 4">
            <a:extLst>
              <a:ext uri="{FF2B5EF4-FFF2-40B4-BE49-F238E27FC236}">
                <a16:creationId xmlns:a16="http://schemas.microsoft.com/office/drawing/2014/main" id="{938428D7-F941-18A2-4EC0-EB75E44A3DD1}"/>
              </a:ext>
            </a:extLst>
          </p:cNvPr>
          <p:cNvSpPr txBox="1">
            <a:spLocks noChangeArrowheads="1"/>
          </p:cNvSpPr>
          <p:nvPr/>
        </p:nvSpPr>
        <p:spPr bwMode="auto">
          <a:xfrm>
            <a:off x="286941" y="2141208"/>
            <a:ext cx="262056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14313" indent="-214313" defTabSz="685800">
              <a:buFont typeface="Arial" panose="020B0604020202020204" pitchFamily="34" charset="0"/>
              <a:buChar char="•"/>
            </a:pPr>
            <a:r>
              <a:rPr lang="en-US" altLang="en-US" dirty="0">
                <a:solidFill>
                  <a:srgbClr val="000000"/>
                </a:solidFill>
                <a:cs typeface="Arial" panose="020B0604020202020204" pitchFamily="34" charset="0"/>
              </a:rPr>
              <a:t>Average glucose improved</a:t>
            </a:r>
          </a:p>
          <a:p>
            <a:pPr marL="214313" indent="-214313" defTabSz="685800">
              <a:buFont typeface="Arial" panose="020B0604020202020204" pitchFamily="34" charset="0"/>
              <a:buChar char="•"/>
            </a:pPr>
            <a:r>
              <a:rPr lang="en-US" altLang="en-US" dirty="0">
                <a:solidFill>
                  <a:srgbClr val="000000"/>
                </a:solidFill>
                <a:cs typeface="Arial" panose="020B0604020202020204" pitchFamily="34" charset="0"/>
              </a:rPr>
              <a:t>Time in range increased</a:t>
            </a:r>
          </a:p>
          <a:p>
            <a:pPr marL="214313" indent="-214313" defTabSz="685800">
              <a:buFont typeface="Arial" panose="020B0604020202020204" pitchFamily="34" charset="0"/>
              <a:buChar char="•"/>
            </a:pPr>
            <a:r>
              <a:rPr lang="en-US" altLang="en-US" dirty="0">
                <a:solidFill>
                  <a:srgbClr val="000000"/>
                </a:solidFill>
                <a:cs typeface="Arial" panose="020B0604020202020204" pitchFamily="34" charset="0"/>
              </a:rPr>
              <a:t>Glucose variability improved</a:t>
            </a:r>
          </a:p>
          <a:p>
            <a:pPr marL="214313" indent="-214313" defTabSz="685800">
              <a:buFont typeface="Arial" panose="020B0604020202020204" pitchFamily="34" charset="0"/>
              <a:buChar char="•"/>
            </a:pPr>
            <a:r>
              <a:rPr lang="en-US" altLang="en-US" dirty="0">
                <a:solidFill>
                  <a:srgbClr val="000000"/>
                </a:solidFill>
                <a:cs typeface="Arial" panose="020B0604020202020204" pitchFamily="34" charset="0"/>
              </a:rPr>
              <a:t>Less hypoglycemia</a:t>
            </a:r>
            <a:endParaRPr lang="en-US" altLang="en-US" sz="1800" dirty="0">
              <a:solidFill>
                <a:srgbClr val="000000"/>
              </a:solidFill>
              <a:cs typeface="Arial" panose="020B0604020202020204" pitchFamily="34" charset="0"/>
            </a:endParaRPr>
          </a:p>
        </p:txBody>
      </p:sp>
      <p:sp>
        <p:nvSpPr>
          <p:cNvPr id="176134" name="TextBox 5">
            <a:extLst>
              <a:ext uri="{FF2B5EF4-FFF2-40B4-BE49-F238E27FC236}">
                <a16:creationId xmlns:a16="http://schemas.microsoft.com/office/drawing/2014/main" id="{440AEBC1-BAC8-996D-5393-E992882ACFA8}"/>
              </a:ext>
            </a:extLst>
          </p:cNvPr>
          <p:cNvSpPr txBox="1">
            <a:spLocks noChangeArrowheads="1"/>
          </p:cNvSpPr>
          <p:nvPr/>
        </p:nvSpPr>
        <p:spPr bwMode="auto">
          <a:xfrm>
            <a:off x="286941" y="5926860"/>
            <a:ext cx="30253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900">
                <a:solidFill>
                  <a:srgbClr val="000000"/>
                </a:solidFill>
                <a:latin typeface="Calibri" panose="020F0502020204030204" pitchFamily="34" charset="0"/>
              </a:rPr>
              <a:t>Clarity report obtained from Diana Isaacs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Content Placeholder 2">
            <a:extLst>
              <a:ext uri="{FF2B5EF4-FFF2-40B4-BE49-F238E27FC236}">
                <a16:creationId xmlns:a16="http://schemas.microsoft.com/office/drawing/2014/main" id="{AEBDE56E-154F-A4A7-96D9-F99D7D58B92A}"/>
              </a:ext>
            </a:extLst>
          </p:cNvPr>
          <p:cNvSpPr>
            <a:spLocks noGrp="1"/>
          </p:cNvSpPr>
          <p:nvPr>
            <p:ph idx="1"/>
          </p:nvPr>
        </p:nvSpPr>
        <p:spPr>
          <a:xfrm>
            <a:off x="28575" y="2243137"/>
            <a:ext cx="3694510" cy="3263504"/>
          </a:xfrm>
        </p:spPr>
        <p:txBody>
          <a:bodyPr/>
          <a:lstStyle/>
          <a:p>
            <a:r>
              <a:rPr lang="en-US" altLang="en-US"/>
              <a:t>Person with T2D taking metformin 1000mg twice daily and insulin glargine 20 units daily </a:t>
            </a:r>
          </a:p>
          <a:p>
            <a:endParaRPr lang="en-US" altLang="en-US"/>
          </a:p>
          <a:p>
            <a:endParaRPr lang="en-US" altLang="en-US"/>
          </a:p>
        </p:txBody>
      </p:sp>
      <p:sp>
        <p:nvSpPr>
          <p:cNvPr id="4" name="Slide Number Placeholder 3">
            <a:extLst>
              <a:ext uri="{FF2B5EF4-FFF2-40B4-BE49-F238E27FC236}">
                <a16:creationId xmlns:a16="http://schemas.microsoft.com/office/drawing/2014/main" id="{6EEA8D88-D213-E5BB-15AD-2EFA86A87D06}"/>
              </a:ext>
            </a:extLst>
          </p:cNvPr>
          <p:cNvSpPr>
            <a:spLocks noGrp="1"/>
          </p:cNvSpPr>
          <p:nvPr>
            <p:ph type="sldNum" sz="quarter" idx="4294967295"/>
          </p:nvPr>
        </p:nvSpPr>
        <p:spPr>
          <a:xfrm>
            <a:off x="7086600" y="5624513"/>
            <a:ext cx="2057400" cy="273844"/>
          </a:xfrm>
          <a:prstGeom prst="rect">
            <a:avLst/>
          </a:prstGeom>
        </p:spPr>
        <p:txBody>
          <a:bodyPr anchor="ctr"/>
          <a:lstStyle>
            <a:defPPr>
              <a:defRPr lang="en-US"/>
            </a:defPPr>
            <a:lvl1pPr algn="r" rtl="0" eaLnBrk="0" fontAlgn="base" hangingPunct="0">
              <a:spcBef>
                <a:spcPct val="0"/>
              </a:spcBef>
              <a:spcAft>
                <a:spcPct val="0"/>
              </a:spcAft>
              <a:defRPr sz="700" kern="1200">
                <a:solidFill>
                  <a:schemeClr val="tx1">
                    <a:tint val="75000"/>
                  </a:schemeClr>
                </a:solidFill>
                <a:latin typeface="Arial" panose="020B0604020202020204" pitchFamily="34" charset="0"/>
                <a:ea typeface="+mn-ea"/>
                <a:cs typeface="Arial" panose="020B0604020202020204" pitchFamily="34" charset="0"/>
              </a:defRPr>
            </a:lvl1pPr>
            <a:lvl2pPr marL="3429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685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0287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1714500" algn="l" defTabSz="685800" rtl="0" eaLnBrk="1" latinLnBrk="0" hangingPunct="1">
              <a:defRPr kern="1200">
                <a:solidFill>
                  <a:schemeClr val="tx1"/>
                </a:solidFill>
                <a:latin typeface="Arial" panose="020B0604020202020204" pitchFamily="34" charset="0"/>
                <a:ea typeface="+mn-ea"/>
                <a:cs typeface="+mn-cs"/>
              </a:defRPr>
            </a:lvl6pPr>
            <a:lvl7pPr marL="2057400" algn="l" defTabSz="685800" rtl="0" eaLnBrk="1" latinLnBrk="0" hangingPunct="1">
              <a:defRPr kern="1200">
                <a:solidFill>
                  <a:schemeClr val="tx1"/>
                </a:solidFill>
                <a:latin typeface="Arial" panose="020B0604020202020204" pitchFamily="34" charset="0"/>
                <a:ea typeface="+mn-ea"/>
                <a:cs typeface="+mn-cs"/>
              </a:defRPr>
            </a:lvl7pPr>
            <a:lvl8pPr marL="2400300" algn="l" defTabSz="685800" rtl="0" eaLnBrk="1" latinLnBrk="0" hangingPunct="1">
              <a:defRPr kern="1200">
                <a:solidFill>
                  <a:schemeClr val="tx1"/>
                </a:solidFill>
                <a:latin typeface="Arial" panose="020B0604020202020204" pitchFamily="34" charset="0"/>
                <a:ea typeface="+mn-ea"/>
                <a:cs typeface="+mn-cs"/>
              </a:defRPr>
            </a:lvl8pPr>
            <a:lvl9pPr marL="2743200" algn="l" defTabSz="685800" rtl="0" eaLnBrk="1" latinLnBrk="0" hangingPunct="1">
              <a:defRPr kern="1200">
                <a:solidFill>
                  <a:schemeClr val="tx1"/>
                </a:solidFill>
                <a:latin typeface="Arial" panose="020B0604020202020204" pitchFamily="34" charset="0"/>
                <a:ea typeface="+mn-ea"/>
                <a:cs typeface="+mn-cs"/>
              </a:defRPr>
            </a:lvl9pPr>
          </a:lstStyle>
          <a:p>
            <a:pPr defTabSz="685800">
              <a:defRPr/>
            </a:pPr>
            <a:fld id="{324F38DD-A23F-4D8A-BDF6-C00956DC302F}" type="slidenum">
              <a:rPr lang="en-US">
                <a:solidFill>
                  <a:prstClr val="white">
                    <a:tint val="75000"/>
                  </a:prstClr>
                </a:solidFill>
              </a:rPr>
              <a:pPr defTabSz="685800">
                <a:defRPr/>
              </a:pPr>
              <a:t>47</a:t>
            </a:fld>
            <a:endParaRPr lang="en-US" dirty="0">
              <a:solidFill>
                <a:prstClr val="white">
                  <a:tint val="75000"/>
                </a:prstClr>
              </a:solidFill>
            </a:endParaRPr>
          </a:p>
        </p:txBody>
      </p:sp>
      <p:pic>
        <p:nvPicPr>
          <p:cNvPr id="178181" name="Picture 5">
            <a:extLst>
              <a:ext uri="{FF2B5EF4-FFF2-40B4-BE49-F238E27FC236}">
                <a16:creationId xmlns:a16="http://schemas.microsoft.com/office/drawing/2014/main" id="{FC4DA49A-E134-3F94-F151-E4ADD7CD2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085" y="228600"/>
            <a:ext cx="5362575" cy="61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Subtitle 2">
            <a:extLst>
              <a:ext uri="{FF2B5EF4-FFF2-40B4-BE49-F238E27FC236}">
                <a16:creationId xmlns:a16="http://schemas.microsoft.com/office/drawing/2014/main" id="{93EAB6FD-231E-34A8-EF1C-826CC6A03708}"/>
              </a:ext>
            </a:extLst>
          </p:cNvPr>
          <p:cNvSpPr txBox="1">
            <a:spLocks noChangeArrowheads="1"/>
          </p:cNvSpPr>
          <p:nvPr/>
        </p:nvSpPr>
        <p:spPr bwMode="auto">
          <a:xfrm>
            <a:off x="575072" y="1591867"/>
            <a:ext cx="8591550" cy="58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800">
              <a:spcBef>
                <a:spcPts val="750"/>
              </a:spcBef>
              <a:buNone/>
            </a:pPr>
            <a:r>
              <a:rPr lang="en-US" altLang="en-US" sz="3300">
                <a:solidFill>
                  <a:srgbClr val="5C2D8B"/>
                </a:solidFill>
              </a:rPr>
              <a:t>Case 3</a:t>
            </a:r>
          </a:p>
        </p:txBody>
      </p:sp>
      <p:sp>
        <p:nvSpPr>
          <p:cNvPr id="2" name="TextBox 1">
            <a:extLst>
              <a:ext uri="{FF2B5EF4-FFF2-40B4-BE49-F238E27FC236}">
                <a16:creationId xmlns:a16="http://schemas.microsoft.com/office/drawing/2014/main" id="{F8DE8D9B-22EF-1606-2320-00D25E8F64B4}"/>
              </a:ext>
            </a:extLst>
          </p:cNvPr>
          <p:cNvSpPr txBox="1"/>
          <p:nvPr/>
        </p:nvSpPr>
        <p:spPr>
          <a:xfrm>
            <a:off x="428625" y="4972050"/>
            <a:ext cx="3343275" cy="923330"/>
          </a:xfrm>
          <a:prstGeom prst="rect">
            <a:avLst/>
          </a:prstGeom>
          <a:noFill/>
        </p:spPr>
        <p:txBody>
          <a:bodyPr wrap="square" rtlCol="0">
            <a:spAutoFit/>
          </a:bodyPr>
          <a:lstStyle/>
          <a:p>
            <a:pPr defTabSz="685800" eaLnBrk="0" hangingPunct="0"/>
            <a:r>
              <a:rPr lang="en-US" sz="1800" dirty="0">
                <a:solidFill>
                  <a:srgbClr val="44546A"/>
                </a:solidFill>
                <a:latin typeface="Arial" panose="020B0604020202020204" pitchFamily="34" charset="0"/>
              </a:rPr>
              <a:t>Is TIR at goal? </a:t>
            </a:r>
          </a:p>
          <a:p>
            <a:pPr defTabSz="685800" eaLnBrk="0" hangingPunct="0"/>
            <a:r>
              <a:rPr lang="en-US" sz="1800" dirty="0">
                <a:solidFill>
                  <a:srgbClr val="44546A"/>
                </a:solidFill>
                <a:latin typeface="Arial" panose="020B0604020202020204" pitchFamily="34" charset="0"/>
              </a:rPr>
              <a:t>What to ask? </a:t>
            </a:r>
          </a:p>
          <a:p>
            <a:pPr defTabSz="685800" eaLnBrk="0" hangingPunct="0"/>
            <a:r>
              <a:rPr lang="en-US" sz="1800" dirty="0">
                <a:solidFill>
                  <a:srgbClr val="44546A"/>
                </a:solidFill>
                <a:latin typeface="Arial" panose="020B0604020202020204" pitchFamily="34" charset="0"/>
              </a:rPr>
              <a:t>What changes to make?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Content Placeholder 2">
            <a:extLst>
              <a:ext uri="{FF2B5EF4-FFF2-40B4-BE49-F238E27FC236}">
                <a16:creationId xmlns:a16="http://schemas.microsoft.com/office/drawing/2014/main" id="{A2E915A4-F81B-2890-1768-F63C0705BCFC}"/>
              </a:ext>
            </a:extLst>
          </p:cNvPr>
          <p:cNvSpPr>
            <a:spLocks noGrp="1"/>
          </p:cNvSpPr>
          <p:nvPr>
            <p:ph idx="1"/>
          </p:nvPr>
        </p:nvSpPr>
        <p:spPr>
          <a:xfrm>
            <a:off x="208113" y="1219200"/>
            <a:ext cx="3220640" cy="3263503"/>
          </a:xfrm>
        </p:spPr>
        <p:txBody>
          <a:bodyPr/>
          <a:lstStyle/>
          <a:p>
            <a:r>
              <a:rPr lang="en-US" altLang="en-US" dirty="0"/>
              <a:t>Person with T2D</a:t>
            </a:r>
          </a:p>
          <a:p>
            <a:r>
              <a:rPr lang="en-US" altLang="en-US" dirty="0"/>
              <a:t>56yo, BMI=33, A1C=7%</a:t>
            </a:r>
          </a:p>
          <a:p>
            <a:r>
              <a:rPr lang="en-US" altLang="en-US" dirty="0"/>
              <a:t>Meds:</a:t>
            </a:r>
          </a:p>
          <a:p>
            <a:pPr lvl="1"/>
            <a:r>
              <a:rPr lang="en-US" altLang="en-US" sz="2100" dirty="0"/>
              <a:t>Degludec 40 units daily </a:t>
            </a:r>
          </a:p>
          <a:p>
            <a:pPr lvl="1"/>
            <a:r>
              <a:rPr lang="en-US" altLang="en-US" sz="2100" dirty="0"/>
              <a:t>Dulaglutide 4.5mg weekly </a:t>
            </a:r>
          </a:p>
          <a:p>
            <a:pPr lvl="1"/>
            <a:r>
              <a:rPr lang="en-US" altLang="en-US" sz="2100" dirty="0"/>
              <a:t>Dapagliflozin 10mg daily </a:t>
            </a:r>
          </a:p>
          <a:p>
            <a:pPr lvl="1"/>
            <a:r>
              <a:rPr lang="en-US" altLang="en-US" sz="2100" dirty="0"/>
              <a:t>Metformin 1000mg twice daily </a:t>
            </a:r>
          </a:p>
          <a:p>
            <a:pPr lvl="1"/>
            <a:endParaRPr lang="en-US" altLang="en-US" dirty="0"/>
          </a:p>
        </p:txBody>
      </p:sp>
      <p:sp>
        <p:nvSpPr>
          <p:cNvPr id="4" name="Slide Number Placeholder 3">
            <a:extLst>
              <a:ext uri="{FF2B5EF4-FFF2-40B4-BE49-F238E27FC236}">
                <a16:creationId xmlns:a16="http://schemas.microsoft.com/office/drawing/2014/main" id="{69C2912F-F809-0127-5F5B-C9449CD7D956}"/>
              </a:ext>
            </a:extLst>
          </p:cNvPr>
          <p:cNvSpPr>
            <a:spLocks noGrp="1"/>
          </p:cNvSpPr>
          <p:nvPr>
            <p:ph type="sldNum" sz="quarter" idx="4294967295"/>
          </p:nvPr>
        </p:nvSpPr>
        <p:spPr>
          <a:xfrm>
            <a:off x="7086600" y="5624513"/>
            <a:ext cx="2057400" cy="273844"/>
          </a:xfrm>
          <a:prstGeom prst="rect">
            <a:avLst/>
          </a:prstGeom>
        </p:spPr>
        <p:txBody>
          <a:bodyPr anchor="ctr"/>
          <a:lstStyle>
            <a:defPPr>
              <a:defRPr lang="en-US"/>
            </a:defPPr>
            <a:lvl1pPr algn="r" rtl="0" eaLnBrk="0" fontAlgn="base" hangingPunct="0">
              <a:spcBef>
                <a:spcPct val="0"/>
              </a:spcBef>
              <a:spcAft>
                <a:spcPct val="0"/>
              </a:spcAft>
              <a:defRPr sz="700" kern="1200">
                <a:solidFill>
                  <a:schemeClr val="tx1">
                    <a:tint val="75000"/>
                  </a:schemeClr>
                </a:solidFill>
                <a:latin typeface="Arial" panose="020B0604020202020204" pitchFamily="34" charset="0"/>
                <a:ea typeface="+mn-ea"/>
                <a:cs typeface="Arial" panose="020B0604020202020204" pitchFamily="34" charset="0"/>
              </a:defRPr>
            </a:lvl1pPr>
            <a:lvl2pPr marL="3429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685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0287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1714500" algn="l" defTabSz="685800" rtl="0" eaLnBrk="1" latinLnBrk="0" hangingPunct="1">
              <a:defRPr kern="1200">
                <a:solidFill>
                  <a:schemeClr val="tx1"/>
                </a:solidFill>
                <a:latin typeface="Arial" panose="020B0604020202020204" pitchFamily="34" charset="0"/>
                <a:ea typeface="+mn-ea"/>
                <a:cs typeface="+mn-cs"/>
              </a:defRPr>
            </a:lvl6pPr>
            <a:lvl7pPr marL="2057400" algn="l" defTabSz="685800" rtl="0" eaLnBrk="1" latinLnBrk="0" hangingPunct="1">
              <a:defRPr kern="1200">
                <a:solidFill>
                  <a:schemeClr val="tx1"/>
                </a:solidFill>
                <a:latin typeface="Arial" panose="020B0604020202020204" pitchFamily="34" charset="0"/>
                <a:ea typeface="+mn-ea"/>
                <a:cs typeface="+mn-cs"/>
              </a:defRPr>
            </a:lvl7pPr>
            <a:lvl8pPr marL="2400300" algn="l" defTabSz="685800" rtl="0" eaLnBrk="1" latinLnBrk="0" hangingPunct="1">
              <a:defRPr kern="1200">
                <a:solidFill>
                  <a:schemeClr val="tx1"/>
                </a:solidFill>
                <a:latin typeface="Arial" panose="020B0604020202020204" pitchFamily="34" charset="0"/>
                <a:ea typeface="+mn-ea"/>
                <a:cs typeface="+mn-cs"/>
              </a:defRPr>
            </a:lvl8pPr>
            <a:lvl9pPr marL="2743200" algn="l" defTabSz="685800" rtl="0" eaLnBrk="1" latinLnBrk="0" hangingPunct="1">
              <a:defRPr kern="1200">
                <a:solidFill>
                  <a:schemeClr val="tx1"/>
                </a:solidFill>
                <a:latin typeface="Arial" panose="020B0604020202020204" pitchFamily="34" charset="0"/>
                <a:ea typeface="+mn-ea"/>
                <a:cs typeface="+mn-cs"/>
              </a:defRPr>
            </a:lvl9pPr>
          </a:lstStyle>
          <a:p>
            <a:pPr defTabSz="685800">
              <a:defRPr/>
            </a:pPr>
            <a:fld id="{8F28017B-CB52-47E4-9088-62C4346CC3FA}" type="slidenum">
              <a:rPr lang="en-US">
                <a:solidFill>
                  <a:prstClr val="white">
                    <a:tint val="75000"/>
                  </a:prstClr>
                </a:solidFill>
              </a:rPr>
              <a:pPr defTabSz="685800">
                <a:defRPr/>
              </a:pPr>
              <a:t>48</a:t>
            </a:fld>
            <a:endParaRPr lang="en-US" dirty="0">
              <a:solidFill>
                <a:prstClr val="white">
                  <a:tint val="75000"/>
                </a:prstClr>
              </a:solidFill>
            </a:endParaRPr>
          </a:p>
        </p:txBody>
      </p:sp>
      <p:pic>
        <p:nvPicPr>
          <p:cNvPr id="180229" name="Picture 5">
            <a:extLst>
              <a:ext uri="{FF2B5EF4-FFF2-40B4-BE49-F238E27FC236}">
                <a16:creationId xmlns:a16="http://schemas.microsoft.com/office/drawing/2014/main" id="{7B5B4B76-6661-7DC6-6CC9-FB20CA191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5994" y="736567"/>
            <a:ext cx="5476750" cy="574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Subtitle 2">
            <a:extLst>
              <a:ext uri="{FF2B5EF4-FFF2-40B4-BE49-F238E27FC236}">
                <a16:creationId xmlns:a16="http://schemas.microsoft.com/office/drawing/2014/main" id="{DF3046C5-F9AF-F8F3-2A49-824CD04506FE}"/>
              </a:ext>
            </a:extLst>
          </p:cNvPr>
          <p:cNvSpPr txBox="1">
            <a:spLocks noChangeArrowheads="1"/>
          </p:cNvSpPr>
          <p:nvPr/>
        </p:nvSpPr>
        <p:spPr bwMode="auto">
          <a:xfrm>
            <a:off x="552450" y="345877"/>
            <a:ext cx="2190750" cy="58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914400" indent="-45720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371600" indent="-4572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8288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286000" indent="-4572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7432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32004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6576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4114800" indent="-4572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800">
              <a:spcBef>
                <a:spcPts val="750"/>
              </a:spcBef>
              <a:buNone/>
            </a:pPr>
            <a:r>
              <a:rPr lang="en-US" altLang="en-US" sz="3300" dirty="0">
                <a:solidFill>
                  <a:srgbClr val="5C2D8B"/>
                </a:solidFill>
              </a:rPr>
              <a:t>Case 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88A6-2E34-0599-84F8-C76322F03D9B}"/>
              </a:ext>
            </a:extLst>
          </p:cNvPr>
          <p:cNvSpPr>
            <a:spLocks noGrp="1"/>
          </p:cNvSpPr>
          <p:nvPr>
            <p:ph type="title"/>
          </p:nvPr>
        </p:nvSpPr>
        <p:spPr>
          <a:xfrm>
            <a:off x="395654" y="147228"/>
            <a:ext cx="7886700" cy="994172"/>
          </a:xfrm>
        </p:spPr>
        <p:txBody>
          <a:bodyPr/>
          <a:lstStyle/>
          <a:p>
            <a:r>
              <a:rPr lang="en-US" dirty="0"/>
              <a:t>Case 5</a:t>
            </a:r>
          </a:p>
        </p:txBody>
      </p:sp>
      <p:sp>
        <p:nvSpPr>
          <p:cNvPr id="3" name="Content Placeholder 2">
            <a:extLst>
              <a:ext uri="{FF2B5EF4-FFF2-40B4-BE49-F238E27FC236}">
                <a16:creationId xmlns:a16="http://schemas.microsoft.com/office/drawing/2014/main" id="{64BE372A-D2F1-9C88-53C7-9E0C1F91C4CF}"/>
              </a:ext>
            </a:extLst>
          </p:cNvPr>
          <p:cNvSpPr>
            <a:spLocks noGrp="1"/>
          </p:cNvSpPr>
          <p:nvPr>
            <p:ph idx="1"/>
          </p:nvPr>
        </p:nvSpPr>
        <p:spPr>
          <a:xfrm>
            <a:off x="223705" y="1141400"/>
            <a:ext cx="3129095" cy="3898106"/>
          </a:xfrm>
        </p:spPr>
        <p:txBody>
          <a:bodyPr>
            <a:noAutofit/>
          </a:bodyPr>
          <a:lstStyle/>
          <a:p>
            <a:r>
              <a:rPr lang="en-US" sz="2000" dirty="0"/>
              <a:t>40yo F with T2D, lost 20lbs since starting </a:t>
            </a:r>
            <a:r>
              <a:rPr lang="en-US" sz="2000" dirty="0" err="1"/>
              <a:t>Semaglutide</a:t>
            </a:r>
            <a:r>
              <a:rPr lang="en-US" sz="2000" dirty="0"/>
              <a:t> 6 months ago, A1C=7.4%, also has HTN, dyslipidemia, BMI=34kg/m2</a:t>
            </a:r>
          </a:p>
          <a:p>
            <a:r>
              <a:rPr lang="en-US" sz="2000" dirty="0"/>
              <a:t>DM Meds:</a:t>
            </a:r>
          </a:p>
          <a:p>
            <a:pPr lvl="1"/>
            <a:r>
              <a:rPr lang="en-US" sz="2000" dirty="0"/>
              <a:t>Metformin 1000mg twice daily </a:t>
            </a:r>
          </a:p>
          <a:p>
            <a:pPr lvl="1"/>
            <a:r>
              <a:rPr lang="en-US" sz="2000" dirty="0"/>
              <a:t>Empagliflozin 25mg daily </a:t>
            </a:r>
          </a:p>
          <a:p>
            <a:pPr lvl="1"/>
            <a:r>
              <a:rPr lang="en-US" sz="2000" dirty="0"/>
              <a:t>Semaglutide 2mg weekly </a:t>
            </a:r>
          </a:p>
          <a:p>
            <a:r>
              <a:rPr lang="en-US" sz="2000" dirty="0"/>
              <a:t>Is data at goal? </a:t>
            </a:r>
          </a:p>
          <a:p>
            <a:pPr lvl="1"/>
            <a:r>
              <a:rPr lang="en-US" sz="2000" dirty="0"/>
              <a:t>TBR?</a:t>
            </a:r>
          </a:p>
          <a:p>
            <a:pPr lvl="1"/>
            <a:r>
              <a:rPr lang="en-US" sz="2000" dirty="0"/>
              <a:t>TIR? </a:t>
            </a:r>
          </a:p>
          <a:p>
            <a:pPr lvl="1"/>
            <a:r>
              <a:rPr lang="en-US" sz="2000" dirty="0"/>
              <a:t>TAR? </a:t>
            </a:r>
          </a:p>
          <a:p>
            <a:r>
              <a:rPr lang="en-US" sz="1800" dirty="0"/>
              <a:t>Action plan? </a:t>
            </a:r>
            <a:endParaRPr lang="en-US" sz="1500" dirty="0"/>
          </a:p>
        </p:txBody>
      </p:sp>
      <p:pic>
        <p:nvPicPr>
          <p:cNvPr id="5" name="Picture 4">
            <a:extLst>
              <a:ext uri="{FF2B5EF4-FFF2-40B4-BE49-F238E27FC236}">
                <a16:creationId xmlns:a16="http://schemas.microsoft.com/office/drawing/2014/main" id="{35442303-A6E4-F1A4-5CE7-ABEE74210806}"/>
              </a:ext>
            </a:extLst>
          </p:cNvPr>
          <p:cNvPicPr>
            <a:picLocks noChangeAspect="1"/>
          </p:cNvPicPr>
          <p:nvPr/>
        </p:nvPicPr>
        <p:blipFill>
          <a:blip r:embed="rId3"/>
          <a:stretch>
            <a:fillRect/>
          </a:stretch>
        </p:blipFill>
        <p:spPr>
          <a:xfrm>
            <a:off x="3505200" y="198123"/>
            <a:ext cx="5509144" cy="4248150"/>
          </a:xfrm>
          <a:prstGeom prst="rect">
            <a:avLst/>
          </a:prstGeom>
        </p:spPr>
      </p:pic>
      <p:pic>
        <p:nvPicPr>
          <p:cNvPr id="7" name="Picture 6">
            <a:extLst>
              <a:ext uri="{FF2B5EF4-FFF2-40B4-BE49-F238E27FC236}">
                <a16:creationId xmlns:a16="http://schemas.microsoft.com/office/drawing/2014/main" id="{A8B239F5-66E2-D9D8-EDA2-E06F1C5B1451}"/>
              </a:ext>
            </a:extLst>
          </p:cNvPr>
          <p:cNvPicPr>
            <a:picLocks noChangeAspect="1"/>
          </p:cNvPicPr>
          <p:nvPr/>
        </p:nvPicPr>
        <p:blipFill>
          <a:blip r:embed="rId4"/>
          <a:stretch>
            <a:fillRect/>
          </a:stretch>
        </p:blipFill>
        <p:spPr>
          <a:xfrm>
            <a:off x="2773210" y="4707901"/>
            <a:ext cx="6375243" cy="2017398"/>
          </a:xfrm>
          <a:prstGeom prst="rect">
            <a:avLst/>
          </a:prstGeom>
        </p:spPr>
      </p:pic>
    </p:spTree>
    <p:extLst>
      <p:ext uri="{BB962C8B-B14F-4D97-AF65-F5344CB8AC3E}">
        <p14:creationId xmlns:p14="http://schemas.microsoft.com/office/powerpoint/2010/main" val="4202018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C45D90D5-8BCD-5C5C-5DB7-A62E210EA8CF}"/>
              </a:ext>
            </a:extLst>
          </p:cNvPr>
          <p:cNvSpPr>
            <a:spLocks noGrp="1"/>
          </p:cNvSpPr>
          <p:nvPr>
            <p:ph type="title"/>
          </p:nvPr>
        </p:nvSpPr>
        <p:spPr/>
        <p:txBody>
          <a:bodyPr/>
          <a:lstStyle/>
          <a:p>
            <a:r>
              <a:rPr lang="en-US" altLang="en-US" dirty="0"/>
              <a:t>Learning Objectives</a:t>
            </a:r>
          </a:p>
        </p:txBody>
      </p:sp>
      <p:sp>
        <p:nvSpPr>
          <p:cNvPr id="97283" name="Content Placeholder 2">
            <a:extLst>
              <a:ext uri="{FF2B5EF4-FFF2-40B4-BE49-F238E27FC236}">
                <a16:creationId xmlns:a16="http://schemas.microsoft.com/office/drawing/2014/main" id="{E4662FA5-4A9A-5382-771F-6EE4CA125C98}"/>
              </a:ext>
            </a:extLst>
          </p:cNvPr>
          <p:cNvSpPr>
            <a:spLocks noGrp="1"/>
          </p:cNvSpPr>
          <p:nvPr>
            <p:ph idx="1"/>
          </p:nvPr>
        </p:nvSpPr>
        <p:spPr>
          <a:xfrm>
            <a:off x="342900" y="1828800"/>
            <a:ext cx="8458200" cy="4073127"/>
          </a:xfrm>
        </p:spPr>
        <p:txBody>
          <a:bodyPr/>
          <a:lstStyle/>
          <a:p>
            <a:pPr>
              <a:lnSpc>
                <a:spcPct val="100000"/>
              </a:lnSpc>
              <a:spcBef>
                <a:spcPct val="0"/>
              </a:spcBef>
            </a:pPr>
            <a:r>
              <a:rPr lang="en-US" altLang="en-US" sz="2800" dirty="0">
                <a:latin typeface="Calibri" panose="020F0502020204030204" pitchFamily="34" charset="0"/>
                <a:ea typeface="Calibri" panose="020F0502020204030204" pitchFamily="34" charset="0"/>
                <a:cs typeface="Calibri" panose="020F0502020204030204" pitchFamily="34" charset="0"/>
              </a:rPr>
              <a:t>Discuss continuous glucose monitoring (CGM) and the clinical benefits for managing diabetes</a:t>
            </a:r>
          </a:p>
          <a:p>
            <a:pPr>
              <a:lnSpc>
                <a:spcPct val="100000"/>
              </a:lnSpc>
              <a:spcBef>
                <a:spcPct val="0"/>
              </a:spcBef>
            </a:pPr>
            <a:r>
              <a:rPr lang="en-US" altLang="en-US" sz="2800" dirty="0">
                <a:latin typeface="Calibri" panose="020F0502020204030204" pitchFamily="34" charset="0"/>
                <a:ea typeface="Calibri" panose="020F0502020204030204" pitchFamily="34" charset="0"/>
                <a:cs typeface="Calibri" panose="020F0502020204030204" pitchFamily="34" charset="0"/>
              </a:rPr>
              <a:t>Compare and contrast different CGM, insulin pump, and connected pen devices</a:t>
            </a:r>
          </a:p>
          <a:p>
            <a:pPr>
              <a:lnSpc>
                <a:spcPct val="100000"/>
              </a:lnSpc>
              <a:spcBef>
                <a:spcPct val="0"/>
              </a:spcBef>
            </a:pPr>
            <a:r>
              <a:rPr lang="en-US" altLang="en-US" sz="2800" dirty="0">
                <a:latin typeface="Calibri" panose="020F0502020204030204" pitchFamily="34" charset="0"/>
                <a:ea typeface="Calibri" panose="020F0502020204030204" pitchFamily="34" charset="0"/>
                <a:cs typeface="Calibri" panose="020F0502020204030204" pitchFamily="34" charset="0"/>
              </a:rPr>
              <a:t>Describe critical teaching content for insulin pump, connected pen and CGM use</a:t>
            </a:r>
          </a:p>
          <a:p>
            <a:pPr>
              <a:lnSpc>
                <a:spcPct val="100000"/>
              </a:lnSpc>
              <a:spcBef>
                <a:spcPct val="0"/>
              </a:spcBef>
            </a:pPr>
            <a:endParaRPr lang="en-US" altLang="en-US" sz="600"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ct val="0"/>
              </a:spcBef>
            </a:pPr>
            <a:r>
              <a:rPr lang="en-US" altLang="en-US" sz="2800" dirty="0">
                <a:latin typeface="Calibri" panose="020F0502020204030204" pitchFamily="34" charset="0"/>
                <a:ea typeface="Calibri" panose="020F0502020204030204" pitchFamily="34" charset="0"/>
                <a:cs typeface="Calibri" panose="020F0502020204030204" pitchFamily="34" charset="0"/>
              </a:rPr>
              <a:t>Describe appropriate candidates for insulin pump therapy</a:t>
            </a:r>
          </a:p>
          <a:p>
            <a:pPr>
              <a:lnSpc>
                <a:spcPct val="100000"/>
              </a:lnSpc>
              <a:spcBef>
                <a:spcPct val="0"/>
              </a:spcBef>
            </a:pPr>
            <a:r>
              <a:rPr lang="en-US" altLang="en-US" sz="2800" dirty="0">
                <a:latin typeface="Calibri" panose="020F0502020204030204" pitchFamily="34" charset="0"/>
                <a:ea typeface="Calibri" panose="020F0502020204030204" pitchFamily="34" charset="0"/>
                <a:cs typeface="Calibri" panose="020F0502020204030204" pitchFamily="34" charset="0"/>
              </a:rPr>
              <a:t>List inpatient considerations for insulin pump therapy and CGMs</a:t>
            </a:r>
          </a:p>
          <a:p>
            <a:endParaRPr lang="en-US" alt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071B2-ECC6-C1D7-767A-64D2676582AA}"/>
              </a:ext>
            </a:extLst>
          </p:cNvPr>
          <p:cNvSpPr>
            <a:spLocks noGrp="1"/>
          </p:cNvSpPr>
          <p:nvPr>
            <p:ph type="title"/>
          </p:nvPr>
        </p:nvSpPr>
        <p:spPr>
          <a:xfrm>
            <a:off x="431186" y="362436"/>
            <a:ext cx="4888130" cy="994172"/>
          </a:xfrm>
        </p:spPr>
        <p:txBody>
          <a:bodyPr>
            <a:normAutofit/>
          </a:bodyPr>
          <a:lstStyle/>
          <a:p>
            <a:r>
              <a:rPr lang="en-US" sz="2700" dirty="0"/>
              <a:t>Patient Case 6</a:t>
            </a:r>
          </a:p>
        </p:txBody>
      </p:sp>
      <p:pic>
        <p:nvPicPr>
          <p:cNvPr id="5" name="Content Placeholder 4">
            <a:extLst>
              <a:ext uri="{FF2B5EF4-FFF2-40B4-BE49-F238E27FC236}">
                <a16:creationId xmlns:a16="http://schemas.microsoft.com/office/drawing/2014/main" id="{4F52013E-990B-2938-0370-6FC46C4AB908}"/>
              </a:ext>
            </a:extLst>
          </p:cNvPr>
          <p:cNvPicPr>
            <a:picLocks noGrp="1" noChangeAspect="1"/>
          </p:cNvPicPr>
          <p:nvPr>
            <p:ph idx="1"/>
          </p:nvPr>
        </p:nvPicPr>
        <p:blipFill>
          <a:blip r:embed="rId3"/>
          <a:stretch>
            <a:fillRect/>
          </a:stretch>
        </p:blipFill>
        <p:spPr>
          <a:xfrm>
            <a:off x="3733801" y="533400"/>
            <a:ext cx="5217774" cy="5510457"/>
          </a:xfrm>
          <a:prstGeom prst="rect">
            <a:avLst/>
          </a:prstGeom>
        </p:spPr>
      </p:pic>
      <p:sp>
        <p:nvSpPr>
          <p:cNvPr id="3" name="Content Placeholder 2">
            <a:extLst>
              <a:ext uri="{FF2B5EF4-FFF2-40B4-BE49-F238E27FC236}">
                <a16:creationId xmlns:a16="http://schemas.microsoft.com/office/drawing/2014/main" id="{44888D39-A42B-11FB-0AA6-A3DE504B3551}"/>
              </a:ext>
            </a:extLst>
          </p:cNvPr>
          <p:cNvSpPr txBox="1">
            <a:spLocks/>
          </p:cNvSpPr>
          <p:nvPr/>
        </p:nvSpPr>
        <p:spPr bwMode="auto">
          <a:xfrm>
            <a:off x="248589" y="1294262"/>
            <a:ext cx="3485212" cy="53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92500" lnSpcReduction="10000"/>
          </a:bodyPr>
          <a:lstStyle>
            <a:lvl1pPr marL="457200" indent="-457200" algn="l" rtl="0" eaLnBrk="0" fontAlgn="base" hangingPunct="0">
              <a:lnSpc>
                <a:spcPct val="90000"/>
              </a:lnSpc>
              <a:spcBef>
                <a:spcPts val="1000"/>
              </a:spcBef>
              <a:spcAft>
                <a:spcPct val="0"/>
              </a:spcAft>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1pPr>
            <a:lvl2pPr marL="914400" indent="-457200" algn="l" rtl="0" eaLnBrk="0" fontAlgn="base" hangingPunct="0">
              <a:lnSpc>
                <a:spcPct val="90000"/>
              </a:lnSpc>
              <a:spcBef>
                <a:spcPts val="500"/>
              </a:spcBef>
              <a:spcAft>
                <a:spcPct val="0"/>
              </a:spcAft>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2pPr>
            <a:lvl3pPr marL="1371600" indent="-457200" algn="l" rtl="0" eaLnBrk="0" fontAlgn="base" hangingPunct="0">
              <a:lnSpc>
                <a:spcPct val="90000"/>
              </a:lnSpc>
              <a:spcBef>
                <a:spcPts val="500"/>
              </a:spcBef>
              <a:spcAft>
                <a:spcPct val="0"/>
              </a:spcAft>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3pPr>
            <a:lvl4pPr marL="1828800" indent="-457200" algn="l" rtl="0" eaLnBrk="0" fontAlgn="base" hangingPunct="0">
              <a:lnSpc>
                <a:spcPct val="90000"/>
              </a:lnSpc>
              <a:spcBef>
                <a:spcPts val="500"/>
              </a:spcBef>
              <a:spcAft>
                <a:spcPct val="0"/>
              </a:spcAft>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4pPr>
            <a:lvl5pPr marL="2286000" indent="-457200" algn="l" rtl="0" eaLnBrk="0" fontAlgn="base" hangingPunct="0">
              <a:lnSpc>
                <a:spcPct val="90000"/>
              </a:lnSpc>
              <a:spcBef>
                <a:spcPts val="500"/>
              </a:spcBef>
              <a:spcAft>
                <a:spcPct val="0"/>
              </a:spcAft>
              <a:buFont typeface="Arial" panose="020B0604020202020204" pitchFamily="34" charset="0"/>
              <a:buChar char="•"/>
              <a:defRPr sz="28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685800">
              <a:lnSpc>
                <a:spcPct val="120000"/>
              </a:lnSpc>
              <a:spcBef>
                <a:spcPts val="750"/>
              </a:spcBef>
            </a:pPr>
            <a:r>
              <a:rPr lang="en-US" sz="2100" b="1" dirty="0">
                <a:solidFill>
                  <a:srgbClr val="002060"/>
                </a:solidFill>
              </a:rPr>
              <a:t>72yo with type 2 diabetes</a:t>
            </a:r>
          </a:p>
          <a:p>
            <a:pPr marL="342900" indent="-342900" defTabSz="685800">
              <a:lnSpc>
                <a:spcPct val="120000"/>
              </a:lnSpc>
              <a:spcBef>
                <a:spcPts val="750"/>
              </a:spcBef>
            </a:pPr>
            <a:r>
              <a:rPr lang="en-US" sz="2100" b="1" dirty="0">
                <a:solidFill>
                  <a:srgbClr val="002060"/>
                </a:solidFill>
              </a:rPr>
              <a:t>Lispro 6 units three times daily with meals + SS#2</a:t>
            </a:r>
          </a:p>
          <a:p>
            <a:pPr marL="342900" indent="-342900" defTabSz="685800">
              <a:lnSpc>
                <a:spcPct val="120000"/>
              </a:lnSpc>
              <a:spcBef>
                <a:spcPts val="750"/>
              </a:spcBef>
            </a:pPr>
            <a:r>
              <a:rPr lang="en-US" sz="2100" b="1" dirty="0">
                <a:solidFill>
                  <a:srgbClr val="002060"/>
                </a:solidFill>
              </a:rPr>
              <a:t>Glargine 12 units daily</a:t>
            </a:r>
          </a:p>
          <a:p>
            <a:pPr marL="342900" indent="-342900" defTabSz="685800">
              <a:lnSpc>
                <a:spcPct val="120000"/>
              </a:lnSpc>
              <a:spcBef>
                <a:spcPts val="750"/>
              </a:spcBef>
            </a:pPr>
            <a:r>
              <a:rPr lang="en-US" sz="2100" b="1" dirty="0">
                <a:solidFill>
                  <a:srgbClr val="002060"/>
                </a:solidFill>
              </a:rPr>
              <a:t>Goal: transition to GLP-1</a:t>
            </a:r>
          </a:p>
          <a:p>
            <a:pPr marL="342900" indent="-342900" defTabSz="685800">
              <a:lnSpc>
                <a:spcPct val="120000"/>
              </a:lnSpc>
              <a:spcBef>
                <a:spcPts val="750"/>
              </a:spcBef>
            </a:pPr>
            <a:endParaRPr lang="en-US" sz="2100" b="1" dirty="0">
              <a:solidFill>
                <a:srgbClr val="002060"/>
              </a:solidFill>
            </a:endParaRPr>
          </a:p>
          <a:p>
            <a:pPr marL="342900" indent="-342900" defTabSz="685800">
              <a:lnSpc>
                <a:spcPct val="120000"/>
              </a:lnSpc>
              <a:spcBef>
                <a:spcPts val="750"/>
              </a:spcBef>
            </a:pPr>
            <a:endParaRPr lang="en-US" sz="2100" b="1" dirty="0">
              <a:solidFill>
                <a:srgbClr val="002060"/>
              </a:solidFill>
            </a:endParaRPr>
          </a:p>
          <a:p>
            <a:pPr marL="342900" indent="-342900" defTabSz="685800">
              <a:lnSpc>
                <a:spcPct val="120000"/>
              </a:lnSpc>
              <a:spcBef>
                <a:spcPts val="750"/>
              </a:spcBef>
            </a:pPr>
            <a:r>
              <a:rPr lang="en-US" sz="2100" b="1" dirty="0">
                <a:solidFill>
                  <a:srgbClr val="002060"/>
                </a:solidFill>
              </a:rPr>
              <a:t>DATAA model for interpretation</a:t>
            </a:r>
          </a:p>
          <a:p>
            <a:pPr marL="685800" lvl="1" indent="-342900" defTabSz="685800">
              <a:lnSpc>
                <a:spcPct val="120000"/>
              </a:lnSpc>
              <a:spcBef>
                <a:spcPts val="375"/>
              </a:spcBef>
            </a:pPr>
            <a:r>
              <a:rPr lang="en-US" sz="1600" b="1" dirty="0">
                <a:solidFill>
                  <a:srgbClr val="002060"/>
                </a:solidFill>
              </a:rPr>
              <a:t>Download data</a:t>
            </a:r>
          </a:p>
          <a:p>
            <a:pPr marL="685800" lvl="1" indent="-342900" defTabSz="685800">
              <a:lnSpc>
                <a:spcPct val="120000"/>
              </a:lnSpc>
              <a:spcBef>
                <a:spcPts val="375"/>
              </a:spcBef>
            </a:pPr>
            <a:r>
              <a:rPr lang="en-US" sz="1600" b="1" dirty="0">
                <a:solidFill>
                  <a:srgbClr val="002060"/>
                </a:solidFill>
              </a:rPr>
              <a:t>Assess hypoglycemia</a:t>
            </a:r>
          </a:p>
          <a:p>
            <a:pPr marL="685800" lvl="1" indent="-342900" defTabSz="685800">
              <a:lnSpc>
                <a:spcPct val="120000"/>
              </a:lnSpc>
              <a:spcBef>
                <a:spcPts val="375"/>
              </a:spcBef>
            </a:pPr>
            <a:r>
              <a:rPr lang="en-US" sz="1600" b="1" dirty="0">
                <a:solidFill>
                  <a:srgbClr val="002060"/>
                </a:solidFill>
              </a:rPr>
              <a:t>Time in range: what’s working well? </a:t>
            </a:r>
          </a:p>
          <a:p>
            <a:pPr marL="685800" lvl="1" indent="-342900" defTabSz="685800">
              <a:lnSpc>
                <a:spcPct val="120000"/>
              </a:lnSpc>
              <a:spcBef>
                <a:spcPts val="375"/>
              </a:spcBef>
            </a:pPr>
            <a:r>
              <a:rPr lang="en-US" sz="1600" b="1" dirty="0">
                <a:solidFill>
                  <a:srgbClr val="002060"/>
                </a:solidFill>
              </a:rPr>
              <a:t>Areas for improvement</a:t>
            </a:r>
          </a:p>
          <a:p>
            <a:pPr marL="685800" lvl="1" indent="-342900" defTabSz="685800">
              <a:lnSpc>
                <a:spcPct val="120000"/>
              </a:lnSpc>
              <a:spcBef>
                <a:spcPts val="375"/>
              </a:spcBef>
            </a:pPr>
            <a:r>
              <a:rPr lang="en-US" sz="1600" b="1" dirty="0">
                <a:solidFill>
                  <a:srgbClr val="002060"/>
                </a:solidFill>
              </a:rPr>
              <a:t>Action plan </a:t>
            </a:r>
          </a:p>
          <a:p>
            <a:pPr marL="0" indent="0" defTabSz="685800">
              <a:spcBef>
                <a:spcPts val="750"/>
              </a:spcBef>
              <a:buNone/>
            </a:pPr>
            <a:endParaRPr lang="en-US" sz="1650" dirty="0">
              <a:solidFill>
                <a:srgbClr val="E8E8E8"/>
              </a:solidFill>
            </a:endParaRPr>
          </a:p>
        </p:txBody>
      </p:sp>
    </p:spTree>
    <p:extLst>
      <p:ext uri="{BB962C8B-B14F-4D97-AF65-F5344CB8AC3E}">
        <p14:creationId xmlns:p14="http://schemas.microsoft.com/office/powerpoint/2010/main" val="2265117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2A0B8719-BD24-27F4-4868-43FC72162FC6}"/>
              </a:ext>
            </a:extLst>
          </p:cNvPr>
          <p:cNvSpPr>
            <a:spLocks noGrp="1"/>
          </p:cNvSpPr>
          <p:nvPr>
            <p:ph type="ctrTitle"/>
          </p:nvPr>
        </p:nvSpPr>
        <p:spPr>
          <a:xfrm>
            <a:off x="835819" y="2032397"/>
            <a:ext cx="8314135" cy="1790700"/>
          </a:xfrm>
        </p:spPr>
        <p:txBody>
          <a:bodyPr/>
          <a:lstStyle/>
          <a:p>
            <a:pPr eaLnBrk="1" hangingPunct="1"/>
            <a:r>
              <a:rPr lang="en-US" altLang="en-US"/>
              <a:t>Insulin Pumps</a:t>
            </a:r>
          </a:p>
        </p:txBody>
      </p:sp>
      <p:sp>
        <p:nvSpPr>
          <p:cNvPr id="182275" name="Subtitle 1">
            <a:extLst>
              <a:ext uri="{FF2B5EF4-FFF2-40B4-BE49-F238E27FC236}">
                <a16:creationId xmlns:a16="http://schemas.microsoft.com/office/drawing/2014/main" id="{7D7BB112-9F6F-130A-8FEF-4E8394AAD2D0}"/>
              </a:ext>
            </a:extLst>
          </p:cNvPr>
          <p:cNvSpPr>
            <a:spLocks noGrp="1"/>
          </p:cNvSpPr>
          <p:nvPr>
            <p:ph type="subTitle" idx="1"/>
          </p:nvPr>
        </p:nvSpPr>
        <p:spPr>
          <a:xfrm>
            <a:off x="845344" y="2815829"/>
            <a:ext cx="6858000" cy="983456"/>
          </a:xfrm>
        </p:spPr>
        <p:txBody>
          <a:bodyPr/>
          <a:lstStyle/>
          <a:p>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4" hidden="1">
            <a:extLst>
              <a:ext uri="{FF2B5EF4-FFF2-40B4-BE49-F238E27FC236}">
                <a16:creationId xmlns:a16="http://schemas.microsoft.com/office/drawing/2014/main" id="{074AE29F-BAA0-BF7F-2F3B-FDD1147C0043}"/>
              </a:ext>
            </a:extLst>
          </p:cNvPr>
          <p:cNvSpPr>
            <a:spLocks noChangeArrowheads="1"/>
          </p:cNvSpPr>
          <p:nvPr>
            <p:custDataLst>
              <p:tags r:id="rId1"/>
            </p:custDataLst>
          </p:nvPr>
        </p:nvSpPr>
        <p:spPr bwMode="auto">
          <a:xfrm rot="-2750552">
            <a:off x="5781676" y="2982516"/>
            <a:ext cx="1146572" cy="834628"/>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461654" eaLnBrk="0" hangingPunct="0">
              <a:lnSpc>
                <a:spcPct val="100000"/>
              </a:lnSpc>
              <a:spcBef>
                <a:spcPct val="0"/>
              </a:spcBef>
              <a:buNone/>
              <a:defRPr/>
            </a:pPr>
            <a:endParaRPr lang="en-US" altLang="en-US" sz="1013">
              <a:solidFill>
                <a:prstClr val="white"/>
              </a:solidFill>
              <a:latin typeface="Calibri" panose="020F0502020204030204" pitchFamily="34" charset="0"/>
            </a:endParaRPr>
          </a:p>
        </p:txBody>
      </p:sp>
      <p:sp>
        <p:nvSpPr>
          <p:cNvPr id="24579" name="AutoShape 5" hidden="1">
            <a:extLst>
              <a:ext uri="{FF2B5EF4-FFF2-40B4-BE49-F238E27FC236}">
                <a16:creationId xmlns:a16="http://schemas.microsoft.com/office/drawing/2014/main" id="{70FA62B7-31EB-930A-0D5E-A7DB1EC0CB2E}"/>
              </a:ext>
            </a:extLst>
          </p:cNvPr>
          <p:cNvSpPr>
            <a:spLocks noChangeArrowheads="1"/>
          </p:cNvSpPr>
          <p:nvPr>
            <p:custDataLst>
              <p:tags r:id="rId2"/>
            </p:custDataLst>
          </p:nvPr>
        </p:nvSpPr>
        <p:spPr bwMode="auto">
          <a:xfrm rot="-2750552">
            <a:off x="4040386" y="1719858"/>
            <a:ext cx="1146572" cy="835819"/>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461654" eaLnBrk="0" hangingPunct="0">
              <a:lnSpc>
                <a:spcPct val="100000"/>
              </a:lnSpc>
              <a:spcBef>
                <a:spcPct val="0"/>
              </a:spcBef>
              <a:buNone/>
              <a:defRPr/>
            </a:pPr>
            <a:endParaRPr lang="en-US" altLang="en-US" sz="1013">
              <a:solidFill>
                <a:prstClr val="white"/>
              </a:solidFill>
              <a:latin typeface="Calibri" panose="020F0502020204030204" pitchFamily="34" charset="0"/>
            </a:endParaRPr>
          </a:p>
        </p:txBody>
      </p:sp>
      <p:sp>
        <p:nvSpPr>
          <p:cNvPr id="24580" name="AutoShape 6" hidden="1">
            <a:extLst>
              <a:ext uri="{FF2B5EF4-FFF2-40B4-BE49-F238E27FC236}">
                <a16:creationId xmlns:a16="http://schemas.microsoft.com/office/drawing/2014/main" id="{93F2418B-DB16-4948-87E5-CFAFD04CA355}"/>
              </a:ext>
            </a:extLst>
          </p:cNvPr>
          <p:cNvSpPr>
            <a:spLocks noChangeArrowheads="1"/>
          </p:cNvSpPr>
          <p:nvPr>
            <p:custDataLst>
              <p:tags r:id="rId3"/>
            </p:custDataLst>
          </p:nvPr>
        </p:nvSpPr>
        <p:spPr bwMode="auto">
          <a:xfrm rot="-2750552">
            <a:off x="2170510" y="2989660"/>
            <a:ext cx="1146572" cy="834629"/>
          </a:xfrm>
          <a:prstGeom prst="roundRect">
            <a:avLst>
              <a:gd name="adj" fmla="val 16667"/>
            </a:avLst>
          </a:prstGeom>
          <a:solidFill>
            <a:schemeClr val="bg1"/>
          </a:solidFill>
          <a:ln w="9525">
            <a:solidFill>
              <a:schemeClr val="tx1"/>
            </a:solidFill>
            <a:round/>
            <a:headEnd/>
            <a:tailEnd/>
          </a:ln>
        </p:spPr>
        <p:txBody>
          <a:bodyPr vert="eaVert" wrap="none" anchor="ct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algn="ctr" defTabSz="461654" eaLnBrk="0" hangingPunct="0">
              <a:lnSpc>
                <a:spcPct val="100000"/>
              </a:lnSpc>
              <a:spcBef>
                <a:spcPct val="0"/>
              </a:spcBef>
              <a:buNone/>
              <a:defRPr/>
            </a:pPr>
            <a:endParaRPr lang="en-US" altLang="en-US" sz="1013">
              <a:solidFill>
                <a:prstClr val="white"/>
              </a:solidFill>
              <a:latin typeface="Calibri" panose="020F0502020204030204" pitchFamily="34" charset="0"/>
            </a:endParaRPr>
          </a:p>
        </p:txBody>
      </p:sp>
      <p:sp>
        <p:nvSpPr>
          <p:cNvPr id="183301" name="Title 10">
            <a:extLst>
              <a:ext uri="{FF2B5EF4-FFF2-40B4-BE49-F238E27FC236}">
                <a16:creationId xmlns:a16="http://schemas.microsoft.com/office/drawing/2014/main" id="{D632C834-C2AE-7FB1-D466-02765E67EB1B}"/>
              </a:ext>
            </a:extLst>
          </p:cNvPr>
          <p:cNvSpPr>
            <a:spLocks noGrp="1"/>
          </p:cNvSpPr>
          <p:nvPr>
            <p:ph type="title"/>
          </p:nvPr>
        </p:nvSpPr>
        <p:spPr/>
        <p:txBody>
          <a:bodyPr/>
          <a:lstStyle/>
          <a:p>
            <a:pPr eaLnBrk="1" hangingPunct="1"/>
            <a:r>
              <a:rPr lang="en-US" altLang="en-US" dirty="0"/>
              <a:t>How a Pump Delivers Insulin</a:t>
            </a:r>
          </a:p>
        </p:txBody>
      </p:sp>
      <p:sp>
        <p:nvSpPr>
          <p:cNvPr id="183302" name="Text Placeholder 1">
            <a:extLst>
              <a:ext uri="{FF2B5EF4-FFF2-40B4-BE49-F238E27FC236}">
                <a16:creationId xmlns:a16="http://schemas.microsoft.com/office/drawing/2014/main" id="{BFB080C3-742A-901E-9C72-975CFDB36FE9}"/>
              </a:ext>
            </a:extLst>
          </p:cNvPr>
          <p:cNvSpPr>
            <a:spLocks noGrp="1"/>
          </p:cNvSpPr>
          <p:nvPr>
            <p:ph type="body" sz="quarter" idx="10"/>
          </p:nvPr>
        </p:nvSpPr>
        <p:spPr/>
        <p:txBody>
          <a:bodyPr/>
          <a:lstStyle/>
          <a:p>
            <a:endParaRPr lang="en-US" altLang="en-US"/>
          </a:p>
        </p:txBody>
      </p:sp>
      <p:sp>
        <p:nvSpPr>
          <p:cNvPr id="24582" name="Text Box 4">
            <a:extLst>
              <a:ext uri="{FF2B5EF4-FFF2-40B4-BE49-F238E27FC236}">
                <a16:creationId xmlns:a16="http://schemas.microsoft.com/office/drawing/2014/main" id="{4414E4BC-67B7-23AD-A890-699F25FE7E25}"/>
              </a:ext>
            </a:extLst>
          </p:cNvPr>
          <p:cNvSpPr txBox="1">
            <a:spLocks noChangeArrowheads="1"/>
          </p:cNvSpPr>
          <p:nvPr/>
        </p:nvSpPr>
        <p:spPr bwMode="auto">
          <a:xfrm rot="-5400000">
            <a:off x="2136960" y="3792417"/>
            <a:ext cx="446909" cy="207809"/>
          </a:xfrm>
          <a:prstGeom prst="rect">
            <a:avLst/>
          </a:prstGeom>
          <a:noFill/>
          <a:ln>
            <a:noFill/>
          </a:ln>
        </p:spPr>
        <p:txBody>
          <a:bodyPr wrap="none" lIns="51431" tIns="25715" rIns="51431" bIns="25715">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514337" eaLnBrk="0" hangingPunct="0">
              <a:lnSpc>
                <a:spcPct val="100000"/>
              </a:lnSpc>
              <a:spcBef>
                <a:spcPct val="0"/>
              </a:spcBef>
              <a:buNone/>
              <a:defRPr/>
            </a:pPr>
            <a:r>
              <a:rPr lang="en-US" altLang="en-US" sz="1013" b="1">
                <a:solidFill>
                  <a:prstClr val="white"/>
                </a:solidFill>
                <a:latin typeface="Arial Narrow" panose="020B0606020202030204" pitchFamily="34" charset="0"/>
              </a:rPr>
              <a:t>Insulin</a:t>
            </a:r>
            <a:endParaRPr lang="en-US" altLang="en-US" sz="1294" b="1">
              <a:solidFill>
                <a:prstClr val="white"/>
              </a:solidFill>
              <a:latin typeface="Arial Narrow" panose="020B0606020202030204" pitchFamily="34" charset="0"/>
            </a:endParaRPr>
          </a:p>
        </p:txBody>
      </p:sp>
      <p:sp>
        <p:nvSpPr>
          <p:cNvPr id="24583" name="Text Box 5">
            <a:extLst>
              <a:ext uri="{FF2B5EF4-FFF2-40B4-BE49-F238E27FC236}">
                <a16:creationId xmlns:a16="http://schemas.microsoft.com/office/drawing/2014/main" id="{D0FA9FEC-8D2F-B239-8AFA-9C6A88230B46}"/>
              </a:ext>
            </a:extLst>
          </p:cNvPr>
          <p:cNvSpPr txBox="1">
            <a:spLocks noChangeArrowheads="1"/>
          </p:cNvSpPr>
          <p:nvPr/>
        </p:nvSpPr>
        <p:spPr bwMode="auto">
          <a:xfrm>
            <a:off x="2943226" y="5200650"/>
            <a:ext cx="352332" cy="207809"/>
          </a:xfrm>
          <a:prstGeom prst="rect">
            <a:avLst/>
          </a:prstGeom>
          <a:noFill/>
          <a:ln>
            <a:noFill/>
          </a:ln>
        </p:spPr>
        <p:txBody>
          <a:bodyPr wrap="none" lIns="51431" tIns="25715" rIns="51431" bIns="25715">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514337" eaLnBrk="0" hangingPunct="0">
              <a:lnSpc>
                <a:spcPct val="100000"/>
              </a:lnSpc>
              <a:spcBef>
                <a:spcPct val="0"/>
              </a:spcBef>
              <a:buNone/>
              <a:defRPr/>
            </a:pPr>
            <a:r>
              <a:rPr lang="en-US" altLang="en-US" sz="1013" b="1">
                <a:solidFill>
                  <a:prstClr val="white"/>
                </a:solidFill>
                <a:latin typeface="Arial Narrow" panose="020B0606020202030204" pitchFamily="34" charset="0"/>
              </a:rPr>
              <a:t>Time</a:t>
            </a:r>
            <a:endParaRPr lang="en-US" altLang="en-US" sz="1294" b="1">
              <a:solidFill>
                <a:prstClr val="white"/>
              </a:solidFill>
              <a:latin typeface="Arial Narrow" panose="020B0606020202030204" pitchFamily="34" charset="0"/>
            </a:endParaRPr>
          </a:p>
        </p:txBody>
      </p:sp>
      <p:sp>
        <p:nvSpPr>
          <p:cNvPr id="24585" name="Freeform 8">
            <a:extLst>
              <a:ext uri="{FF2B5EF4-FFF2-40B4-BE49-F238E27FC236}">
                <a16:creationId xmlns:a16="http://schemas.microsoft.com/office/drawing/2014/main" id="{ADA2E950-E219-5C60-6072-2233559EB4AA}"/>
              </a:ext>
            </a:extLst>
          </p:cNvPr>
          <p:cNvSpPr>
            <a:spLocks/>
          </p:cNvSpPr>
          <p:nvPr/>
        </p:nvSpPr>
        <p:spPr bwMode="auto">
          <a:xfrm>
            <a:off x="2943225" y="2390775"/>
            <a:ext cx="4386263" cy="2595563"/>
          </a:xfrm>
          <a:custGeom>
            <a:avLst/>
            <a:gdLst>
              <a:gd name="T0" fmla="*/ 0 w 5000"/>
              <a:gd name="T1" fmla="*/ 2147483646 h 1540"/>
              <a:gd name="T2" fmla="*/ 2147483646 w 5000"/>
              <a:gd name="T3" fmla="*/ 2147483646 h 1540"/>
              <a:gd name="T4" fmla="*/ 2147483646 w 5000"/>
              <a:gd name="T5" fmla="*/ 2147483646 h 1540"/>
              <a:gd name="T6" fmla="*/ 2147483646 w 5000"/>
              <a:gd name="T7" fmla="*/ 2147483646 h 1540"/>
              <a:gd name="T8" fmla="*/ 2147483646 w 5000"/>
              <a:gd name="T9" fmla="*/ 2147483646 h 1540"/>
              <a:gd name="T10" fmla="*/ 2147483646 w 5000"/>
              <a:gd name="T11" fmla="*/ 2147483646 h 1540"/>
              <a:gd name="T12" fmla="*/ 2147483646 w 5000"/>
              <a:gd name="T13" fmla="*/ 2147483646 h 1540"/>
              <a:gd name="T14" fmla="*/ 2147483646 w 5000"/>
              <a:gd name="T15" fmla="*/ 2147483646 h 1540"/>
              <a:gd name="T16" fmla="*/ 2147483646 w 5000"/>
              <a:gd name="T17" fmla="*/ 2147483646 h 1540"/>
              <a:gd name="T18" fmla="*/ 2147483646 w 5000"/>
              <a:gd name="T19" fmla="*/ 2147483646 h 1540"/>
              <a:gd name="T20" fmla="*/ 2147483646 w 5000"/>
              <a:gd name="T21" fmla="*/ 2147483646 h 1540"/>
              <a:gd name="T22" fmla="*/ 2147483646 w 5000"/>
              <a:gd name="T23" fmla="*/ 2147483646 h 1540"/>
              <a:gd name="T24" fmla="*/ 2147483646 w 5000"/>
              <a:gd name="T25" fmla="*/ 2147483646 h 1540"/>
              <a:gd name="T26" fmla="*/ 2147483646 w 5000"/>
              <a:gd name="T27" fmla="*/ 2147483646 h 1540"/>
              <a:gd name="T28" fmla="*/ 2147483646 w 5000"/>
              <a:gd name="T29" fmla="*/ 2147483646 h 1540"/>
              <a:gd name="T30" fmla="*/ 2147483646 w 5000"/>
              <a:gd name="T31" fmla="*/ 2147483646 h 1540"/>
              <a:gd name="T32" fmla="*/ 2147483646 w 5000"/>
              <a:gd name="T33" fmla="*/ 2147483646 h 1540"/>
              <a:gd name="T34" fmla="*/ 2147483646 w 5000"/>
              <a:gd name="T35" fmla="*/ 2147483646 h 1540"/>
              <a:gd name="T36" fmla="*/ 2147483646 w 5000"/>
              <a:gd name="T37" fmla="*/ 2147483646 h 1540"/>
              <a:gd name="T38" fmla="*/ 2147483646 w 5000"/>
              <a:gd name="T39" fmla="*/ 2147483646 h 1540"/>
              <a:gd name="T40" fmla="*/ 2147483646 w 5000"/>
              <a:gd name="T41" fmla="*/ 2147483646 h 1540"/>
              <a:gd name="T42" fmla="*/ 2147483646 w 5000"/>
              <a:gd name="T43" fmla="*/ 2147483646 h 1540"/>
              <a:gd name="T44" fmla="*/ 2147483646 w 5000"/>
              <a:gd name="T45" fmla="*/ 2147483646 h 15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00"/>
              <a:gd name="T70" fmla="*/ 0 h 1540"/>
              <a:gd name="T71" fmla="*/ 5000 w 5000"/>
              <a:gd name="T72" fmla="*/ 1540 h 15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00" h="1540">
                <a:moveTo>
                  <a:pt x="0" y="1440"/>
                </a:moveTo>
                <a:cubicBezTo>
                  <a:pt x="59" y="1400"/>
                  <a:pt x="228" y="1360"/>
                  <a:pt x="356" y="1202"/>
                </a:cubicBezTo>
                <a:cubicBezTo>
                  <a:pt x="484" y="1044"/>
                  <a:pt x="630" y="468"/>
                  <a:pt x="767" y="493"/>
                </a:cubicBezTo>
                <a:cubicBezTo>
                  <a:pt x="904" y="518"/>
                  <a:pt x="1090" y="1188"/>
                  <a:pt x="1178" y="1353"/>
                </a:cubicBezTo>
                <a:cubicBezTo>
                  <a:pt x="1266" y="1518"/>
                  <a:pt x="1249" y="1523"/>
                  <a:pt x="1298" y="1485"/>
                </a:cubicBezTo>
                <a:cubicBezTo>
                  <a:pt x="1347" y="1447"/>
                  <a:pt x="1423" y="1216"/>
                  <a:pt x="1471" y="1124"/>
                </a:cubicBezTo>
                <a:cubicBezTo>
                  <a:pt x="1519" y="1032"/>
                  <a:pt x="1537" y="967"/>
                  <a:pt x="1589" y="932"/>
                </a:cubicBezTo>
                <a:cubicBezTo>
                  <a:pt x="1641" y="897"/>
                  <a:pt x="1723" y="859"/>
                  <a:pt x="1781" y="914"/>
                </a:cubicBezTo>
                <a:cubicBezTo>
                  <a:pt x="1839" y="969"/>
                  <a:pt x="1870" y="1188"/>
                  <a:pt x="1937" y="1261"/>
                </a:cubicBezTo>
                <a:cubicBezTo>
                  <a:pt x="2004" y="1334"/>
                  <a:pt x="2111" y="1379"/>
                  <a:pt x="2184" y="1353"/>
                </a:cubicBezTo>
                <a:cubicBezTo>
                  <a:pt x="2257" y="1327"/>
                  <a:pt x="2312" y="1251"/>
                  <a:pt x="2376" y="1106"/>
                </a:cubicBezTo>
                <a:cubicBezTo>
                  <a:pt x="2440" y="961"/>
                  <a:pt x="2521" y="629"/>
                  <a:pt x="2568" y="484"/>
                </a:cubicBezTo>
                <a:cubicBezTo>
                  <a:pt x="2615" y="339"/>
                  <a:pt x="2610" y="316"/>
                  <a:pt x="2659" y="237"/>
                </a:cubicBezTo>
                <a:cubicBezTo>
                  <a:pt x="2708" y="158"/>
                  <a:pt x="2799" y="0"/>
                  <a:pt x="2860" y="9"/>
                </a:cubicBezTo>
                <a:cubicBezTo>
                  <a:pt x="2921" y="18"/>
                  <a:pt x="2984" y="187"/>
                  <a:pt x="3025" y="292"/>
                </a:cubicBezTo>
                <a:cubicBezTo>
                  <a:pt x="3066" y="397"/>
                  <a:pt x="3077" y="482"/>
                  <a:pt x="3107" y="640"/>
                </a:cubicBezTo>
                <a:cubicBezTo>
                  <a:pt x="3137" y="798"/>
                  <a:pt x="3161" y="1103"/>
                  <a:pt x="3208" y="1243"/>
                </a:cubicBezTo>
                <a:cubicBezTo>
                  <a:pt x="3255" y="1383"/>
                  <a:pt x="3333" y="1466"/>
                  <a:pt x="3391" y="1481"/>
                </a:cubicBezTo>
                <a:cubicBezTo>
                  <a:pt x="3449" y="1496"/>
                  <a:pt x="3506" y="1383"/>
                  <a:pt x="3555" y="1334"/>
                </a:cubicBezTo>
                <a:cubicBezTo>
                  <a:pt x="3604" y="1285"/>
                  <a:pt x="3601" y="1161"/>
                  <a:pt x="3683" y="1188"/>
                </a:cubicBezTo>
                <a:cubicBezTo>
                  <a:pt x="3765" y="1215"/>
                  <a:pt x="3888" y="1458"/>
                  <a:pt x="4049" y="1499"/>
                </a:cubicBezTo>
                <a:cubicBezTo>
                  <a:pt x="4210" y="1540"/>
                  <a:pt x="4494" y="1462"/>
                  <a:pt x="4652" y="1435"/>
                </a:cubicBezTo>
                <a:cubicBezTo>
                  <a:pt x="4810" y="1408"/>
                  <a:pt x="4927" y="1355"/>
                  <a:pt x="5000" y="1334"/>
                </a:cubicBezTo>
              </a:path>
            </a:pathLst>
          </a:custGeom>
          <a:noFill/>
          <a:ln w="111125">
            <a:solidFill>
              <a:srgbClr val="000099"/>
            </a:solidFill>
            <a:round/>
            <a:headEnd/>
            <a:tailEnd/>
          </a:ln>
        </p:spPr>
        <p:txBody>
          <a:bodyPr/>
          <a:lstStyle/>
          <a:p>
            <a:pPr defTabSz="514337" eaLnBrk="0" hangingPunct="0">
              <a:defRPr/>
            </a:pPr>
            <a:endParaRPr lang="en-US" sz="1013">
              <a:solidFill>
                <a:prstClr val="white"/>
              </a:solidFill>
              <a:latin typeface="Arial" panose="020B0604020202020204" pitchFamily="34" charset="0"/>
            </a:endParaRPr>
          </a:p>
        </p:txBody>
      </p:sp>
      <p:sp>
        <p:nvSpPr>
          <p:cNvPr id="24586" name="Freeform 9">
            <a:extLst>
              <a:ext uri="{FF2B5EF4-FFF2-40B4-BE49-F238E27FC236}">
                <a16:creationId xmlns:a16="http://schemas.microsoft.com/office/drawing/2014/main" id="{85DCF33A-D366-58C8-E26B-4DCB27FE56B8}"/>
              </a:ext>
            </a:extLst>
          </p:cNvPr>
          <p:cNvSpPr>
            <a:spLocks/>
          </p:cNvSpPr>
          <p:nvPr/>
        </p:nvSpPr>
        <p:spPr bwMode="auto">
          <a:xfrm>
            <a:off x="2938463" y="4342210"/>
            <a:ext cx="4446985" cy="251222"/>
          </a:xfrm>
          <a:custGeom>
            <a:avLst/>
            <a:gdLst>
              <a:gd name="T0" fmla="*/ 2147483646 w 4532"/>
              <a:gd name="T1" fmla="*/ 2147483646 h 121"/>
              <a:gd name="T2" fmla="*/ 2147483646 w 4532"/>
              <a:gd name="T3" fmla="*/ 0 h 121"/>
              <a:gd name="T4" fmla="*/ 2147483646 w 4532"/>
              <a:gd name="T5" fmla="*/ 2147483646 h 121"/>
              <a:gd name="T6" fmla="*/ 2147483646 w 4532"/>
              <a:gd name="T7" fmla="*/ 2147483646 h 121"/>
              <a:gd name="T8" fmla="*/ 0 w 4532"/>
              <a:gd name="T9" fmla="*/ 2147483646 h 121"/>
              <a:gd name="T10" fmla="*/ 0 60000 65536"/>
              <a:gd name="T11" fmla="*/ 0 60000 65536"/>
              <a:gd name="T12" fmla="*/ 0 60000 65536"/>
              <a:gd name="T13" fmla="*/ 0 60000 65536"/>
              <a:gd name="T14" fmla="*/ 0 60000 65536"/>
              <a:gd name="T15" fmla="*/ 0 w 4532"/>
              <a:gd name="T16" fmla="*/ 0 h 121"/>
              <a:gd name="T17" fmla="*/ 4532 w 4532"/>
              <a:gd name="T18" fmla="*/ 121 h 121"/>
            </a:gdLst>
            <a:ahLst/>
            <a:cxnLst>
              <a:cxn ang="T10">
                <a:pos x="T0" y="T1"/>
              </a:cxn>
              <a:cxn ang="T11">
                <a:pos x="T2" y="T3"/>
              </a:cxn>
              <a:cxn ang="T12">
                <a:pos x="T4" y="T5"/>
              </a:cxn>
              <a:cxn ang="T13">
                <a:pos x="T6" y="T7"/>
              </a:cxn>
              <a:cxn ang="T14">
                <a:pos x="T8" y="T9"/>
              </a:cxn>
            </a:cxnLst>
            <a:rect l="T15" t="T16" r="T17" b="T18"/>
            <a:pathLst>
              <a:path w="4532" h="121">
                <a:moveTo>
                  <a:pt x="4532" y="118"/>
                </a:moveTo>
                <a:cubicBezTo>
                  <a:pt x="4381" y="98"/>
                  <a:pt x="3948" y="0"/>
                  <a:pt x="3623" y="0"/>
                </a:cubicBezTo>
                <a:cubicBezTo>
                  <a:pt x="3298" y="0"/>
                  <a:pt x="3019" y="112"/>
                  <a:pt x="2581" y="121"/>
                </a:cubicBezTo>
                <a:cubicBezTo>
                  <a:pt x="1992" y="111"/>
                  <a:pt x="1426" y="49"/>
                  <a:pt x="995" y="55"/>
                </a:cubicBezTo>
                <a:cubicBezTo>
                  <a:pt x="240" y="55"/>
                  <a:pt x="207" y="106"/>
                  <a:pt x="0" y="119"/>
                </a:cubicBezTo>
              </a:path>
            </a:pathLst>
          </a:custGeom>
          <a:noFill/>
          <a:ln w="57150">
            <a:solidFill>
              <a:srgbClr val="194A89">
                <a:alpha val="49019"/>
              </a:srgbClr>
            </a:solidFill>
            <a:prstDash val="sysDot"/>
            <a:round/>
            <a:headEnd/>
            <a:tailEnd/>
          </a:ln>
        </p:spPr>
        <p:txBody>
          <a:bodyPr/>
          <a:lstStyle/>
          <a:p>
            <a:pPr defTabSz="514337" eaLnBrk="0" hangingPunct="0">
              <a:defRPr/>
            </a:pPr>
            <a:endParaRPr lang="en-US" sz="1013">
              <a:solidFill>
                <a:prstClr val="white"/>
              </a:solidFill>
              <a:latin typeface="Arial" panose="020B0604020202020204" pitchFamily="34" charset="0"/>
            </a:endParaRPr>
          </a:p>
        </p:txBody>
      </p:sp>
      <p:sp>
        <p:nvSpPr>
          <p:cNvPr id="24587" name="Freeform 10">
            <a:extLst>
              <a:ext uri="{FF2B5EF4-FFF2-40B4-BE49-F238E27FC236}">
                <a16:creationId xmlns:a16="http://schemas.microsoft.com/office/drawing/2014/main" id="{BF960546-02BF-6BE0-50E5-0E0E226D4611}"/>
              </a:ext>
            </a:extLst>
          </p:cNvPr>
          <p:cNvSpPr>
            <a:spLocks/>
          </p:cNvSpPr>
          <p:nvPr/>
        </p:nvSpPr>
        <p:spPr bwMode="auto">
          <a:xfrm>
            <a:off x="2943225" y="2686051"/>
            <a:ext cx="4386263" cy="2260997"/>
          </a:xfrm>
          <a:custGeom>
            <a:avLst/>
            <a:gdLst>
              <a:gd name="T0" fmla="*/ 0 w 5000"/>
              <a:gd name="T1" fmla="*/ 2147483646 h 1285"/>
              <a:gd name="T2" fmla="*/ 2147483646 w 5000"/>
              <a:gd name="T3" fmla="*/ 2147483646 h 1285"/>
              <a:gd name="T4" fmla="*/ 2147483646 w 5000"/>
              <a:gd name="T5" fmla="*/ 2147483646 h 1285"/>
              <a:gd name="T6" fmla="*/ 2147483646 w 5000"/>
              <a:gd name="T7" fmla="*/ 2147483646 h 1285"/>
              <a:gd name="T8" fmla="*/ 2147483646 w 5000"/>
              <a:gd name="T9" fmla="*/ 2147483646 h 1285"/>
              <a:gd name="T10" fmla="*/ 2147483646 w 5000"/>
              <a:gd name="T11" fmla="*/ 2147483646 h 1285"/>
              <a:gd name="T12" fmla="*/ 2147483646 w 5000"/>
              <a:gd name="T13" fmla="*/ 2147483646 h 1285"/>
              <a:gd name="T14" fmla="*/ 2147483646 w 5000"/>
              <a:gd name="T15" fmla="*/ 2147483646 h 1285"/>
              <a:gd name="T16" fmla="*/ 2147483646 w 5000"/>
              <a:gd name="T17" fmla="*/ 2147483646 h 1285"/>
              <a:gd name="T18" fmla="*/ 2147483646 w 5000"/>
              <a:gd name="T19" fmla="*/ 2147483646 h 1285"/>
              <a:gd name="T20" fmla="*/ 2147483646 w 5000"/>
              <a:gd name="T21" fmla="*/ 2147483646 h 1285"/>
              <a:gd name="T22" fmla="*/ 2147483646 w 5000"/>
              <a:gd name="T23" fmla="*/ 2147483646 h 1285"/>
              <a:gd name="T24" fmla="*/ 2147483646 w 5000"/>
              <a:gd name="T25" fmla="*/ 2147483646 h 1285"/>
              <a:gd name="T26" fmla="*/ 2147483646 w 5000"/>
              <a:gd name="T27" fmla="*/ 2147483646 h 1285"/>
              <a:gd name="T28" fmla="*/ 2147483646 w 5000"/>
              <a:gd name="T29" fmla="*/ 2147483646 h 1285"/>
              <a:gd name="T30" fmla="*/ 2147483646 w 5000"/>
              <a:gd name="T31" fmla="*/ 2147483646 h 1285"/>
              <a:gd name="T32" fmla="*/ 2147483646 w 5000"/>
              <a:gd name="T33" fmla="*/ 2147483646 h 1285"/>
              <a:gd name="T34" fmla="*/ 2147483646 w 5000"/>
              <a:gd name="T35" fmla="*/ 2147483646 h 1285"/>
              <a:gd name="T36" fmla="*/ 2147483646 w 5000"/>
              <a:gd name="T37" fmla="*/ 2147483646 h 1285"/>
              <a:gd name="T38" fmla="*/ 2147483646 w 5000"/>
              <a:gd name="T39" fmla="*/ 2147483646 h 1285"/>
              <a:gd name="T40" fmla="*/ 2147483646 w 5000"/>
              <a:gd name="T41" fmla="*/ 2147483646 h 12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00"/>
              <a:gd name="T64" fmla="*/ 0 h 1285"/>
              <a:gd name="T65" fmla="*/ 5000 w 5000"/>
              <a:gd name="T66" fmla="*/ 1285 h 12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00" h="1285">
                <a:moveTo>
                  <a:pt x="0" y="1220"/>
                </a:moveTo>
                <a:cubicBezTo>
                  <a:pt x="59" y="1180"/>
                  <a:pt x="256" y="1067"/>
                  <a:pt x="356" y="982"/>
                </a:cubicBezTo>
                <a:cubicBezTo>
                  <a:pt x="456" y="897"/>
                  <a:pt x="496" y="833"/>
                  <a:pt x="602" y="710"/>
                </a:cubicBezTo>
                <a:cubicBezTo>
                  <a:pt x="708" y="587"/>
                  <a:pt x="876" y="165"/>
                  <a:pt x="995" y="244"/>
                </a:cubicBezTo>
                <a:cubicBezTo>
                  <a:pt x="1114" y="323"/>
                  <a:pt x="1219" y="1087"/>
                  <a:pt x="1315" y="1186"/>
                </a:cubicBezTo>
                <a:cubicBezTo>
                  <a:pt x="1411" y="1285"/>
                  <a:pt x="1493" y="929"/>
                  <a:pt x="1571" y="838"/>
                </a:cubicBezTo>
                <a:cubicBezTo>
                  <a:pt x="1649" y="747"/>
                  <a:pt x="1723" y="649"/>
                  <a:pt x="1781" y="637"/>
                </a:cubicBezTo>
                <a:cubicBezTo>
                  <a:pt x="1839" y="625"/>
                  <a:pt x="1884" y="690"/>
                  <a:pt x="1919" y="765"/>
                </a:cubicBezTo>
                <a:cubicBezTo>
                  <a:pt x="1954" y="840"/>
                  <a:pt x="1948" y="1024"/>
                  <a:pt x="1992" y="1085"/>
                </a:cubicBezTo>
                <a:cubicBezTo>
                  <a:pt x="2036" y="1146"/>
                  <a:pt x="2120" y="1166"/>
                  <a:pt x="2184" y="1133"/>
                </a:cubicBezTo>
                <a:cubicBezTo>
                  <a:pt x="2248" y="1100"/>
                  <a:pt x="2288" y="1011"/>
                  <a:pt x="2376" y="886"/>
                </a:cubicBezTo>
                <a:cubicBezTo>
                  <a:pt x="2464" y="761"/>
                  <a:pt x="2611" y="520"/>
                  <a:pt x="2714" y="381"/>
                </a:cubicBezTo>
                <a:cubicBezTo>
                  <a:pt x="2817" y="242"/>
                  <a:pt x="2910" y="104"/>
                  <a:pt x="2997" y="52"/>
                </a:cubicBezTo>
                <a:cubicBezTo>
                  <a:pt x="3084" y="0"/>
                  <a:pt x="3180" y="15"/>
                  <a:pt x="3235" y="70"/>
                </a:cubicBezTo>
                <a:cubicBezTo>
                  <a:pt x="3290" y="125"/>
                  <a:pt x="3313" y="227"/>
                  <a:pt x="3327" y="381"/>
                </a:cubicBezTo>
                <a:cubicBezTo>
                  <a:pt x="3341" y="535"/>
                  <a:pt x="3288" y="854"/>
                  <a:pt x="3317" y="994"/>
                </a:cubicBezTo>
                <a:cubicBezTo>
                  <a:pt x="3346" y="1134"/>
                  <a:pt x="3418" y="1219"/>
                  <a:pt x="3500" y="1222"/>
                </a:cubicBezTo>
                <a:cubicBezTo>
                  <a:pt x="3582" y="1225"/>
                  <a:pt x="3704" y="1009"/>
                  <a:pt x="3811" y="1012"/>
                </a:cubicBezTo>
                <a:cubicBezTo>
                  <a:pt x="3918" y="1015"/>
                  <a:pt x="4000" y="1207"/>
                  <a:pt x="4140" y="1241"/>
                </a:cubicBezTo>
                <a:cubicBezTo>
                  <a:pt x="4280" y="1275"/>
                  <a:pt x="4509" y="1236"/>
                  <a:pt x="4652" y="1215"/>
                </a:cubicBezTo>
                <a:cubicBezTo>
                  <a:pt x="4795" y="1194"/>
                  <a:pt x="4927" y="1135"/>
                  <a:pt x="5000" y="1114"/>
                </a:cubicBezTo>
              </a:path>
            </a:pathLst>
          </a:custGeom>
          <a:noFill/>
          <a:ln w="111125">
            <a:solidFill>
              <a:srgbClr val="59A603"/>
            </a:solidFill>
            <a:round/>
            <a:headEnd/>
            <a:tailEnd/>
          </a:ln>
        </p:spPr>
        <p:txBody>
          <a:bodyPr/>
          <a:lstStyle/>
          <a:p>
            <a:pPr defTabSz="514337" eaLnBrk="0" hangingPunct="0">
              <a:defRPr/>
            </a:pPr>
            <a:endParaRPr lang="en-US" sz="1013">
              <a:solidFill>
                <a:prstClr val="white"/>
              </a:solidFill>
              <a:latin typeface="Arial" panose="020B0604020202020204" pitchFamily="34" charset="0"/>
            </a:endParaRPr>
          </a:p>
        </p:txBody>
      </p:sp>
      <p:sp>
        <p:nvSpPr>
          <p:cNvPr id="24588" name="Freeform 11">
            <a:extLst>
              <a:ext uri="{FF2B5EF4-FFF2-40B4-BE49-F238E27FC236}">
                <a16:creationId xmlns:a16="http://schemas.microsoft.com/office/drawing/2014/main" id="{632D51FD-D02B-A954-276E-EFAF3D2A3433}"/>
              </a:ext>
            </a:extLst>
          </p:cNvPr>
          <p:cNvSpPr>
            <a:spLocks/>
          </p:cNvSpPr>
          <p:nvPr/>
        </p:nvSpPr>
        <p:spPr bwMode="auto">
          <a:xfrm>
            <a:off x="2942035" y="4399360"/>
            <a:ext cx="4396978" cy="251222"/>
          </a:xfrm>
          <a:custGeom>
            <a:avLst/>
            <a:gdLst>
              <a:gd name="T0" fmla="*/ 2147483646 w 4532"/>
              <a:gd name="T1" fmla="*/ 2147483646 h 121"/>
              <a:gd name="T2" fmla="*/ 2147483646 w 4532"/>
              <a:gd name="T3" fmla="*/ 0 h 121"/>
              <a:gd name="T4" fmla="*/ 2147483646 w 4532"/>
              <a:gd name="T5" fmla="*/ 2147483646 h 121"/>
              <a:gd name="T6" fmla="*/ 2147483646 w 4532"/>
              <a:gd name="T7" fmla="*/ 2147483646 h 121"/>
              <a:gd name="T8" fmla="*/ 0 w 4532"/>
              <a:gd name="T9" fmla="*/ 2147483646 h 121"/>
              <a:gd name="T10" fmla="*/ 0 60000 65536"/>
              <a:gd name="T11" fmla="*/ 0 60000 65536"/>
              <a:gd name="T12" fmla="*/ 0 60000 65536"/>
              <a:gd name="T13" fmla="*/ 0 60000 65536"/>
              <a:gd name="T14" fmla="*/ 0 60000 65536"/>
              <a:gd name="T15" fmla="*/ 0 w 4532"/>
              <a:gd name="T16" fmla="*/ 0 h 121"/>
              <a:gd name="T17" fmla="*/ 4532 w 4532"/>
              <a:gd name="T18" fmla="*/ 121 h 121"/>
            </a:gdLst>
            <a:ahLst/>
            <a:cxnLst>
              <a:cxn ang="T10">
                <a:pos x="T0" y="T1"/>
              </a:cxn>
              <a:cxn ang="T11">
                <a:pos x="T2" y="T3"/>
              </a:cxn>
              <a:cxn ang="T12">
                <a:pos x="T4" y="T5"/>
              </a:cxn>
              <a:cxn ang="T13">
                <a:pos x="T6" y="T7"/>
              </a:cxn>
              <a:cxn ang="T14">
                <a:pos x="T8" y="T9"/>
              </a:cxn>
            </a:cxnLst>
            <a:rect l="T15" t="T16" r="T17" b="T18"/>
            <a:pathLst>
              <a:path w="4532" h="121">
                <a:moveTo>
                  <a:pt x="4532" y="118"/>
                </a:moveTo>
                <a:cubicBezTo>
                  <a:pt x="4381" y="98"/>
                  <a:pt x="3948" y="0"/>
                  <a:pt x="3623" y="0"/>
                </a:cubicBezTo>
                <a:cubicBezTo>
                  <a:pt x="3298" y="0"/>
                  <a:pt x="3019" y="112"/>
                  <a:pt x="2581" y="121"/>
                </a:cubicBezTo>
                <a:cubicBezTo>
                  <a:pt x="1992" y="111"/>
                  <a:pt x="1426" y="49"/>
                  <a:pt x="995" y="55"/>
                </a:cubicBezTo>
                <a:cubicBezTo>
                  <a:pt x="240" y="55"/>
                  <a:pt x="207" y="106"/>
                  <a:pt x="0" y="119"/>
                </a:cubicBezTo>
              </a:path>
            </a:pathLst>
          </a:custGeom>
          <a:noFill/>
          <a:ln w="57150">
            <a:solidFill>
              <a:srgbClr val="59A603">
                <a:alpha val="49019"/>
              </a:srgbClr>
            </a:solidFill>
            <a:round/>
            <a:headEnd/>
            <a:tailEnd/>
          </a:ln>
        </p:spPr>
        <p:txBody>
          <a:bodyPr/>
          <a:lstStyle/>
          <a:p>
            <a:pPr defTabSz="514337" eaLnBrk="0" hangingPunct="0">
              <a:defRPr/>
            </a:pPr>
            <a:endParaRPr lang="en-US" sz="1013">
              <a:solidFill>
                <a:prstClr val="white"/>
              </a:solidFill>
              <a:latin typeface="Arial" panose="020B0604020202020204" pitchFamily="34" charset="0"/>
            </a:endParaRPr>
          </a:p>
        </p:txBody>
      </p:sp>
      <p:sp>
        <p:nvSpPr>
          <p:cNvPr id="294925" name="Line 13">
            <a:extLst>
              <a:ext uri="{FF2B5EF4-FFF2-40B4-BE49-F238E27FC236}">
                <a16:creationId xmlns:a16="http://schemas.microsoft.com/office/drawing/2014/main" id="{50F29185-B3F4-7E2D-E670-9F296828947A}"/>
              </a:ext>
            </a:extLst>
          </p:cNvPr>
          <p:cNvSpPr>
            <a:spLocks noChangeShapeType="1"/>
          </p:cNvSpPr>
          <p:nvPr/>
        </p:nvSpPr>
        <p:spPr bwMode="auto">
          <a:xfrm>
            <a:off x="6301979" y="2281238"/>
            <a:ext cx="200025" cy="0"/>
          </a:xfrm>
          <a:prstGeom prst="line">
            <a:avLst/>
          </a:prstGeom>
          <a:noFill/>
          <a:ln w="101600">
            <a:solidFill>
              <a:srgbClr val="000099"/>
            </a:solidFill>
            <a:round/>
            <a:headEnd/>
            <a:tailEnd/>
          </a:ln>
        </p:spPr>
        <p:txBody>
          <a:bodyPr/>
          <a:lstStyle/>
          <a:p>
            <a:pPr defTabSz="514337" eaLnBrk="0" hangingPunct="0">
              <a:spcBef>
                <a:spcPct val="20000"/>
              </a:spcBef>
              <a:buClr>
                <a:srgbClr val="7AD0E7"/>
              </a:buClr>
              <a:buFontTx/>
              <a:buChar char="•"/>
              <a:defRPr/>
            </a:pPr>
            <a:endParaRPr lang="en-US" sz="1013">
              <a:solidFill>
                <a:prstClr val="white"/>
              </a:solidFill>
              <a:effectLst>
                <a:outerShdw blurRad="38100" dist="38100" dir="2700000" algn="tl">
                  <a:srgbClr val="000000">
                    <a:alpha val="43137"/>
                  </a:srgbClr>
                </a:outerShdw>
              </a:effectLst>
              <a:latin typeface="Arial" charset="0"/>
              <a:cs typeface="Arial" charset="0"/>
            </a:endParaRPr>
          </a:p>
        </p:txBody>
      </p:sp>
      <p:sp>
        <p:nvSpPr>
          <p:cNvPr id="24590" name="Text Box 14">
            <a:extLst>
              <a:ext uri="{FF2B5EF4-FFF2-40B4-BE49-F238E27FC236}">
                <a16:creationId xmlns:a16="http://schemas.microsoft.com/office/drawing/2014/main" id="{156861B8-66AC-571C-9521-5236816B2A6A}"/>
              </a:ext>
            </a:extLst>
          </p:cNvPr>
          <p:cNvSpPr txBox="1">
            <a:spLocks noChangeArrowheads="1"/>
          </p:cNvSpPr>
          <p:nvPr/>
        </p:nvSpPr>
        <p:spPr bwMode="auto">
          <a:xfrm>
            <a:off x="6543675" y="2260549"/>
            <a:ext cx="2215753" cy="245831"/>
          </a:xfrm>
          <a:prstGeom prst="rect">
            <a:avLst/>
          </a:prstGeom>
          <a:noFill/>
          <a:ln>
            <a:noFill/>
          </a:ln>
        </p:spPr>
        <p:txBody>
          <a:bodyPr lIns="51431" tIns="25715" rIns="51431" bIns="25715">
            <a:spAutoFit/>
          </a:bodyP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461654" eaLnBrk="0" hangingPunct="0">
              <a:spcBef>
                <a:spcPct val="0"/>
              </a:spcBef>
              <a:buNone/>
              <a:defRPr/>
            </a:pPr>
            <a:r>
              <a:rPr lang="en-US" altLang="en-US" sz="1400" b="1" dirty="0">
                <a:solidFill>
                  <a:srgbClr val="000099"/>
                </a:solidFill>
                <a:latin typeface="Calibri" panose="020F0502020204030204"/>
              </a:rPr>
              <a:t>Usual Insulin Secretion</a:t>
            </a:r>
          </a:p>
        </p:txBody>
      </p:sp>
      <p:sp>
        <p:nvSpPr>
          <p:cNvPr id="294927" name="Line 15">
            <a:extLst>
              <a:ext uri="{FF2B5EF4-FFF2-40B4-BE49-F238E27FC236}">
                <a16:creationId xmlns:a16="http://schemas.microsoft.com/office/drawing/2014/main" id="{5758CD2F-7315-4DBD-F20B-E35E88063A91}"/>
              </a:ext>
            </a:extLst>
          </p:cNvPr>
          <p:cNvSpPr>
            <a:spLocks noChangeShapeType="1"/>
          </p:cNvSpPr>
          <p:nvPr/>
        </p:nvSpPr>
        <p:spPr bwMode="auto">
          <a:xfrm>
            <a:off x="6301979" y="2452688"/>
            <a:ext cx="200025" cy="0"/>
          </a:xfrm>
          <a:prstGeom prst="line">
            <a:avLst/>
          </a:prstGeom>
          <a:noFill/>
          <a:ln w="76200">
            <a:solidFill>
              <a:srgbClr val="194A89">
                <a:alpha val="49019"/>
              </a:srgbClr>
            </a:solidFill>
            <a:prstDash val="sysDot"/>
            <a:round/>
            <a:headEnd/>
            <a:tailEnd/>
          </a:ln>
        </p:spPr>
        <p:txBody>
          <a:bodyPr/>
          <a:lstStyle/>
          <a:p>
            <a:pPr defTabSz="514337" eaLnBrk="0" hangingPunct="0">
              <a:spcBef>
                <a:spcPct val="20000"/>
              </a:spcBef>
              <a:buClr>
                <a:srgbClr val="7AD0E7"/>
              </a:buClr>
              <a:buFontTx/>
              <a:buChar char="•"/>
              <a:defRPr/>
            </a:pPr>
            <a:endParaRPr lang="en-US" sz="1013">
              <a:solidFill>
                <a:prstClr val="white"/>
              </a:solidFill>
              <a:effectLst>
                <a:outerShdw blurRad="38100" dist="38100" dir="2700000" algn="tl">
                  <a:srgbClr val="000000">
                    <a:alpha val="43137"/>
                  </a:srgbClr>
                </a:outerShdw>
              </a:effectLst>
              <a:latin typeface="Arial" charset="0"/>
              <a:cs typeface="Arial" charset="0"/>
            </a:endParaRPr>
          </a:p>
        </p:txBody>
      </p:sp>
      <p:sp>
        <p:nvSpPr>
          <p:cNvPr id="294928" name="Line 16">
            <a:extLst>
              <a:ext uri="{FF2B5EF4-FFF2-40B4-BE49-F238E27FC236}">
                <a16:creationId xmlns:a16="http://schemas.microsoft.com/office/drawing/2014/main" id="{12A595A7-1BED-F1CF-DB80-928E7CD53C44}"/>
              </a:ext>
            </a:extLst>
          </p:cNvPr>
          <p:cNvSpPr>
            <a:spLocks noChangeShapeType="1"/>
          </p:cNvSpPr>
          <p:nvPr/>
        </p:nvSpPr>
        <p:spPr bwMode="auto">
          <a:xfrm>
            <a:off x="6301979" y="2734866"/>
            <a:ext cx="200025" cy="0"/>
          </a:xfrm>
          <a:prstGeom prst="line">
            <a:avLst/>
          </a:prstGeom>
          <a:noFill/>
          <a:ln w="101600">
            <a:solidFill>
              <a:srgbClr val="59A603"/>
            </a:solidFill>
            <a:round/>
            <a:headEnd/>
            <a:tailEnd/>
          </a:ln>
        </p:spPr>
        <p:txBody>
          <a:bodyPr/>
          <a:lstStyle/>
          <a:p>
            <a:pPr defTabSz="514337" eaLnBrk="0" hangingPunct="0">
              <a:spcBef>
                <a:spcPct val="20000"/>
              </a:spcBef>
              <a:buClr>
                <a:srgbClr val="7AD0E7"/>
              </a:buClr>
              <a:buFontTx/>
              <a:buChar char="•"/>
              <a:defRPr/>
            </a:pPr>
            <a:endParaRPr lang="en-US" sz="1013">
              <a:solidFill>
                <a:prstClr val="white"/>
              </a:solidFill>
              <a:effectLst>
                <a:outerShdw blurRad="38100" dist="38100" dir="2700000" algn="tl">
                  <a:srgbClr val="000000">
                    <a:alpha val="43137"/>
                  </a:srgbClr>
                </a:outerShdw>
              </a:effectLst>
              <a:latin typeface="Arial" charset="0"/>
              <a:cs typeface="Arial" charset="0"/>
            </a:endParaRPr>
          </a:p>
        </p:txBody>
      </p:sp>
      <p:sp>
        <p:nvSpPr>
          <p:cNvPr id="294929" name="Line 17">
            <a:extLst>
              <a:ext uri="{FF2B5EF4-FFF2-40B4-BE49-F238E27FC236}">
                <a16:creationId xmlns:a16="http://schemas.microsoft.com/office/drawing/2014/main" id="{DD2FA7DB-23C8-D229-2A05-664D681C5C7B}"/>
              </a:ext>
            </a:extLst>
          </p:cNvPr>
          <p:cNvSpPr>
            <a:spLocks noChangeShapeType="1"/>
          </p:cNvSpPr>
          <p:nvPr/>
        </p:nvSpPr>
        <p:spPr bwMode="auto">
          <a:xfrm>
            <a:off x="6301979" y="2906316"/>
            <a:ext cx="200025" cy="0"/>
          </a:xfrm>
          <a:prstGeom prst="line">
            <a:avLst/>
          </a:prstGeom>
          <a:noFill/>
          <a:ln w="101600">
            <a:solidFill>
              <a:srgbClr val="59A603">
                <a:alpha val="49019"/>
              </a:srgbClr>
            </a:solidFill>
            <a:round/>
            <a:headEnd/>
            <a:tailEnd/>
          </a:ln>
        </p:spPr>
        <p:txBody>
          <a:bodyPr/>
          <a:lstStyle/>
          <a:p>
            <a:pPr defTabSz="514337" eaLnBrk="0" hangingPunct="0">
              <a:spcBef>
                <a:spcPct val="20000"/>
              </a:spcBef>
              <a:buClr>
                <a:srgbClr val="7AD0E7"/>
              </a:buClr>
              <a:buFontTx/>
              <a:buChar char="•"/>
              <a:defRPr/>
            </a:pPr>
            <a:endParaRPr lang="en-US" sz="1013">
              <a:solidFill>
                <a:prstClr val="white"/>
              </a:solidFill>
              <a:effectLst>
                <a:outerShdw blurRad="38100" dist="38100" dir="2700000" algn="tl">
                  <a:srgbClr val="000000">
                    <a:alpha val="43137"/>
                  </a:srgbClr>
                </a:outerShdw>
              </a:effectLst>
              <a:latin typeface="Arial" charset="0"/>
              <a:cs typeface="Arial" charset="0"/>
            </a:endParaRPr>
          </a:p>
        </p:txBody>
      </p:sp>
      <p:sp>
        <p:nvSpPr>
          <p:cNvPr id="183314" name="Text Box 4">
            <a:extLst>
              <a:ext uri="{FF2B5EF4-FFF2-40B4-BE49-F238E27FC236}">
                <a16:creationId xmlns:a16="http://schemas.microsoft.com/office/drawing/2014/main" id="{BE05A5BC-F14F-2415-E662-F6ED3C4AF120}"/>
              </a:ext>
            </a:extLst>
          </p:cNvPr>
          <p:cNvSpPr txBox="1">
            <a:spLocks noChangeArrowheads="1"/>
          </p:cNvSpPr>
          <p:nvPr/>
        </p:nvSpPr>
        <p:spPr bwMode="auto">
          <a:xfrm>
            <a:off x="2386013" y="5518792"/>
            <a:ext cx="42672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nchor="b">
            <a:spAutoFit/>
          </a:bodyPr>
          <a:lstStyle>
            <a:lvl1pPr marL="130175" indent="-130175" defTabSz="684213">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684213">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684213">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6842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684213">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marL="97631" indent="-97631" defTabSz="513160" eaLnBrk="0" hangingPunct="0">
              <a:lnSpc>
                <a:spcPct val="100000"/>
              </a:lnSpc>
              <a:spcBef>
                <a:spcPct val="0"/>
              </a:spcBef>
              <a:buNone/>
            </a:pPr>
            <a:r>
              <a:rPr lang="en-US" altLang="en-US" sz="675">
                <a:solidFill>
                  <a:srgbClr val="1A1051"/>
                </a:solidFill>
                <a:latin typeface="Arial Narrow" panose="020B0606020202030204" pitchFamily="34" charset="0"/>
              </a:rPr>
              <a:t>.</a:t>
            </a:r>
          </a:p>
        </p:txBody>
      </p:sp>
      <p:pic>
        <p:nvPicPr>
          <p:cNvPr id="183315" name="Picture 2" descr="Continuous Glucose Monitor | There are many options availabl… | Flickr">
            <a:extLst>
              <a:ext uri="{FF2B5EF4-FFF2-40B4-BE49-F238E27FC236}">
                <a16:creationId xmlns:a16="http://schemas.microsoft.com/office/drawing/2014/main" id="{642CCE92-A678-1AF9-8C07-AACFA2770C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572" y="2346357"/>
            <a:ext cx="2413396" cy="247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4">
            <a:extLst>
              <a:ext uri="{FF2B5EF4-FFF2-40B4-BE49-F238E27FC236}">
                <a16:creationId xmlns:a16="http://schemas.microsoft.com/office/drawing/2014/main" id="{45FA7047-AEE5-3514-BE44-7899F4B8E78E}"/>
              </a:ext>
            </a:extLst>
          </p:cNvPr>
          <p:cNvSpPr txBox="1">
            <a:spLocks noChangeArrowheads="1"/>
          </p:cNvSpPr>
          <p:nvPr/>
        </p:nvSpPr>
        <p:spPr bwMode="auto">
          <a:xfrm>
            <a:off x="6543675" y="2702719"/>
            <a:ext cx="1433513" cy="245831"/>
          </a:xfrm>
          <a:prstGeom prst="rect">
            <a:avLst/>
          </a:prstGeom>
          <a:noFill/>
          <a:ln>
            <a:noFill/>
          </a:ln>
        </p:spPr>
        <p:txBody>
          <a:bodyPr lIns="51431" tIns="25715" rIns="51431" bIns="25715">
            <a:spAutoFit/>
          </a:bodyPr>
          <a:lstStyle>
            <a:lvl1pPr defTabSz="820738">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defTabSz="820738">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defTabSz="820738">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defTabSz="820738">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defTabSz="820738"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461654" eaLnBrk="0" hangingPunct="0">
              <a:spcBef>
                <a:spcPct val="0"/>
              </a:spcBef>
              <a:buNone/>
              <a:defRPr/>
            </a:pPr>
            <a:r>
              <a:rPr lang="en-US" altLang="en-US" sz="1400" b="1" dirty="0">
                <a:solidFill>
                  <a:srgbClr val="92D050"/>
                </a:solidFill>
                <a:latin typeface="Calibri" panose="020F0502020204030204"/>
              </a:rPr>
              <a:t>Insulin Pump</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Insulin Pump Basics</a:t>
            </a:r>
          </a:p>
        </p:txBody>
      </p:sp>
      <p:pic>
        <p:nvPicPr>
          <p:cNvPr id="6" name="Picture 5"/>
          <p:cNvPicPr>
            <a:picLocks noChangeAspect="1"/>
          </p:cNvPicPr>
          <p:nvPr/>
        </p:nvPicPr>
        <p:blipFill>
          <a:blip r:embed="rId3"/>
          <a:stretch>
            <a:fillRect/>
          </a:stretch>
        </p:blipFill>
        <p:spPr>
          <a:xfrm>
            <a:off x="2796692" y="1889990"/>
            <a:ext cx="3200400" cy="3839540"/>
          </a:xfrm>
          <a:prstGeom prst="rect">
            <a:avLst/>
          </a:prstGeom>
          <a:ln>
            <a:noFill/>
          </a:ln>
          <a:effectLst>
            <a:outerShdw blurRad="190500" algn="tl" rotWithShape="0">
              <a:srgbClr val="000000">
                <a:alpha val="70000"/>
              </a:srgbClr>
            </a:outerShdw>
          </a:effectLst>
        </p:spPr>
      </p:pic>
      <p:sp>
        <p:nvSpPr>
          <p:cNvPr id="7" name="TextBox 6"/>
          <p:cNvSpPr txBox="1"/>
          <p:nvPr/>
        </p:nvSpPr>
        <p:spPr>
          <a:xfrm>
            <a:off x="6315075" y="2625151"/>
            <a:ext cx="1085850" cy="507831"/>
          </a:xfrm>
          <a:prstGeom prst="rect">
            <a:avLst/>
          </a:prstGeom>
          <a:noFill/>
          <a:ln>
            <a:solidFill>
              <a:schemeClr val="tx1"/>
            </a:solidFill>
          </a:ln>
        </p:spPr>
        <p:txBody>
          <a:bodyPr wrap="square" rtlCol="0">
            <a:spAutoFit/>
          </a:bodyPr>
          <a:lstStyle/>
          <a:p>
            <a:pPr algn="ctr" defTabSz="685800" eaLnBrk="0" hangingPunct="0"/>
            <a:r>
              <a:rPr lang="en-US" sz="1350" b="1" dirty="0">
                <a:solidFill>
                  <a:prstClr val="black"/>
                </a:solidFill>
                <a:latin typeface="Arial" panose="020B0604020202020204" pitchFamily="34" charset="0"/>
              </a:rPr>
              <a:t>Infusion Set</a:t>
            </a:r>
          </a:p>
        </p:txBody>
      </p:sp>
      <p:sp>
        <p:nvSpPr>
          <p:cNvPr id="8" name="TextBox 7"/>
          <p:cNvSpPr txBox="1"/>
          <p:nvPr/>
        </p:nvSpPr>
        <p:spPr>
          <a:xfrm>
            <a:off x="6315075" y="3162298"/>
            <a:ext cx="1085850" cy="300082"/>
          </a:xfrm>
          <a:prstGeom prst="rect">
            <a:avLst/>
          </a:prstGeom>
          <a:noFill/>
          <a:ln>
            <a:solidFill>
              <a:schemeClr val="tx1"/>
            </a:solidFill>
          </a:ln>
        </p:spPr>
        <p:txBody>
          <a:bodyPr wrap="square" rtlCol="0">
            <a:spAutoFit/>
          </a:bodyPr>
          <a:lstStyle/>
          <a:p>
            <a:pPr algn="ctr" defTabSz="685800" eaLnBrk="0" hangingPunct="0"/>
            <a:r>
              <a:rPr lang="en-US" sz="1350" b="1" dirty="0">
                <a:solidFill>
                  <a:prstClr val="black"/>
                </a:solidFill>
                <a:latin typeface="Arial" panose="020B0604020202020204" pitchFamily="34" charset="0"/>
              </a:rPr>
              <a:t>Tubing</a:t>
            </a:r>
          </a:p>
        </p:txBody>
      </p:sp>
      <p:sp>
        <p:nvSpPr>
          <p:cNvPr id="9" name="TextBox 8"/>
          <p:cNvSpPr txBox="1"/>
          <p:nvPr/>
        </p:nvSpPr>
        <p:spPr>
          <a:xfrm>
            <a:off x="6315075" y="3809760"/>
            <a:ext cx="1085850" cy="300082"/>
          </a:xfrm>
          <a:prstGeom prst="rect">
            <a:avLst/>
          </a:prstGeom>
          <a:noFill/>
          <a:ln>
            <a:solidFill>
              <a:schemeClr val="tx1"/>
            </a:solidFill>
          </a:ln>
        </p:spPr>
        <p:txBody>
          <a:bodyPr wrap="square" rtlCol="0">
            <a:spAutoFit/>
          </a:bodyPr>
          <a:lstStyle/>
          <a:p>
            <a:pPr algn="ctr" defTabSz="685800" eaLnBrk="0" hangingPunct="0"/>
            <a:r>
              <a:rPr lang="en-US" sz="1350" b="1" dirty="0">
                <a:solidFill>
                  <a:prstClr val="black"/>
                </a:solidFill>
                <a:latin typeface="Arial" panose="020B0604020202020204" pitchFamily="34" charset="0"/>
              </a:rPr>
              <a:t>Pump</a:t>
            </a:r>
          </a:p>
        </p:txBody>
      </p:sp>
      <p:cxnSp>
        <p:nvCxnSpPr>
          <p:cNvPr id="10" name="Straight Arrow Connector 9"/>
          <p:cNvCxnSpPr>
            <a:cxnSpLocks/>
            <a:stCxn id="9" idx="1"/>
          </p:cNvCxnSpPr>
          <p:nvPr/>
        </p:nvCxnSpPr>
        <p:spPr>
          <a:xfrm flipH="1">
            <a:off x="4735285" y="3959801"/>
            <a:ext cx="1579790" cy="638072"/>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cxnSpLocks/>
            <a:stCxn id="8" idx="1"/>
          </p:cNvCxnSpPr>
          <p:nvPr/>
        </p:nvCxnSpPr>
        <p:spPr>
          <a:xfrm flipH="1">
            <a:off x="4659085" y="3312339"/>
            <a:ext cx="1655990" cy="562704"/>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cxnSpLocks/>
            <a:stCxn id="7" idx="1"/>
          </p:cNvCxnSpPr>
          <p:nvPr/>
        </p:nvCxnSpPr>
        <p:spPr>
          <a:xfrm flipH="1">
            <a:off x="4397829" y="2879067"/>
            <a:ext cx="1917246" cy="646574"/>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AB5FABCB-ED1B-AAF3-EFC3-926A2C274C75}"/>
              </a:ext>
            </a:extLst>
          </p:cNvPr>
          <p:cNvPicPr>
            <a:picLocks noChangeAspect="1"/>
          </p:cNvPicPr>
          <p:nvPr/>
        </p:nvPicPr>
        <p:blipFill>
          <a:blip r:embed="rId4"/>
          <a:stretch>
            <a:fillRect/>
          </a:stretch>
        </p:blipFill>
        <p:spPr>
          <a:xfrm>
            <a:off x="-47716" y="2234738"/>
            <a:ext cx="2527361" cy="1696585"/>
          </a:xfrm>
          <a:prstGeom prst="rect">
            <a:avLst/>
          </a:prstGeom>
        </p:spPr>
      </p:pic>
      <p:pic>
        <p:nvPicPr>
          <p:cNvPr id="13" name="Picture 12">
            <a:extLst>
              <a:ext uri="{FF2B5EF4-FFF2-40B4-BE49-F238E27FC236}">
                <a16:creationId xmlns:a16="http://schemas.microsoft.com/office/drawing/2014/main" id="{CE75B7FA-F6F3-80BF-115B-B7DA409C308A}"/>
              </a:ext>
            </a:extLst>
          </p:cNvPr>
          <p:cNvPicPr>
            <a:picLocks noChangeAspect="1"/>
          </p:cNvPicPr>
          <p:nvPr/>
        </p:nvPicPr>
        <p:blipFill>
          <a:blip r:embed="rId5"/>
          <a:stretch>
            <a:fillRect/>
          </a:stretch>
        </p:blipFill>
        <p:spPr>
          <a:xfrm>
            <a:off x="354887" y="4286250"/>
            <a:ext cx="1722155" cy="1328955"/>
          </a:xfrm>
          <a:prstGeom prst="rect">
            <a:avLst/>
          </a:prstGeom>
        </p:spPr>
      </p:pic>
      <p:pic>
        <p:nvPicPr>
          <p:cNvPr id="4" name="Picture 3">
            <a:extLst>
              <a:ext uri="{FF2B5EF4-FFF2-40B4-BE49-F238E27FC236}">
                <a16:creationId xmlns:a16="http://schemas.microsoft.com/office/drawing/2014/main" id="{683D2A32-2842-DEB7-3B9C-4D6A4E2D90E5}"/>
              </a:ext>
            </a:extLst>
          </p:cNvPr>
          <p:cNvPicPr>
            <a:picLocks noChangeAspect="1"/>
          </p:cNvPicPr>
          <p:nvPr/>
        </p:nvPicPr>
        <p:blipFill>
          <a:blip r:embed="rId6"/>
          <a:stretch>
            <a:fillRect/>
          </a:stretch>
        </p:blipFill>
        <p:spPr>
          <a:xfrm>
            <a:off x="7496979" y="4010389"/>
            <a:ext cx="1444546" cy="1265903"/>
          </a:xfrm>
          <a:prstGeom prst="rect">
            <a:avLst/>
          </a:prstGeom>
        </p:spPr>
      </p:pic>
      <p:sp>
        <p:nvSpPr>
          <p:cNvPr id="18" name="TextBox 17">
            <a:extLst>
              <a:ext uri="{FF2B5EF4-FFF2-40B4-BE49-F238E27FC236}">
                <a16:creationId xmlns:a16="http://schemas.microsoft.com/office/drawing/2014/main" id="{A52F92A3-3DEE-D606-217B-72E18238B311}"/>
              </a:ext>
            </a:extLst>
          </p:cNvPr>
          <p:cNvSpPr txBox="1"/>
          <p:nvPr/>
        </p:nvSpPr>
        <p:spPr>
          <a:xfrm>
            <a:off x="7692390" y="3525640"/>
            <a:ext cx="1223010" cy="507831"/>
          </a:xfrm>
          <a:prstGeom prst="rect">
            <a:avLst/>
          </a:prstGeom>
          <a:noFill/>
        </p:spPr>
        <p:txBody>
          <a:bodyPr wrap="square" rtlCol="0">
            <a:spAutoFit/>
          </a:bodyPr>
          <a:lstStyle/>
          <a:p>
            <a:pPr defTabSz="685800" eaLnBrk="0" hangingPunct="0"/>
            <a:r>
              <a:rPr lang="en-US" sz="1350" dirty="0">
                <a:solidFill>
                  <a:prstClr val="white"/>
                </a:solidFill>
                <a:latin typeface="Arial" panose="020B0604020202020204" pitchFamily="34" charset="0"/>
              </a:rPr>
              <a:t>Insulin reservoir</a:t>
            </a:r>
          </a:p>
        </p:txBody>
      </p:sp>
      <p:cxnSp>
        <p:nvCxnSpPr>
          <p:cNvPr id="20" name="Straight Arrow Connector 19">
            <a:extLst>
              <a:ext uri="{FF2B5EF4-FFF2-40B4-BE49-F238E27FC236}">
                <a16:creationId xmlns:a16="http://schemas.microsoft.com/office/drawing/2014/main" id="{72C2FA45-BFB9-0AC3-BC22-9F966EACBE01}"/>
              </a:ext>
            </a:extLst>
          </p:cNvPr>
          <p:cNvCxnSpPr/>
          <p:nvPr/>
        </p:nvCxnSpPr>
        <p:spPr>
          <a:xfrm>
            <a:off x="7819329" y="4104976"/>
            <a:ext cx="434340" cy="390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651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513971-F05F-05E3-0C9A-6F115EA120A0}"/>
              </a:ext>
            </a:extLst>
          </p:cNvPr>
          <p:cNvSpPr>
            <a:spLocks noGrp="1"/>
          </p:cNvSpPr>
          <p:nvPr>
            <p:ph type="title"/>
          </p:nvPr>
        </p:nvSpPr>
        <p:spPr/>
        <p:txBody>
          <a:bodyPr/>
          <a:lstStyle/>
          <a:p>
            <a:r>
              <a:rPr lang="en-US" dirty="0"/>
              <a:t> </a:t>
            </a:r>
          </a:p>
        </p:txBody>
      </p:sp>
      <p:graphicFrame>
        <p:nvGraphicFramePr>
          <p:cNvPr id="4" name="Diagram 3">
            <a:extLst>
              <a:ext uri="{FF2B5EF4-FFF2-40B4-BE49-F238E27FC236}">
                <a16:creationId xmlns:a16="http://schemas.microsoft.com/office/drawing/2014/main" id="{18DC860D-D491-532C-4C9E-D33CEEFDC30F}"/>
              </a:ext>
            </a:extLst>
          </p:cNvPr>
          <p:cNvGraphicFramePr/>
          <p:nvPr>
            <p:extLst>
              <p:ext uri="{D42A27DB-BD31-4B8C-83A1-F6EECF244321}">
                <p14:modId xmlns:p14="http://schemas.microsoft.com/office/powerpoint/2010/main" val="13178424"/>
              </p:ext>
            </p:extLst>
          </p:nvPr>
        </p:nvGraphicFramePr>
        <p:xfrm>
          <a:off x="228600" y="1509713"/>
          <a:ext cx="8305799" cy="4974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1">
            <a:extLst>
              <a:ext uri="{FF2B5EF4-FFF2-40B4-BE49-F238E27FC236}">
                <a16:creationId xmlns:a16="http://schemas.microsoft.com/office/drawing/2014/main" id="{696DC676-6B04-E743-04A3-0A53889EF0B9}"/>
              </a:ext>
            </a:extLst>
          </p:cNvPr>
          <p:cNvSpPr/>
          <p:nvPr/>
        </p:nvSpPr>
        <p:spPr>
          <a:xfrm>
            <a:off x="533400" y="685800"/>
            <a:ext cx="5638800" cy="342900"/>
          </a:xfrm>
          <a:prstGeom prst="rect">
            <a:avLst/>
          </a:prstGeom>
          <a:noFill/>
          <a:ln/>
        </p:spPr>
        <p:txBody>
          <a:bodyPr wrap="square" lIns="91440" tIns="45720" rIns="91440" bIns="45720" rtlCol="0" anchor="ctr"/>
          <a:lstStyle/>
          <a:p>
            <a:pPr defTabSz="685800" eaLnBrk="0" hangingPunct="0">
              <a:lnSpc>
                <a:spcPts val="2688"/>
              </a:lnSpc>
            </a:pPr>
            <a:r>
              <a:rPr lang="en-US" sz="3200" dirty="0">
                <a:solidFill>
                  <a:srgbClr val="00796E">
                    <a:alpha val="99000"/>
                  </a:srgbClr>
                </a:solidFill>
                <a:latin typeface="Oswald"/>
                <a:ea typeface="Oswald" pitchFamily="34" charset="-122"/>
                <a:cs typeface="Oswald" pitchFamily="34" charset="-120"/>
              </a:rPr>
              <a:t>Insulin Pump Definitions</a:t>
            </a:r>
            <a:endParaRPr lang="en-US" sz="3200" dirty="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7078B48C-2397-BB9A-282C-3C541B3EDF94}"/>
              </a:ext>
            </a:extLst>
          </p:cNvPr>
          <p:cNvSpPr txBox="1"/>
          <p:nvPr/>
        </p:nvSpPr>
        <p:spPr>
          <a:xfrm>
            <a:off x="7687357" y="4732020"/>
            <a:ext cx="1228043" cy="300082"/>
          </a:xfrm>
          <a:prstGeom prst="rect">
            <a:avLst/>
          </a:prstGeom>
          <a:noFill/>
        </p:spPr>
        <p:txBody>
          <a:bodyPr wrap="square" rtlCol="0">
            <a:spAutoFit/>
          </a:bodyPr>
          <a:lstStyle/>
          <a:p>
            <a:pPr defTabSz="685800" eaLnBrk="0" hangingPunct="0"/>
            <a:r>
              <a:rPr lang="en-US" sz="1350" dirty="0">
                <a:solidFill>
                  <a:prstClr val="white"/>
                </a:solidFill>
                <a:latin typeface="Arial" panose="020B0604020202020204" pitchFamily="34" charset="0"/>
              </a:rPr>
              <a:t>Sherr 2022</a:t>
            </a:r>
          </a:p>
        </p:txBody>
      </p:sp>
    </p:spTree>
    <p:extLst>
      <p:ext uri="{BB962C8B-B14F-4D97-AF65-F5344CB8AC3E}">
        <p14:creationId xmlns:p14="http://schemas.microsoft.com/office/powerpoint/2010/main" val="622604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5">
            <a:extLst>
              <a:ext uri="{FF2B5EF4-FFF2-40B4-BE49-F238E27FC236}">
                <a16:creationId xmlns:a16="http://schemas.microsoft.com/office/drawing/2014/main" id="{064B7F01-A524-9705-F736-F4995B1A0E89}"/>
              </a:ext>
            </a:extLst>
          </p:cNvPr>
          <p:cNvSpPr>
            <a:spLocks noGrp="1"/>
          </p:cNvSpPr>
          <p:nvPr>
            <p:ph type="title"/>
          </p:nvPr>
        </p:nvSpPr>
        <p:spPr/>
        <p:txBody>
          <a:bodyPr/>
          <a:lstStyle/>
          <a:p>
            <a:r>
              <a:rPr lang="en-US" altLang="en-US" dirty="0"/>
              <a:t>Insulin Pump Info</a:t>
            </a:r>
          </a:p>
        </p:txBody>
      </p:sp>
      <p:sp>
        <p:nvSpPr>
          <p:cNvPr id="88067" name="Content Placeholder 8">
            <a:extLst>
              <a:ext uri="{FF2B5EF4-FFF2-40B4-BE49-F238E27FC236}">
                <a16:creationId xmlns:a16="http://schemas.microsoft.com/office/drawing/2014/main" id="{639AB3E3-FECC-11B3-6B83-B2E70A2A2157}"/>
              </a:ext>
            </a:extLst>
          </p:cNvPr>
          <p:cNvSpPr>
            <a:spLocks noGrp="1"/>
          </p:cNvSpPr>
          <p:nvPr>
            <p:ph idx="4294967295"/>
          </p:nvPr>
        </p:nvSpPr>
        <p:spPr>
          <a:xfrm>
            <a:off x="285750" y="2171700"/>
            <a:ext cx="8248650" cy="3086100"/>
          </a:xfrm>
        </p:spPr>
        <p:txBody>
          <a:bodyPr/>
          <a:lstStyle/>
          <a:p>
            <a:pPr>
              <a:buClr>
                <a:schemeClr val="tx1"/>
              </a:buClr>
            </a:pPr>
            <a:r>
              <a:rPr lang="en-US" altLang="en-US" sz="1800" dirty="0">
                <a:solidFill>
                  <a:schemeClr val="bg1"/>
                </a:solidFill>
              </a:rPr>
              <a:t>Uses U100  rapid-acting insulin</a:t>
            </a:r>
          </a:p>
          <a:p>
            <a:pPr lvl="1">
              <a:buFont typeface="Arial" panose="020B0604020202020204" pitchFamily="34" charset="0"/>
              <a:buChar char="•"/>
            </a:pPr>
            <a:r>
              <a:rPr lang="en-US" altLang="en-US" sz="1800" dirty="0">
                <a:solidFill>
                  <a:schemeClr val="bg1"/>
                </a:solidFill>
              </a:rPr>
              <a:t>Minimizes insulin variability</a:t>
            </a:r>
          </a:p>
          <a:p>
            <a:pPr lvl="1">
              <a:buFont typeface="Arial" panose="020B0604020202020204" pitchFamily="34" charset="0"/>
              <a:buChar char="•"/>
            </a:pPr>
            <a:r>
              <a:rPr lang="en-US" altLang="en-US" sz="1800" dirty="0">
                <a:solidFill>
                  <a:schemeClr val="bg1"/>
                </a:solidFill>
              </a:rPr>
              <a:t>Must have dexterity to fill cartridge or device</a:t>
            </a:r>
          </a:p>
          <a:p>
            <a:pPr>
              <a:buClr>
                <a:schemeClr val="tx1"/>
              </a:buClr>
            </a:pPr>
            <a:r>
              <a:rPr lang="en-US" altLang="en-US" sz="1800" dirty="0">
                <a:solidFill>
                  <a:schemeClr val="bg1"/>
                </a:solidFill>
              </a:rPr>
              <a:t>Bolus calculator incorporating settings</a:t>
            </a:r>
          </a:p>
          <a:p>
            <a:pPr>
              <a:buClr>
                <a:schemeClr val="tx1"/>
              </a:buClr>
            </a:pPr>
            <a:r>
              <a:rPr lang="en-US" altLang="en-US" sz="1800" dirty="0">
                <a:solidFill>
                  <a:schemeClr val="bg1"/>
                </a:solidFill>
              </a:rPr>
              <a:t>Active insulin to prevent stacking</a:t>
            </a:r>
          </a:p>
          <a:p>
            <a:pPr>
              <a:buClr>
                <a:schemeClr val="tx1"/>
              </a:buClr>
            </a:pPr>
            <a:r>
              <a:rPr lang="en-US" altLang="en-US" sz="1800" dirty="0">
                <a:solidFill>
                  <a:schemeClr val="bg1"/>
                </a:solidFill>
              </a:rPr>
              <a:t>Multiple basal rates or automated delivery</a:t>
            </a:r>
          </a:p>
          <a:p>
            <a:pPr>
              <a:buClr>
                <a:schemeClr val="tx1"/>
              </a:buClr>
            </a:pPr>
            <a:r>
              <a:rPr lang="en-US" altLang="en-US" sz="1800" dirty="0">
                <a:solidFill>
                  <a:schemeClr val="bg1"/>
                </a:solidFill>
              </a:rPr>
              <a:t>Small dose increments</a:t>
            </a:r>
          </a:p>
          <a:p>
            <a:pPr>
              <a:buClr>
                <a:schemeClr val="tx1"/>
              </a:buClr>
            </a:pPr>
            <a:r>
              <a:rPr lang="en-US" altLang="en-US" sz="1800" dirty="0">
                <a:solidFill>
                  <a:schemeClr val="bg1"/>
                </a:solidFill>
              </a:rPr>
              <a:t>Temporary basal rates or temporary glucose targets</a:t>
            </a:r>
          </a:p>
          <a:p>
            <a:pPr>
              <a:buClr>
                <a:schemeClr val="tx1"/>
              </a:buClr>
            </a:pPr>
            <a:r>
              <a:rPr lang="en-US" altLang="en-US" sz="1800" dirty="0">
                <a:solidFill>
                  <a:schemeClr val="bg1"/>
                </a:solidFill>
              </a:rPr>
              <a:t>Alarms and reminder features</a:t>
            </a:r>
          </a:p>
          <a:p>
            <a:endParaRPr lang="en-US" altLang="en-US" dirty="0"/>
          </a:p>
        </p:txBody>
      </p:sp>
      <p:pic>
        <p:nvPicPr>
          <p:cNvPr id="88069" name="Picture 2">
            <a:extLst>
              <a:ext uri="{FF2B5EF4-FFF2-40B4-BE49-F238E27FC236}">
                <a16:creationId xmlns:a16="http://schemas.microsoft.com/office/drawing/2014/main" id="{AAA65A1B-BD88-EAC1-B96C-3C4749D7C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2085975"/>
            <a:ext cx="21145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964E4F2-7DD2-CC2B-D567-0A0843656509}"/>
              </a:ext>
            </a:extLst>
          </p:cNvPr>
          <p:cNvSpPr>
            <a:spLocks noGrp="1"/>
          </p:cNvSpPr>
          <p:nvPr>
            <p:ph type="title" idx="4294967295"/>
          </p:nvPr>
        </p:nvSpPr>
        <p:spPr>
          <a:xfrm>
            <a:off x="1" y="1028700"/>
            <a:ext cx="6250781" cy="854869"/>
          </a:xfrm>
        </p:spPr>
        <p:txBody>
          <a:bodyPr/>
          <a:lstStyle/>
          <a:p>
            <a:r>
              <a:rPr lang="en-US" altLang="en-US" dirty="0"/>
              <a:t>Ideal Pump Candidates</a:t>
            </a:r>
          </a:p>
        </p:txBody>
      </p:sp>
      <p:sp>
        <p:nvSpPr>
          <p:cNvPr id="195587" name="Rectangle 3">
            <a:extLst>
              <a:ext uri="{FF2B5EF4-FFF2-40B4-BE49-F238E27FC236}">
                <a16:creationId xmlns:a16="http://schemas.microsoft.com/office/drawing/2014/main" id="{D6A4287F-1944-C4CC-7BAA-9D479D96A0B8}"/>
              </a:ext>
            </a:extLst>
          </p:cNvPr>
          <p:cNvSpPr>
            <a:spLocks noGrp="1"/>
          </p:cNvSpPr>
          <p:nvPr>
            <p:ph idx="4294967295"/>
          </p:nvPr>
        </p:nvSpPr>
        <p:spPr>
          <a:xfrm>
            <a:off x="457200" y="2239567"/>
            <a:ext cx="7922419" cy="3058715"/>
          </a:xfrm>
        </p:spPr>
        <p:txBody>
          <a:bodyPr/>
          <a:lstStyle/>
          <a:p>
            <a:pPr marL="341710" indent="-341710" eaLnBrk="1" hangingPunct="1"/>
            <a:r>
              <a:rPr lang="en-US" altLang="en-US" sz="2400" dirty="0"/>
              <a:t>Require meal-time insulin</a:t>
            </a:r>
          </a:p>
          <a:p>
            <a:pPr marL="341710" indent="-341710" eaLnBrk="1" hangingPunct="1"/>
            <a:r>
              <a:rPr lang="en-US" altLang="en-US" sz="2400" dirty="0"/>
              <a:t>Wearing CGM or frequently checking BGM</a:t>
            </a:r>
          </a:p>
          <a:p>
            <a:pPr marL="341710" indent="-341710" eaLnBrk="1" hangingPunct="1"/>
            <a:r>
              <a:rPr lang="en-US" altLang="en-US" sz="2400" dirty="0"/>
              <a:t>Carbohydrate awareness</a:t>
            </a:r>
          </a:p>
          <a:p>
            <a:pPr marL="341710" indent="-341710" eaLnBrk="1" hangingPunct="1"/>
            <a:r>
              <a:rPr lang="en-US" altLang="en-US" sz="2400" dirty="0"/>
              <a:t>Willing to follow up regularly with health care team</a:t>
            </a:r>
          </a:p>
          <a:p>
            <a:pPr marL="341710" indent="-341710" eaLnBrk="1" hangingPunct="1"/>
            <a:r>
              <a:rPr lang="en-US" altLang="en-US" sz="2400" dirty="0"/>
              <a:t>Can afford the pump/supplies</a:t>
            </a:r>
          </a:p>
          <a:p>
            <a:pPr marL="341710" indent="-341710" eaLnBrk="1" hangingPunct="1"/>
            <a:r>
              <a:rPr lang="en-US" altLang="en-US" sz="2400" dirty="0"/>
              <a:t>Problem solving skills (</a:t>
            </a:r>
            <a:r>
              <a:rPr lang="en-US" altLang="en-US" sz="2400" dirty="0" err="1"/>
              <a:t>eg</a:t>
            </a:r>
            <a:r>
              <a:rPr lang="en-US" altLang="en-US" sz="2400" dirty="0"/>
              <a:t>, troubleshoot and treating high or low glucose)</a:t>
            </a:r>
          </a:p>
          <a:p>
            <a:pPr marL="341710" indent="-341710" eaLnBrk="1" hangingPunct="1"/>
            <a:r>
              <a:rPr lang="en-US" altLang="en-US" sz="2400" dirty="0"/>
              <a:t>Able to use the device independently or with caregiver support</a:t>
            </a:r>
          </a:p>
          <a:p>
            <a:pPr marL="341710" indent="-341710" eaLnBrk="1" hangingPunct="1"/>
            <a:endParaRPr lang="en-US" altLang="en-US" sz="2100" dirty="0"/>
          </a:p>
        </p:txBody>
      </p:sp>
      <p:pic>
        <p:nvPicPr>
          <p:cNvPr id="195588" name="Picture 5" descr="MC900441310[1]">
            <a:extLst>
              <a:ext uri="{FF2B5EF4-FFF2-40B4-BE49-F238E27FC236}">
                <a16:creationId xmlns:a16="http://schemas.microsoft.com/office/drawing/2014/main" id="{2352410B-8DC0-3AAC-F01D-D6E0C28BA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143000"/>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4F585F6-2690-3E28-B8AD-F6E7FFDF4672}"/>
              </a:ext>
            </a:extLst>
          </p:cNvPr>
          <p:cNvSpPr txBox="1"/>
          <p:nvPr/>
        </p:nvSpPr>
        <p:spPr>
          <a:xfrm>
            <a:off x="241459" y="6094767"/>
            <a:ext cx="8138160" cy="300082"/>
          </a:xfrm>
          <a:prstGeom prst="rect">
            <a:avLst/>
          </a:prstGeom>
          <a:noFill/>
        </p:spPr>
        <p:txBody>
          <a:bodyPr wrap="square" rtlCol="0">
            <a:spAutoFit/>
          </a:bodyPr>
          <a:lstStyle/>
          <a:p>
            <a:pPr defTabSz="685800" fontAlgn="auto">
              <a:spcBef>
                <a:spcPts val="0"/>
              </a:spcBef>
              <a:spcAft>
                <a:spcPts val="0"/>
              </a:spcAft>
              <a:defRPr/>
            </a:pPr>
            <a:r>
              <a:rPr lang="en-US" sz="1350" dirty="0">
                <a:solidFill>
                  <a:srgbClr val="116A9B"/>
                </a:solidFill>
                <a:latin typeface="Arial"/>
              </a:rPr>
              <a:t>Diabetes Care. 2025;48(Supplement_1):S146-S166. doi:10.2337/dc25-S007.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4" descr="See the source image">
            <a:extLst>
              <a:ext uri="{FF2B5EF4-FFF2-40B4-BE49-F238E27FC236}">
                <a16:creationId xmlns:a16="http://schemas.microsoft.com/office/drawing/2014/main" id="{D973858F-E6AE-FD7F-8A5D-9511C552C4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6910" y="5673817"/>
            <a:ext cx="1487090" cy="111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2" descr="https://www.adwdiabetes.com/images/t90-infusion-set-ps005914.jpg">
            <a:extLst>
              <a:ext uri="{FF2B5EF4-FFF2-40B4-BE49-F238E27FC236}">
                <a16:creationId xmlns:a16="http://schemas.microsoft.com/office/drawing/2014/main" id="{4C92D706-3CA1-D4A1-B2EC-FA06C365F9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9511" y="2051195"/>
            <a:ext cx="1427559"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itle 1">
            <a:extLst>
              <a:ext uri="{FF2B5EF4-FFF2-40B4-BE49-F238E27FC236}">
                <a16:creationId xmlns:a16="http://schemas.microsoft.com/office/drawing/2014/main" id="{341E0294-EAFB-2F98-5A3A-3261AFE134EF}"/>
              </a:ext>
            </a:extLst>
          </p:cNvPr>
          <p:cNvSpPr>
            <a:spLocks noGrp="1"/>
          </p:cNvSpPr>
          <p:nvPr>
            <p:ph type="title"/>
          </p:nvPr>
        </p:nvSpPr>
        <p:spPr/>
        <p:txBody>
          <a:bodyPr/>
          <a:lstStyle/>
          <a:p>
            <a:r>
              <a:rPr lang="en-US" altLang="en-US">
                <a:solidFill>
                  <a:schemeClr val="bg1"/>
                </a:solidFill>
              </a:rPr>
              <a:t>Infusion Sets</a:t>
            </a:r>
          </a:p>
        </p:txBody>
      </p:sp>
      <p:sp>
        <p:nvSpPr>
          <p:cNvPr id="3" name="Content Placeholder 2">
            <a:extLst>
              <a:ext uri="{FF2B5EF4-FFF2-40B4-BE49-F238E27FC236}">
                <a16:creationId xmlns:a16="http://schemas.microsoft.com/office/drawing/2014/main" id="{1104AB69-6737-DF5C-572F-987D50DA8EC5}"/>
              </a:ext>
            </a:extLst>
          </p:cNvPr>
          <p:cNvSpPr>
            <a:spLocks noGrp="1"/>
          </p:cNvSpPr>
          <p:nvPr>
            <p:ph idx="1"/>
          </p:nvPr>
        </p:nvSpPr>
        <p:spPr>
          <a:xfrm>
            <a:off x="241169" y="2127649"/>
            <a:ext cx="7886700" cy="4402930"/>
          </a:xfrm>
        </p:spPr>
        <p:txBody>
          <a:bodyPr>
            <a:normAutofit fontScale="55000" lnSpcReduction="20000"/>
          </a:bodyPr>
          <a:lstStyle/>
          <a:p>
            <a:pPr>
              <a:defRPr/>
            </a:pPr>
            <a:r>
              <a:rPr lang="en-US" sz="3600" dirty="0"/>
              <a:t>Infusion sets are usually Teflon</a:t>
            </a:r>
          </a:p>
          <a:p>
            <a:pPr lvl="1">
              <a:defRPr/>
            </a:pPr>
            <a:r>
              <a:rPr lang="en-US" sz="3600" dirty="0"/>
              <a:t>Available in different sizes (ex. 9mm vs 6mm) </a:t>
            </a:r>
          </a:p>
          <a:p>
            <a:pPr lvl="1">
              <a:defRPr/>
            </a:pPr>
            <a:r>
              <a:rPr lang="en-US" sz="3600" dirty="0"/>
              <a:t>Silhouette (angled) may be better for kids/thinner/very active people </a:t>
            </a:r>
          </a:p>
          <a:p>
            <a:pPr lvl="1">
              <a:defRPr/>
            </a:pPr>
            <a:r>
              <a:rPr lang="en-US" sz="3600" dirty="0"/>
              <a:t>Steel infusion sets a good option for people with frequent site occlusions</a:t>
            </a:r>
          </a:p>
          <a:p>
            <a:pPr>
              <a:defRPr/>
            </a:pPr>
            <a:r>
              <a:rPr lang="en-US" sz="3600" dirty="0"/>
              <a:t>Insert at least 1 inch from CGM site</a:t>
            </a:r>
          </a:p>
          <a:p>
            <a:pPr lvl="1">
              <a:defRPr/>
            </a:pPr>
            <a:r>
              <a:rPr lang="en-US" sz="3600" dirty="0"/>
              <a:t>Auto-injectors vs. manually injecting</a:t>
            </a:r>
          </a:p>
          <a:p>
            <a:pPr>
              <a:defRPr/>
            </a:pPr>
            <a:r>
              <a:rPr lang="en-US" sz="3600" dirty="0"/>
              <a:t>Site selection/rotation</a:t>
            </a:r>
          </a:p>
          <a:p>
            <a:pPr>
              <a:defRPr/>
            </a:pPr>
            <a:r>
              <a:rPr lang="en-US" sz="3600" dirty="0"/>
              <a:t>Longer tubing options</a:t>
            </a:r>
          </a:p>
          <a:p>
            <a:pPr lvl="1">
              <a:defRPr/>
            </a:pPr>
            <a:r>
              <a:rPr lang="en-US" sz="3600" dirty="0"/>
              <a:t>Good if connected on leg, arm or wearing pump further from site</a:t>
            </a:r>
          </a:p>
          <a:p>
            <a:pPr>
              <a:defRPr/>
            </a:pPr>
            <a:r>
              <a:rPr lang="en-US" sz="3600" dirty="0"/>
              <a:t>Caution with kids/babies/pets-pouches available to hide pump</a:t>
            </a:r>
          </a:p>
          <a:p>
            <a:pPr>
              <a:defRPr/>
            </a:pPr>
            <a:r>
              <a:rPr lang="en-US" sz="3600" dirty="0"/>
              <a:t>When changing out infusion set, check glucose or CGM 1-2 hours after</a:t>
            </a:r>
          </a:p>
          <a:p>
            <a:pPr lvl="1">
              <a:defRPr/>
            </a:pPr>
            <a:r>
              <a:rPr lang="en-US" sz="3600" dirty="0"/>
              <a:t>Don't change right before bed</a:t>
            </a:r>
          </a:p>
          <a:p>
            <a:pPr>
              <a:defRPr/>
            </a:pPr>
            <a:endParaRPr lang="en-US" dirty="0"/>
          </a:p>
          <a:p>
            <a:pPr>
              <a:defRPr/>
            </a:pPr>
            <a:endParaRPr lang="en-US" dirty="0"/>
          </a:p>
        </p:txBody>
      </p:sp>
      <p:pic>
        <p:nvPicPr>
          <p:cNvPr id="187398" name="Picture 3">
            <a:extLst>
              <a:ext uri="{FF2B5EF4-FFF2-40B4-BE49-F238E27FC236}">
                <a16:creationId xmlns:a16="http://schemas.microsoft.com/office/drawing/2014/main" id="{1DB9F7DA-7BFA-CB31-BDA3-F64DBE1626B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480416"/>
            <a:ext cx="1976438" cy="148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4">
            <a:extLst>
              <a:ext uri="{FF2B5EF4-FFF2-40B4-BE49-F238E27FC236}">
                <a16:creationId xmlns:a16="http://schemas.microsoft.com/office/drawing/2014/main" id="{B4CFE3C1-1578-AEB3-5BB1-2D908655E44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621714"/>
            <a:ext cx="1593056" cy="121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6">
            <a:extLst>
              <a:ext uri="{FF2B5EF4-FFF2-40B4-BE49-F238E27FC236}">
                <a16:creationId xmlns:a16="http://schemas.microsoft.com/office/drawing/2014/main" id="{3EC142EC-261C-8767-58FF-9CE513BD89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80018" y="4010621"/>
            <a:ext cx="946547" cy="94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04B4A39D-D073-0871-0922-FBB04B3DFFD2}"/>
              </a:ext>
            </a:extLst>
          </p:cNvPr>
          <p:cNvSpPr>
            <a:spLocks noGrp="1"/>
          </p:cNvSpPr>
          <p:nvPr>
            <p:ph type="title"/>
          </p:nvPr>
        </p:nvSpPr>
        <p:spPr/>
        <p:txBody>
          <a:bodyPr/>
          <a:lstStyle/>
          <a:p>
            <a:r>
              <a:rPr lang="en-US" altLang="en-US" dirty="0"/>
              <a:t>What Happens with a Bent Cannula? </a:t>
            </a:r>
          </a:p>
        </p:txBody>
      </p:sp>
      <p:sp>
        <p:nvSpPr>
          <p:cNvPr id="189443" name="Content Placeholder 1">
            <a:extLst>
              <a:ext uri="{FF2B5EF4-FFF2-40B4-BE49-F238E27FC236}">
                <a16:creationId xmlns:a16="http://schemas.microsoft.com/office/drawing/2014/main" id="{2BA6938D-CC2D-B682-687E-B29202EE7915}"/>
              </a:ext>
            </a:extLst>
          </p:cNvPr>
          <p:cNvSpPr>
            <a:spLocks noGrp="1"/>
          </p:cNvSpPr>
          <p:nvPr>
            <p:ph idx="1"/>
          </p:nvPr>
        </p:nvSpPr>
        <p:spPr/>
        <p:txBody>
          <a:bodyPr/>
          <a:lstStyle/>
          <a:p>
            <a:pPr marL="341710" indent="-341710"/>
            <a:endParaRPr lang="en-US" altLang="en-US"/>
          </a:p>
        </p:txBody>
      </p:sp>
      <p:pic>
        <p:nvPicPr>
          <p:cNvPr id="189444" name="Picture 4">
            <a:extLst>
              <a:ext uri="{FF2B5EF4-FFF2-40B4-BE49-F238E27FC236}">
                <a16:creationId xmlns:a16="http://schemas.microsoft.com/office/drawing/2014/main" id="{914585EB-0D84-328F-295A-6CEED15AEA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2228850"/>
            <a:ext cx="4343400" cy="324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Box 1">
            <a:extLst>
              <a:ext uri="{FF2B5EF4-FFF2-40B4-BE49-F238E27FC236}">
                <a16:creationId xmlns:a16="http://schemas.microsoft.com/office/drawing/2014/main" id="{090B7A37-E266-E90C-40A0-ABE26EC3519F}"/>
              </a:ext>
            </a:extLst>
          </p:cNvPr>
          <p:cNvSpPr txBox="1">
            <a:spLocks noChangeArrowheads="1"/>
          </p:cNvSpPr>
          <p:nvPr/>
        </p:nvSpPr>
        <p:spPr bwMode="auto">
          <a:xfrm>
            <a:off x="5257800" y="2514600"/>
            <a:ext cx="2971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341710" indent="-341710" defTabSz="684610" eaLnBrk="0" hangingPunct="0">
              <a:buFontTx/>
              <a:buAutoNum type="alphaUcPeriod"/>
            </a:pPr>
            <a:r>
              <a:rPr lang="en-US" altLang="en-US" dirty="0">
                <a:solidFill>
                  <a:prstClr val="black"/>
                </a:solidFill>
                <a:latin typeface="Helvetica" panose="020B0604020202020204" pitchFamily="34" charset="0"/>
                <a:ea typeface="MS PGothic" panose="020B0600070205080204" pitchFamily="34" charset="-128"/>
              </a:rPr>
              <a:t>Hyperglycemia</a:t>
            </a:r>
          </a:p>
          <a:p>
            <a:pPr marL="341710" indent="-341710" defTabSz="684610" eaLnBrk="0" hangingPunct="0">
              <a:buFontTx/>
              <a:buAutoNum type="alphaUcPeriod"/>
            </a:pPr>
            <a:r>
              <a:rPr lang="en-US" altLang="en-US" dirty="0">
                <a:solidFill>
                  <a:prstClr val="black"/>
                </a:solidFill>
                <a:latin typeface="Helvetica" panose="020B0604020202020204" pitchFamily="34" charset="0"/>
                <a:ea typeface="MS PGothic" panose="020B0600070205080204" pitchFamily="34" charset="-128"/>
              </a:rPr>
              <a:t>Hypoglycemia</a:t>
            </a:r>
          </a:p>
          <a:p>
            <a:pPr marL="341710" indent="-341710" defTabSz="684610" eaLnBrk="0" hangingPunct="0">
              <a:buFontTx/>
              <a:buAutoNum type="alphaUcPeriod"/>
            </a:pPr>
            <a:r>
              <a:rPr lang="en-US" altLang="en-US" dirty="0">
                <a:solidFill>
                  <a:prstClr val="black"/>
                </a:solidFill>
                <a:latin typeface="Helvetica" panose="020B0604020202020204" pitchFamily="34" charset="0"/>
                <a:ea typeface="MS PGothic" panose="020B0600070205080204" pitchFamily="34" charset="-128"/>
              </a:rPr>
              <a:t>No effect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2191E776-45A1-8B07-6211-B8AFCB6634DC}"/>
              </a:ext>
            </a:extLst>
          </p:cNvPr>
          <p:cNvSpPr>
            <a:spLocks noGrp="1"/>
          </p:cNvSpPr>
          <p:nvPr>
            <p:ph type="title"/>
          </p:nvPr>
        </p:nvSpPr>
        <p:spPr/>
        <p:txBody>
          <a:bodyPr/>
          <a:lstStyle/>
          <a:p>
            <a:r>
              <a:rPr lang="en-US" altLang="en-US" dirty="0"/>
              <a:t>Where to Wear? </a:t>
            </a:r>
          </a:p>
        </p:txBody>
      </p:sp>
      <p:pic>
        <p:nvPicPr>
          <p:cNvPr id="191491" name="Content Placeholder 5">
            <a:extLst>
              <a:ext uri="{FF2B5EF4-FFF2-40B4-BE49-F238E27FC236}">
                <a16:creationId xmlns:a16="http://schemas.microsoft.com/office/drawing/2014/main" id="{58584A47-2217-9DDF-AA64-C6711E0F163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41044" y="1891903"/>
            <a:ext cx="2478881" cy="3262313"/>
          </a:xfrm>
        </p:spPr>
      </p:pic>
      <p:pic>
        <p:nvPicPr>
          <p:cNvPr id="191492" name="Picture 6">
            <a:extLst>
              <a:ext uri="{FF2B5EF4-FFF2-40B4-BE49-F238E27FC236}">
                <a16:creationId xmlns:a16="http://schemas.microsoft.com/office/drawing/2014/main" id="{851A572C-A5F2-F69F-0419-74C3C905DF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7994" y="2382442"/>
            <a:ext cx="1585913" cy="12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7">
            <a:extLst>
              <a:ext uri="{FF2B5EF4-FFF2-40B4-BE49-F238E27FC236}">
                <a16:creationId xmlns:a16="http://schemas.microsoft.com/office/drawing/2014/main" id="{D6C71053-818F-85CC-D7DA-DAB310EC4A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13" y="2124075"/>
            <a:ext cx="2647950" cy="165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a:extLst>
              <a:ext uri="{FF2B5EF4-FFF2-40B4-BE49-F238E27FC236}">
                <a16:creationId xmlns:a16="http://schemas.microsoft.com/office/drawing/2014/main" id="{E5FBF1D6-460E-8272-B860-CB95C9632DE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 y="4218385"/>
            <a:ext cx="1334691" cy="177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a:extLst>
              <a:ext uri="{FF2B5EF4-FFF2-40B4-BE49-F238E27FC236}">
                <a16:creationId xmlns:a16="http://schemas.microsoft.com/office/drawing/2014/main" id="{276F3567-99BE-427F-3D5D-8661FA5E3B6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1731" y="4130278"/>
            <a:ext cx="19526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0">
            <a:extLst>
              <a:ext uri="{FF2B5EF4-FFF2-40B4-BE49-F238E27FC236}">
                <a16:creationId xmlns:a16="http://schemas.microsoft.com/office/drawing/2014/main" id="{314E376E-C1A0-4FCE-F671-FF215257A65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79456" y="1537097"/>
            <a:ext cx="16859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7" name="Picture 12">
            <a:extLst>
              <a:ext uri="{FF2B5EF4-FFF2-40B4-BE49-F238E27FC236}">
                <a16:creationId xmlns:a16="http://schemas.microsoft.com/office/drawing/2014/main" id="{C82E0D75-6D13-ABAA-6B64-57FDC016177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7281" y="4087417"/>
            <a:ext cx="1395413" cy="185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B8E41E1A-244A-46B1-4A63-8CAA3F4773F4}"/>
              </a:ext>
            </a:extLst>
          </p:cNvPr>
          <p:cNvSpPr/>
          <p:nvPr/>
        </p:nvSpPr>
        <p:spPr>
          <a:xfrm>
            <a:off x="716757" y="4218385"/>
            <a:ext cx="631031" cy="676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hangingPunct="0">
              <a:defRPr/>
            </a:pPr>
            <a:endParaRPr lang="en-US" sz="1400">
              <a:solidFill>
                <a:prstClr val="white"/>
              </a:solidFill>
              <a:latin typeface="Calibri" panose="020F0502020204030204"/>
            </a:endParaRPr>
          </a:p>
        </p:txBody>
      </p:sp>
      <p:pic>
        <p:nvPicPr>
          <p:cNvPr id="191499" name="Picture 15">
            <a:extLst>
              <a:ext uri="{FF2B5EF4-FFF2-40B4-BE49-F238E27FC236}">
                <a16:creationId xmlns:a16="http://schemas.microsoft.com/office/drawing/2014/main" id="{BDDD077C-71E0-1EFD-7D21-609C0F7422D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03244" y="4052888"/>
            <a:ext cx="1420416" cy="18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C81A3AA6-AC0D-D7D8-DEF3-7A17EFFB513A}"/>
              </a:ext>
            </a:extLst>
          </p:cNvPr>
          <p:cNvSpPr/>
          <p:nvPr/>
        </p:nvSpPr>
        <p:spPr>
          <a:xfrm>
            <a:off x="1968104" y="3184922"/>
            <a:ext cx="631031" cy="676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hangingPunct="0">
              <a:defRPr/>
            </a:pPr>
            <a:endParaRPr lang="en-US" sz="1400">
              <a:solidFill>
                <a:prstClr val="white"/>
              </a:solidFill>
              <a:latin typeface="Calibri" panose="020F050202020403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a:extLst>
              <a:ext uri="{FF2B5EF4-FFF2-40B4-BE49-F238E27FC236}">
                <a16:creationId xmlns:a16="http://schemas.microsoft.com/office/drawing/2014/main" id="{1878B41B-5F58-C7BF-01A1-06C4339A4E37}"/>
              </a:ext>
            </a:extLst>
          </p:cNvPr>
          <p:cNvSpPr>
            <a:spLocks noGrp="1"/>
          </p:cNvSpPr>
          <p:nvPr>
            <p:ph type="title"/>
          </p:nvPr>
        </p:nvSpPr>
        <p:spPr>
          <a:xfrm>
            <a:off x="14287" y="442316"/>
            <a:ext cx="9134475" cy="627460"/>
          </a:xfrm>
        </p:spPr>
        <p:txBody>
          <a:bodyPr/>
          <a:lstStyle/>
          <a:p>
            <a:pPr>
              <a:defRPr/>
            </a:pPr>
            <a:r>
              <a:rPr lang="en-US" altLang="en-US" sz="2698" dirty="0"/>
              <a:t>ICC Framework – Identify-Configure-Collaborate</a:t>
            </a:r>
            <a:endParaRPr lang="en-US" altLang="en-US" dirty="0"/>
          </a:p>
        </p:txBody>
      </p:sp>
      <p:sp>
        <p:nvSpPr>
          <p:cNvPr id="99331" name="Slide Number Placeholder 2">
            <a:extLst>
              <a:ext uri="{FF2B5EF4-FFF2-40B4-BE49-F238E27FC236}">
                <a16:creationId xmlns:a16="http://schemas.microsoft.com/office/drawing/2014/main" id="{B6C1CF2F-8D3F-401E-2819-AAFCD03683A3}"/>
              </a:ext>
            </a:extLst>
          </p:cNvPr>
          <p:cNvSpPr>
            <a:spLocks noGrp="1" noChangeArrowheads="1"/>
          </p:cNvSpPr>
          <p:nvPr>
            <p:ph type="sldNum" sz="quarter" idx="4294967295"/>
          </p:nvPr>
        </p:nvSpPr>
        <p:spPr bwMode="auto">
          <a:xfrm>
            <a:off x="7600950" y="4436269"/>
            <a:ext cx="1543050" cy="204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342900">
              <a:lnSpc>
                <a:spcPct val="90000"/>
              </a:lnSpc>
              <a:spcBef>
                <a:spcPts val="750"/>
              </a:spcBef>
              <a:buFont typeface="Arial" panose="020B0604020202020204" pitchFamily="34" charset="0"/>
              <a:buChar char="•"/>
              <a:defRPr sz="3300">
                <a:solidFill>
                  <a:schemeClr val="bg2"/>
                </a:solidFill>
                <a:latin typeface="Arial" panose="020B0604020202020204" pitchFamily="34" charset="0"/>
                <a:cs typeface="Arial" panose="020B0604020202020204" pitchFamily="34" charset="0"/>
              </a:defRPr>
            </a:lvl1pPr>
            <a:lvl2pPr marL="685800" indent="-342900" defTabSz="342900">
              <a:lnSpc>
                <a:spcPct val="90000"/>
              </a:lnSpc>
              <a:spcBef>
                <a:spcPts val="375"/>
              </a:spcBef>
              <a:buFont typeface="Arial" panose="020B0604020202020204" pitchFamily="34" charset="0"/>
              <a:buChar char="-"/>
              <a:defRPr sz="3000">
                <a:solidFill>
                  <a:schemeClr val="bg2"/>
                </a:solidFill>
                <a:latin typeface="Arial" panose="020B0604020202020204" pitchFamily="34" charset="0"/>
                <a:cs typeface="Arial" panose="020B0604020202020204" pitchFamily="34" charset="0"/>
              </a:defRPr>
            </a:lvl2pPr>
            <a:lvl3pPr marL="1028700" indent="-342900" defTabSz="342900">
              <a:lnSpc>
                <a:spcPct val="90000"/>
              </a:lnSpc>
              <a:spcBef>
                <a:spcPts val="375"/>
              </a:spcBef>
              <a:buFont typeface="Arial" panose="020B0604020202020204" pitchFamily="34" charset="0"/>
              <a:buChar char="•"/>
              <a:defRPr sz="2700">
                <a:solidFill>
                  <a:schemeClr val="bg2"/>
                </a:solidFill>
                <a:latin typeface="Arial" panose="020B0604020202020204" pitchFamily="34" charset="0"/>
                <a:cs typeface="Arial" panose="020B0604020202020204" pitchFamily="34" charset="0"/>
              </a:defRPr>
            </a:lvl3pPr>
            <a:lvl4pPr marL="1371600" indent="-342900" defTabSz="342900">
              <a:lnSpc>
                <a:spcPct val="90000"/>
              </a:lnSpc>
              <a:spcBef>
                <a:spcPts val="375"/>
              </a:spcBef>
              <a:buFont typeface="Arial" panose="020B0604020202020204" pitchFamily="34" charset="0"/>
              <a:buChar char="•"/>
              <a:defRPr sz="2400">
                <a:solidFill>
                  <a:schemeClr val="bg2"/>
                </a:solidFill>
                <a:latin typeface="Arial" panose="020B0604020202020204" pitchFamily="34" charset="0"/>
                <a:cs typeface="Arial" panose="020B0604020202020204" pitchFamily="34" charset="0"/>
              </a:defRPr>
            </a:lvl4pPr>
            <a:lvl5pPr marL="1714500" indent="-342900" defTabSz="342900">
              <a:lnSpc>
                <a:spcPct val="90000"/>
              </a:lnSpc>
              <a:spcBef>
                <a:spcPts val="375"/>
              </a:spcBef>
              <a:buFont typeface="Arial" panose="020B0604020202020204" pitchFamily="34" charset="0"/>
              <a:buChar char="•"/>
              <a:defRPr sz="2400">
                <a:solidFill>
                  <a:schemeClr val="bg2"/>
                </a:solidFill>
                <a:latin typeface="Arial" panose="020B0604020202020204" pitchFamily="34" charset="0"/>
                <a:cs typeface="Arial" panose="020B0604020202020204" pitchFamily="34" charset="0"/>
              </a:defRPr>
            </a:lvl5pPr>
            <a:lvl6pPr marL="2057400" indent="-342900" defTabSz="342900" eaLnBrk="0" fontAlgn="base" hangingPunct="0">
              <a:lnSpc>
                <a:spcPct val="90000"/>
              </a:lnSpc>
              <a:spcBef>
                <a:spcPts val="375"/>
              </a:spcBef>
              <a:spcAft>
                <a:spcPct val="0"/>
              </a:spcAft>
              <a:buFont typeface="Arial" panose="020B0604020202020204" pitchFamily="34" charset="0"/>
              <a:buChar char="•"/>
              <a:defRPr sz="2400">
                <a:solidFill>
                  <a:schemeClr val="bg2"/>
                </a:solidFill>
                <a:latin typeface="Arial" panose="020B0604020202020204" pitchFamily="34" charset="0"/>
                <a:cs typeface="Arial" panose="020B0604020202020204" pitchFamily="34" charset="0"/>
              </a:defRPr>
            </a:lvl6pPr>
            <a:lvl7pPr marL="2400300" indent="-342900" defTabSz="342900" eaLnBrk="0" fontAlgn="base" hangingPunct="0">
              <a:lnSpc>
                <a:spcPct val="90000"/>
              </a:lnSpc>
              <a:spcBef>
                <a:spcPts val="375"/>
              </a:spcBef>
              <a:spcAft>
                <a:spcPct val="0"/>
              </a:spcAft>
              <a:buFont typeface="Arial" panose="020B0604020202020204" pitchFamily="34" charset="0"/>
              <a:buChar char="•"/>
              <a:defRPr sz="2400">
                <a:solidFill>
                  <a:schemeClr val="bg2"/>
                </a:solidFill>
                <a:latin typeface="Arial" panose="020B0604020202020204" pitchFamily="34" charset="0"/>
                <a:cs typeface="Arial" panose="020B0604020202020204" pitchFamily="34" charset="0"/>
              </a:defRPr>
            </a:lvl7pPr>
            <a:lvl8pPr marL="2743200" indent="-342900" defTabSz="342900" eaLnBrk="0" fontAlgn="base" hangingPunct="0">
              <a:lnSpc>
                <a:spcPct val="90000"/>
              </a:lnSpc>
              <a:spcBef>
                <a:spcPts val="375"/>
              </a:spcBef>
              <a:spcAft>
                <a:spcPct val="0"/>
              </a:spcAft>
              <a:buFont typeface="Arial" panose="020B0604020202020204" pitchFamily="34" charset="0"/>
              <a:buChar char="•"/>
              <a:defRPr sz="2400">
                <a:solidFill>
                  <a:schemeClr val="bg2"/>
                </a:solidFill>
                <a:latin typeface="Arial" panose="020B0604020202020204" pitchFamily="34" charset="0"/>
                <a:cs typeface="Arial" panose="020B0604020202020204" pitchFamily="34" charset="0"/>
              </a:defRPr>
            </a:lvl8pPr>
            <a:lvl9pPr marL="3086100" indent="-342900" defTabSz="342900" eaLnBrk="0" fontAlgn="base" hangingPunct="0">
              <a:lnSpc>
                <a:spcPct val="90000"/>
              </a:lnSpc>
              <a:spcBef>
                <a:spcPts val="375"/>
              </a:spcBef>
              <a:spcAft>
                <a:spcPct val="0"/>
              </a:spcAft>
              <a:buFont typeface="Arial" panose="020B0604020202020204" pitchFamily="34" charset="0"/>
              <a:buChar char="•"/>
              <a:defRPr sz="2400">
                <a:solidFill>
                  <a:schemeClr val="bg2"/>
                </a:solidFill>
                <a:latin typeface="Arial" panose="020B0604020202020204" pitchFamily="34" charset="0"/>
                <a:cs typeface="Arial" panose="020B0604020202020204" pitchFamily="34" charset="0"/>
              </a:defRPr>
            </a:lvl9pPr>
          </a:lstStyle>
          <a:p>
            <a:pPr algn="r">
              <a:lnSpc>
                <a:spcPct val="100000"/>
              </a:lnSpc>
              <a:spcBef>
                <a:spcPct val="0"/>
              </a:spcBef>
              <a:buNone/>
            </a:pPr>
            <a:fld id="{E8B1085F-E4D1-4EB2-9875-0482175F5065}" type="slidenum">
              <a:rPr lang="en-US" altLang="en-US" sz="675">
                <a:solidFill>
                  <a:srgbClr val="FFFFFF"/>
                </a:solidFill>
                <a:latin typeface="Calibri" panose="020F0502020204030204" pitchFamily="34" charset="0"/>
              </a:rPr>
              <a:pPr algn="r">
                <a:lnSpc>
                  <a:spcPct val="100000"/>
                </a:lnSpc>
                <a:spcBef>
                  <a:spcPct val="0"/>
                </a:spcBef>
                <a:buNone/>
              </a:pPr>
              <a:t>6</a:t>
            </a:fld>
            <a:endParaRPr lang="en-US" altLang="en-US" sz="675">
              <a:solidFill>
                <a:srgbClr val="FFFFFF"/>
              </a:solidFill>
              <a:latin typeface="Calibri" panose="020F0502020204030204" pitchFamily="34" charset="0"/>
            </a:endParaRPr>
          </a:p>
        </p:txBody>
      </p:sp>
      <p:sp>
        <p:nvSpPr>
          <p:cNvPr id="90116" name="Rectangle 5">
            <a:extLst>
              <a:ext uri="{FF2B5EF4-FFF2-40B4-BE49-F238E27FC236}">
                <a16:creationId xmlns:a16="http://schemas.microsoft.com/office/drawing/2014/main" id="{CB48B572-04F3-34B1-6907-D5E6C16008E2}"/>
              </a:ext>
            </a:extLst>
          </p:cNvPr>
          <p:cNvSpPr>
            <a:spLocks noChangeArrowheads="1"/>
          </p:cNvSpPr>
          <p:nvPr/>
        </p:nvSpPr>
        <p:spPr bwMode="auto">
          <a:xfrm>
            <a:off x="14287" y="5516167"/>
            <a:ext cx="8615363" cy="36907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defRPr/>
            </a:pPr>
            <a:r>
              <a:rPr lang="en-US" altLang="en-US" sz="899" dirty="0">
                <a:solidFill>
                  <a:prstClr val="black"/>
                </a:solidFill>
                <a:cs typeface="Arial" panose="020B0604020202020204" pitchFamily="34" charset="0"/>
              </a:rPr>
              <a:t>Greenwood DA, Howell F, Scher L, et al. A Framework for Optimizing Technology-Enabled Diabetes and Cardiometabolic Care and Education: The Role of the Diabetes Care and Education Specialist. The Diabetes Educator. 2020;46(4):315-322. doi:10.1177/0145721720935125</a:t>
            </a:r>
          </a:p>
        </p:txBody>
      </p:sp>
      <p:pic>
        <p:nvPicPr>
          <p:cNvPr id="99333" name="Picture 4">
            <a:extLst>
              <a:ext uri="{FF2B5EF4-FFF2-40B4-BE49-F238E27FC236}">
                <a16:creationId xmlns:a16="http://schemas.microsoft.com/office/drawing/2014/main" id="{AC08F9DF-68CF-E3FF-2201-F45E39E92D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1551" y="1069776"/>
            <a:ext cx="6131827" cy="46065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8" name="TextBox 6">
            <a:extLst>
              <a:ext uri="{FF2B5EF4-FFF2-40B4-BE49-F238E27FC236}">
                <a16:creationId xmlns:a16="http://schemas.microsoft.com/office/drawing/2014/main" id="{7CDA22E6-3595-A6E9-FB46-170BB58AF60A}"/>
              </a:ext>
            </a:extLst>
          </p:cNvPr>
          <p:cNvSpPr txBox="1">
            <a:spLocks noChangeArrowheads="1"/>
          </p:cNvSpPr>
          <p:nvPr/>
        </p:nvSpPr>
        <p:spPr bwMode="auto">
          <a:xfrm>
            <a:off x="346473" y="2149078"/>
            <a:ext cx="1939527" cy="3413755"/>
          </a:xfrm>
          <a:prstGeom prst="rect">
            <a:avLst/>
          </a:prstGeom>
          <a:solidFill>
            <a:srgbClr val="BD07A3">
              <a:alpha val="45882"/>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en-US" sz="2698" dirty="0">
                <a:solidFill>
                  <a:srgbClr val="000000"/>
                </a:solidFill>
                <a:latin typeface="Calibri" panose="020F0502020204030204" pitchFamily="34" charset="0"/>
                <a:cs typeface="Calibri" panose="020F0502020204030204" pitchFamily="34" charset="0"/>
              </a:rPr>
              <a:t>A framework to overcome barriers to technology use and therapeutic inertia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4">
            <a:extLst>
              <a:ext uri="{FF2B5EF4-FFF2-40B4-BE49-F238E27FC236}">
                <a16:creationId xmlns:a16="http://schemas.microsoft.com/office/drawing/2014/main" id="{4C1EED6B-03EF-89F3-3F26-F69CB4D1EC36}"/>
              </a:ext>
            </a:extLst>
          </p:cNvPr>
          <p:cNvSpPr>
            <a:spLocks noGrp="1"/>
          </p:cNvSpPr>
          <p:nvPr>
            <p:ph type="title"/>
          </p:nvPr>
        </p:nvSpPr>
        <p:spPr>
          <a:xfrm>
            <a:off x="-18855" y="458012"/>
            <a:ext cx="9141619" cy="994172"/>
          </a:xfrm>
        </p:spPr>
        <p:txBody>
          <a:bodyPr/>
          <a:lstStyle/>
          <a:p>
            <a:r>
              <a:rPr lang="en-US" altLang="en-US" dirty="0"/>
              <a:t>Patch Pumps</a:t>
            </a:r>
          </a:p>
        </p:txBody>
      </p:sp>
      <p:sp>
        <p:nvSpPr>
          <p:cNvPr id="6" name="Text Placeholder 5">
            <a:extLst>
              <a:ext uri="{FF2B5EF4-FFF2-40B4-BE49-F238E27FC236}">
                <a16:creationId xmlns:a16="http://schemas.microsoft.com/office/drawing/2014/main" id="{A492192C-D576-7CD8-6C00-D58331F122F8}"/>
              </a:ext>
            </a:extLst>
          </p:cNvPr>
          <p:cNvSpPr>
            <a:spLocks noGrp="1"/>
          </p:cNvSpPr>
          <p:nvPr>
            <p:ph type="body" idx="1"/>
          </p:nvPr>
        </p:nvSpPr>
        <p:spPr>
          <a:xfrm>
            <a:off x="629842" y="2118122"/>
            <a:ext cx="3868340" cy="617934"/>
          </a:xfrm>
        </p:spPr>
        <p:txBody>
          <a:bodyPr/>
          <a:lstStyle/>
          <a:p>
            <a:pPr>
              <a:defRPr/>
            </a:pPr>
            <a:r>
              <a:rPr lang="en-US" sz="1998" dirty="0"/>
              <a:t>Cequr Simplicity </a:t>
            </a:r>
            <a:endParaRPr lang="en-US" dirty="0"/>
          </a:p>
        </p:txBody>
      </p:sp>
      <p:sp>
        <p:nvSpPr>
          <p:cNvPr id="7" name="Content Placeholder 6">
            <a:extLst>
              <a:ext uri="{FF2B5EF4-FFF2-40B4-BE49-F238E27FC236}">
                <a16:creationId xmlns:a16="http://schemas.microsoft.com/office/drawing/2014/main" id="{DA9109CA-B821-2A2F-F5D9-C62ACAE48FC3}"/>
              </a:ext>
            </a:extLst>
          </p:cNvPr>
          <p:cNvSpPr>
            <a:spLocks noGrp="1"/>
          </p:cNvSpPr>
          <p:nvPr>
            <p:ph sz="half" idx="2"/>
          </p:nvPr>
        </p:nvSpPr>
        <p:spPr>
          <a:xfrm>
            <a:off x="629842" y="2736056"/>
            <a:ext cx="3868340" cy="3588543"/>
          </a:xfrm>
        </p:spPr>
        <p:txBody>
          <a:bodyPr>
            <a:normAutofit fontScale="32500" lnSpcReduction="20000"/>
          </a:bodyPr>
          <a:lstStyle/>
          <a:p>
            <a:pPr>
              <a:lnSpc>
                <a:spcPct val="120000"/>
              </a:lnSpc>
              <a:defRPr/>
            </a:pPr>
            <a:r>
              <a:rPr lang="en-US" sz="5500" dirty="0"/>
              <a:t>Bolus pump patch only</a:t>
            </a:r>
          </a:p>
          <a:p>
            <a:pPr>
              <a:lnSpc>
                <a:spcPct val="120000"/>
              </a:lnSpc>
              <a:defRPr/>
            </a:pPr>
            <a:r>
              <a:rPr lang="en-US" sz="5500" dirty="0"/>
              <a:t>Approved for adults with T1DM or T2DM</a:t>
            </a:r>
          </a:p>
          <a:p>
            <a:pPr>
              <a:lnSpc>
                <a:spcPct val="120000"/>
              </a:lnSpc>
              <a:defRPr/>
            </a:pPr>
            <a:r>
              <a:rPr lang="en-US" sz="5500" dirty="0"/>
              <a:t>Holds up to 200 units of rapid acting insulin</a:t>
            </a:r>
          </a:p>
          <a:p>
            <a:pPr>
              <a:lnSpc>
                <a:spcPct val="120000"/>
              </a:lnSpc>
              <a:defRPr/>
            </a:pPr>
            <a:r>
              <a:rPr lang="en-US" sz="5500" dirty="0"/>
              <a:t>On-demand bolus doses in 2 unit increments </a:t>
            </a:r>
          </a:p>
          <a:p>
            <a:pPr>
              <a:lnSpc>
                <a:spcPct val="120000"/>
              </a:lnSpc>
              <a:defRPr/>
            </a:pPr>
            <a:r>
              <a:rPr lang="en-US" sz="5500" dirty="0"/>
              <a:t>Doses administered via clicks directly on the device</a:t>
            </a:r>
          </a:p>
          <a:p>
            <a:pPr>
              <a:lnSpc>
                <a:spcPct val="120000"/>
              </a:lnSpc>
              <a:defRPr/>
            </a:pPr>
            <a:r>
              <a:rPr lang="en-US" sz="5500" dirty="0"/>
              <a:t>Must be changed every 4 days</a:t>
            </a:r>
          </a:p>
          <a:p>
            <a:pPr>
              <a:defRPr/>
            </a:pPr>
            <a:endParaRPr lang="en-US" dirty="0"/>
          </a:p>
        </p:txBody>
      </p:sp>
      <p:sp>
        <p:nvSpPr>
          <p:cNvPr id="8" name="Text Placeholder 7">
            <a:extLst>
              <a:ext uri="{FF2B5EF4-FFF2-40B4-BE49-F238E27FC236}">
                <a16:creationId xmlns:a16="http://schemas.microsoft.com/office/drawing/2014/main" id="{1C57FC7A-9D88-D87F-10BB-41548F6D22FC}"/>
              </a:ext>
            </a:extLst>
          </p:cNvPr>
          <p:cNvSpPr>
            <a:spLocks noGrp="1"/>
          </p:cNvSpPr>
          <p:nvPr>
            <p:ph type="body" sz="quarter" idx="3"/>
          </p:nvPr>
        </p:nvSpPr>
        <p:spPr>
          <a:xfrm>
            <a:off x="4760118" y="1888928"/>
            <a:ext cx="3887391" cy="617934"/>
          </a:xfrm>
        </p:spPr>
        <p:txBody>
          <a:bodyPr/>
          <a:lstStyle/>
          <a:p>
            <a:pPr>
              <a:defRPr/>
            </a:pPr>
            <a:r>
              <a:rPr lang="en-US" altLang="en-US" sz="1998" dirty="0"/>
              <a:t>V-Go</a:t>
            </a:r>
            <a:endParaRPr lang="en-US" dirty="0"/>
          </a:p>
        </p:txBody>
      </p:sp>
      <p:sp>
        <p:nvSpPr>
          <p:cNvPr id="9" name="Content Placeholder 8">
            <a:extLst>
              <a:ext uri="{FF2B5EF4-FFF2-40B4-BE49-F238E27FC236}">
                <a16:creationId xmlns:a16="http://schemas.microsoft.com/office/drawing/2014/main" id="{BD2A76C8-A3A4-1588-8081-47D4618B37BC}"/>
              </a:ext>
            </a:extLst>
          </p:cNvPr>
          <p:cNvSpPr>
            <a:spLocks noGrp="1"/>
          </p:cNvSpPr>
          <p:nvPr>
            <p:ph sz="quarter" idx="4"/>
          </p:nvPr>
        </p:nvSpPr>
        <p:spPr>
          <a:xfrm>
            <a:off x="4760118" y="2582308"/>
            <a:ext cx="3887391" cy="3588544"/>
          </a:xfrm>
        </p:spPr>
        <p:txBody>
          <a:bodyPr>
            <a:normAutofit fontScale="32500" lnSpcReduction="20000"/>
          </a:bodyPr>
          <a:lstStyle/>
          <a:p>
            <a:pPr>
              <a:lnSpc>
                <a:spcPct val="120000"/>
              </a:lnSpc>
              <a:defRPr/>
            </a:pPr>
            <a:r>
              <a:rPr lang="en-US" sz="5500" dirty="0"/>
              <a:t>24 hr. basal/bolus patch pump</a:t>
            </a:r>
          </a:p>
          <a:p>
            <a:pPr>
              <a:lnSpc>
                <a:spcPct val="120000"/>
              </a:lnSpc>
              <a:defRPr/>
            </a:pPr>
            <a:r>
              <a:rPr lang="en-US" sz="5500" dirty="0"/>
              <a:t>Approved for adults with T2DM</a:t>
            </a:r>
          </a:p>
          <a:p>
            <a:pPr>
              <a:lnSpc>
                <a:spcPct val="120000"/>
              </a:lnSpc>
              <a:defRPr/>
            </a:pPr>
            <a:r>
              <a:rPr lang="en-US" sz="5500" dirty="0"/>
              <a:t>Allows 20, 30, 40 unit basal rate options </a:t>
            </a:r>
          </a:p>
          <a:p>
            <a:pPr>
              <a:lnSpc>
                <a:spcPct val="120000"/>
              </a:lnSpc>
              <a:defRPr/>
            </a:pPr>
            <a:r>
              <a:rPr lang="en-US" sz="5500" dirty="0"/>
              <a:t>On-demand bolus doses in 2 unit increments </a:t>
            </a:r>
          </a:p>
          <a:p>
            <a:pPr lvl="1">
              <a:lnSpc>
                <a:spcPct val="120000"/>
              </a:lnSpc>
              <a:defRPr/>
            </a:pPr>
            <a:r>
              <a:rPr lang="en-US" sz="4900" dirty="0"/>
              <a:t>Up to 36 units/24 </a:t>
            </a:r>
            <a:r>
              <a:rPr lang="en-US" sz="4900" dirty="0" err="1"/>
              <a:t>hrs</a:t>
            </a:r>
            <a:endParaRPr lang="en-US" sz="4900" dirty="0"/>
          </a:p>
          <a:p>
            <a:pPr>
              <a:lnSpc>
                <a:spcPct val="120000"/>
              </a:lnSpc>
              <a:defRPr/>
            </a:pPr>
            <a:r>
              <a:rPr lang="en-US" sz="5500" dirty="0"/>
              <a:t>Doses administered via clicks directly on the device</a:t>
            </a:r>
          </a:p>
          <a:p>
            <a:pPr>
              <a:lnSpc>
                <a:spcPct val="120000"/>
              </a:lnSpc>
              <a:defRPr/>
            </a:pPr>
            <a:r>
              <a:rPr lang="en-US" sz="5500" dirty="0"/>
              <a:t>Must be changed daily </a:t>
            </a:r>
          </a:p>
          <a:p>
            <a:pPr>
              <a:defRPr/>
            </a:pPr>
            <a:endParaRPr lang="en-US" dirty="0"/>
          </a:p>
        </p:txBody>
      </p:sp>
      <p:sp>
        <p:nvSpPr>
          <p:cNvPr id="11" name="TextBox 10">
            <a:extLst>
              <a:ext uri="{FF2B5EF4-FFF2-40B4-BE49-F238E27FC236}">
                <a16:creationId xmlns:a16="http://schemas.microsoft.com/office/drawing/2014/main" id="{8282C447-CA57-C8CC-2D9F-FAFCF80B7CD8}"/>
              </a:ext>
            </a:extLst>
          </p:cNvPr>
          <p:cNvSpPr txBox="1"/>
          <p:nvPr/>
        </p:nvSpPr>
        <p:spPr>
          <a:xfrm>
            <a:off x="457200" y="6485391"/>
            <a:ext cx="7784307" cy="363865"/>
          </a:xfrm>
          <a:prstGeom prst="rect">
            <a:avLst/>
          </a:prstGeom>
          <a:noFill/>
        </p:spPr>
        <p:txBody>
          <a:bodyPr wrap="square" lIns="86027" tIns="43013" rIns="86027" bIns="43013">
            <a:spAutoFit/>
          </a:bodyPr>
          <a:lstStyle/>
          <a:p>
            <a:pPr defTabSz="456777" eaLnBrk="0" hangingPunct="0">
              <a:defRPr/>
            </a:pPr>
            <a:r>
              <a:rPr lang="en-US" sz="900" dirty="0" err="1">
                <a:solidFill>
                  <a:prstClr val="black"/>
                </a:solidFill>
                <a:latin typeface="Calibri"/>
              </a:rPr>
              <a:t>Cequr</a:t>
            </a:r>
            <a:r>
              <a:rPr lang="en-US" sz="900" dirty="0">
                <a:solidFill>
                  <a:prstClr val="black"/>
                </a:solidFill>
                <a:latin typeface="Calibri"/>
              </a:rPr>
              <a:t> Simplicity Product Guide: https://myceqursimplicity.com/wp-content/uploads/User-Guide.pdf</a:t>
            </a:r>
          </a:p>
          <a:p>
            <a:pPr defTabSz="456777" eaLnBrk="0" hangingPunct="0">
              <a:defRPr/>
            </a:pPr>
            <a:r>
              <a:rPr lang="en-US" sz="900" dirty="0">
                <a:solidFill>
                  <a:prstClr val="black"/>
                </a:solidFill>
                <a:latin typeface="Calibri"/>
              </a:rPr>
              <a:t>V-Go Product Guide: https://www.go-vgo.com/wp-content/uploads/2018/06/instructions-for-patient-use.pdf</a:t>
            </a:r>
            <a:endParaRPr lang="en-US" altLang="en-US" sz="900" dirty="0">
              <a:solidFill>
                <a:srgbClr val="44546A"/>
              </a:solidFill>
              <a:latin typeface="Calibri"/>
            </a:endParaRPr>
          </a:p>
        </p:txBody>
      </p:sp>
      <p:pic>
        <p:nvPicPr>
          <p:cNvPr id="195592" name="Picture 2">
            <a:extLst>
              <a:ext uri="{FF2B5EF4-FFF2-40B4-BE49-F238E27FC236}">
                <a16:creationId xmlns:a16="http://schemas.microsoft.com/office/drawing/2014/main" id="{FE739F11-F96D-C6FB-E00C-DC3A62D3A5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9223"/>
          <a:stretch>
            <a:fillRect/>
          </a:stretch>
        </p:blipFill>
        <p:spPr bwMode="auto">
          <a:xfrm>
            <a:off x="971550" y="1243690"/>
            <a:ext cx="571500" cy="694970"/>
          </a:xfrm>
          <a:prstGeom prst="rect">
            <a:avLst/>
          </a:prstGeom>
          <a:solidFill>
            <a:srgbClr val="C8ACA0"/>
          </a:solidFill>
          <a:ln>
            <a:noFill/>
          </a:ln>
        </p:spPr>
      </p:pic>
      <p:pic>
        <p:nvPicPr>
          <p:cNvPr id="195593" name="Picture 1">
            <a:extLst>
              <a:ext uri="{FF2B5EF4-FFF2-40B4-BE49-F238E27FC236}">
                <a16:creationId xmlns:a16="http://schemas.microsoft.com/office/drawing/2014/main" id="{5DE1D0AD-F8A6-D46A-CB0C-50FED94C74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899" y="454602"/>
            <a:ext cx="1688306" cy="93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CAE20678-ABF7-D761-3DC3-848810C930B3}"/>
              </a:ext>
            </a:extLst>
          </p:cNvPr>
          <p:cNvSpPr/>
          <p:nvPr/>
        </p:nvSpPr>
        <p:spPr>
          <a:xfrm>
            <a:off x="1128713" y="1334358"/>
            <a:ext cx="78581" cy="450152"/>
          </a:xfrm>
          <a:custGeom>
            <a:avLst/>
            <a:gdLst>
              <a:gd name="connsiteX0" fmla="*/ 0 w 76200"/>
              <a:gd name="connsiteY0" fmla="*/ 0 h 583057"/>
              <a:gd name="connsiteX1" fmla="*/ 76200 w 76200"/>
              <a:gd name="connsiteY1" fmla="*/ 0 h 583057"/>
              <a:gd name="connsiteX2" fmla="*/ 76200 w 76200"/>
              <a:gd name="connsiteY2" fmla="*/ 583057 h 583057"/>
              <a:gd name="connsiteX3" fmla="*/ 0 w 76200"/>
              <a:gd name="connsiteY3" fmla="*/ 583057 h 583057"/>
              <a:gd name="connsiteX4" fmla="*/ 0 w 76200"/>
              <a:gd name="connsiteY4" fmla="*/ 0 h 583057"/>
              <a:gd name="connsiteX0" fmla="*/ 19050 w 95250"/>
              <a:gd name="connsiteY0" fmla="*/ 0 h 596392"/>
              <a:gd name="connsiteX1" fmla="*/ 95250 w 95250"/>
              <a:gd name="connsiteY1" fmla="*/ 0 h 596392"/>
              <a:gd name="connsiteX2" fmla="*/ 95250 w 95250"/>
              <a:gd name="connsiteY2" fmla="*/ 583057 h 596392"/>
              <a:gd name="connsiteX3" fmla="*/ 0 w 95250"/>
              <a:gd name="connsiteY3" fmla="*/ 596392 h 596392"/>
              <a:gd name="connsiteX4" fmla="*/ 19050 w 95250"/>
              <a:gd name="connsiteY4" fmla="*/ 0 h 596392"/>
              <a:gd name="connsiteX0" fmla="*/ 19050 w 104775"/>
              <a:gd name="connsiteY0" fmla="*/ 0 h 600202"/>
              <a:gd name="connsiteX1" fmla="*/ 95250 w 104775"/>
              <a:gd name="connsiteY1" fmla="*/ 0 h 600202"/>
              <a:gd name="connsiteX2" fmla="*/ 104775 w 104775"/>
              <a:gd name="connsiteY2" fmla="*/ 600202 h 600202"/>
              <a:gd name="connsiteX3" fmla="*/ 0 w 104775"/>
              <a:gd name="connsiteY3" fmla="*/ 596392 h 600202"/>
              <a:gd name="connsiteX4" fmla="*/ 19050 w 104775"/>
              <a:gd name="connsiteY4" fmla="*/ 0 h 60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600202">
                <a:moveTo>
                  <a:pt x="19050" y="0"/>
                </a:moveTo>
                <a:lnTo>
                  <a:pt x="95250" y="0"/>
                </a:lnTo>
                <a:lnTo>
                  <a:pt x="104775" y="600202"/>
                </a:lnTo>
                <a:lnTo>
                  <a:pt x="0" y="596392"/>
                </a:lnTo>
                <a:lnTo>
                  <a:pt x="19050" y="0"/>
                </a:lnTo>
                <a:close/>
              </a:path>
            </a:pathLst>
          </a:cu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dirty="0">
              <a:ln>
                <a:solidFill>
                  <a:srgbClr val="C8ACA0"/>
                </a:solidFill>
              </a:ln>
              <a:solidFill>
                <a:prstClr val="white"/>
              </a:solidFill>
              <a:latin typeface="Calibri" panose="020F0502020204030204"/>
            </a:endParaRPr>
          </a:p>
        </p:txBody>
      </p:sp>
      <p:sp>
        <p:nvSpPr>
          <p:cNvPr id="3" name="Oval 2">
            <a:extLst>
              <a:ext uri="{FF2B5EF4-FFF2-40B4-BE49-F238E27FC236}">
                <a16:creationId xmlns:a16="http://schemas.microsoft.com/office/drawing/2014/main" id="{2CEFA355-29A1-AFFE-9B16-5197C23FCEC1}"/>
              </a:ext>
            </a:extLst>
          </p:cNvPr>
          <p:cNvSpPr/>
          <p:nvPr/>
        </p:nvSpPr>
        <p:spPr>
          <a:xfrm>
            <a:off x="1003953" y="1371600"/>
            <a:ext cx="34289" cy="412910"/>
          </a:xfrm>
          <a:prstGeom prst="ellipse">
            <a:avLst/>
          </a:pr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solidFill>
                <a:prstClr val="white"/>
              </a:solidFill>
              <a:latin typeface="Calibri" panose="020F0502020204030204"/>
            </a:endParaRPr>
          </a:p>
        </p:txBody>
      </p:sp>
      <p:sp>
        <p:nvSpPr>
          <p:cNvPr id="4" name="Rectangle 3">
            <a:extLst>
              <a:ext uri="{FF2B5EF4-FFF2-40B4-BE49-F238E27FC236}">
                <a16:creationId xmlns:a16="http://schemas.microsoft.com/office/drawing/2014/main" id="{C461F8D3-48C5-16AD-3F0D-21F26BDCE592}"/>
              </a:ext>
            </a:extLst>
          </p:cNvPr>
          <p:cNvSpPr/>
          <p:nvPr/>
        </p:nvSpPr>
        <p:spPr>
          <a:xfrm flipH="1">
            <a:off x="1358027" y="1600200"/>
            <a:ext cx="34290" cy="212528"/>
          </a:xfrm>
          <a:prstGeom prst="rect">
            <a:avLst/>
          </a:prstGeom>
          <a:solidFill>
            <a:srgbClr val="C8A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solidFill>
                <a:prstClr val="white"/>
              </a:solidFill>
              <a:latin typeface="Calibri" panose="020F0502020204030204"/>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4E663C-A309-8901-1E47-C97B37B97ECE}"/>
              </a:ext>
            </a:extLst>
          </p:cNvPr>
          <p:cNvSpPr/>
          <p:nvPr/>
        </p:nvSpPr>
        <p:spPr>
          <a:xfrm>
            <a:off x="6540103" y="4177904"/>
            <a:ext cx="2203847" cy="725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BC64D5AA-EAF8-8AE9-BF46-402D2CD99F7A}"/>
              </a:ext>
            </a:extLst>
          </p:cNvPr>
          <p:cNvSpPr/>
          <p:nvPr/>
        </p:nvSpPr>
        <p:spPr>
          <a:xfrm>
            <a:off x="3486151" y="4177904"/>
            <a:ext cx="1527572" cy="7250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lang="en-US" sz="1350">
              <a:solidFill>
                <a:prstClr val="white"/>
              </a:solidFill>
              <a:latin typeface="Calibri" panose="020F0502020204030204"/>
            </a:endParaRPr>
          </a:p>
        </p:txBody>
      </p:sp>
      <p:sp>
        <p:nvSpPr>
          <p:cNvPr id="9" name="Rectangle 8">
            <a:extLst>
              <a:ext uri="{FF2B5EF4-FFF2-40B4-BE49-F238E27FC236}">
                <a16:creationId xmlns:a16="http://schemas.microsoft.com/office/drawing/2014/main" id="{739BAE39-BD2B-8FFC-7672-41A1ABA0C723}"/>
              </a:ext>
            </a:extLst>
          </p:cNvPr>
          <p:cNvSpPr/>
          <p:nvPr/>
        </p:nvSpPr>
        <p:spPr>
          <a:xfrm>
            <a:off x="919162" y="4354116"/>
            <a:ext cx="1309688" cy="6750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lang="en-US"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093043D4-F95C-C847-E633-C40764DE829E}"/>
              </a:ext>
            </a:extLst>
          </p:cNvPr>
          <p:cNvSpPr/>
          <p:nvPr/>
        </p:nvSpPr>
        <p:spPr>
          <a:xfrm>
            <a:off x="6728222" y="3025378"/>
            <a:ext cx="1595438" cy="7560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984DF81C-8A7F-624A-A765-098CD41A3B6F}"/>
              </a:ext>
            </a:extLst>
          </p:cNvPr>
          <p:cNvSpPr/>
          <p:nvPr/>
        </p:nvSpPr>
        <p:spPr>
          <a:xfrm>
            <a:off x="3314700" y="3112294"/>
            <a:ext cx="1885950" cy="6334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lang="en-US" sz="1350">
              <a:solidFill>
                <a:prstClr val="white"/>
              </a:solidFill>
              <a:latin typeface="Calibri" panose="020F0502020204030204"/>
            </a:endParaRPr>
          </a:p>
        </p:txBody>
      </p:sp>
      <p:sp>
        <p:nvSpPr>
          <p:cNvPr id="4" name="Rectangle 3">
            <a:extLst>
              <a:ext uri="{FF2B5EF4-FFF2-40B4-BE49-F238E27FC236}">
                <a16:creationId xmlns:a16="http://schemas.microsoft.com/office/drawing/2014/main" id="{8AFD1386-6638-104D-4EF0-D2A452AE7E71}"/>
              </a:ext>
            </a:extLst>
          </p:cNvPr>
          <p:cNvSpPr/>
          <p:nvPr/>
        </p:nvSpPr>
        <p:spPr>
          <a:xfrm>
            <a:off x="919162" y="3002756"/>
            <a:ext cx="1309688" cy="685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lang="en-US" sz="1350">
              <a:solidFill>
                <a:prstClr val="white"/>
              </a:solidFill>
              <a:latin typeface="Calibri" panose="020F0502020204030204"/>
            </a:endParaRPr>
          </a:p>
        </p:txBody>
      </p:sp>
      <p:sp>
        <p:nvSpPr>
          <p:cNvPr id="197640" name="Rectangle 2">
            <a:extLst>
              <a:ext uri="{FF2B5EF4-FFF2-40B4-BE49-F238E27FC236}">
                <a16:creationId xmlns:a16="http://schemas.microsoft.com/office/drawing/2014/main" id="{82E48F5B-0600-D188-AA77-5CB41D00B8A6}"/>
              </a:ext>
            </a:extLst>
          </p:cNvPr>
          <p:cNvSpPr>
            <a:spLocks noGrp="1"/>
          </p:cNvSpPr>
          <p:nvPr>
            <p:ph type="title"/>
          </p:nvPr>
        </p:nvSpPr>
        <p:spPr>
          <a:xfrm>
            <a:off x="-114300" y="1955007"/>
            <a:ext cx="9144000" cy="994172"/>
          </a:xfrm>
        </p:spPr>
        <p:txBody>
          <a:bodyPr/>
          <a:lstStyle/>
          <a:p>
            <a:pPr eaLnBrk="1" hangingPunct="1"/>
            <a:r>
              <a:rPr lang="en-US" altLang="en-US"/>
              <a:t>Automated Insulin Delivery Systems</a:t>
            </a:r>
          </a:p>
        </p:txBody>
      </p:sp>
      <p:sp>
        <p:nvSpPr>
          <p:cNvPr id="48131" name="Rectangle 3">
            <a:extLst>
              <a:ext uri="{FF2B5EF4-FFF2-40B4-BE49-F238E27FC236}">
                <a16:creationId xmlns:a16="http://schemas.microsoft.com/office/drawing/2014/main" id="{6C4996EA-1662-6421-6FE8-E6535DF62F20}"/>
              </a:ext>
            </a:extLst>
          </p:cNvPr>
          <p:cNvSpPr>
            <a:spLocks noGrp="1"/>
          </p:cNvSpPr>
          <p:nvPr>
            <p:ph idx="4294967295"/>
          </p:nvPr>
        </p:nvSpPr>
        <p:spPr>
          <a:xfrm>
            <a:off x="585787" y="3112294"/>
            <a:ext cx="1985963" cy="633413"/>
          </a:xfrm>
        </p:spPr>
        <p:txBody>
          <a:bodyPr>
            <a:noAutofit/>
          </a:bodyPr>
          <a:lstStyle/>
          <a:p>
            <a:pPr marL="0" indent="0" algn="ctr" eaLnBrk="1" hangingPunct="1">
              <a:buNone/>
              <a:defRPr/>
            </a:pPr>
            <a:r>
              <a:rPr lang="en-US" altLang="en-US" sz="1499" dirty="0" err="1">
                <a:solidFill>
                  <a:schemeClr val="tx1"/>
                </a:solidFill>
              </a:rPr>
              <a:t>Omnipod</a:t>
            </a:r>
            <a:r>
              <a:rPr lang="en-US" altLang="en-US" sz="1499" dirty="0">
                <a:solidFill>
                  <a:schemeClr val="tx1"/>
                </a:solidFill>
              </a:rPr>
              <a:t> 5</a:t>
            </a:r>
            <a:br>
              <a:rPr lang="en-US" altLang="en-US" sz="1499" dirty="0">
                <a:solidFill>
                  <a:schemeClr val="tx1"/>
                </a:solidFill>
              </a:rPr>
            </a:br>
            <a:r>
              <a:rPr lang="en-US" altLang="en-US" sz="1499" dirty="0">
                <a:solidFill>
                  <a:schemeClr val="tx1"/>
                </a:solidFill>
              </a:rPr>
              <a:t>(</a:t>
            </a:r>
            <a:r>
              <a:rPr lang="en-US" altLang="en-US" sz="1499" dirty="0" err="1">
                <a:solidFill>
                  <a:schemeClr val="tx1"/>
                </a:solidFill>
              </a:rPr>
              <a:t>Insulet</a:t>
            </a:r>
            <a:r>
              <a:rPr lang="en-US" altLang="en-US" sz="1499" dirty="0">
                <a:solidFill>
                  <a:schemeClr val="tx1"/>
                </a:solidFill>
              </a:rPr>
              <a:t>)</a:t>
            </a:r>
          </a:p>
        </p:txBody>
      </p:sp>
      <p:sp>
        <p:nvSpPr>
          <p:cNvPr id="48132" name="Text Box 16">
            <a:extLst>
              <a:ext uri="{FF2B5EF4-FFF2-40B4-BE49-F238E27FC236}">
                <a16:creationId xmlns:a16="http://schemas.microsoft.com/office/drawing/2014/main" id="{C99EF8EC-35DE-5C2F-20A6-E939BBF2EC8C}"/>
              </a:ext>
            </a:extLst>
          </p:cNvPr>
          <p:cNvSpPr txBox="1">
            <a:spLocks noChangeArrowheads="1"/>
          </p:cNvSpPr>
          <p:nvPr/>
        </p:nvSpPr>
        <p:spPr bwMode="auto">
          <a:xfrm>
            <a:off x="3082528" y="3152775"/>
            <a:ext cx="2299097" cy="535879"/>
          </a:xfrm>
          <a:prstGeom prst="rect">
            <a:avLst/>
          </a:prstGeom>
          <a:noFill/>
          <a:ln>
            <a:noFill/>
          </a:ln>
          <a:effectLst/>
        </p:spPr>
        <p:txBody>
          <a:bodyPr lIns="73751" tIns="36875" rIns="73751" bIns="36875">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731558" eaLnBrk="0" hangingPunct="0">
              <a:buClr>
                <a:srgbClr val="7AD0E7"/>
              </a:buClr>
              <a:defRPr/>
            </a:pPr>
            <a:r>
              <a:rPr lang="en-US" altLang="en-US" sz="1499" dirty="0">
                <a:solidFill>
                  <a:prstClr val="white"/>
                </a:solidFill>
                <a:cs typeface="Arial" panose="020B0604020202020204" pitchFamily="34" charset="0"/>
              </a:rPr>
              <a:t>T:slim X2 (Tandem)</a:t>
            </a:r>
          </a:p>
          <a:p>
            <a:pPr algn="ctr" defTabSz="731558" eaLnBrk="0" hangingPunct="0">
              <a:buClr>
                <a:srgbClr val="7AD0E7"/>
              </a:buClr>
              <a:defRPr/>
            </a:pPr>
            <a:r>
              <a:rPr lang="en-US" altLang="en-US" sz="1499" dirty="0">
                <a:solidFill>
                  <a:prstClr val="white"/>
                </a:solidFill>
                <a:cs typeface="Arial" panose="020B0604020202020204" pitchFamily="34" charset="0"/>
              </a:rPr>
              <a:t>Control IQ+</a:t>
            </a:r>
          </a:p>
        </p:txBody>
      </p:sp>
      <p:sp>
        <p:nvSpPr>
          <p:cNvPr id="3" name="Text Box 11">
            <a:extLst>
              <a:ext uri="{FF2B5EF4-FFF2-40B4-BE49-F238E27FC236}">
                <a16:creationId xmlns:a16="http://schemas.microsoft.com/office/drawing/2014/main" id="{DBB7EB84-7AA9-6821-E46A-80946B10741A}"/>
              </a:ext>
            </a:extLst>
          </p:cNvPr>
          <p:cNvSpPr txBox="1">
            <a:spLocks noChangeArrowheads="1"/>
          </p:cNvSpPr>
          <p:nvPr/>
        </p:nvSpPr>
        <p:spPr bwMode="auto">
          <a:xfrm>
            <a:off x="6600825" y="3112294"/>
            <a:ext cx="1753791" cy="582045"/>
          </a:xfrm>
          <a:prstGeom prst="rect">
            <a:avLst/>
          </a:prstGeom>
          <a:noFill/>
          <a:ln>
            <a:noFill/>
          </a:ln>
          <a:effectLst/>
        </p:spPr>
        <p:txBody>
          <a:bodyPr lIns="73751" tIns="36875" rIns="73751" bIns="36875">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731558" eaLnBrk="0" hangingPunct="0">
              <a:spcBef>
                <a:spcPct val="20000"/>
              </a:spcBef>
              <a:buClr>
                <a:srgbClr val="7AD0E7"/>
              </a:buClr>
              <a:defRPr/>
            </a:pPr>
            <a:r>
              <a:rPr lang="en-US" altLang="en-US" sz="1499" dirty="0">
                <a:solidFill>
                  <a:prstClr val="white"/>
                </a:solidFill>
                <a:cs typeface="Arial" panose="020B0604020202020204" pitchFamily="34" charset="0"/>
              </a:rPr>
              <a:t>780G </a:t>
            </a:r>
          </a:p>
          <a:p>
            <a:pPr algn="ctr" defTabSz="731558" eaLnBrk="0" hangingPunct="0">
              <a:spcBef>
                <a:spcPct val="20000"/>
              </a:spcBef>
              <a:buClr>
                <a:srgbClr val="7AD0E7"/>
              </a:buClr>
              <a:defRPr/>
            </a:pPr>
            <a:r>
              <a:rPr lang="en-US" altLang="en-US" sz="1499" dirty="0">
                <a:solidFill>
                  <a:prstClr val="white"/>
                </a:solidFill>
                <a:cs typeface="Arial" panose="020B0604020202020204" pitchFamily="34" charset="0"/>
              </a:rPr>
              <a:t>(</a:t>
            </a:r>
            <a:r>
              <a:rPr lang="en-US" altLang="en-US" sz="1499" dirty="0" err="1">
                <a:solidFill>
                  <a:prstClr val="white"/>
                </a:solidFill>
                <a:cs typeface="Arial" panose="020B0604020202020204" pitchFamily="34" charset="0"/>
              </a:rPr>
              <a:t>Minimed</a:t>
            </a:r>
            <a:r>
              <a:rPr lang="en-US" altLang="en-US" sz="1499" dirty="0">
                <a:solidFill>
                  <a:prstClr val="white"/>
                </a:solidFill>
                <a:cs typeface="Arial" panose="020B0604020202020204" pitchFamily="34" charset="0"/>
              </a:rPr>
              <a:t>)</a:t>
            </a:r>
          </a:p>
        </p:txBody>
      </p:sp>
      <p:sp>
        <p:nvSpPr>
          <p:cNvPr id="6" name="Text Box 11">
            <a:extLst>
              <a:ext uri="{FF2B5EF4-FFF2-40B4-BE49-F238E27FC236}">
                <a16:creationId xmlns:a16="http://schemas.microsoft.com/office/drawing/2014/main" id="{751EBB05-D94D-0D43-9637-36C863ED5BB4}"/>
              </a:ext>
            </a:extLst>
          </p:cNvPr>
          <p:cNvSpPr txBox="1">
            <a:spLocks noChangeArrowheads="1"/>
          </p:cNvSpPr>
          <p:nvPr/>
        </p:nvSpPr>
        <p:spPr bwMode="auto">
          <a:xfrm>
            <a:off x="6457951" y="4354116"/>
            <a:ext cx="2135981" cy="305174"/>
          </a:xfrm>
          <a:prstGeom prst="rect">
            <a:avLst/>
          </a:prstGeom>
          <a:noFill/>
          <a:ln>
            <a:noFill/>
          </a:ln>
          <a:effectLst/>
        </p:spPr>
        <p:txBody>
          <a:bodyPr lIns="73751" tIns="36875" rIns="73751" bIns="36875">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731558" eaLnBrk="0" hangingPunct="0">
              <a:spcBef>
                <a:spcPct val="20000"/>
              </a:spcBef>
              <a:buClr>
                <a:srgbClr val="7AD0E7"/>
              </a:buClr>
              <a:defRPr/>
            </a:pPr>
            <a:r>
              <a:rPr lang="en-US" altLang="en-US" sz="1499" dirty="0" err="1">
                <a:solidFill>
                  <a:prstClr val="white"/>
                </a:solidFill>
                <a:cs typeface="Arial" panose="020B0604020202020204" pitchFamily="34" charset="0"/>
              </a:rPr>
              <a:t>Twiist</a:t>
            </a:r>
            <a:r>
              <a:rPr lang="en-US" altLang="en-US" sz="1499" dirty="0">
                <a:solidFill>
                  <a:prstClr val="white"/>
                </a:solidFill>
                <a:cs typeface="Arial" panose="020B0604020202020204" pitchFamily="34" charset="0"/>
              </a:rPr>
              <a:t> Loop (Sequel)</a:t>
            </a:r>
          </a:p>
        </p:txBody>
      </p:sp>
      <p:sp>
        <p:nvSpPr>
          <p:cNvPr id="7" name="Text Box 11">
            <a:extLst>
              <a:ext uri="{FF2B5EF4-FFF2-40B4-BE49-F238E27FC236}">
                <a16:creationId xmlns:a16="http://schemas.microsoft.com/office/drawing/2014/main" id="{302E9C56-7AB7-32FF-34F4-AE28D5B035C3}"/>
              </a:ext>
            </a:extLst>
          </p:cNvPr>
          <p:cNvSpPr txBox="1">
            <a:spLocks noChangeArrowheads="1"/>
          </p:cNvSpPr>
          <p:nvPr/>
        </p:nvSpPr>
        <p:spPr bwMode="auto">
          <a:xfrm>
            <a:off x="800101" y="4354116"/>
            <a:ext cx="1527572" cy="549761"/>
          </a:xfrm>
          <a:prstGeom prst="rect">
            <a:avLst/>
          </a:prstGeom>
          <a:noFill/>
          <a:ln>
            <a:noFill/>
          </a:ln>
          <a:effectLst/>
        </p:spPr>
        <p:txBody>
          <a:bodyPr lIns="41523" tIns="20762" rIns="41523" bIns="20762">
            <a:spAutoFit/>
          </a:bodyPr>
          <a:lstStyle>
            <a:lvl1pPr defTabSz="977900">
              <a:defRPr>
                <a:solidFill>
                  <a:schemeClr val="tx1"/>
                </a:solidFill>
                <a:latin typeface="Arial" panose="020B0604020202020204" pitchFamily="34" charset="0"/>
              </a:defRPr>
            </a:lvl1pPr>
            <a:lvl2pPr marL="742950" indent="-285750" defTabSz="977900">
              <a:defRPr>
                <a:solidFill>
                  <a:schemeClr val="tx1"/>
                </a:solidFill>
                <a:latin typeface="Arial" panose="020B0604020202020204" pitchFamily="34" charset="0"/>
              </a:defRPr>
            </a:lvl2pPr>
            <a:lvl3pPr marL="1143000" indent="-228600" defTabSz="977900">
              <a:defRPr>
                <a:solidFill>
                  <a:schemeClr val="tx1"/>
                </a:solidFill>
                <a:latin typeface="Arial" panose="020B0604020202020204" pitchFamily="34" charset="0"/>
              </a:defRPr>
            </a:lvl3pPr>
            <a:lvl4pPr marL="1600200" indent="-228600" defTabSz="977900">
              <a:defRPr>
                <a:solidFill>
                  <a:schemeClr val="tx1"/>
                </a:solidFill>
                <a:latin typeface="Arial" panose="020B0604020202020204" pitchFamily="34" charset="0"/>
              </a:defRPr>
            </a:lvl4pPr>
            <a:lvl5pPr marL="2057400" indent="-228600" defTabSz="977900">
              <a:defRPr>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defRPr>
            </a:lvl9pPr>
          </a:lstStyle>
          <a:p>
            <a:pPr algn="ctr" defTabSz="412552" eaLnBrk="0" hangingPunct="0">
              <a:spcBef>
                <a:spcPct val="20000"/>
              </a:spcBef>
              <a:buClr>
                <a:srgbClr val="7AD0E7"/>
              </a:buClr>
              <a:defRPr/>
            </a:pPr>
            <a:r>
              <a:rPr lang="en-US" altLang="en-US" sz="1500" dirty="0">
                <a:solidFill>
                  <a:prstClr val="white"/>
                </a:solidFill>
                <a:latin typeface="Calibri" panose="020F0502020204030204"/>
                <a:cs typeface="Arial" panose="020B0604020202020204" pitchFamily="34" charset="0"/>
              </a:rPr>
              <a:t> </a:t>
            </a:r>
            <a:r>
              <a:rPr lang="en-US" altLang="en-US" sz="1500" dirty="0" err="1">
                <a:solidFill>
                  <a:prstClr val="white"/>
                </a:solidFill>
                <a:latin typeface="Calibri" panose="020F0502020204030204"/>
                <a:cs typeface="Arial" panose="020B0604020202020204" pitchFamily="34" charset="0"/>
              </a:rPr>
              <a:t>iLet</a:t>
            </a:r>
            <a:endParaRPr lang="en-US" altLang="en-US" sz="1500" dirty="0">
              <a:solidFill>
                <a:prstClr val="white"/>
              </a:solidFill>
              <a:latin typeface="Calibri" panose="020F0502020204030204"/>
              <a:cs typeface="Arial" panose="020B0604020202020204" pitchFamily="34" charset="0"/>
            </a:endParaRPr>
          </a:p>
          <a:p>
            <a:pPr algn="ctr" defTabSz="412552" eaLnBrk="0" hangingPunct="0">
              <a:spcBef>
                <a:spcPct val="20000"/>
              </a:spcBef>
              <a:buClr>
                <a:srgbClr val="7AD0E7"/>
              </a:buClr>
              <a:defRPr/>
            </a:pPr>
            <a:r>
              <a:rPr lang="en-US" altLang="en-US" sz="1500" dirty="0">
                <a:solidFill>
                  <a:prstClr val="white"/>
                </a:solidFill>
                <a:latin typeface="Calibri" panose="020F0502020204030204"/>
                <a:cs typeface="Arial" panose="020B0604020202020204" pitchFamily="34" charset="0"/>
              </a:rPr>
              <a:t>(Beta Bionics)</a:t>
            </a:r>
          </a:p>
        </p:txBody>
      </p:sp>
      <p:sp>
        <p:nvSpPr>
          <p:cNvPr id="2" name="Text Box 16">
            <a:extLst>
              <a:ext uri="{FF2B5EF4-FFF2-40B4-BE49-F238E27FC236}">
                <a16:creationId xmlns:a16="http://schemas.microsoft.com/office/drawing/2014/main" id="{4122BB1F-A992-B0BB-F86B-8739BAA60499}"/>
              </a:ext>
            </a:extLst>
          </p:cNvPr>
          <p:cNvSpPr txBox="1">
            <a:spLocks noChangeArrowheads="1"/>
          </p:cNvSpPr>
          <p:nvPr/>
        </p:nvSpPr>
        <p:spPr bwMode="auto">
          <a:xfrm>
            <a:off x="3082528" y="4229100"/>
            <a:ext cx="2299097" cy="535879"/>
          </a:xfrm>
          <a:prstGeom prst="rect">
            <a:avLst/>
          </a:prstGeom>
          <a:noFill/>
          <a:ln>
            <a:noFill/>
          </a:ln>
          <a:effectLst/>
        </p:spPr>
        <p:txBody>
          <a:bodyPr lIns="73751" tIns="36875" rIns="73751" bIns="36875">
            <a:spAutoFit/>
          </a:bodyPr>
          <a:lstStyle>
            <a:lvl1pPr defTabSz="976313">
              <a:defRPr>
                <a:solidFill>
                  <a:schemeClr val="tx1"/>
                </a:solidFill>
                <a:latin typeface="Arial" panose="020B0604020202020204" pitchFamily="34" charset="0"/>
              </a:defRPr>
            </a:lvl1pPr>
            <a:lvl2pPr marL="742950" indent="-285750" defTabSz="976313">
              <a:defRPr>
                <a:solidFill>
                  <a:schemeClr val="tx1"/>
                </a:solidFill>
                <a:latin typeface="Arial" panose="020B0604020202020204" pitchFamily="34" charset="0"/>
              </a:defRPr>
            </a:lvl2pPr>
            <a:lvl3pPr marL="1143000" indent="-228600" defTabSz="976313">
              <a:defRPr>
                <a:solidFill>
                  <a:schemeClr val="tx1"/>
                </a:solidFill>
                <a:latin typeface="Arial" panose="020B0604020202020204" pitchFamily="34" charset="0"/>
              </a:defRPr>
            </a:lvl3pPr>
            <a:lvl4pPr marL="1600200" indent="-228600" defTabSz="976313">
              <a:defRPr>
                <a:solidFill>
                  <a:schemeClr val="tx1"/>
                </a:solidFill>
                <a:latin typeface="Arial" panose="020B0604020202020204" pitchFamily="34" charset="0"/>
              </a:defRPr>
            </a:lvl4pPr>
            <a:lvl5pPr marL="2057400" indent="-228600" defTabSz="976313">
              <a:defRPr>
                <a:solidFill>
                  <a:schemeClr val="tx1"/>
                </a:solidFill>
                <a:latin typeface="Arial" panose="020B0604020202020204" pitchFamily="34" charset="0"/>
              </a:defRPr>
            </a:lvl5pPr>
            <a:lvl6pPr marL="2514600" indent="-228600" defTabSz="976313" eaLnBrk="0" fontAlgn="base" hangingPunct="0">
              <a:spcBef>
                <a:spcPct val="0"/>
              </a:spcBef>
              <a:spcAft>
                <a:spcPct val="0"/>
              </a:spcAft>
              <a:defRPr>
                <a:solidFill>
                  <a:schemeClr val="tx1"/>
                </a:solidFill>
                <a:latin typeface="Arial" panose="020B0604020202020204" pitchFamily="34" charset="0"/>
              </a:defRPr>
            </a:lvl6pPr>
            <a:lvl7pPr marL="2971800" indent="-228600" defTabSz="976313" eaLnBrk="0" fontAlgn="base" hangingPunct="0">
              <a:spcBef>
                <a:spcPct val="0"/>
              </a:spcBef>
              <a:spcAft>
                <a:spcPct val="0"/>
              </a:spcAft>
              <a:defRPr>
                <a:solidFill>
                  <a:schemeClr val="tx1"/>
                </a:solidFill>
                <a:latin typeface="Arial" panose="020B0604020202020204" pitchFamily="34" charset="0"/>
              </a:defRPr>
            </a:lvl7pPr>
            <a:lvl8pPr marL="3429000" indent="-228600" defTabSz="976313" eaLnBrk="0" fontAlgn="base" hangingPunct="0">
              <a:spcBef>
                <a:spcPct val="0"/>
              </a:spcBef>
              <a:spcAft>
                <a:spcPct val="0"/>
              </a:spcAft>
              <a:defRPr>
                <a:solidFill>
                  <a:schemeClr val="tx1"/>
                </a:solidFill>
                <a:latin typeface="Arial" panose="020B0604020202020204" pitchFamily="34" charset="0"/>
              </a:defRPr>
            </a:lvl8pPr>
            <a:lvl9pPr marL="3886200" indent="-228600" defTabSz="976313" eaLnBrk="0" fontAlgn="base" hangingPunct="0">
              <a:spcBef>
                <a:spcPct val="0"/>
              </a:spcBef>
              <a:spcAft>
                <a:spcPct val="0"/>
              </a:spcAft>
              <a:defRPr>
                <a:solidFill>
                  <a:schemeClr val="tx1"/>
                </a:solidFill>
                <a:latin typeface="Arial" panose="020B0604020202020204" pitchFamily="34" charset="0"/>
              </a:defRPr>
            </a:lvl9pPr>
          </a:lstStyle>
          <a:p>
            <a:pPr algn="ctr" defTabSz="731558" eaLnBrk="0" hangingPunct="0">
              <a:buClr>
                <a:srgbClr val="7AD0E7"/>
              </a:buClr>
              <a:defRPr/>
            </a:pPr>
            <a:r>
              <a:rPr lang="en-US" altLang="en-US" sz="1499" dirty="0">
                <a:solidFill>
                  <a:prstClr val="white"/>
                </a:solidFill>
                <a:cs typeface="Arial" panose="020B0604020202020204" pitchFamily="34" charset="0"/>
              </a:rPr>
              <a:t>Mobi (Tandem)</a:t>
            </a:r>
          </a:p>
          <a:p>
            <a:pPr algn="ctr" defTabSz="731558" eaLnBrk="0" hangingPunct="0">
              <a:buClr>
                <a:srgbClr val="7AD0E7"/>
              </a:buClr>
              <a:defRPr/>
            </a:pPr>
            <a:r>
              <a:rPr lang="en-US" altLang="en-US" sz="1499" dirty="0">
                <a:solidFill>
                  <a:prstClr val="white"/>
                </a:solidFill>
                <a:cs typeface="Arial" panose="020B0604020202020204" pitchFamily="34" charset="0"/>
              </a:rPr>
              <a:t>Control IQ+</a:t>
            </a:r>
          </a:p>
        </p:txBody>
      </p:sp>
    </p:spTree>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E63B6503-D0EE-6195-EAAF-8D1AA92D260A}"/>
              </a:ext>
            </a:extLst>
          </p:cNvPr>
          <p:cNvSpPr>
            <a:spLocks noGrp="1"/>
          </p:cNvSpPr>
          <p:nvPr>
            <p:ph type="title"/>
          </p:nvPr>
        </p:nvSpPr>
        <p:spPr/>
        <p:txBody>
          <a:bodyPr/>
          <a:lstStyle/>
          <a:p>
            <a:r>
              <a:rPr lang="en-US" altLang="en-US"/>
              <a:t>Hybrid-Closed Loop</a:t>
            </a:r>
          </a:p>
        </p:txBody>
      </p:sp>
      <p:sp>
        <p:nvSpPr>
          <p:cNvPr id="199683" name="Content Placeholder 2">
            <a:extLst>
              <a:ext uri="{FF2B5EF4-FFF2-40B4-BE49-F238E27FC236}">
                <a16:creationId xmlns:a16="http://schemas.microsoft.com/office/drawing/2014/main" id="{868C14C5-E8F8-181E-BE3A-774C46C5BAFF}"/>
              </a:ext>
            </a:extLst>
          </p:cNvPr>
          <p:cNvSpPr>
            <a:spLocks noGrp="1"/>
          </p:cNvSpPr>
          <p:nvPr>
            <p:ph idx="1"/>
          </p:nvPr>
        </p:nvSpPr>
        <p:spPr>
          <a:xfrm>
            <a:off x="6572250" y="2041922"/>
            <a:ext cx="2343150" cy="3146822"/>
          </a:xfrm>
        </p:spPr>
        <p:txBody>
          <a:bodyPr/>
          <a:lstStyle/>
          <a:p>
            <a:pPr marL="341710" indent="-341710"/>
            <a:r>
              <a:rPr lang="en-US" altLang="en-US" sz="2100"/>
              <a:t>Automated insulin delivery (AID)</a:t>
            </a:r>
          </a:p>
          <a:p>
            <a:pPr marL="341710" indent="-341710"/>
            <a:r>
              <a:rPr lang="en-US" altLang="en-US" sz="2100"/>
              <a:t>Auto adjust background insulin</a:t>
            </a:r>
          </a:p>
          <a:p>
            <a:pPr marL="341710" indent="-341710"/>
            <a:r>
              <a:rPr lang="en-US" altLang="en-US" sz="2100"/>
              <a:t>Some systems give auto corrections</a:t>
            </a:r>
          </a:p>
          <a:p>
            <a:pPr marL="341710" indent="-341710"/>
            <a:r>
              <a:rPr lang="en-US" altLang="en-US" sz="2100"/>
              <a:t>Maximize time 70-180mg/dL</a:t>
            </a:r>
          </a:p>
          <a:p>
            <a:pPr marL="341710" indent="-341710"/>
            <a:endParaRPr lang="en-US" altLang="en-US"/>
          </a:p>
        </p:txBody>
      </p:sp>
      <p:pic>
        <p:nvPicPr>
          <p:cNvPr id="199684" name="Picture 4">
            <a:extLst>
              <a:ext uri="{FF2B5EF4-FFF2-40B4-BE49-F238E27FC236}">
                <a16:creationId xmlns:a16="http://schemas.microsoft.com/office/drawing/2014/main" id="{8E26B083-F6AB-2AD6-198E-C57BF148E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2265760"/>
            <a:ext cx="6080522" cy="325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10426D-6D6B-E2FA-3C36-9B622ADD0430}"/>
              </a:ext>
            </a:extLst>
          </p:cNvPr>
          <p:cNvSpPr/>
          <p:nvPr/>
        </p:nvSpPr>
        <p:spPr>
          <a:xfrm>
            <a:off x="6172201" y="1979176"/>
            <a:ext cx="2858365" cy="2515790"/>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AD8AB17C-4538-F4E3-813E-6AA13C8649EC}"/>
              </a:ext>
            </a:extLst>
          </p:cNvPr>
          <p:cNvSpPr>
            <a:spLocks noGrp="1"/>
          </p:cNvSpPr>
          <p:nvPr>
            <p:ph type="title"/>
          </p:nvPr>
        </p:nvSpPr>
        <p:spPr/>
        <p:txBody>
          <a:bodyPr/>
          <a:lstStyle/>
          <a:p>
            <a:r>
              <a:rPr lang="en-US" dirty="0">
                <a:solidFill>
                  <a:srgbClr val="009999"/>
                </a:solidFill>
                <a:latin typeface="Oswald" panose="00000500000000000000" pitchFamily="2" charset="0"/>
              </a:rPr>
              <a:t>Time in Range From AID Pivotal Trials</a:t>
            </a:r>
          </a:p>
        </p:txBody>
      </p:sp>
      <p:sp>
        <p:nvSpPr>
          <p:cNvPr id="3" name="Content Placeholder 2">
            <a:extLst>
              <a:ext uri="{FF2B5EF4-FFF2-40B4-BE49-F238E27FC236}">
                <a16:creationId xmlns:a16="http://schemas.microsoft.com/office/drawing/2014/main" id="{8FE8870C-C749-1DDC-F307-410DFFC0C88F}"/>
              </a:ext>
            </a:extLst>
          </p:cNvPr>
          <p:cNvSpPr>
            <a:spLocks noGrp="1"/>
          </p:cNvSpPr>
          <p:nvPr>
            <p:ph idx="1"/>
          </p:nvPr>
        </p:nvSpPr>
        <p:spPr>
          <a:xfrm>
            <a:off x="6400800" y="2099363"/>
            <a:ext cx="2476337" cy="2752728"/>
          </a:xfrm>
        </p:spPr>
        <p:txBody>
          <a:bodyPr/>
          <a:lstStyle/>
          <a:p>
            <a:pPr marL="0" indent="0" algn="ctr">
              <a:buNone/>
            </a:pPr>
            <a:r>
              <a:rPr lang="en-US" sz="2100" dirty="0"/>
              <a:t>AID increases TIR, reduces hypoglycemia and improves A1C compared to MDI or manual pump therapy</a:t>
            </a:r>
          </a:p>
        </p:txBody>
      </p:sp>
      <p:pic>
        <p:nvPicPr>
          <p:cNvPr id="7" name="Picture 6">
            <a:extLst>
              <a:ext uri="{FF2B5EF4-FFF2-40B4-BE49-F238E27FC236}">
                <a16:creationId xmlns:a16="http://schemas.microsoft.com/office/drawing/2014/main" id="{DC88F55A-6470-2C51-36C9-17BEAA082FB9}"/>
              </a:ext>
            </a:extLst>
          </p:cNvPr>
          <p:cNvPicPr>
            <a:picLocks noChangeAspect="1"/>
          </p:cNvPicPr>
          <p:nvPr/>
        </p:nvPicPr>
        <p:blipFill>
          <a:blip r:embed="rId3"/>
          <a:stretch>
            <a:fillRect/>
          </a:stretch>
        </p:blipFill>
        <p:spPr>
          <a:xfrm>
            <a:off x="387927" y="5471518"/>
            <a:ext cx="7775158" cy="510777"/>
          </a:xfrm>
          <a:prstGeom prst="rect">
            <a:avLst/>
          </a:prstGeom>
        </p:spPr>
      </p:pic>
      <p:pic>
        <p:nvPicPr>
          <p:cNvPr id="9" name="Picture 8" descr="A graph with numbers and a number of different colored bars&#10;&#10;AI-generated content may be incorrect.">
            <a:extLst>
              <a:ext uri="{FF2B5EF4-FFF2-40B4-BE49-F238E27FC236}">
                <a16:creationId xmlns:a16="http://schemas.microsoft.com/office/drawing/2014/main" id="{0D957DCA-E78C-C99B-9F19-294F511FF368}"/>
              </a:ext>
            </a:extLst>
          </p:cNvPr>
          <p:cNvPicPr>
            <a:picLocks noChangeAspect="1"/>
          </p:cNvPicPr>
          <p:nvPr/>
        </p:nvPicPr>
        <p:blipFill>
          <a:blip r:embed="rId4"/>
          <a:stretch>
            <a:fillRect/>
          </a:stretch>
        </p:blipFill>
        <p:spPr>
          <a:xfrm>
            <a:off x="153428" y="2044069"/>
            <a:ext cx="6018773" cy="3445905"/>
          </a:xfrm>
          <a:prstGeom prst="rect">
            <a:avLst/>
          </a:prstGeom>
        </p:spPr>
      </p:pic>
    </p:spTree>
    <p:extLst>
      <p:ext uri="{BB962C8B-B14F-4D97-AF65-F5344CB8AC3E}">
        <p14:creationId xmlns:p14="http://schemas.microsoft.com/office/powerpoint/2010/main" val="2854049190"/>
      </p:ext>
    </p:extLst>
  </p:cSld>
  <p:clrMapOvr>
    <a:masterClrMapping/>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A510-B23F-F370-9633-72BB727178C0}"/>
              </a:ext>
            </a:extLst>
          </p:cNvPr>
          <p:cNvSpPr>
            <a:spLocks noGrp="1"/>
          </p:cNvSpPr>
          <p:nvPr>
            <p:ph type="title"/>
          </p:nvPr>
        </p:nvSpPr>
        <p:spPr/>
        <p:txBody>
          <a:bodyPr/>
          <a:lstStyle/>
          <a:p>
            <a:r>
              <a:rPr lang="en-US" dirty="0"/>
              <a:t>The Evidence for AID in Type 2 Diabetes</a:t>
            </a:r>
          </a:p>
        </p:txBody>
      </p:sp>
      <p:graphicFrame>
        <p:nvGraphicFramePr>
          <p:cNvPr id="7" name="Content Placeholder 6">
            <a:extLst>
              <a:ext uri="{FF2B5EF4-FFF2-40B4-BE49-F238E27FC236}">
                <a16:creationId xmlns:a16="http://schemas.microsoft.com/office/drawing/2014/main" id="{A2100FC2-268B-7D5F-707F-E9CFCF3CB587}"/>
              </a:ext>
            </a:extLst>
          </p:cNvPr>
          <p:cNvGraphicFramePr>
            <a:graphicFrameLocks noGrp="1"/>
          </p:cNvGraphicFramePr>
          <p:nvPr>
            <p:ph idx="1"/>
          </p:nvPr>
        </p:nvGraphicFramePr>
        <p:xfrm>
          <a:off x="362408" y="1986537"/>
          <a:ext cx="8419184" cy="3454582"/>
        </p:xfrm>
        <a:graphic>
          <a:graphicData uri="http://schemas.openxmlformats.org/drawingml/2006/table">
            <a:tbl>
              <a:tblPr firstRow="1" bandRow="1">
                <a:tableStyleId>{5C22544A-7EE6-4342-B048-85BDC9FD1C3A}</a:tableStyleId>
              </a:tblPr>
              <a:tblGrid>
                <a:gridCol w="1158965">
                  <a:extLst>
                    <a:ext uri="{9D8B030D-6E8A-4147-A177-3AD203B41FA5}">
                      <a16:colId xmlns:a16="http://schemas.microsoft.com/office/drawing/2014/main" val="2632135112"/>
                    </a:ext>
                  </a:extLst>
                </a:gridCol>
                <a:gridCol w="1166648">
                  <a:extLst>
                    <a:ext uri="{9D8B030D-6E8A-4147-A177-3AD203B41FA5}">
                      <a16:colId xmlns:a16="http://schemas.microsoft.com/office/drawing/2014/main" val="1135291542"/>
                    </a:ext>
                  </a:extLst>
                </a:gridCol>
                <a:gridCol w="1237593">
                  <a:extLst>
                    <a:ext uri="{9D8B030D-6E8A-4147-A177-3AD203B41FA5}">
                      <a16:colId xmlns:a16="http://schemas.microsoft.com/office/drawing/2014/main" val="396332645"/>
                    </a:ext>
                  </a:extLst>
                </a:gridCol>
                <a:gridCol w="1048407">
                  <a:extLst>
                    <a:ext uri="{9D8B030D-6E8A-4147-A177-3AD203B41FA5}">
                      <a16:colId xmlns:a16="http://schemas.microsoft.com/office/drawing/2014/main" val="3923210573"/>
                    </a:ext>
                  </a:extLst>
                </a:gridCol>
                <a:gridCol w="1529255">
                  <a:extLst>
                    <a:ext uri="{9D8B030D-6E8A-4147-A177-3AD203B41FA5}">
                      <a16:colId xmlns:a16="http://schemas.microsoft.com/office/drawing/2014/main" val="650079301"/>
                    </a:ext>
                  </a:extLst>
                </a:gridCol>
                <a:gridCol w="2278316">
                  <a:extLst>
                    <a:ext uri="{9D8B030D-6E8A-4147-A177-3AD203B41FA5}">
                      <a16:colId xmlns:a16="http://schemas.microsoft.com/office/drawing/2014/main" val="1721474287"/>
                    </a:ext>
                  </a:extLst>
                </a:gridCol>
              </a:tblGrid>
              <a:tr h="629501">
                <a:tc>
                  <a:txBody>
                    <a:bodyPr/>
                    <a:lstStyle/>
                    <a:p>
                      <a:r>
                        <a:rPr lang="en-US" sz="1400" dirty="0"/>
                        <a:t>Trial/System</a:t>
                      </a:r>
                    </a:p>
                  </a:txBody>
                  <a:tcPr marL="68580" marR="68580" marT="34290" marB="34290"/>
                </a:tc>
                <a:tc>
                  <a:txBody>
                    <a:bodyPr/>
                    <a:lstStyle/>
                    <a:p>
                      <a:r>
                        <a:rPr lang="en-US" sz="1400" dirty="0"/>
                        <a:t>Design</a:t>
                      </a:r>
                    </a:p>
                  </a:txBody>
                  <a:tcPr marL="68580" marR="68580" marT="34290" marB="34290"/>
                </a:tc>
                <a:tc>
                  <a:txBody>
                    <a:bodyPr/>
                    <a:lstStyle/>
                    <a:p>
                      <a:r>
                        <a:rPr lang="en-US" sz="1400" dirty="0"/>
                        <a:t>Intervention/</a:t>
                      </a:r>
                    </a:p>
                    <a:p>
                      <a:r>
                        <a:rPr lang="en-US" sz="1400" dirty="0"/>
                        <a:t>Device</a:t>
                      </a:r>
                    </a:p>
                  </a:txBody>
                  <a:tcPr marL="68580" marR="68580" marT="34290" marB="34290"/>
                </a:tc>
                <a:tc>
                  <a:txBody>
                    <a:bodyPr/>
                    <a:lstStyle/>
                    <a:p>
                      <a:r>
                        <a:rPr lang="en-US" sz="1400" dirty="0"/>
                        <a:t>Duration</a:t>
                      </a:r>
                    </a:p>
                  </a:txBody>
                  <a:tcPr marL="68580" marR="68580" marT="34290" marB="34290"/>
                </a:tc>
                <a:tc>
                  <a:txBody>
                    <a:bodyPr/>
                    <a:lstStyle/>
                    <a:p>
                      <a:r>
                        <a:rPr lang="en-US" sz="1400" dirty="0"/>
                        <a:t>Baseline glycemic control</a:t>
                      </a:r>
                    </a:p>
                  </a:txBody>
                  <a:tcPr marL="68580" marR="68580" marT="34290" marB="34290"/>
                </a:tc>
                <a:tc>
                  <a:txBody>
                    <a:bodyPr/>
                    <a:lstStyle/>
                    <a:p>
                      <a:r>
                        <a:rPr lang="en-US" sz="1400" dirty="0"/>
                        <a:t>Outcomes</a:t>
                      </a:r>
                    </a:p>
                  </a:txBody>
                  <a:tcPr marL="68580" marR="68580" marT="34290" marB="34290"/>
                </a:tc>
                <a:extLst>
                  <a:ext uri="{0D108BD9-81ED-4DB2-BD59-A6C34878D82A}">
                    <a16:rowId xmlns:a16="http://schemas.microsoft.com/office/drawing/2014/main" val="2560530419"/>
                  </a:ext>
                </a:extLst>
              </a:tr>
              <a:tr h="720090">
                <a:tc>
                  <a:txBody>
                    <a:bodyPr/>
                    <a:lstStyle/>
                    <a:p>
                      <a:r>
                        <a:rPr lang="en-US" sz="1400" dirty="0"/>
                        <a:t>SECURE-T2D</a:t>
                      </a:r>
                    </a:p>
                    <a:p>
                      <a:endParaRPr lang="en-US" sz="1400" dirty="0"/>
                    </a:p>
                  </a:txBody>
                  <a:tcPr marL="68580" marR="68580" marT="34290" marB="34290"/>
                </a:tc>
                <a:tc>
                  <a:txBody>
                    <a:bodyPr/>
                    <a:lstStyle/>
                    <a:p>
                      <a:r>
                        <a:rPr lang="en-US" sz="1400" dirty="0"/>
                        <a:t>Single arm, open label</a:t>
                      </a:r>
                    </a:p>
                    <a:p>
                      <a:r>
                        <a:rPr lang="en-US" sz="1400" dirty="0"/>
                        <a:t>N= 305</a:t>
                      </a:r>
                    </a:p>
                  </a:txBody>
                  <a:tcPr marL="68580" marR="68580" marT="34290" marB="34290"/>
                </a:tc>
                <a:tc>
                  <a:txBody>
                    <a:bodyPr/>
                    <a:lstStyle/>
                    <a:p>
                      <a:r>
                        <a:rPr lang="en-US" sz="1400" dirty="0" err="1"/>
                        <a:t>Omnipod</a:t>
                      </a:r>
                      <a:r>
                        <a:rPr lang="en-US" sz="1400" dirty="0"/>
                        <a:t> 5</a:t>
                      </a:r>
                    </a:p>
                  </a:txBody>
                  <a:tcPr marL="68580" marR="68580" marT="34290" marB="34290"/>
                </a:tc>
                <a:tc>
                  <a:txBody>
                    <a:bodyPr/>
                    <a:lstStyle/>
                    <a:p>
                      <a:r>
                        <a:rPr lang="en-US" sz="1400" dirty="0"/>
                        <a:t>13 weeks</a:t>
                      </a:r>
                    </a:p>
                  </a:txBody>
                  <a:tcPr marL="68580" marR="68580" marT="34290" marB="34290"/>
                </a:tc>
                <a:tc>
                  <a:txBody>
                    <a:bodyPr/>
                    <a:lstStyle/>
                    <a:p>
                      <a:r>
                        <a:rPr lang="en-US" sz="1400" dirty="0"/>
                        <a:t>A1C: 8.2%</a:t>
                      </a:r>
                      <a:br>
                        <a:rPr lang="en-US" sz="1400" dirty="0"/>
                      </a:br>
                      <a:br>
                        <a:rPr lang="en-US" sz="1400" dirty="0"/>
                      </a:br>
                      <a:r>
                        <a:rPr lang="en-US" sz="1400" dirty="0"/>
                        <a:t>TIR: 45%</a:t>
                      </a:r>
                    </a:p>
                  </a:txBody>
                  <a:tcPr marL="68580" marR="68580" marT="34290" marB="34290"/>
                </a:tc>
                <a:tc>
                  <a:txBody>
                    <a:bodyPr/>
                    <a:lstStyle/>
                    <a:p>
                      <a:r>
                        <a:rPr lang="en-US" sz="1400" dirty="0"/>
                        <a:t>A1C: 7.4%</a:t>
                      </a:r>
                    </a:p>
                    <a:p>
                      <a:endParaRPr lang="en-US" sz="1400" dirty="0"/>
                    </a:p>
                    <a:p>
                      <a:r>
                        <a:rPr lang="en-US" sz="1400" dirty="0"/>
                        <a:t>TIR: 66%</a:t>
                      </a:r>
                    </a:p>
                  </a:txBody>
                  <a:tcPr marL="68580" marR="68580" marT="34290" marB="34290"/>
                </a:tc>
                <a:extLst>
                  <a:ext uri="{0D108BD9-81ED-4DB2-BD59-A6C34878D82A}">
                    <a16:rowId xmlns:a16="http://schemas.microsoft.com/office/drawing/2014/main" val="511902648"/>
                  </a:ext>
                </a:extLst>
              </a:tr>
              <a:tr h="1384901">
                <a:tc>
                  <a:txBody>
                    <a:bodyPr/>
                    <a:lstStyle/>
                    <a:p>
                      <a:r>
                        <a:rPr lang="en-US" sz="1400" dirty="0"/>
                        <a:t>2IQP</a:t>
                      </a:r>
                    </a:p>
                    <a:p>
                      <a:endParaRPr lang="en-US" sz="1400" dirty="0"/>
                    </a:p>
                  </a:txBody>
                  <a:tcPr marL="68580" marR="68580" marT="34290" marB="34290"/>
                </a:tc>
                <a:tc>
                  <a:txBody>
                    <a:bodyPr/>
                    <a:lstStyle/>
                    <a:p>
                      <a:r>
                        <a:rPr lang="en-US" sz="1400" dirty="0"/>
                        <a:t>RCT, open label N= 219</a:t>
                      </a:r>
                    </a:p>
                  </a:txBody>
                  <a:tcPr marL="68580" marR="68580" marT="34290" marB="34290"/>
                </a:tc>
                <a:tc>
                  <a:txBody>
                    <a:bodyPr/>
                    <a:lstStyle/>
                    <a:p>
                      <a:r>
                        <a:rPr lang="en-US" sz="1400" dirty="0"/>
                        <a:t>Control IQ+</a:t>
                      </a:r>
                    </a:p>
                  </a:txBody>
                  <a:tcPr marL="68580" marR="68580" marT="34290" marB="34290"/>
                </a:tc>
                <a:tc>
                  <a:txBody>
                    <a:bodyPr/>
                    <a:lstStyle/>
                    <a:p>
                      <a:r>
                        <a:rPr lang="en-US" sz="1400" dirty="0"/>
                        <a:t>13 weeks</a:t>
                      </a:r>
                    </a:p>
                  </a:txBody>
                  <a:tcPr marL="68580" marR="68580" marT="34290" marB="34290"/>
                </a:tc>
                <a:tc>
                  <a:txBody>
                    <a:bodyPr/>
                    <a:lstStyle/>
                    <a:p>
                      <a:r>
                        <a:rPr lang="en-US" sz="1400" dirty="0"/>
                        <a:t>AID: A1C 8.2%, TIR 48%</a:t>
                      </a:r>
                    </a:p>
                    <a:p>
                      <a:endParaRPr lang="en-US" sz="1400" dirty="0"/>
                    </a:p>
                    <a:p>
                      <a:r>
                        <a:rPr lang="en-US" sz="1400" dirty="0"/>
                        <a:t>Control: A1C 8.1%, TIR 51%</a:t>
                      </a:r>
                    </a:p>
                  </a:txBody>
                  <a:tcPr marL="68580" marR="68580" marT="34290" marB="34290"/>
                </a:tc>
                <a:tc>
                  <a:txBody>
                    <a:bodyPr/>
                    <a:lstStyle/>
                    <a:p>
                      <a:r>
                        <a:rPr lang="en-US" sz="1400" dirty="0"/>
                        <a:t>A1C: AID 7.3%, Control 7.7%, adjusted difference between groups 0.6%</a:t>
                      </a:r>
                      <a:br>
                        <a:rPr lang="en-US" sz="1400" dirty="0"/>
                      </a:br>
                      <a:br>
                        <a:rPr lang="en-US" sz="1400" dirty="0"/>
                      </a:br>
                      <a:r>
                        <a:rPr lang="en-US" sz="1400" dirty="0"/>
                        <a:t>TIR: AID Group: 64%, </a:t>
                      </a:r>
                    </a:p>
                    <a:p>
                      <a:r>
                        <a:rPr lang="en-US" sz="1400" dirty="0"/>
                        <a:t>Control Group 52%</a:t>
                      </a:r>
                    </a:p>
                  </a:txBody>
                  <a:tcPr marL="68580" marR="68580" marT="34290" marB="34290"/>
                </a:tc>
                <a:extLst>
                  <a:ext uri="{0D108BD9-81ED-4DB2-BD59-A6C34878D82A}">
                    <a16:rowId xmlns:a16="http://schemas.microsoft.com/office/drawing/2014/main" val="910202022"/>
                  </a:ext>
                </a:extLst>
              </a:tr>
              <a:tr h="720090">
                <a:tc>
                  <a:txBody>
                    <a:bodyPr/>
                    <a:lstStyle/>
                    <a:p>
                      <a:r>
                        <a:rPr lang="en-US" sz="1400" dirty="0"/>
                        <a:t>IMPACT2D</a:t>
                      </a:r>
                    </a:p>
                    <a:p>
                      <a:endParaRPr lang="en-US" sz="1400" dirty="0"/>
                    </a:p>
                  </a:txBody>
                  <a:tcPr marL="68580" marR="68580" marT="34290" marB="34290"/>
                </a:tc>
                <a:tc>
                  <a:txBody>
                    <a:bodyPr/>
                    <a:lstStyle/>
                    <a:p>
                      <a:r>
                        <a:rPr lang="en-US" sz="1400" dirty="0"/>
                        <a:t>Single-arm, open label</a:t>
                      </a:r>
                    </a:p>
                    <a:p>
                      <a:r>
                        <a:rPr lang="en-US" sz="1400" dirty="0"/>
                        <a:t>N= 95</a:t>
                      </a:r>
                    </a:p>
                  </a:txBody>
                  <a:tcPr marL="68580" marR="68580" marT="34290" marB="34290"/>
                </a:tc>
                <a:tc>
                  <a:txBody>
                    <a:bodyPr/>
                    <a:lstStyle/>
                    <a:p>
                      <a:r>
                        <a:rPr lang="en-US" sz="1400" dirty="0" err="1"/>
                        <a:t>MiniMed</a:t>
                      </a:r>
                      <a:r>
                        <a:rPr lang="en-US" sz="1400" dirty="0"/>
                        <a:t> 780G</a:t>
                      </a:r>
                    </a:p>
                  </a:txBody>
                  <a:tcPr marL="68580" marR="68580" marT="34290" marB="34290"/>
                </a:tc>
                <a:tc>
                  <a:txBody>
                    <a:bodyPr/>
                    <a:lstStyle/>
                    <a:p>
                      <a:r>
                        <a:rPr lang="en-US" sz="1400" dirty="0"/>
                        <a:t>13 weeks</a:t>
                      </a:r>
                    </a:p>
                  </a:txBody>
                  <a:tcPr marL="68580" marR="68580" marT="34290" marB="34290"/>
                </a:tc>
                <a:tc>
                  <a:txBody>
                    <a:bodyPr/>
                    <a:lstStyle/>
                    <a:p>
                      <a:r>
                        <a:rPr lang="en-US" sz="1400" dirty="0"/>
                        <a:t>A1C 7.9%</a:t>
                      </a:r>
                      <a:br>
                        <a:rPr lang="en-US" sz="1400" dirty="0"/>
                      </a:br>
                      <a:br>
                        <a:rPr lang="en-US" sz="1400" dirty="0"/>
                      </a:br>
                      <a:r>
                        <a:rPr lang="en-US" sz="1400" dirty="0"/>
                        <a:t>TIR: 72%</a:t>
                      </a:r>
                    </a:p>
                  </a:txBody>
                  <a:tcPr marL="68580" marR="68580" marT="34290" marB="34290"/>
                </a:tc>
                <a:tc>
                  <a:txBody>
                    <a:bodyPr/>
                    <a:lstStyle/>
                    <a:p>
                      <a:r>
                        <a:rPr lang="en-US" sz="1400" dirty="0"/>
                        <a:t>A1C: 7.2%</a:t>
                      </a:r>
                    </a:p>
                    <a:p>
                      <a:endParaRPr lang="en-US" sz="1400" dirty="0"/>
                    </a:p>
                    <a:p>
                      <a:r>
                        <a:rPr lang="en-US" sz="1400" dirty="0"/>
                        <a:t>TIR: 80%</a:t>
                      </a:r>
                    </a:p>
                  </a:txBody>
                  <a:tcPr marL="68580" marR="68580" marT="34290" marB="34290"/>
                </a:tc>
                <a:extLst>
                  <a:ext uri="{0D108BD9-81ED-4DB2-BD59-A6C34878D82A}">
                    <a16:rowId xmlns:a16="http://schemas.microsoft.com/office/drawing/2014/main" val="2766588279"/>
                  </a:ext>
                </a:extLst>
              </a:tr>
            </a:tbl>
          </a:graphicData>
        </a:graphic>
      </p:graphicFrame>
      <p:sp>
        <p:nvSpPr>
          <p:cNvPr id="5" name="TextBox 4">
            <a:extLst>
              <a:ext uri="{FF2B5EF4-FFF2-40B4-BE49-F238E27FC236}">
                <a16:creationId xmlns:a16="http://schemas.microsoft.com/office/drawing/2014/main" id="{9C7A21B7-24C2-DF84-99ED-7B2B5B05A7A1}"/>
              </a:ext>
            </a:extLst>
          </p:cNvPr>
          <p:cNvSpPr txBox="1"/>
          <p:nvPr/>
        </p:nvSpPr>
        <p:spPr>
          <a:xfrm>
            <a:off x="433552" y="5531726"/>
            <a:ext cx="6132786" cy="369332"/>
          </a:xfrm>
          <a:prstGeom prst="rect">
            <a:avLst/>
          </a:prstGeom>
          <a:noFill/>
        </p:spPr>
        <p:txBody>
          <a:bodyPr wrap="square" rtlCol="0">
            <a:spAutoFit/>
          </a:bodyPr>
          <a:lstStyle/>
          <a:p>
            <a:pPr defTabSz="685800" eaLnBrk="0" hangingPunct="0"/>
            <a:r>
              <a:rPr lang="en-US" sz="900" dirty="0">
                <a:solidFill>
                  <a:srgbClr val="44546A"/>
                </a:solidFill>
                <a:latin typeface="Arial" panose="020B0604020202020204" pitchFamily="34" charset="0"/>
              </a:rPr>
              <a:t>Pasquel, F. et al. </a:t>
            </a:r>
            <a:r>
              <a:rPr lang="en-US" sz="900" i="1" dirty="0">
                <a:solidFill>
                  <a:srgbClr val="44546A"/>
                </a:solidFill>
                <a:latin typeface="Arial" panose="020B0604020202020204" pitchFamily="34" charset="0"/>
              </a:rPr>
              <a:t>JAMA </a:t>
            </a:r>
            <a:r>
              <a:rPr lang="en-US" sz="900" i="1" dirty="0" err="1">
                <a:solidFill>
                  <a:srgbClr val="44546A"/>
                </a:solidFill>
                <a:latin typeface="Arial" panose="020B0604020202020204" pitchFamily="34" charset="0"/>
              </a:rPr>
              <a:t>Netw</a:t>
            </a:r>
            <a:r>
              <a:rPr lang="en-US" sz="900" i="1" dirty="0">
                <a:solidFill>
                  <a:srgbClr val="44546A"/>
                </a:solidFill>
                <a:latin typeface="Arial" panose="020B0604020202020204" pitchFamily="34" charset="0"/>
              </a:rPr>
              <a:t> Open.</a:t>
            </a:r>
            <a:r>
              <a:rPr lang="en-US" sz="900" dirty="0">
                <a:solidFill>
                  <a:srgbClr val="44546A"/>
                </a:solidFill>
                <a:latin typeface="Arial" panose="020B0604020202020204" pitchFamily="34" charset="0"/>
              </a:rPr>
              <a:t> 2025;8(2):e2459348;  </a:t>
            </a:r>
            <a:r>
              <a:rPr lang="en-US" sz="900" dirty="0" err="1">
                <a:solidFill>
                  <a:srgbClr val="44546A"/>
                </a:solidFill>
                <a:latin typeface="Arial" panose="020B0604020202020204" pitchFamily="34" charset="0"/>
              </a:rPr>
              <a:t>Kudva</a:t>
            </a:r>
            <a:r>
              <a:rPr lang="en-US" sz="900" dirty="0">
                <a:solidFill>
                  <a:srgbClr val="44546A"/>
                </a:solidFill>
                <a:latin typeface="Arial" panose="020B0604020202020204" pitchFamily="34" charset="0"/>
              </a:rPr>
              <a:t>, Y. et al. </a:t>
            </a:r>
            <a:r>
              <a:rPr lang="en-US" sz="900" i="1" dirty="0">
                <a:solidFill>
                  <a:srgbClr val="44546A"/>
                </a:solidFill>
                <a:latin typeface="Arial" panose="020B0604020202020204" pitchFamily="34" charset="0"/>
              </a:rPr>
              <a:t>N </a:t>
            </a:r>
            <a:r>
              <a:rPr lang="en-US" sz="900" i="1" dirty="0" err="1">
                <a:solidFill>
                  <a:srgbClr val="44546A"/>
                </a:solidFill>
                <a:latin typeface="Arial" panose="020B0604020202020204" pitchFamily="34" charset="0"/>
              </a:rPr>
              <a:t>Egl</a:t>
            </a:r>
            <a:r>
              <a:rPr lang="en-US" sz="900" i="1" dirty="0">
                <a:solidFill>
                  <a:srgbClr val="44546A"/>
                </a:solidFill>
                <a:latin typeface="Arial" panose="020B0604020202020204" pitchFamily="34" charset="0"/>
              </a:rPr>
              <a:t> J Med. </a:t>
            </a:r>
            <a:r>
              <a:rPr lang="en-US" sz="900" dirty="0">
                <a:solidFill>
                  <a:srgbClr val="44546A"/>
                </a:solidFill>
                <a:latin typeface="Arial" panose="020B0604020202020204" pitchFamily="34" charset="0"/>
              </a:rPr>
              <a:t>2025;392:1801-1812; Bhargava, A. et al. </a:t>
            </a:r>
            <a:r>
              <a:rPr lang="en-US" sz="900" i="1" dirty="0">
                <a:solidFill>
                  <a:srgbClr val="44546A"/>
                </a:solidFill>
                <a:latin typeface="Arial" panose="020B0604020202020204" pitchFamily="34" charset="0"/>
              </a:rPr>
              <a:t>Diabetes Technol Ther.</a:t>
            </a:r>
            <a:r>
              <a:rPr lang="en-US" sz="900" dirty="0">
                <a:solidFill>
                  <a:srgbClr val="44546A"/>
                </a:solidFill>
                <a:latin typeface="Arial" panose="020B0604020202020204" pitchFamily="34" charset="0"/>
              </a:rPr>
              <a:t> 2025;27(5):366-375</a:t>
            </a:r>
          </a:p>
        </p:txBody>
      </p:sp>
    </p:spTree>
    <p:extLst>
      <p:ext uri="{BB962C8B-B14F-4D97-AF65-F5344CB8AC3E}">
        <p14:creationId xmlns:p14="http://schemas.microsoft.com/office/powerpoint/2010/main" val="1738231491"/>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7D44-6702-6577-9D68-4253BF0842BE}"/>
              </a:ext>
            </a:extLst>
          </p:cNvPr>
          <p:cNvSpPr>
            <a:spLocks noGrp="1"/>
          </p:cNvSpPr>
          <p:nvPr>
            <p:ph type="title"/>
          </p:nvPr>
        </p:nvSpPr>
        <p:spPr/>
        <p:txBody>
          <a:bodyPr/>
          <a:lstStyle/>
          <a:p>
            <a:r>
              <a:rPr lang="en-US" dirty="0"/>
              <a:t>Different Bolus Strategies</a:t>
            </a:r>
          </a:p>
        </p:txBody>
      </p:sp>
      <p:graphicFrame>
        <p:nvGraphicFramePr>
          <p:cNvPr id="7" name="Content Placeholder 6">
            <a:extLst>
              <a:ext uri="{FF2B5EF4-FFF2-40B4-BE49-F238E27FC236}">
                <a16:creationId xmlns:a16="http://schemas.microsoft.com/office/drawing/2014/main" id="{6D647758-3B57-BD37-5026-848DDCF52156}"/>
              </a:ext>
            </a:extLst>
          </p:cNvPr>
          <p:cNvGraphicFramePr>
            <a:graphicFrameLocks noGrp="1"/>
          </p:cNvGraphicFramePr>
          <p:nvPr>
            <p:ph idx="1"/>
          </p:nvPr>
        </p:nvGraphicFramePr>
        <p:xfrm>
          <a:off x="400051" y="2228851"/>
          <a:ext cx="8154014" cy="3263504"/>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Placeholder 3">
            <a:extLst>
              <a:ext uri="{FF2B5EF4-FFF2-40B4-BE49-F238E27FC236}">
                <a16:creationId xmlns:a16="http://schemas.microsoft.com/office/drawing/2014/main" id="{C28CC3DA-2D4E-9FA6-DA97-E6CD6A712E57}"/>
              </a:ext>
            </a:extLst>
          </p:cNvPr>
          <p:cNvSpPr>
            <a:spLocks noGrp="1"/>
          </p:cNvSpPr>
          <p:nvPr>
            <p:ph type="ftr" sz="quarter" idx="10"/>
          </p:nvPr>
        </p:nvSpPr>
        <p:spPr>
          <a:xfrm>
            <a:off x="471488" y="4432697"/>
            <a:ext cx="1543050" cy="205383"/>
          </a:xfrm>
          <a:prstGeom prst="rect">
            <a:avLst/>
          </a:prstGeom>
        </p:spPr>
        <p:txBody>
          <a:bodyPr vert="horz" lIns="68580" tIns="34290" rIns="68580" bIns="34290" rtlCol="0" anchor="ctr"/>
          <a:lstStyle>
            <a:defPPr>
              <a:defRPr lang="en-US"/>
            </a:defPPr>
            <a:lvl1pPr marL="0" algn="l" defTabSz="685800" rtl="0" eaLnBrk="1" latinLnBrk="0" hangingPunct="1">
              <a:defRPr sz="675" kern="1200">
                <a:solidFill>
                  <a:schemeClr val="tx1">
                    <a:tint val="82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764DE79-268F-4C1A-8933-263129D2AF90}" type="datetimeFigureOut">
              <a:rPr lang="en-US">
                <a:solidFill>
                  <a:prstClr val="white">
                    <a:tint val="82000"/>
                  </a:prstClr>
                </a:solidFill>
                <a:latin typeface="Calibri" panose="020F0502020204030204"/>
              </a:rPr>
              <a:pPr/>
              <a:t>4/14/2026</a:t>
            </a:fld>
            <a:endParaRPr lang="en-US" dirty="0">
              <a:solidFill>
                <a:prstClr val="white">
                  <a:tint val="82000"/>
                </a:prstClr>
              </a:solidFill>
              <a:latin typeface="Calibri" panose="020F0502020204030204"/>
            </a:endParaRPr>
          </a:p>
        </p:txBody>
      </p:sp>
      <p:sp>
        <p:nvSpPr>
          <p:cNvPr id="3" name="Footer Placeholder 3">
            <a:extLst>
              <a:ext uri="{FF2B5EF4-FFF2-40B4-BE49-F238E27FC236}">
                <a16:creationId xmlns:a16="http://schemas.microsoft.com/office/drawing/2014/main" id="{201DD2FB-E748-707B-141A-A2DBBFCE2AC9}"/>
              </a:ext>
            </a:extLst>
          </p:cNvPr>
          <p:cNvSpPr txBox="1">
            <a:spLocks/>
          </p:cNvSpPr>
          <p:nvPr/>
        </p:nvSpPr>
        <p:spPr>
          <a:xfrm>
            <a:off x="477838" y="5708652"/>
            <a:ext cx="7300913" cy="292099"/>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85800"/>
            <a:r>
              <a:rPr lang="en-US" sz="900" dirty="0">
                <a:solidFill>
                  <a:srgbClr val="44546A"/>
                </a:solidFill>
              </a:rPr>
              <a:t>Automated Insulin Delivery in Adults with Type 2 Diabetes: a nonrandomized clinical trial. </a:t>
            </a:r>
            <a:r>
              <a:rPr lang="en-US" sz="900" i="1" dirty="0">
                <a:solidFill>
                  <a:srgbClr val="44546A"/>
                </a:solidFill>
              </a:rPr>
              <a:t>JAMA </a:t>
            </a:r>
            <a:r>
              <a:rPr lang="en-US" sz="900" i="1" dirty="0" err="1">
                <a:solidFill>
                  <a:srgbClr val="44546A"/>
                </a:solidFill>
              </a:rPr>
              <a:t>Netw</a:t>
            </a:r>
            <a:r>
              <a:rPr lang="en-US" sz="900" i="1" dirty="0">
                <a:solidFill>
                  <a:srgbClr val="44546A"/>
                </a:solidFill>
              </a:rPr>
              <a:t> Open. </a:t>
            </a:r>
            <a:r>
              <a:rPr lang="en-US" sz="900" dirty="0">
                <a:solidFill>
                  <a:srgbClr val="44546A"/>
                </a:solidFill>
              </a:rPr>
              <a:t>2025; 8(2)</a:t>
            </a:r>
          </a:p>
        </p:txBody>
      </p:sp>
    </p:spTree>
    <p:extLst>
      <p:ext uri="{BB962C8B-B14F-4D97-AF65-F5344CB8AC3E}">
        <p14:creationId xmlns:p14="http://schemas.microsoft.com/office/powerpoint/2010/main" val="1734714192"/>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E0544AA-853D-7814-2C2F-515C716E672F}"/>
              </a:ext>
            </a:extLst>
          </p:cNvPr>
          <p:cNvSpPr>
            <a:spLocks noGrp="1"/>
          </p:cNvSpPr>
          <p:nvPr>
            <p:ph type="title"/>
          </p:nvPr>
        </p:nvSpPr>
        <p:spPr>
          <a:xfrm>
            <a:off x="100012" y="600075"/>
            <a:ext cx="7772400" cy="971550"/>
          </a:xfrm>
        </p:spPr>
        <p:txBody>
          <a:bodyPr/>
          <a:lstStyle/>
          <a:p>
            <a:pPr>
              <a:defRPr/>
            </a:pPr>
            <a:r>
              <a:rPr lang="en-US" altLang="en-US" dirty="0" err="1"/>
              <a:t>Omnipod</a:t>
            </a:r>
            <a:r>
              <a:rPr lang="en-US" altLang="en-US" dirty="0"/>
              <a:t> 5</a:t>
            </a:r>
          </a:p>
        </p:txBody>
      </p:sp>
      <p:sp>
        <p:nvSpPr>
          <p:cNvPr id="65539" name="Rectangle 3">
            <a:extLst>
              <a:ext uri="{FF2B5EF4-FFF2-40B4-BE49-F238E27FC236}">
                <a16:creationId xmlns:a16="http://schemas.microsoft.com/office/drawing/2014/main" id="{D250C6C6-5B43-CB83-52C0-936325639964}"/>
              </a:ext>
            </a:extLst>
          </p:cNvPr>
          <p:cNvSpPr>
            <a:spLocks noGrp="1"/>
          </p:cNvSpPr>
          <p:nvPr>
            <p:ph idx="1"/>
          </p:nvPr>
        </p:nvSpPr>
        <p:spPr>
          <a:xfrm>
            <a:off x="381000" y="1866900"/>
            <a:ext cx="7924800" cy="4602266"/>
          </a:xfrm>
        </p:spPr>
        <p:txBody>
          <a:bodyPr>
            <a:normAutofit fontScale="55000" lnSpcReduction="20000"/>
          </a:bodyPr>
          <a:lstStyle/>
          <a:p>
            <a:pPr>
              <a:lnSpc>
                <a:spcPct val="120000"/>
              </a:lnSpc>
              <a:buClr>
                <a:schemeClr val="tx1"/>
              </a:buClr>
              <a:defRPr/>
            </a:pPr>
            <a:r>
              <a:rPr lang="en-US" altLang="en-US" sz="3600" dirty="0"/>
              <a:t>Holds 200 units</a:t>
            </a:r>
          </a:p>
          <a:p>
            <a:pPr>
              <a:lnSpc>
                <a:spcPct val="120000"/>
              </a:lnSpc>
              <a:buClr>
                <a:schemeClr val="tx1"/>
              </a:buClr>
              <a:defRPr/>
            </a:pPr>
            <a:r>
              <a:rPr lang="en-US" altLang="en-US" sz="3600" dirty="0"/>
              <a:t>Compatible with Dexcom G6, G7, Libre 2+</a:t>
            </a:r>
          </a:p>
          <a:p>
            <a:pPr>
              <a:lnSpc>
                <a:spcPct val="120000"/>
              </a:lnSpc>
              <a:buClr>
                <a:schemeClr val="tx1"/>
              </a:buClr>
              <a:defRPr/>
            </a:pPr>
            <a:r>
              <a:rPr lang="en-US" altLang="en-US" sz="3600" dirty="0"/>
              <a:t>No tubing</a:t>
            </a:r>
          </a:p>
          <a:p>
            <a:pPr>
              <a:lnSpc>
                <a:spcPct val="120000"/>
              </a:lnSpc>
              <a:buClr>
                <a:schemeClr val="tx1"/>
              </a:buClr>
              <a:defRPr/>
            </a:pPr>
            <a:r>
              <a:rPr lang="en-US" altLang="en-US" sz="3600" dirty="0"/>
              <a:t>Control system from a compatible smartphone or controller </a:t>
            </a:r>
          </a:p>
          <a:p>
            <a:pPr>
              <a:lnSpc>
                <a:spcPct val="120000"/>
              </a:lnSpc>
              <a:buClr>
                <a:schemeClr val="tx1"/>
              </a:buClr>
              <a:defRPr/>
            </a:pPr>
            <a:r>
              <a:rPr lang="en-US" altLang="en-US" sz="3600" dirty="0"/>
              <a:t>Uses last 4-5 pods for adjustments, based on TDD</a:t>
            </a:r>
          </a:p>
          <a:p>
            <a:pPr>
              <a:lnSpc>
                <a:spcPct val="120000"/>
              </a:lnSpc>
              <a:buClr>
                <a:schemeClr val="tx1"/>
              </a:buClr>
              <a:defRPr/>
            </a:pPr>
            <a:r>
              <a:rPr lang="en-US" altLang="en-US" sz="3600" dirty="0" err="1"/>
              <a:t>SmartBolus</a:t>
            </a:r>
            <a:r>
              <a:rPr lang="en-US" altLang="en-US" sz="3600" dirty="0"/>
              <a:t> calculator informed by CGM value and trend</a:t>
            </a:r>
          </a:p>
          <a:p>
            <a:pPr>
              <a:lnSpc>
                <a:spcPct val="120000"/>
              </a:lnSpc>
              <a:buClr>
                <a:schemeClr val="tx1"/>
              </a:buClr>
              <a:defRPr/>
            </a:pPr>
            <a:r>
              <a:rPr lang="en-US" altLang="en-US" sz="3600" dirty="0"/>
              <a:t>Glucose targets from 110-150 mg/dL adjustable in 10 mg/dL increments</a:t>
            </a:r>
          </a:p>
          <a:p>
            <a:pPr>
              <a:lnSpc>
                <a:spcPct val="120000"/>
              </a:lnSpc>
              <a:buClr>
                <a:schemeClr val="tx1"/>
              </a:buClr>
              <a:defRPr/>
            </a:pPr>
            <a:r>
              <a:rPr lang="en-US" altLang="en-US" sz="3600" dirty="0"/>
              <a:t>Activity mode to protect from lows </a:t>
            </a:r>
          </a:p>
          <a:p>
            <a:pPr>
              <a:lnSpc>
                <a:spcPct val="120000"/>
              </a:lnSpc>
              <a:buClr>
                <a:schemeClr val="tx1"/>
              </a:buClr>
              <a:defRPr/>
            </a:pPr>
            <a:r>
              <a:rPr lang="en-US" altLang="en-US" sz="3600" dirty="0"/>
              <a:t>Bluetooth connectivity with Glooko, automatic data uploads</a:t>
            </a:r>
          </a:p>
          <a:p>
            <a:pPr>
              <a:defRPr/>
            </a:pPr>
            <a:endParaRPr lang="en-US" altLang="en-US" dirty="0">
              <a:solidFill>
                <a:srgbClr val="000000"/>
              </a:solidFill>
            </a:endParaRPr>
          </a:p>
        </p:txBody>
      </p:sp>
      <p:sp>
        <p:nvSpPr>
          <p:cNvPr id="5" name="Text Placeholder 4">
            <a:extLst>
              <a:ext uri="{FF2B5EF4-FFF2-40B4-BE49-F238E27FC236}">
                <a16:creationId xmlns:a16="http://schemas.microsoft.com/office/drawing/2014/main" id="{0C44E207-4049-1C01-2683-BD4F8BF934BB}"/>
              </a:ext>
            </a:extLst>
          </p:cNvPr>
          <p:cNvSpPr>
            <a:spLocks noGrp="1"/>
          </p:cNvSpPr>
          <p:nvPr>
            <p:ph type="body" sz="quarter" idx="10"/>
          </p:nvPr>
        </p:nvSpPr>
        <p:spPr>
          <a:xfrm>
            <a:off x="685800" y="6400800"/>
            <a:ext cx="4572000" cy="285750"/>
          </a:xfrm>
        </p:spPr>
        <p:txBody>
          <a:bodyPr>
            <a:normAutofit/>
          </a:bodyPr>
          <a:lstStyle/>
          <a:p>
            <a:pPr>
              <a:defRPr/>
            </a:pPr>
            <a:r>
              <a:rPr lang="en-US" altLang="en-US" sz="900" dirty="0" err="1">
                <a:latin typeface="+mn-lt"/>
              </a:rPr>
              <a:t>Omnipod</a:t>
            </a:r>
            <a:r>
              <a:rPr lang="en-US" altLang="en-US" sz="900" dirty="0">
                <a:latin typeface="+mn-lt"/>
              </a:rPr>
              <a:t> 5 Automated Insulin Delivery System. User Guide.</a:t>
            </a:r>
          </a:p>
        </p:txBody>
      </p:sp>
      <p:sp>
        <p:nvSpPr>
          <p:cNvPr id="262170" name="AutoShape 26" descr="OmniPod New Smaller OmniPod Insulin Pump Coming Next Year">
            <a:extLst>
              <a:ext uri="{FF2B5EF4-FFF2-40B4-BE49-F238E27FC236}">
                <a16:creationId xmlns:a16="http://schemas.microsoft.com/office/drawing/2014/main" id="{6200ADC5-616F-4353-B92D-0E556BA996F5}"/>
              </a:ext>
            </a:extLst>
          </p:cNvPr>
          <p:cNvSpPr>
            <a:spLocks noChangeAspect="1" noChangeArrowheads="1"/>
          </p:cNvSpPr>
          <p:nvPr/>
        </p:nvSpPr>
        <p:spPr bwMode="auto">
          <a:xfrm>
            <a:off x="1271588" y="895350"/>
            <a:ext cx="4276725" cy="2552700"/>
          </a:xfrm>
          <a:prstGeom prst="rect">
            <a:avLst/>
          </a:prstGeom>
          <a:noFill/>
        </p:spPr>
        <p:txBody>
          <a:bodyPr/>
          <a:lstStyle/>
          <a:p>
            <a:pPr defTabSz="685149" eaLnBrk="0" hangingPunct="0">
              <a:defRPr/>
            </a:pPr>
            <a:endParaRPr lang="en-US" sz="1348">
              <a:solidFill>
                <a:prstClr val="white"/>
              </a:solidFill>
              <a:effectLst>
                <a:outerShdw blurRad="38100" dist="38100" dir="2700000" algn="tl">
                  <a:srgbClr val="000000">
                    <a:alpha val="43137"/>
                  </a:srgbClr>
                </a:outerShdw>
              </a:effectLst>
              <a:latin typeface="Arial" charset="0"/>
              <a:cs typeface="Arial" charset="0"/>
            </a:endParaRPr>
          </a:p>
        </p:txBody>
      </p:sp>
      <p:pic>
        <p:nvPicPr>
          <p:cNvPr id="3" name="Picture 2">
            <a:extLst>
              <a:ext uri="{FF2B5EF4-FFF2-40B4-BE49-F238E27FC236}">
                <a16:creationId xmlns:a16="http://schemas.microsoft.com/office/drawing/2014/main" id="{D06FDD11-3032-F408-C7CE-0A137A81875E}"/>
              </a:ext>
            </a:extLst>
          </p:cNvPr>
          <p:cNvPicPr>
            <a:picLocks noChangeAspect="1"/>
          </p:cNvPicPr>
          <p:nvPr/>
        </p:nvPicPr>
        <p:blipFill>
          <a:blip r:embed="rId3"/>
          <a:stretch>
            <a:fillRect/>
          </a:stretch>
        </p:blipFill>
        <p:spPr>
          <a:xfrm>
            <a:off x="6591301" y="388834"/>
            <a:ext cx="2133428" cy="178286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88506AA-DC27-D68D-B5D7-FA8B0C5C5EAD}"/>
              </a:ext>
            </a:extLst>
          </p:cNvPr>
          <p:cNvSpPr>
            <a:spLocks noGrp="1"/>
          </p:cNvSpPr>
          <p:nvPr>
            <p:ph type="title"/>
          </p:nvPr>
        </p:nvSpPr>
        <p:spPr>
          <a:xfrm>
            <a:off x="457200" y="609600"/>
            <a:ext cx="7429500" cy="994172"/>
          </a:xfrm>
        </p:spPr>
        <p:txBody>
          <a:bodyPr/>
          <a:lstStyle/>
          <a:p>
            <a:r>
              <a:rPr lang="en-US" altLang="en-US" dirty="0" err="1"/>
              <a:t>Minimed</a:t>
            </a:r>
            <a:r>
              <a:rPr lang="en-US" altLang="en-US" dirty="0"/>
              <a:t>  780G</a:t>
            </a:r>
          </a:p>
        </p:txBody>
      </p:sp>
      <p:sp>
        <p:nvSpPr>
          <p:cNvPr id="73731" name="Content Placeholder 2">
            <a:extLst>
              <a:ext uri="{FF2B5EF4-FFF2-40B4-BE49-F238E27FC236}">
                <a16:creationId xmlns:a16="http://schemas.microsoft.com/office/drawing/2014/main" id="{459EE4B6-D4FA-383C-65E9-EA36920E4233}"/>
              </a:ext>
            </a:extLst>
          </p:cNvPr>
          <p:cNvSpPr>
            <a:spLocks noGrp="1"/>
          </p:cNvSpPr>
          <p:nvPr>
            <p:ph idx="1"/>
          </p:nvPr>
        </p:nvSpPr>
        <p:spPr>
          <a:xfrm>
            <a:off x="457200" y="1782265"/>
            <a:ext cx="7848600" cy="4549377"/>
          </a:xfrm>
        </p:spPr>
        <p:txBody>
          <a:bodyPr>
            <a:normAutofit lnSpcReduction="10000"/>
          </a:bodyPr>
          <a:lstStyle/>
          <a:p>
            <a:pPr>
              <a:defRPr/>
            </a:pPr>
            <a:r>
              <a:rPr lang="en-US" altLang="en-US" sz="2400" dirty="0"/>
              <a:t>Holds 300 units</a:t>
            </a:r>
          </a:p>
          <a:p>
            <a:pPr>
              <a:defRPr/>
            </a:pPr>
            <a:r>
              <a:rPr lang="en-US" altLang="en-US" sz="2400" dirty="0"/>
              <a:t>Compatible with Guardian 4, Simplera Sync, Instinct</a:t>
            </a:r>
          </a:p>
          <a:p>
            <a:pPr>
              <a:defRPr/>
            </a:pPr>
            <a:r>
              <a:rPr lang="en-US" altLang="en-US" sz="2400" dirty="0"/>
              <a:t>Meal detection (auto correction + basal)</a:t>
            </a:r>
          </a:p>
          <a:p>
            <a:pPr>
              <a:defRPr/>
            </a:pPr>
            <a:r>
              <a:rPr lang="en-US" altLang="en-US" sz="2400" dirty="0"/>
              <a:t>Adjustable target (100, 110, 120mg/dL)</a:t>
            </a:r>
          </a:p>
          <a:p>
            <a:pPr>
              <a:defRPr/>
            </a:pPr>
            <a:r>
              <a:rPr lang="en-US" altLang="en-US" sz="2800" dirty="0"/>
              <a:t>Suspend before/on low options (in manual mode) </a:t>
            </a:r>
          </a:p>
          <a:p>
            <a:pPr eaLnBrk="1" hangingPunct="1">
              <a:defRPr/>
            </a:pPr>
            <a:r>
              <a:rPr lang="en-US" altLang="en-US" sz="2400" dirty="0"/>
              <a:t>Bluetooth connectivity, remote software upgrades </a:t>
            </a:r>
          </a:p>
          <a:p>
            <a:pPr eaLnBrk="1" hangingPunct="1">
              <a:defRPr/>
            </a:pPr>
            <a:r>
              <a:rPr lang="en-US" altLang="en-US" sz="2800" dirty="0" err="1"/>
              <a:t>MiniMed</a:t>
            </a:r>
            <a:r>
              <a:rPr lang="en-US" altLang="en-US" sz="2800" dirty="0"/>
              <a:t> and </a:t>
            </a:r>
            <a:r>
              <a:rPr lang="en-US" altLang="en-US" sz="2800" dirty="0" err="1"/>
              <a:t>Carelink</a:t>
            </a:r>
            <a:r>
              <a:rPr lang="en-US" altLang="en-US" sz="2800" dirty="0"/>
              <a:t> apps for data sharing/viewing </a:t>
            </a:r>
          </a:p>
          <a:p>
            <a:pPr eaLnBrk="1" hangingPunct="1">
              <a:defRPr/>
            </a:pPr>
            <a:r>
              <a:rPr lang="en-US" sz="2800" dirty="0"/>
              <a:t>7 day infusion set option</a:t>
            </a:r>
          </a:p>
          <a:p>
            <a:pPr eaLnBrk="1" hangingPunct="1">
              <a:defRPr/>
            </a:pPr>
            <a:r>
              <a:rPr lang="en-US" sz="2800" dirty="0"/>
              <a:t>Uses AA battery </a:t>
            </a:r>
            <a:endParaRPr lang="en-US" sz="1800" dirty="0"/>
          </a:p>
        </p:txBody>
      </p:sp>
      <p:sp>
        <p:nvSpPr>
          <p:cNvPr id="2" name="TextBox 1">
            <a:extLst>
              <a:ext uri="{FF2B5EF4-FFF2-40B4-BE49-F238E27FC236}">
                <a16:creationId xmlns:a16="http://schemas.microsoft.com/office/drawing/2014/main" id="{16360288-09C7-037B-0FA9-B1C7A42F45F7}"/>
              </a:ext>
            </a:extLst>
          </p:cNvPr>
          <p:cNvSpPr txBox="1"/>
          <p:nvPr/>
        </p:nvSpPr>
        <p:spPr>
          <a:xfrm>
            <a:off x="1524000" y="6510135"/>
            <a:ext cx="5029200" cy="300082"/>
          </a:xfrm>
          <a:prstGeom prst="rect">
            <a:avLst/>
          </a:prstGeom>
          <a:noFill/>
        </p:spPr>
        <p:txBody>
          <a:bodyPr wrap="square" rtlCol="0">
            <a:spAutoFit/>
          </a:bodyPr>
          <a:lstStyle/>
          <a:p>
            <a:pPr defTabSz="685800" eaLnBrk="0" hangingPunct="0"/>
            <a:r>
              <a:rPr lang="en-US" sz="1350" dirty="0" err="1">
                <a:solidFill>
                  <a:prstClr val="white"/>
                </a:solidFill>
                <a:latin typeface="Arial" panose="020B0604020202020204" pitchFamily="34" charset="0"/>
                <a:hlinkClick r:id="rId4"/>
              </a:rPr>
              <a:t>MiniMed</a:t>
            </a:r>
            <a:r>
              <a:rPr lang="en-US" sz="1350" dirty="0">
                <a:solidFill>
                  <a:prstClr val="white"/>
                </a:solidFill>
                <a:latin typeface="Arial" panose="020B0604020202020204" pitchFamily="34" charset="0"/>
                <a:hlinkClick r:id="rId4"/>
              </a:rPr>
              <a:t>™ 780G system - User Guides &amp; Manuals | Medtronic</a:t>
            </a:r>
            <a:endParaRPr lang="en-US" sz="1350" dirty="0">
              <a:solidFill>
                <a:prstClr val="white"/>
              </a:solidFill>
              <a:latin typeface="Arial" panose="020B0604020202020204" pitchFamily="34" charset="0"/>
            </a:endParaRPr>
          </a:p>
        </p:txBody>
      </p:sp>
    </p:spTree>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itle 4">
            <a:extLst>
              <a:ext uri="{FF2B5EF4-FFF2-40B4-BE49-F238E27FC236}">
                <a16:creationId xmlns:a16="http://schemas.microsoft.com/office/drawing/2014/main" id="{FF9D1CDC-7A57-A831-EB72-72A9E909D7A5}"/>
              </a:ext>
            </a:extLst>
          </p:cNvPr>
          <p:cNvSpPr>
            <a:spLocks noGrp="1"/>
          </p:cNvSpPr>
          <p:nvPr>
            <p:ph type="title"/>
          </p:nvPr>
        </p:nvSpPr>
        <p:spPr/>
        <p:txBody>
          <a:bodyPr/>
          <a:lstStyle/>
          <a:p>
            <a:r>
              <a:rPr lang="en-US" altLang="en-US" dirty="0"/>
              <a:t>Beta Bionics </a:t>
            </a:r>
            <a:r>
              <a:rPr lang="en-US" altLang="en-US" dirty="0" err="1"/>
              <a:t>iLet</a:t>
            </a:r>
            <a:endParaRPr lang="en-US" altLang="en-US" dirty="0"/>
          </a:p>
        </p:txBody>
      </p:sp>
      <p:sp>
        <p:nvSpPr>
          <p:cNvPr id="107524" name="Text Placeholder 1">
            <a:extLst>
              <a:ext uri="{FF2B5EF4-FFF2-40B4-BE49-F238E27FC236}">
                <a16:creationId xmlns:a16="http://schemas.microsoft.com/office/drawing/2014/main" id="{267AB5E9-1992-A70D-6F99-6BBF5DF228C2}"/>
              </a:ext>
            </a:extLst>
          </p:cNvPr>
          <p:cNvSpPr>
            <a:spLocks noGrp="1"/>
          </p:cNvSpPr>
          <p:nvPr>
            <p:ph idx="1"/>
          </p:nvPr>
        </p:nvSpPr>
        <p:spPr>
          <a:xfrm>
            <a:off x="228600" y="1554164"/>
            <a:ext cx="8001000" cy="4775153"/>
          </a:xfrm>
        </p:spPr>
        <p:txBody>
          <a:bodyPr>
            <a:normAutofit fontScale="92500" lnSpcReduction="10000"/>
          </a:bodyPr>
          <a:lstStyle/>
          <a:p>
            <a:r>
              <a:rPr lang="en-US" altLang="en-US" sz="2400" dirty="0"/>
              <a:t>Holds 180 units of insulin</a:t>
            </a:r>
          </a:p>
          <a:p>
            <a:r>
              <a:rPr lang="en-US" altLang="en-US" sz="2400" dirty="0"/>
              <a:t>Compatible with Dexcom G6, G7, Libre 3+</a:t>
            </a:r>
          </a:p>
          <a:p>
            <a:r>
              <a:rPr lang="en-US" altLang="en-US" sz="2400" dirty="0"/>
              <a:t>Works with pre-filled insulin cartridges (</a:t>
            </a:r>
            <a:r>
              <a:rPr lang="en-US" altLang="en-US" sz="2400" dirty="0" err="1"/>
              <a:t>Fiasp</a:t>
            </a:r>
            <a:r>
              <a:rPr lang="en-US" altLang="en-US" sz="2400" dirty="0"/>
              <a:t>) -160 units</a:t>
            </a:r>
          </a:p>
          <a:p>
            <a:r>
              <a:rPr lang="en-US" altLang="en-US" sz="2400" dirty="0"/>
              <a:t>Programmed by entering body weight and connecting to CGM</a:t>
            </a:r>
          </a:p>
          <a:p>
            <a:pPr lvl="1"/>
            <a:r>
              <a:rPr lang="en-US" altLang="en-US" sz="2400" dirty="0"/>
              <a:t>No other insulin pump settings</a:t>
            </a:r>
          </a:p>
          <a:p>
            <a:r>
              <a:rPr lang="en-US" altLang="en-US" sz="2400" dirty="0"/>
              <a:t>Glucose targets (110, 120, or 130mg/dL)</a:t>
            </a:r>
          </a:p>
          <a:p>
            <a:r>
              <a:rPr lang="en-US" altLang="en-US" sz="2400" dirty="0"/>
              <a:t>Meal estimates: no carb counting (usual, less, more)</a:t>
            </a:r>
          </a:p>
          <a:p>
            <a:r>
              <a:rPr lang="en-US" altLang="en-US" sz="2400" dirty="0"/>
              <a:t>Provides calculated back up settings for boluses</a:t>
            </a:r>
          </a:p>
          <a:p>
            <a:r>
              <a:rPr lang="en-US" altLang="en-US" sz="2400" dirty="0"/>
              <a:t>Requires charger</a:t>
            </a:r>
          </a:p>
          <a:p>
            <a:r>
              <a:rPr lang="en-US" altLang="en-US" sz="2400" dirty="0"/>
              <a:t>3 algorithms: meal, basal, correction</a:t>
            </a:r>
          </a:p>
          <a:p>
            <a:r>
              <a:rPr lang="en-US" altLang="en-US" sz="2400" dirty="0"/>
              <a:t>Bluetooth connected, Bionic Circle app for up to 10 followers</a:t>
            </a:r>
          </a:p>
          <a:p>
            <a:endParaRPr lang="en-US" altLang="en-US" dirty="0"/>
          </a:p>
          <a:p>
            <a:endParaRPr lang="en-US" altLang="en-US" dirty="0"/>
          </a:p>
        </p:txBody>
      </p:sp>
      <p:sp>
        <p:nvSpPr>
          <p:cNvPr id="107526" name="Slide Number Placeholder 3">
            <a:extLst>
              <a:ext uri="{FF2B5EF4-FFF2-40B4-BE49-F238E27FC236}">
                <a16:creationId xmlns:a16="http://schemas.microsoft.com/office/drawing/2014/main" id="{F843A23A-FBC8-AF5B-F00A-B14E71A1B46A}"/>
              </a:ext>
            </a:extLst>
          </p:cNvPr>
          <p:cNvSpPr>
            <a:spLocks noGrp="1" noChangeArrowheads="1"/>
          </p:cNvSpPr>
          <p:nvPr>
            <p:ph type="sldNum" sz="quarter" idx="12"/>
          </p:nvPr>
        </p:nvSpPr>
        <p:spPr bwMode="auto">
          <a:xfrm>
            <a:off x="0" y="85725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EA9682D3-E4D2-4C16-99B4-89F7CFC64E81}" type="slidenum">
              <a:rPr lang="en-US">
                <a:solidFill>
                  <a:prstClr val="white"/>
                </a:solidFill>
                <a:latin typeface="Calibri" panose="020F0502020204030204"/>
              </a:rPr>
              <a:pPr algn="r"/>
              <a:t>68</a:t>
            </a:fld>
            <a:endParaRPr lang="en-US" altLang="en-US" sz="900">
              <a:solidFill>
                <a:srgbClr val="FFFFFF"/>
              </a:solidFill>
              <a:latin typeface="Calibri" panose="020F0502020204030204" pitchFamily="34" charset="0"/>
            </a:endParaRPr>
          </a:p>
        </p:txBody>
      </p:sp>
      <p:sp>
        <p:nvSpPr>
          <p:cNvPr id="2" name="TextBox 1">
            <a:extLst>
              <a:ext uri="{FF2B5EF4-FFF2-40B4-BE49-F238E27FC236}">
                <a16:creationId xmlns:a16="http://schemas.microsoft.com/office/drawing/2014/main" id="{7416C6B2-A68C-11F2-8BC3-A278F667E737}"/>
              </a:ext>
            </a:extLst>
          </p:cNvPr>
          <p:cNvSpPr txBox="1"/>
          <p:nvPr/>
        </p:nvSpPr>
        <p:spPr>
          <a:xfrm>
            <a:off x="381000" y="6329317"/>
            <a:ext cx="6251663" cy="300082"/>
          </a:xfrm>
          <a:prstGeom prst="rect">
            <a:avLst/>
          </a:prstGeom>
          <a:noFill/>
        </p:spPr>
        <p:txBody>
          <a:bodyPr wrap="square" rtlCol="0">
            <a:spAutoFit/>
          </a:bodyPr>
          <a:lstStyle/>
          <a:p>
            <a:pPr defTabSz="685800" eaLnBrk="0" hangingPunct="0"/>
            <a:r>
              <a:rPr lang="en-US" sz="1350" dirty="0">
                <a:solidFill>
                  <a:prstClr val="white"/>
                </a:solidFill>
                <a:latin typeface="Arial" panose="020B0604020202020204" pitchFamily="34" charset="0"/>
                <a:hlinkClick r:id="rId4"/>
              </a:rPr>
              <a:t>Beta Bionics User Resources</a:t>
            </a:r>
            <a:endParaRPr lang="en-US" sz="1350" dirty="0">
              <a:solidFill>
                <a:prstClr val="white"/>
              </a:solidFill>
              <a:latin typeface="Arial" panose="020B0604020202020204" pitchFamily="34" charset="0"/>
            </a:endParaRPr>
          </a:p>
        </p:txBody>
      </p:sp>
    </p:spTree>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itle 1">
            <a:extLst>
              <a:ext uri="{FF2B5EF4-FFF2-40B4-BE49-F238E27FC236}">
                <a16:creationId xmlns:a16="http://schemas.microsoft.com/office/drawing/2014/main" id="{923A1F9D-D59E-7042-651A-84A2F1118CE4}"/>
              </a:ext>
            </a:extLst>
          </p:cNvPr>
          <p:cNvSpPr>
            <a:spLocks noGrp="1"/>
          </p:cNvSpPr>
          <p:nvPr>
            <p:ph type="title"/>
          </p:nvPr>
        </p:nvSpPr>
        <p:spPr>
          <a:xfrm>
            <a:off x="491865" y="373855"/>
            <a:ext cx="8030497" cy="994172"/>
          </a:xfrm>
        </p:spPr>
        <p:txBody>
          <a:bodyPr/>
          <a:lstStyle/>
          <a:p>
            <a:r>
              <a:rPr lang="en-US" altLang="en-US" dirty="0"/>
              <a:t>Tandem T:Slim X2 with Control-IQ+</a:t>
            </a:r>
          </a:p>
        </p:txBody>
      </p:sp>
      <p:sp>
        <p:nvSpPr>
          <p:cNvPr id="108546" name="Content Placeholder 2">
            <a:extLst>
              <a:ext uri="{FF2B5EF4-FFF2-40B4-BE49-F238E27FC236}">
                <a16:creationId xmlns:a16="http://schemas.microsoft.com/office/drawing/2014/main" id="{3106F704-7535-868C-2469-420C298FF05A}"/>
              </a:ext>
            </a:extLst>
          </p:cNvPr>
          <p:cNvSpPr>
            <a:spLocks noGrp="1"/>
          </p:cNvSpPr>
          <p:nvPr>
            <p:ph idx="1"/>
          </p:nvPr>
        </p:nvSpPr>
        <p:spPr>
          <a:xfrm>
            <a:off x="491865" y="1368027"/>
            <a:ext cx="8172450" cy="3830837"/>
          </a:xfrm>
        </p:spPr>
        <p:txBody>
          <a:bodyPr/>
          <a:lstStyle/>
          <a:p>
            <a:pPr>
              <a:lnSpc>
                <a:spcPct val="100000"/>
              </a:lnSpc>
              <a:spcBef>
                <a:spcPts val="900"/>
              </a:spcBef>
            </a:pPr>
            <a:r>
              <a:rPr lang="en-US" altLang="en-US" sz="2400" dirty="0"/>
              <a:t>Holds 300 units</a:t>
            </a:r>
          </a:p>
          <a:p>
            <a:pPr>
              <a:lnSpc>
                <a:spcPct val="100000"/>
              </a:lnSpc>
              <a:spcBef>
                <a:spcPts val="900"/>
              </a:spcBef>
            </a:pPr>
            <a:r>
              <a:rPr lang="en-US" altLang="en-US" sz="2400" dirty="0"/>
              <a:t>Compatible with Dexcom G6, G7, Libre 3+ </a:t>
            </a:r>
          </a:p>
          <a:p>
            <a:pPr>
              <a:lnSpc>
                <a:spcPct val="100000"/>
              </a:lnSpc>
              <a:spcBef>
                <a:spcPts val="900"/>
              </a:spcBef>
            </a:pPr>
            <a:r>
              <a:rPr lang="en-US" altLang="en-US" sz="2400" dirty="0"/>
              <a:t>Algorithm adjusts insulin delivery from programed “manual” settings</a:t>
            </a:r>
          </a:p>
          <a:p>
            <a:pPr>
              <a:lnSpc>
                <a:spcPct val="100000"/>
              </a:lnSpc>
              <a:spcBef>
                <a:spcPts val="900"/>
              </a:spcBef>
            </a:pPr>
            <a:r>
              <a:rPr lang="en-US" altLang="en-US" sz="2400" dirty="0"/>
              <a:t>Automatic correction doses</a:t>
            </a:r>
          </a:p>
          <a:p>
            <a:pPr lvl="1">
              <a:lnSpc>
                <a:spcPct val="100000"/>
              </a:lnSpc>
              <a:spcBef>
                <a:spcPts val="450"/>
              </a:spcBef>
            </a:pPr>
            <a:r>
              <a:rPr lang="en-US" altLang="en-US" sz="2400" dirty="0"/>
              <a:t>Up to 1 every hour based on projected glucose &gt;180mg/dL</a:t>
            </a:r>
          </a:p>
          <a:p>
            <a:pPr lvl="1">
              <a:lnSpc>
                <a:spcPct val="100000"/>
              </a:lnSpc>
              <a:spcBef>
                <a:spcPts val="450"/>
              </a:spcBef>
            </a:pPr>
            <a:r>
              <a:rPr lang="en-US" altLang="en-US" sz="2400" dirty="0"/>
              <a:t>Calculated at 60% of programmed correction factor (target of 110)</a:t>
            </a:r>
          </a:p>
          <a:p>
            <a:pPr>
              <a:lnSpc>
                <a:spcPct val="100000"/>
              </a:lnSpc>
              <a:spcBef>
                <a:spcPts val="900"/>
              </a:spcBef>
            </a:pPr>
            <a:r>
              <a:rPr lang="en-US" altLang="en-US" sz="2400" dirty="0"/>
              <a:t>Tandem T:Slim mobile app to bolus and for remote downloads </a:t>
            </a:r>
          </a:p>
          <a:p>
            <a:pPr>
              <a:lnSpc>
                <a:spcPct val="100000"/>
              </a:lnSpc>
              <a:spcBef>
                <a:spcPts val="900"/>
              </a:spcBef>
            </a:pPr>
            <a:r>
              <a:rPr lang="en-US" altLang="en-US" sz="2400" dirty="0"/>
              <a:t>Requires charging cable</a:t>
            </a:r>
          </a:p>
          <a:p>
            <a:pPr>
              <a:spcBef>
                <a:spcPts val="900"/>
              </a:spcBef>
            </a:pPr>
            <a:endParaRPr lang="en-US" altLang="en-US" sz="1350" dirty="0"/>
          </a:p>
        </p:txBody>
      </p:sp>
      <p:sp>
        <p:nvSpPr>
          <p:cNvPr id="2" name="TextBox 1">
            <a:extLst>
              <a:ext uri="{FF2B5EF4-FFF2-40B4-BE49-F238E27FC236}">
                <a16:creationId xmlns:a16="http://schemas.microsoft.com/office/drawing/2014/main" id="{17A4558C-E27B-0E5B-798F-43907A67D6AE}"/>
              </a:ext>
            </a:extLst>
          </p:cNvPr>
          <p:cNvSpPr txBox="1"/>
          <p:nvPr/>
        </p:nvSpPr>
        <p:spPr>
          <a:xfrm>
            <a:off x="4876800" y="6539180"/>
            <a:ext cx="4092315" cy="300082"/>
          </a:xfrm>
          <a:prstGeom prst="rect">
            <a:avLst/>
          </a:prstGeom>
          <a:noFill/>
        </p:spPr>
        <p:txBody>
          <a:bodyPr wrap="square" rtlCol="0">
            <a:spAutoFit/>
          </a:bodyPr>
          <a:lstStyle/>
          <a:p>
            <a:pPr defTabSz="685800" eaLnBrk="0" hangingPunct="0"/>
            <a:r>
              <a:rPr lang="en-US" sz="1350" dirty="0">
                <a:solidFill>
                  <a:prstClr val="white"/>
                </a:solidFill>
                <a:latin typeface="Arial" panose="020B0604020202020204" pitchFamily="34" charset="0"/>
                <a:hlinkClick r:id="rId4"/>
              </a:rPr>
              <a:t>User Guides for Tandem Diabetes Care Products</a:t>
            </a:r>
            <a:endParaRPr lang="en-US" sz="1350" dirty="0">
              <a:solidFill>
                <a:prstClr val="white"/>
              </a:solidFill>
              <a:latin typeface="Arial" panose="020B0604020202020204" pitchFamily="34" charset="0"/>
            </a:endParaRPr>
          </a:p>
        </p:txBody>
      </p:sp>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B64C32B-78F8-513F-69FF-B3CE91102D9A}"/>
              </a:ext>
            </a:extLst>
          </p:cNvPr>
          <p:cNvSpPr/>
          <p:nvPr/>
        </p:nvSpPr>
        <p:spPr>
          <a:xfrm>
            <a:off x="0" y="1857375"/>
            <a:ext cx="9144000" cy="29396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dirty="0">
              <a:solidFill>
                <a:prstClr val="white"/>
              </a:solidFill>
              <a:latin typeface="Calibri Light"/>
            </a:endParaRPr>
          </a:p>
        </p:txBody>
      </p:sp>
      <p:sp>
        <p:nvSpPr>
          <p:cNvPr id="21" name="Rectangle 20">
            <a:extLst>
              <a:ext uri="{FF2B5EF4-FFF2-40B4-BE49-F238E27FC236}">
                <a16:creationId xmlns:a16="http://schemas.microsoft.com/office/drawing/2014/main" id="{B7ED0A53-808D-D1A0-56A4-EF89F6A786A8}"/>
              </a:ext>
            </a:extLst>
          </p:cNvPr>
          <p:cNvSpPr/>
          <p:nvPr/>
        </p:nvSpPr>
        <p:spPr>
          <a:xfrm>
            <a:off x="6659167" y="2060972"/>
            <a:ext cx="1878806" cy="230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dirty="0">
              <a:solidFill>
                <a:prstClr val="white"/>
              </a:solidFill>
              <a:latin typeface="Calibri Light"/>
            </a:endParaRPr>
          </a:p>
        </p:txBody>
      </p:sp>
      <p:sp>
        <p:nvSpPr>
          <p:cNvPr id="20" name="Rectangle 19">
            <a:extLst>
              <a:ext uri="{FF2B5EF4-FFF2-40B4-BE49-F238E27FC236}">
                <a16:creationId xmlns:a16="http://schemas.microsoft.com/office/drawing/2014/main" id="{C17C38E7-6DAD-1771-0861-22778B58B5ED}"/>
              </a:ext>
            </a:extLst>
          </p:cNvPr>
          <p:cNvSpPr/>
          <p:nvPr/>
        </p:nvSpPr>
        <p:spPr>
          <a:xfrm>
            <a:off x="4600576" y="2060972"/>
            <a:ext cx="1879997" cy="230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dirty="0">
              <a:solidFill>
                <a:prstClr val="white"/>
              </a:solidFill>
              <a:latin typeface="Calibri Light"/>
            </a:endParaRPr>
          </a:p>
        </p:txBody>
      </p:sp>
      <p:sp>
        <p:nvSpPr>
          <p:cNvPr id="19" name="Rectangle 18">
            <a:extLst>
              <a:ext uri="{FF2B5EF4-FFF2-40B4-BE49-F238E27FC236}">
                <a16:creationId xmlns:a16="http://schemas.microsoft.com/office/drawing/2014/main" id="{C7CD6663-3EC4-033D-0531-5E4A59BE5237}"/>
              </a:ext>
            </a:extLst>
          </p:cNvPr>
          <p:cNvSpPr/>
          <p:nvPr/>
        </p:nvSpPr>
        <p:spPr>
          <a:xfrm>
            <a:off x="2543176" y="2060972"/>
            <a:ext cx="1878806" cy="230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dirty="0">
              <a:solidFill>
                <a:prstClr val="white"/>
              </a:solidFill>
              <a:latin typeface="Calibri Light"/>
            </a:endParaRPr>
          </a:p>
        </p:txBody>
      </p:sp>
      <p:sp>
        <p:nvSpPr>
          <p:cNvPr id="18" name="Rectangle 17">
            <a:extLst>
              <a:ext uri="{FF2B5EF4-FFF2-40B4-BE49-F238E27FC236}">
                <a16:creationId xmlns:a16="http://schemas.microsoft.com/office/drawing/2014/main" id="{9B755C49-622A-3956-7318-45E5448B86CF}"/>
              </a:ext>
            </a:extLst>
          </p:cNvPr>
          <p:cNvSpPr/>
          <p:nvPr/>
        </p:nvSpPr>
        <p:spPr>
          <a:xfrm>
            <a:off x="485776" y="2060972"/>
            <a:ext cx="1878806" cy="2300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auto">
              <a:spcBef>
                <a:spcPts val="0"/>
              </a:spcBef>
              <a:spcAft>
                <a:spcPts val="0"/>
              </a:spcAft>
              <a:defRPr/>
            </a:pPr>
            <a:endParaRPr lang="en-US" sz="1350" dirty="0">
              <a:solidFill>
                <a:prstClr val="white"/>
              </a:solidFill>
              <a:latin typeface="Calibri Light"/>
            </a:endParaRPr>
          </a:p>
        </p:txBody>
      </p:sp>
      <p:sp>
        <p:nvSpPr>
          <p:cNvPr id="101383" name="Title 1">
            <a:extLst>
              <a:ext uri="{FF2B5EF4-FFF2-40B4-BE49-F238E27FC236}">
                <a16:creationId xmlns:a16="http://schemas.microsoft.com/office/drawing/2014/main" id="{6A219F63-198E-104D-EE8E-3E4D8828462C}"/>
              </a:ext>
            </a:extLst>
          </p:cNvPr>
          <p:cNvSpPr>
            <a:spLocks noGrp="1"/>
          </p:cNvSpPr>
          <p:nvPr>
            <p:ph type="title"/>
          </p:nvPr>
        </p:nvSpPr>
        <p:spPr/>
        <p:txBody>
          <a:bodyPr/>
          <a:lstStyle/>
          <a:p>
            <a:r>
              <a:rPr lang="en-US" altLang="en-US"/>
              <a:t>Technology is Here</a:t>
            </a:r>
          </a:p>
        </p:txBody>
      </p:sp>
      <p:sp>
        <p:nvSpPr>
          <p:cNvPr id="101385" name="TextBox 5">
            <a:extLst>
              <a:ext uri="{FF2B5EF4-FFF2-40B4-BE49-F238E27FC236}">
                <a16:creationId xmlns:a16="http://schemas.microsoft.com/office/drawing/2014/main" id="{468DD783-3774-FF54-4198-AF71D47272D5}"/>
              </a:ext>
            </a:extLst>
          </p:cNvPr>
          <p:cNvSpPr txBox="1">
            <a:spLocks noChangeArrowheads="1"/>
          </p:cNvSpPr>
          <p:nvPr/>
        </p:nvSpPr>
        <p:spPr bwMode="auto">
          <a:xfrm>
            <a:off x="571500" y="3356372"/>
            <a:ext cx="16859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500">
                <a:solidFill>
                  <a:srgbClr val="FFFFFF"/>
                </a:solidFill>
                <a:latin typeface="Calibri Light" panose="020F0302020204030204" pitchFamily="34" charset="0"/>
              </a:rPr>
              <a:t>CONTINUOUS GLUCOSE MONITORS (CGM)</a:t>
            </a:r>
          </a:p>
        </p:txBody>
      </p:sp>
      <p:sp>
        <p:nvSpPr>
          <p:cNvPr id="101386" name="TextBox 8">
            <a:extLst>
              <a:ext uri="{FF2B5EF4-FFF2-40B4-BE49-F238E27FC236}">
                <a16:creationId xmlns:a16="http://schemas.microsoft.com/office/drawing/2014/main" id="{1DACCD82-42BC-6E1E-706B-1E63CCA7641B}"/>
              </a:ext>
            </a:extLst>
          </p:cNvPr>
          <p:cNvSpPr txBox="1">
            <a:spLocks noChangeArrowheads="1"/>
          </p:cNvSpPr>
          <p:nvPr/>
        </p:nvSpPr>
        <p:spPr bwMode="auto">
          <a:xfrm>
            <a:off x="2736057" y="3356373"/>
            <a:ext cx="15359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500">
                <a:solidFill>
                  <a:srgbClr val="FFFFFF"/>
                </a:solidFill>
                <a:latin typeface="Calibri Light" panose="020F0302020204030204" pitchFamily="34" charset="0"/>
              </a:rPr>
              <a:t>INSULIN PUMPS</a:t>
            </a:r>
          </a:p>
        </p:txBody>
      </p:sp>
      <p:sp>
        <p:nvSpPr>
          <p:cNvPr id="101387" name="TextBox 11">
            <a:extLst>
              <a:ext uri="{FF2B5EF4-FFF2-40B4-BE49-F238E27FC236}">
                <a16:creationId xmlns:a16="http://schemas.microsoft.com/office/drawing/2014/main" id="{F6B667D0-BFFD-85F5-1E41-E54F99ED6FDE}"/>
              </a:ext>
            </a:extLst>
          </p:cNvPr>
          <p:cNvSpPr txBox="1">
            <a:spLocks noChangeArrowheads="1"/>
          </p:cNvSpPr>
          <p:nvPr/>
        </p:nvSpPr>
        <p:spPr bwMode="auto">
          <a:xfrm>
            <a:off x="4773217" y="3356372"/>
            <a:ext cx="15359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500">
                <a:solidFill>
                  <a:srgbClr val="FFFFFF"/>
                </a:solidFill>
                <a:latin typeface="Calibri Light" panose="020F0302020204030204" pitchFamily="34" charset="0"/>
              </a:rPr>
              <a:t>CONNECTED PENS AND CAPS</a:t>
            </a:r>
          </a:p>
        </p:txBody>
      </p:sp>
      <p:pic>
        <p:nvPicPr>
          <p:cNvPr id="101388" name="Picture 13" descr="A picture containing text, grass, outdoor, person&#10;&#10;Description automatically generated">
            <a:extLst>
              <a:ext uri="{FF2B5EF4-FFF2-40B4-BE49-F238E27FC236}">
                <a16:creationId xmlns:a16="http://schemas.microsoft.com/office/drawing/2014/main" id="{7B638122-B5B7-BCC2-D3EB-785444759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188" y="2260998"/>
            <a:ext cx="1535906" cy="102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9" name="TextBox 14">
            <a:extLst>
              <a:ext uri="{FF2B5EF4-FFF2-40B4-BE49-F238E27FC236}">
                <a16:creationId xmlns:a16="http://schemas.microsoft.com/office/drawing/2014/main" id="{B3B4C195-87AA-E62E-2474-29B84C9B6955}"/>
              </a:ext>
            </a:extLst>
          </p:cNvPr>
          <p:cNvSpPr txBox="1">
            <a:spLocks noChangeArrowheads="1"/>
          </p:cNvSpPr>
          <p:nvPr/>
        </p:nvSpPr>
        <p:spPr bwMode="auto">
          <a:xfrm>
            <a:off x="6830617" y="3356373"/>
            <a:ext cx="15359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500">
                <a:solidFill>
                  <a:srgbClr val="FFFFFF"/>
                </a:solidFill>
                <a:latin typeface="Calibri Light" panose="020F0302020204030204" pitchFamily="34" charset="0"/>
              </a:rPr>
              <a:t>MOBILE APPS</a:t>
            </a:r>
          </a:p>
        </p:txBody>
      </p:sp>
      <p:pic>
        <p:nvPicPr>
          <p:cNvPr id="101390" name="Picture 3" descr="Close-up of a person holding a syringe&#10;&#10;Description automatically generated with low confidence">
            <a:extLst>
              <a:ext uri="{FF2B5EF4-FFF2-40B4-BE49-F238E27FC236}">
                <a16:creationId xmlns:a16="http://schemas.microsoft.com/office/drawing/2014/main" id="{EC2788A9-4BDE-27BB-410A-46193A38CF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3217" y="2260997"/>
            <a:ext cx="1535906"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1" name="Picture 2">
            <a:extLst>
              <a:ext uri="{FF2B5EF4-FFF2-40B4-BE49-F238E27FC236}">
                <a16:creationId xmlns:a16="http://schemas.microsoft.com/office/drawing/2014/main" id="{AAF76023-5856-B10F-3315-400F14DBA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260997"/>
            <a:ext cx="952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3848831-7271-1C2B-FD7C-D88C826D29EC}"/>
              </a:ext>
            </a:extLst>
          </p:cNvPr>
          <p:cNvPicPr>
            <a:picLocks noChangeAspect="1"/>
          </p:cNvPicPr>
          <p:nvPr/>
        </p:nvPicPr>
        <p:blipFill>
          <a:blip r:embed="rId6"/>
          <a:stretch>
            <a:fillRect/>
          </a:stretch>
        </p:blipFill>
        <p:spPr>
          <a:xfrm>
            <a:off x="863335" y="2178849"/>
            <a:ext cx="1056791" cy="115754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F5D96651-0DF2-6A81-C927-4239880DFDB0}"/>
              </a:ext>
            </a:extLst>
          </p:cNvPr>
          <p:cNvSpPr>
            <a:spLocks noGrp="1"/>
          </p:cNvSpPr>
          <p:nvPr>
            <p:ph type="title"/>
          </p:nvPr>
        </p:nvSpPr>
        <p:spPr>
          <a:xfrm>
            <a:off x="628650" y="428534"/>
            <a:ext cx="8515350" cy="994172"/>
          </a:xfrm>
        </p:spPr>
        <p:txBody>
          <a:bodyPr/>
          <a:lstStyle/>
          <a:p>
            <a:pPr algn="l"/>
            <a:r>
              <a:rPr lang="en-US" altLang="en-US" dirty="0"/>
              <a:t>Control IQ+ Targets</a:t>
            </a:r>
          </a:p>
        </p:txBody>
      </p:sp>
      <p:pic>
        <p:nvPicPr>
          <p:cNvPr id="110595" name="Picture 4">
            <a:extLst>
              <a:ext uri="{FF2B5EF4-FFF2-40B4-BE49-F238E27FC236}">
                <a16:creationId xmlns:a16="http://schemas.microsoft.com/office/drawing/2014/main" id="{ECC8F2EA-6DE3-E733-8AD2-66068AA96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668198"/>
            <a:ext cx="8743950" cy="399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7E955FBE-E3EB-BB33-7FBE-51D8DE4F44F8}"/>
              </a:ext>
            </a:extLst>
          </p:cNvPr>
          <p:cNvSpPr txBox="1">
            <a:spLocks noChangeArrowheads="1"/>
          </p:cNvSpPr>
          <p:nvPr/>
        </p:nvSpPr>
        <p:spPr bwMode="auto">
          <a:xfrm>
            <a:off x="628650" y="5439965"/>
            <a:ext cx="4597003" cy="230704"/>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6777" eaLnBrk="0" hangingPunct="0">
              <a:defRPr/>
            </a:pPr>
            <a:r>
              <a:rPr lang="en-US" altLang="en-US" sz="899" dirty="0">
                <a:solidFill>
                  <a:prstClr val="white"/>
                </a:solidFill>
              </a:rPr>
              <a:t>https://www.tandemdiabetes.com/providers/products/control-iq</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74AF98AC-D3B2-7E93-8E5F-75B50D15606A}"/>
              </a:ext>
            </a:extLst>
          </p:cNvPr>
          <p:cNvSpPr>
            <a:spLocks noGrp="1"/>
          </p:cNvSpPr>
          <p:nvPr>
            <p:ph type="title"/>
          </p:nvPr>
        </p:nvSpPr>
        <p:spPr>
          <a:xfrm>
            <a:off x="-31230" y="648029"/>
            <a:ext cx="7843838" cy="994172"/>
          </a:xfrm>
        </p:spPr>
        <p:txBody>
          <a:bodyPr/>
          <a:lstStyle/>
          <a:p>
            <a:r>
              <a:rPr lang="en-US" altLang="en-US" dirty="0"/>
              <a:t>Tandem Mobi with Control IQ+</a:t>
            </a:r>
          </a:p>
        </p:txBody>
      </p:sp>
      <p:sp>
        <p:nvSpPr>
          <p:cNvPr id="112643" name="Content Placeholder 2">
            <a:extLst>
              <a:ext uri="{FF2B5EF4-FFF2-40B4-BE49-F238E27FC236}">
                <a16:creationId xmlns:a16="http://schemas.microsoft.com/office/drawing/2014/main" id="{218CEF7B-D39A-C7C1-FE63-E28740352A02}"/>
              </a:ext>
            </a:extLst>
          </p:cNvPr>
          <p:cNvSpPr>
            <a:spLocks noGrp="1"/>
          </p:cNvSpPr>
          <p:nvPr>
            <p:ph idx="1"/>
          </p:nvPr>
        </p:nvSpPr>
        <p:spPr>
          <a:xfrm>
            <a:off x="171450" y="2080616"/>
            <a:ext cx="7886700" cy="4167783"/>
          </a:xfrm>
        </p:spPr>
        <p:txBody>
          <a:bodyPr>
            <a:normAutofit lnSpcReduction="10000"/>
          </a:bodyPr>
          <a:lstStyle/>
          <a:p>
            <a:pPr>
              <a:lnSpc>
                <a:spcPct val="110000"/>
              </a:lnSpc>
              <a:buFont typeface="Wingdings" panose="05000000000000000000" pitchFamily="2" charset="2"/>
              <a:buChar char="§"/>
            </a:pPr>
            <a:r>
              <a:rPr lang="en-US" altLang="en-US" sz="2100" dirty="0"/>
              <a:t>Holds 200 units</a:t>
            </a:r>
          </a:p>
          <a:p>
            <a:pPr>
              <a:lnSpc>
                <a:spcPct val="110000"/>
              </a:lnSpc>
              <a:buFont typeface="Wingdings" panose="05000000000000000000" pitchFamily="2" charset="2"/>
              <a:buChar char="§"/>
            </a:pPr>
            <a:r>
              <a:rPr lang="en-US" altLang="en-US" sz="2100" dirty="0"/>
              <a:t>Half the size of T:Slim X2</a:t>
            </a:r>
          </a:p>
          <a:p>
            <a:pPr>
              <a:lnSpc>
                <a:spcPct val="110000"/>
              </a:lnSpc>
              <a:buFont typeface="Wingdings" panose="05000000000000000000" pitchFamily="2" charset="2"/>
              <a:buChar char="§"/>
            </a:pPr>
            <a:r>
              <a:rPr lang="en-US" altLang="en-US" sz="2100" dirty="0"/>
              <a:t>Dexcom G6, G7 integration</a:t>
            </a:r>
          </a:p>
          <a:p>
            <a:pPr>
              <a:lnSpc>
                <a:spcPct val="110000"/>
              </a:lnSpc>
              <a:buFont typeface="Wingdings" panose="05000000000000000000" pitchFamily="2" charset="2"/>
              <a:buChar char="§"/>
            </a:pPr>
            <a:r>
              <a:rPr lang="en-US" altLang="en-US" sz="2100" dirty="0"/>
              <a:t>Runs the Control IQ algorithm</a:t>
            </a:r>
          </a:p>
          <a:p>
            <a:pPr>
              <a:lnSpc>
                <a:spcPct val="110000"/>
              </a:lnSpc>
              <a:buFont typeface="Wingdings" panose="05000000000000000000" pitchFamily="2" charset="2"/>
              <a:buChar char="§"/>
            </a:pPr>
            <a:r>
              <a:rPr lang="en-US" altLang="en-US" sz="2100" dirty="0"/>
              <a:t>5-Inch tubing option</a:t>
            </a:r>
          </a:p>
          <a:p>
            <a:pPr>
              <a:lnSpc>
                <a:spcPct val="110000"/>
              </a:lnSpc>
              <a:buFont typeface="Wingdings" panose="05000000000000000000" pitchFamily="2" charset="2"/>
              <a:buChar char="§"/>
            </a:pPr>
            <a:r>
              <a:rPr lang="en-US" altLang="en-US" sz="2100" dirty="0"/>
              <a:t>Everything controlled from mobile app except quick bolus option from pump (Tandem Mobi mobile app)</a:t>
            </a:r>
          </a:p>
          <a:p>
            <a:pPr>
              <a:lnSpc>
                <a:spcPct val="110000"/>
              </a:lnSpc>
              <a:buFont typeface="Wingdings" panose="05000000000000000000" pitchFamily="2" charset="2"/>
              <a:buChar char="§"/>
            </a:pPr>
            <a:r>
              <a:rPr lang="en-US" altLang="en-US" sz="2100" dirty="0"/>
              <a:t>Syringe-driven pump fill</a:t>
            </a:r>
          </a:p>
          <a:p>
            <a:pPr>
              <a:lnSpc>
                <a:spcPct val="110000"/>
              </a:lnSpc>
              <a:buFont typeface="Wingdings" panose="05000000000000000000" pitchFamily="2" charset="2"/>
              <a:buChar char="§"/>
            </a:pPr>
            <a:r>
              <a:rPr lang="en-US" altLang="en-US" sz="2100" dirty="0"/>
              <a:t>Wireless charging</a:t>
            </a:r>
          </a:p>
          <a:p>
            <a:pPr>
              <a:lnSpc>
                <a:spcPct val="110000"/>
              </a:lnSpc>
              <a:buFont typeface="Wingdings" panose="05000000000000000000" pitchFamily="2" charset="2"/>
              <a:buChar char="§"/>
            </a:pPr>
            <a:r>
              <a:rPr lang="en-US" altLang="en-US" sz="2100" dirty="0"/>
              <a:t>IP28 water resistant rating (8 feet for 2 hours)</a:t>
            </a:r>
          </a:p>
          <a:p>
            <a:endParaRPr lang="en-US" altLang="en-US" sz="2400" dirty="0"/>
          </a:p>
          <a:p>
            <a:endParaRPr lang="en-US" altLang="en-US" dirty="0"/>
          </a:p>
        </p:txBody>
      </p:sp>
      <p:pic>
        <p:nvPicPr>
          <p:cNvPr id="3" name="Picture 2">
            <a:extLst>
              <a:ext uri="{FF2B5EF4-FFF2-40B4-BE49-F238E27FC236}">
                <a16:creationId xmlns:a16="http://schemas.microsoft.com/office/drawing/2014/main" id="{1C510616-5FD6-0146-3281-99E481EDF6A9}"/>
              </a:ext>
            </a:extLst>
          </p:cNvPr>
          <p:cNvPicPr>
            <a:picLocks noChangeAspect="1"/>
          </p:cNvPicPr>
          <p:nvPr/>
        </p:nvPicPr>
        <p:blipFill>
          <a:blip r:embed="rId3"/>
          <a:stretch>
            <a:fillRect/>
          </a:stretch>
        </p:blipFill>
        <p:spPr>
          <a:xfrm>
            <a:off x="7812608" y="1663437"/>
            <a:ext cx="1039571" cy="1807581"/>
          </a:xfrm>
          <a:prstGeom prst="rect">
            <a:avLst/>
          </a:prstGeom>
        </p:spPr>
      </p:pic>
      <p:sp>
        <p:nvSpPr>
          <p:cNvPr id="2" name="TextBox 1">
            <a:extLst>
              <a:ext uri="{FF2B5EF4-FFF2-40B4-BE49-F238E27FC236}">
                <a16:creationId xmlns:a16="http://schemas.microsoft.com/office/drawing/2014/main" id="{7009E8D9-3AE8-5856-08E7-471345BBB3D2}"/>
              </a:ext>
            </a:extLst>
          </p:cNvPr>
          <p:cNvSpPr txBox="1"/>
          <p:nvPr/>
        </p:nvSpPr>
        <p:spPr>
          <a:xfrm>
            <a:off x="646762" y="6248400"/>
            <a:ext cx="7321838" cy="300082"/>
          </a:xfrm>
          <a:prstGeom prst="rect">
            <a:avLst/>
          </a:prstGeom>
          <a:noFill/>
        </p:spPr>
        <p:txBody>
          <a:bodyPr wrap="square" rtlCol="0">
            <a:spAutoFit/>
          </a:bodyPr>
          <a:lstStyle/>
          <a:p>
            <a:pPr defTabSz="685800" eaLnBrk="0" hangingPunct="0"/>
            <a:r>
              <a:rPr lang="en-US" sz="1350" dirty="0">
                <a:solidFill>
                  <a:prstClr val="white"/>
                </a:solidFill>
                <a:latin typeface="Arial" panose="020B0604020202020204" pitchFamily="34" charset="0"/>
                <a:hlinkClick r:id="rId4"/>
              </a:rPr>
              <a:t>User Guides for Tandem Diabetes Care Products</a:t>
            </a:r>
            <a:endParaRPr lang="en-US" sz="1350" dirty="0">
              <a:solidFill>
                <a:prstClr val="white"/>
              </a:solidFill>
              <a:latin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09207F-8A2D-6F77-851A-A3E930C7C694}"/>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99B2B96E-F1B9-89D4-F398-0B769053723E}"/>
              </a:ext>
            </a:extLst>
          </p:cNvPr>
          <p:cNvSpPr/>
          <p:nvPr/>
        </p:nvSpPr>
        <p:spPr>
          <a:xfrm>
            <a:off x="381000" y="1166813"/>
            <a:ext cx="5181600" cy="342900"/>
          </a:xfrm>
          <a:prstGeom prst="rect">
            <a:avLst/>
          </a:prstGeom>
          <a:noFill/>
          <a:ln/>
        </p:spPr>
        <p:txBody>
          <a:bodyPr/>
          <a:lstStyle/>
          <a:p>
            <a:pPr defTabSz="685800" eaLnBrk="0" hangingPunct="0"/>
            <a:endParaRPr lang="en-US" sz="1800">
              <a:solidFill>
                <a:prstClr val="white"/>
              </a:solidFill>
              <a:latin typeface="Arial" panose="020B0604020202020204" pitchFamily="34" charset="0"/>
            </a:endParaRPr>
          </a:p>
        </p:txBody>
      </p:sp>
      <p:sp>
        <p:nvSpPr>
          <p:cNvPr id="4" name="Text 1">
            <a:extLst>
              <a:ext uri="{FF2B5EF4-FFF2-40B4-BE49-F238E27FC236}">
                <a16:creationId xmlns:a16="http://schemas.microsoft.com/office/drawing/2014/main" id="{0E503488-0E2B-87F4-95B9-DFCCC5C1177D}"/>
              </a:ext>
            </a:extLst>
          </p:cNvPr>
          <p:cNvSpPr/>
          <p:nvPr/>
        </p:nvSpPr>
        <p:spPr>
          <a:xfrm>
            <a:off x="609600" y="628395"/>
            <a:ext cx="5638800" cy="342900"/>
          </a:xfrm>
          <a:prstGeom prst="rect">
            <a:avLst/>
          </a:prstGeom>
          <a:noFill/>
          <a:ln/>
        </p:spPr>
        <p:txBody>
          <a:bodyPr wrap="square" lIns="91440" tIns="45720" rIns="91440" bIns="45720" rtlCol="0" anchor="ctr"/>
          <a:lstStyle/>
          <a:p>
            <a:pPr defTabSz="685800" eaLnBrk="0" hangingPunct="0">
              <a:lnSpc>
                <a:spcPts val="2688"/>
              </a:lnSpc>
            </a:pPr>
            <a:r>
              <a:rPr lang="en-US" sz="4000" dirty="0">
                <a:solidFill>
                  <a:srgbClr val="00796E">
                    <a:alpha val="99000"/>
                  </a:srgbClr>
                </a:solidFill>
                <a:latin typeface="Oswald"/>
                <a:ea typeface="Oswald" pitchFamily="34" charset="-122"/>
                <a:cs typeface="Oswald" pitchFamily="34" charset="-120"/>
              </a:rPr>
              <a:t>Sequel </a:t>
            </a:r>
            <a:r>
              <a:rPr lang="en-US" sz="4000" dirty="0" err="1">
                <a:solidFill>
                  <a:srgbClr val="00796E">
                    <a:alpha val="99000"/>
                  </a:srgbClr>
                </a:solidFill>
                <a:latin typeface="Oswald"/>
                <a:ea typeface="Oswald" pitchFamily="34" charset="-122"/>
                <a:cs typeface="Oswald" pitchFamily="34" charset="-120"/>
              </a:rPr>
              <a:t>Twiist</a:t>
            </a:r>
            <a:endParaRPr lang="en-US" sz="4000" dirty="0">
              <a:solidFill>
                <a:srgbClr val="00796E">
                  <a:alpha val="99000"/>
                </a:srgbClr>
              </a:solidFill>
              <a:latin typeface="Oswald"/>
              <a:ea typeface="Oswald" pitchFamily="34" charset="-122"/>
              <a:cs typeface="Oswald" pitchFamily="34" charset="-120"/>
            </a:endParaRPr>
          </a:p>
        </p:txBody>
      </p:sp>
      <p:sp>
        <p:nvSpPr>
          <p:cNvPr id="5" name="Text 7">
            <a:extLst>
              <a:ext uri="{FF2B5EF4-FFF2-40B4-BE49-F238E27FC236}">
                <a16:creationId xmlns:a16="http://schemas.microsoft.com/office/drawing/2014/main" id="{16D9E15F-9547-97FF-101F-A45BC6095FCA}"/>
              </a:ext>
            </a:extLst>
          </p:cNvPr>
          <p:cNvSpPr/>
          <p:nvPr/>
        </p:nvSpPr>
        <p:spPr>
          <a:xfrm>
            <a:off x="321673" y="1214949"/>
            <a:ext cx="8500654" cy="5133755"/>
          </a:xfrm>
          <a:prstGeom prst="rect">
            <a:avLst/>
          </a:prstGeom>
          <a:noFill/>
          <a:ln/>
        </p:spPr>
        <p:txBody>
          <a:bodyPr wrap="square" rtlCol="0" anchor="t" anchorCtr="0">
            <a:normAutofit lnSpcReduction="10000"/>
          </a:bodyPr>
          <a:lstStyle/>
          <a:p>
            <a:pPr marL="342892" indent="-342892" defTabSz="685800" eaLnBrk="0" hangingPunct="0">
              <a:lnSpc>
                <a:spcPct val="90000"/>
              </a:lnSpc>
              <a:spcBef>
                <a:spcPts val="1000"/>
              </a:spcBef>
              <a:buFont typeface="Arial" panose="020B0604020202020204" pitchFamily="34" charset="0"/>
              <a:buChar char="•"/>
            </a:pPr>
            <a:r>
              <a:rPr lang="en-US" sz="22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Holds 300 units of insulin</a:t>
            </a:r>
          </a:p>
          <a:p>
            <a:pPr marL="342892" indent="-342892" defTabSz="685800" eaLnBrk="0" hangingPunct="0">
              <a:lnSpc>
                <a:spcPct val="90000"/>
              </a:lnSpc>
              <a:spcBef>
                <a:spcPts val="1000"/>
              </a:spcBef>
              <a:buFont typeface="Arial" panose="020B0604020202020204" pitchFamily="34" charset="0"/>
              <a:buChar char="•"/>
            </a:pPr>
            <a:r>
              <a:rPr lang="en-US" sz="22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Superior occlusion detection</a:t>
            </a:r>
          </a:p>
          <a:p>
            <a:pPr marL="342892" indent="-342892" defTabSz="685800" eaLnBrk="0" hangingPunct="0">
              <a:lnSpc>
                <a:spcPct val="90000"/>
              </a:lnSpc>
              <a:spcBef>
                <a:spcPts val="1000"/>
              </a:spcBef>
              <a:buFont typeface="Arial" panose="020B0604020202020204" pitchFamily="34" charset="0"/>
              <a:buChar char="•"/>
            </a:pPr>
            <a:r>
              <a:rPr lang="en-US" sz="22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Tidepool Loop Algorithm</a:t>
            </a:r>
          </a:p>
          <a:p>
            <a:pPr marL="800080" lvl="1" indent="-342892" defTabSz="685800" eaLnBrk="0" hangingPunct="0">
              <a:lnSpc>
                <a:spcPct val="90000"/>
              </a:lnSpc>
              <a:spcBef>
                <a:spcPts val="1000"/>
              </a:spcBef>
              <a:buFont typeface="Arial" panose="020B0604020202020204" pitchFamily="34" charset="0"/>
              <a:buChar char="•"/>
            </a:pPr>
            <a:r>
              <a:rPr lang="en-US" sz="19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iPhone controlled</a:t>
            </a:r>
          </a:p>
          <a:p>
            <a:pPr marL="800080" lvl="1" indent="-342892" defTabSz="685800" eaLnBrk="0" hangingPunct="0">
              <a:lnSpc>
                <a:spcPct val="90000"/>
              </a:lnSpc>
              <a:spcBef>
                <a:spcPts val="1000"/>
              </a:spcBef>
              <a:buFont typeface="Arial" panose="020B0604020202020204" pitchFamily="34" charset="0"/>
              <a:buChar char="•"/>
            </a:pPr>
            <a:r>
              <a:rPr lang="en-US" sz="19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Bolus from Apple watch</a:t>
            </a:r>
          </a:p>
          <a:p>
            <a:pPr marL="800080" lvl="1" indent="-342892" defTabSz="685800" eaLnBrk="0" hangingPunct="0">
              <a:lnSpc>
                <a:spcPct val="90000"/>
              </a:lnSpc>
              <a:spcBef>
                <a:spcPts val="1000"/>
              </a:spcBef>
              <a:buFont typeface="Arial" panose="020B0604020202020204" pitchFamily="34" charset="0"/>
              <a:buChar char="•"/>
            </a:pPr>
            <a:r>
              <a:rPr lang="en-US" sz="19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6-hour predictions, uses manual settings for automation </a:t>
            </a:r>
          </a:p>
          <a:p>
            <a:pPr marL="342892" indent="-342892" defTabSz="685800" eaLnBrk="0" hangingPunct="0">
              <a:lnSpc>
                <a:spcPct val="90000"/>
              </a:lnSpc>
              <a:spcBef>
                <a:spcPts val="1000"/>
              </a:spcBef>
              <a:buFont typeface="Arial" panose="020B0604020202020204" pitchFamily="34" charset="0"/>
              <a:buChar char="•"/>
            </a:pPr>
            <a:r>
              <a:rPr lang="en-US" sz="22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Correction Range 87mg/dL-180 mg/dL</a:t>
            </a:r>
          </a:p>
          <a:p>
            <a:pPr marL="342892" indent="-342892" defTabSz="685800" eaLnBrk="0" hangingPunct="0">
              <a:lnSpc>
                <a:spcPct val="90000"/>
              </a:lnSpc>
              <a:spcBef>
                <a:spcPts val="1000"/>
              </a:spcBef>
              <a:buFont typeface="Arial" panose="020B0604020202020204" pitchFamily="34" charset="0"/>
              <a:buChar char="•"/>
            </a:pPr>
            <a:r>
              <a:rPr lang="en-US" sz="22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Glucose Safety Limit: 67-110 mg/dL</a:t>
            </a:r>
          </a:p>
          <a:p>
            <a:pPr marL="342892" indent="-342892" defTabSz="685800" eaLnBrk="0" hangingPunct="0">
              <a:lnSpc>
                <a:spcPct val="90000"/>
              </a:lnSpc>
              <a:spcBef>
                <a:spcPts val="1000"/>
              </a:spcBef>
              <a:buFont typeface="Arial" panose="020B0604020202020204" pitchFamily="34" charset="0"/>
              <a:buChar char="•"/>
            </a:pPr>
            <a:r>
              <a:rPr lang="en-US" sz="22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Food type for bolus speed</a:t>
            </a:r>
          </a:p>
          <a:p>
            <a:pPr marL="800080" lvl="1" indent="-342892" defTabSz="685800" eaLnBrk="0" hangingPunct="0">
              <a:lnSpc>
                <a:spcPct val="90000"/>
              </a:lnSpc>
              <a:spcBef>
                <a:spcPts val="1000"/>
              </a:spcBef>
              <a:buFont typeface="Arial" panose="020B0604020202020204" pitchFamily="34" charset="0"/>
              <a:buChar char="•"/>
            </a:pPr>
            <a:r>
              <a:rPr lang="en-US" sz="19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Lollipop, Taco, Pizza Bolus (up to 8 </a:t>
            </a:r>
            <a:r>
              <a:rPr lang="en-US" sz="1900" kern="0" spc="-12" dirty="0" err="1">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hr</a:t>
            </a:r>
            <a:r>
              <a:rPr lang="en-US" sz="19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 absorption)</a:t>
            </a:r>
          </a:p>
          <a:p>
            <a:pPr marL="800080" lvl="1" indent="-342892" defTabSz="685800" eaLnBrk="0" hangingPunct="0">
              <a:lnSpc>
                <a:spcPct val="90000"/>
              </a:lnSpc>
              <a:spcBef>
                <a:spcPts val="1000"/>
              </a:spcBef>
              <a:buFont typeface="Arial" panose="020B0604020202020204" pitchFamily="34" charset="0"/>
              <a:buChar char="•"/>
            </a:pPr>
            <a:r>
              <a:rPr lang="en-US" sz="19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Ability for retroactive carb entries</a:t>
            </a:r>
          </a:p>
          <a:p>
            <a:pPr marL="342892" indent="-342892" defTabSz="685800" eaLnBrk="0" hangingPunct="0">
              <a:lnSpc>
                <a:spcPct val="90000"/>
              </a:lnSpc>
              <a:spcBef>
                <a:spcPts val="1000"/>
              </a:spcBef>
              <a:buFont typeface="Arial" panose="020B0604020202020204" pitchFamily="34" charset="0"/>
              <a:buChar char="•"/>
            </a:pPr>
            <a:r>
              <a:rPr lang="en-US" sz="22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Pre-meal preset option (67-130mg/dL) </a:t>
            </a:r>
          </a:p>
          <a:p>
            <a:pPr marL="342892" indent="-342892" defTabSz="685800" eaLnBrk="0" hangingPunct="0">
              <a:lnSpc>
                <a:spcPct val="90000"/>
              </a:lnSpc>
              <a:spcBef>
                <a:spcPts val="1000"/>
              </a:spcBef>
              <a:buFont typeface="Arial" panose="020B0604020202020204" pitchFamily="34" charset="0"/>
              <a:buChar char="•"/>
            </a:pPr>
            <a:r>
              <a:rPr lang="en-US" sz="22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rPr>
              <a:t>Work-out preset option (87-250mg/dL)</a:t>
            </a:r>
            <a:endParaRPr lang="en-US" sz="1800" kern="0" spc="-12" dirty="0">
              <a:solidFill>
                <a:srgbClr val="212529">
                  <a:alpha val="99000"/>
                </a:srgb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4">
            <a:extLst>
              <a:ext uri="{FF2B5EF4-FFF2-40B4-BE49-F238E27FC236}">
                <a16:creationId xmlns:a16="http://schemas.microsoft.com/office/drawing/2014/main" id="{66661D67-BDF2-52DC-3CF4-669D98BF9A01}"/>
              </a:ext>
            </a:extLst>
          </p:cNvPr>
          <p:cNvSpPr txBox="1">
            <a:spLocks/>
          </p:cNvSpPr>
          <p:nvPr/>
        </p:nvSpPr>
        <p:spPr>
          <a:xfrm>
            <a:off x="5554362" y="5436013"/>
            <a:ext cx="6096000" cy="26270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1600" i="1" kern="1200">
                <a:solidFill>
                  <a:schemeClr val="tx1"/>
                </a:solidFill>
                <a:latin typeface="Larsseit" pitchFamily="2" charset="77"/>
                <a:ea typeface="+mn-ea"/>
                <a:cs typeface="Arial" panose="020B0604020202020204" pitchFamily="34" charset="0"/>
              </a:defRPr>
            </a:lvl1pPr>
            <a:lvl2pPr marL="457200" indent="-274320" algn="l" defTabSz="914400" rtl="0" eaLnBrk="1" latinLnBrk="0" hangingPunct="1">
              <a:lnSpc>
                <a:spcPct val="110000"/>
              </a:lnSpc>
              <a:spcBef>
                <a:spcPts val="500"/>
              </a:spcBef>
              <a:buClr>
                <a:schemeClr val="accent4"/>
              </a:buClr>
              <a:buFont typeface="Arial" panose="020B0604020202020204" pitchFamily="34" charset="0"/>
              <a:buChar char="•"/>
              <a:defRPr sz="2000" kern="1200">
                <a:solidFill>
                  <a:schemeClr val="tx1"/>
                </a:solidFill>
                <a:latin typeface="Larsseit" pitchFamily="2" charset="77"/>
                <a:ea typeface="+mn-ea"/>
                <a:cs typeface="Arial" panose="020B0604020202020204" pitchFamily="34" charset="0"/>
              </a:defRPr>
            </a:lvl2pPr>
            <a:lvl3pPr marL="914400" indent="-274320" algn="l" defTabSz="914400" rtl="0" eaLnBrk="1" latinLnBrk="0" hangingPunct="1">
              <a:lnSpc>
                <a:spcPct val="110000"/>
              </a:lnSpc>
              <a:spcBef>
                <a:spcPts val="500"/>
              </a:spcBef>
              <a:buClr>
                <a:schemeClr val="accent4"/>
              </a:buClr>
              <a:buFont typeface="System Font Regular"/>
              <a:buChar char="–"/>
              <a:defRPr sz="1800" kern="1200">
                <a:solidFill>
                  <a:schemeClr val="tx1"/>
                </a:solidFill>
                <a:latin typeface="Larsseit" pitchFamily="2" charset="77"/>
                <a:ea typeface="+mn-ea"/>
                <a:cs typeface="Arial" panose="020B0604020202020204" pitchFamily="34" charset="0"/>
              </a:defRPr>
            </a:lvl3pPr>
            <a:lvl4pPr marL="1371600" indent="-274320" algn="l" defTabSz="914400" rtl="0" eaLnBrk="1" latinLnBrk="0" hangingPunct="1">
              <a:lnSpc>
                <a:spcPct val="110000"/>
              </a:lnSpc>
              <a:spcBef>
                <a:spcPts val="500"/>
              </a:spcBef>
              <a:buClr>
                <a:schemeClr val="accent4"/>
              </a:buClr>
              <a:buFont typeface="Courier New" panose="02070309020205020404" pitchFamily="49" charset="0"/>
              <a:buChar char="o"/>
              <a:defRPr sz="1600" kern="1200">
                <a:solidFill>
                  <a:schemeClr val="tx1"/>
                </a:solidFill>
                <a:latin typeface="Larsseit" pitchFamily="2" charset="77"/>
                <a:ea typeface="+mn-ea"/>
                <a:cs typeface="Arial" panose="020B0604020202020204" pitchFamily="34" charset="0"/>
              </a:defRPr>
            </a:lvl4pPr>
            <a:lvl5pPr marL="1828800" indent="-274320" algn="l" defTabSz="914400" rtl="0" eaLnBrk="1" latinLnBrk="0" hangingPunct="1">
              <a:lnSpc>
                <a:spcPct val="110000"/>
              </a:lnSpc>
              <a:spcBef>
                <a:spcPts val="500"/>
              </a:spcBef>
              <a:buClr>
                <a:schemeClr val="accent4"/>
              </a:buClr>
              <a:buFont typeface="Wingdings" pitchFamily="2" charset="2"/>
              <a:buChar char="§"/>
              <a:defRPr sz="1400" kern="1200">
                <a:solidFill>
                  <a:schemeClr val="tx1"/>
                </a:solidFill>
                <a:latin typeface="Larssei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8">
              <a:defRPr/>
            </a:pPr>
            <a:r>
              <a:rPr lang="en-US" altLang="en-US" sz="900" i="0" dirty="0">
                <a:solidFill>
                  <a:srgbClr val="000000"/>
                </a:solidFill>
                <a:latin typeface="Montserrat" panose="02000505000000020004" pitchFamily="2" charset="0"/>
              </a:rPr>
              <a:t>https://www.twiist.com/hcp-home</a:t>
            </a:r>
          </a:p>
        </p:txBody>
      </p:sp>
    </p:spTree>
    <p:extLst>
      <p:ext uri="{BB962C8B-B14F-4D97-AF65-F5344CB8AC3E}">
        <p14:creationId xmlns:p14="http://schemas.microsoft.com/office/powerpoint/2010/main" val="2607712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071A93-2A9F-D7FD-E1D1-AF4A80E9DAD2}"/>
              </a:ext>
            </a:extLst>
          </p:cNvPr>
          <p:cNvSpPr>
            <a:spLocks noGrp="1"/>
          </p:cNvSpPr>
          <p:nvPr>
            <p:ph type="title" idx="4294967295"/>
          </p:nvPr>
        </p:nvSpPr>
        <p:spPr>
          <a:xfrm>
            <a:off x="0" y="1314450"/>
            <a:ext cx="7406879" cy="1017985"/>
          </a:xfrm>
        </p:spPr>
        <p:txBody>
          <a:bodyPr/>
          <a:lstStyle/>
          <a:p>
            <a:r>
              <a:rPr lang="en-US" dirty="0">
                <a:latin typeface="Montserrat" panose="02000505000000020004" pitchFamily="2" charset="0"/>
              </a:rPr>
              <a:t> </a:t>
            </a:r>
          </a:p>
        </p:txBody>
      </p:sp>
      <p:graphicFrame>
        <p:nvGraphicFramePr>
          <p:cNvPr id="4" name="Table 4">
            <a:extLst>
              <a:ext uri="{FF2B5EF4-FFF2-40B4-BE49-F238E27FC236}">
                <a16:creationId xmlns:a16="http://schemas.microsoft.com/office/drawing/2014/main" id="{FEC0D652-590E-28A9-612F-BBD7EEBE3C4E}"/>
              </a:ext>
            </a:extLst>
          </p:cNvPr>
          <p:cNvGraphicFramePr>
            <a:graphicFrameLocks noGrp="1"/>
          </p:cNvGraphicFramePr>
          <p:nvPr>
            <p:ph idx="4294967295"/>
            <p:extLst>
              <p:ext uri="{D42A27DB-BD31-4B8C-83A1-F6EECF244321}">
                <p14:modId xmlns:p14="http://schemas.microsoft.com/office/powerpoint/2010/main" val="1640101239"/>
              </p:ext>
            </p:extLst>
          </p:nvPr>
        </p:nvGraphicFramePr>
        <p:xfrm>
          <a:off x="203500" y="1314450"/>
          <a:ext cx="8736999" cy="4629149"/>
        </p:xfrm>
        <a:graphic>
          <a:graphicData uri="http://schemas.openxmlformats.org/drawingml/2006/table">
            <a:tbl>
              <a:tblPr firstRow="1" bandRow="1">
                <a:tableStyleId>{5C22544A-7EE6-4342-B048-85BDC9FD1C3A}</a:tableStyleId>
              </a:tblPr>
              <a:tblGrid>
                <a:gridCol w="1309115">
                  <a:extLst>
                    <a:ext uri="{9D8B030D-6E8A-4147-A177-3AD203B41FA5}">
                      <a16:colId xmlns:a16="http://schemas.microsoft.com/office/drawing/2014/main" val="20000"/>
                    </a:ext>
                  </a:extLst>
                </a:gridCol>
                <a:gridCol w="1369342">
                  <a:extLst>
                    <a:ext uri="{9D8B030D-6E8A-4147-A177-3AD203B41FA5}">
                      <a16:colId xmlns:a16="http://schemas.microsoft.com/office/drawing/2014/main" val="20001"/>
                    </a:ext>
                  </a:extLst>
                </a:gridCol>
                <a:gridCol w="1505407">
                  <a:extLst>
                    <a:ext uri="{9D8B030D-6E8A-4147-A177-3AD203B41FA5}">
                      <a16:colId xmlns:a16="http://schemas.microsoft.com/office/drawing/2014/main" val="20002"/>
                    </a:ext>
                  </a:extLst>
                </a:gridCol>
                <a:gridCol w="1708916">
                  <a:extLst>
                    <a:ext uri="{9D8B030D-6E8A-4147-A177-3AD203B41FA5}">
                      <a16:colId xmlns:a16="http://schemas.microsoft.com/office/drawing/2014/main" val="20003"/>
                    </a:ext>
                  </a:extLst>
                </a:gridCol>
                <a:gridCol w="1458953">
                  <a:extLst>
                    <a:ext uri="{9D8B030D-6E8A-4147-A177-3AD203B41FA5}">
                      <a16:colId xmlns:a16="http://schemas.microsoft.com/office/drawing/2014/main" val="20004"/>
                    </a:ext>
                  </a:extLst>
                </a:gridCol>
                <a:gridCol w="1385266">
                  <a:extLst>
                    <a:ext uri="{9D8B030D-6E8A-4147-A177-3AD203B41FA5}">
                      <a16:colId xmlns:a16="http://schemas.microsoft.com/office/drawing/2014/main" val="295033310"/>
                    </a:ext>
                  </a:extLst>
                </a:gridCol>
              </a:tblGrid>
              <a:tr h="235996">
                <a:tc>
                  <a:txBody>
                    <a:bodyPr/>
                    <a:lstStyle/>
                    <a:p>
                      <a:endParaRPr lang="en-US" sz="1100" dirty="0">
                        <a:solidFill>
                          <a:schemeClr val="bg1"/>
                        </a:solidFill>
                        <a:latin typeface="Montserrat" panose="02000505000000020004" pitchFamily="2" charset="0"/>
                      </a:endParaRPr>
                    </a:p>
                  </a:txBody>
                  <a:tcPr marL="51432" marR="51432" marT="25712" marB="25712">
                    <a:solidFill>
                      <a:srgbClr val="009999"/>
                    </a:solidFill>
                  </a:tcPr>
                </a:tc>
                <a:tc>
                  <a:txBody>
                    <a:bodyPr/>
                    <a:lstStyle/>
                    <a:p>
                      <a:r>
                        <a:rPr lang="en-US" sz="1100" dirty="0" err="1">
                          <a:solidFill>
                            <a:schemeClr val="bg1"/>
                          </a:solidFill>
                          <a:latin typeface="Montserrat" panose="02000505000000020004" pitchFamily="2" charset="0"/>
                        </a:rPr>
                        <a:t>Omnipod</a:t>
                      </a:r>
                      <a:r>
                        <a:rPr lang="en-US" sz="1100" dirty="0">
                          <a:solidFill>
                            <a:schemeClr val="bg1"/>
                          </a:solidFill>
                          <a:latin typeface="Montserrat" panose="02000505000000020004" pitchFamily="2" charset="0"/>
                        </a:rPr>
                        <a:t> 5</a:t>
                      </a:r>
                    </a:p>
                  </a:txBody>
                  <a:tcPr marL="51432" marR="51432" marT="25712" marB="25712">
                    <a:solidFill>
                      <a:srgbClr val="009999"/>
                    </a:solidFill>
                  </a:tcPr>
                </a:tc>
                <a:tc>
                  <a:txBody>
                    <a:bodyPr/>
                    <a:lstStyle/>
                    <a:p>
                      <a:r>
                        <a:rPr lang="en-US" sz="1100" dirty="0">
                          <a:solidFill>
                            <a:schemeClr val="bg1"/>
                          </a:solidFill>
                          <a:latin typeface="Montserrat" panose="02000505000000020004" pitchFamily="2" charset="0"/>
                        </a:rPr>
                        <a:t>Control IQ+</a:t>
                      </a:r>
                    </a:p>
                  </a:txBody>
                  <a:tcPr marL="51432" marR="51432" marT="25712" marB="25712">
                    <a:solidFill>
                      <a:srgbClr val="009999"/>
                    </a:solidFill>
                  </a:tcPr>
                </a:tc>
                <a:tc>
                  <a:txBody>
                    <a:bodyPr/>
                    <a:lstStyle/>
                    <a:p>
                      <a:r>
                        <a:rPr lang="en-US" sz="1100" dirty="0">
                          <a:solidFill>
                            <a:schemeClr val="bg1"/>
                          </a:solidFill>
                          <a:latin typeface="Montserrat" panose="02000505000000020004" pitchFamily="2" charset="0"/>
                        </a:rPr>
                        <a:t>780G</a:t>
                      </a:r>
                    </a:p>
                  </a:txBody>
                  <a:tcPr marL="51432" marR="51432" marT="25712" marB="25712">
                    <a:solidFill>
                      <a:srgbClr val="009999"/>
                    </a:solidFill>
                  </a:tcPr>
                </a:tc>
                <a:tc>
                  <a:txBody>
                    <a:bodyPr/>
                    <a:lstStyle/>
                    <a:p>
                      <a:r>
                        <a:rPr lang="en-US" sz="1100" dirty="0" err="1">
                          <a:solidFill>
                            <a:schemeClr val="bg1"/>
                          </a:solidFill>
                          <a:latin typeface="Montserrat" panose="02000505000000020004" pitchFamily="2" charset="0"/>
                        </a:rPr>
                        <a:t>iLet</a:t>
                      </a:r>
                      <a:endParaRPr lang="en-US" sz="1100" dirty="0">
                        <a:solidFill>
                          <a:schemeClr val="bg1"/>
                        </a:solidFill>
                        <a:latin typeface="Montserrat" panose="02000505000000020004" pitchFamily="2" charset="0"/>
                      </a:endParaRPr>
                    </a:p>
                  </a:txBody>
                  <a:tcPr marL="51432" marR="51432" marT="25712" marB="25712">
                    <a:solidFill>
                      <a:srgbClr val="009999"/>
                    </a:solidFill>
                  </a:tcPr>
                </a:tc>
                <a:tc>
                  <a:txBody>
                    <a:bodyPr/>
                    <a:lstStyle/>
                    <a:p>
                      <a:r>
                        <a:rPr lang="en-US" sz="1100" dirty="0" err="1">
                          <a:solidFill>
                            <a:schemeClr val="bg1"/>
                          </a:solidFill>
                          <a:latin typeface="Montserrat" panose="02000505000000020004" pitchFamily="2" charset="0"/>
                        </a:rPr>
                        <a:t>Twiist</a:t>
                      </a:r>
                      <a:endParaRPr lang="en-US" sz="1100" dirty="0">
                        <a:solidFill>
                          <a:schemeClr val="bg1"/>
                        </a:solidFill>
                        <a:latin typeface="Montserrat" panose="02000505000000020004" pitchFamily="2" charset="0"/>
                      </a:endParaRPr>
                    </a:p>
                  </a:txBody>
                  <a:tcPr marL="51432" marR="51432" marT="25712" marB="25712">
                    <a:solidFill>
                      <a:srgbClr val="009999"/>
                    </a:solidFill>
                  </a:tcPr>
                </a:tc>
                <a:extLst>
                  <a:ext uri="{0D108BD9-81ED-4DB2-BD59-A6C34878D82A}">
                    <a16:rowId xmlns:a16="http://schemas.microsoft.com/office/drawing/2014/main" val="10000"/>
                  </a:ext>
                </a:extLst>
              </a:tr>
              <a:tr h="592022">
                <a:tc>
                  <a:txBody>
                    <a:bodyPr/>
                    <a:lstStyle/>
                    <a:p>
                      <a:r>
                        <a:rPr lang="en-US" sz="1100" dirty="0">
                          <a:solidFill>
                            <a:schemeClr val="bg1"/>
                          </a:solidFill>
                          <a:latin typeface="Montserrat" panose="02000505000000020004" pitchFamily="2" charset="0"/>
                        </a:rPr>
                        <a:t>Max fill</a:t>
                      </a:r>
                    </a:p>
                  </a:txBody>
                  <a:tcPr marL="51432" marR="51432" marT="25712" marB="25712"/>
                </a:tc>
                <a:tc>
                  <a:txBody>
                    <a:bodyPr/>
                    <a:lstStyle/>
                    <a:p>
                      <a:r>
                        <a:rPr lang="en-US" sz="1100" dirty="0">
                          <a:solidFill>
                            <a:schemeClr val="bg1"/>
                          </a:solidFill>
                          <a:latin typeface="Montserrat" panose="02000505000000020004" pitchFamily="2" charset="0"/>
                        </a:rPr>
                        <a:t>200 units</a:t>
                      </a:r>
                    </a:p>
                  </a:txBody>
                  <a:tcPr marL="51432" marR="51432" marT="25712" marB="25712"/>
                </a:tc>
                <a:tc>
                  <a:txBody>
                    <a:bodyPr/>
                    <a:lstStyle/>
                    <a:p>
                      <a:r>
                        <a:rPr lang="en-US" sz="1100" dirty="0">
                          <a:solidFill>
                            <a:schemeClr val="bg1"/>
                          </a:solidFill>
                          <a:latin typeface="Montserrat" panose="02000505000000020004" pitchFamily="2" charset="0"/>
                        </a:rPr>
                        <a:t>300 units (</a:t>
                      </a:r>
                      <a:r>
                        <a:rPr lang="en-US" sz="1100" dirty="0" err="1">
                          <a:solidFill>
                            <a:schemeClr val="bg1"/>
                          </a:solidFill>
                          <a:latin typeface="Montserrat" panose="02000505000000020004" pitchFamily="2" charset="0"/>
                        </a:rPr>
                        <a:t>T:Slim</a:t>
                      </a:r>
                      <a:r>
                        <a:rPr lang="en-US" sz="1100" dirty="0">
                          <a:solidFill>
                            <a:schemeClr val="bg1"/>
                          </a:solidFill>
                          <a:latin typeface="Montserrat" panose="02000505000000020004" pitchFamily="2" charset="0"/>
                        </a:rPr>
                        <a:t> X2)</a:t>
                      </a:r>
                    </a:p>
                    <a:p>
                      <a:r>
                        <a:rPr lang="en-US" sz="1100" dirty="0">
                          <a:solidFill>
                            <a:schemeClr val="bg1"/>
                          </a:solidFill>
                          <a:latin typeface="Montserrat" panose="02000505000000020004" pitchFamily="2" charset="0"/>
                        </a:rPr>
                        <a:t>200 units (Mobi)</a:t>
                      </a:r>
                    </a:p>
                  </a:txBody>
                  <a:tcPr marL="51432" marR="51432" marT="25712" marB="25712"/>
                </a:tc>
                <a:tc>
                  <a:txBody>
                    <a:bodyPr/>
                    <a:lstStyle/>
                    <a:p>
                      <a:r>
                        <a:rPr lang="en-US" sz="1100" dirty="0">
                          <a:solidFill>
                            <a:schemeClr val="bg1"/>
                          </a:solidFill>
                          <a:latin typeface="Montserrat" panose="02000505000000020004" pitchFamily="2" charset="0"/>
                        </a:rPr>
                        <a:t>300 units</a:t>
                      </a:r>
                    </a:p>
                  </a:txBody>
                  <a:tcPr marL="51432" marR="51432" marT="25712" marB="25712"/>
                </a:tc>
                <a:tc>
                  <a:txBody>
                    <a:bodyPr/>
                    <a:lstStyle/>
                    <a:p>
                      <a:r>
                        <a:rPr lang="en-US" sz="1100" dirty="0">
                          <a:solidFill>
                            <a:schemeClr val="bg1"/>
                          </a:solidFill>
                          <a:latin typeface="Montserrat" panose="02000505000000020004" pitchFamily="2" charset="0"/>
                        </a:rPr>
                        <a:t>180 units</a:t>
                      </a:r>
                    </a:p>
                  </a:txBody>
                  <a:tcPr marL="51432" marR="51432" marT="25712" marB="25712"/>
                </a:tc>
                <a:tc>
                  <a:txBody>
                    <a:bodyPr/>
                    <a:lstStyle/>
                    <a:p>
                      <a:r>
                        <a:rPr lang="en-US" sz="1100" dirty="0">
                          <a:solidFill>
                            <a:schemeClr val="bg1"/>
                          </a:solidFill>
                          <a:latin typeface="Montserrat" panose="02000505000000020004" pitchFamily="2" charset="0"/>
                        </a:rPr>
                        <a:t>300 units</a:t>
                      </a:r>
                    </a:p>
                  </a:txBody>
                  <a:tcPr marL="51432" marR="51432" marT="25712" marB="25712"/>
                </a:tc>
                <a:extLst>
                  <a:ext uri="{0D108BD9-81ED-4DB2-BD59-A6C34878D82A}">
                    <a16:rowId xmlns:a16="http://schemas.microsoft.com/office/drawing/2014/main" val="10003"/>
                  </a:ext>
                </a:extLst>
              </a:tr>
              <a:tr h="420195">
                <a:tc>
                  <a:txBody>
                    <a:bodyPr/>
                    <a:lstStyle/>
                    <a:p>
                      <a:r>
                        <a:rPr lang="en-US" sz="1100" dirty="0">
                          <a:solidFill>
                            <a:schemeClr val="bg1"/>
                          </a:solidFill>
                          <a:latin typeface="Montserrat" panose="02000505000000020004" pitchFamily="2" charset="0"/>
                        </a:rPr>
                        <a:t>CGM compatibility</a:t>
                      </a:r>
                    </a:p>
                  </a:txBody>
                  <a:tcPr marL="51432" marR="51432" marT="25712" marB="25712"/>
                </a:tc>
                <a:tc>
                  <a:txBody>
                    <a:bodyPr/>
                    <a:lstStyle/>
                    <a:p>
                      <a:r>
                        <a:rPr lang="en-US" sz="1100" dirty="0">
                          <a:solidFill>
                            <a:schemeClr val="bg1"/>
                          </a:solidFill>
                          <a:latin typeface="Montserrat" panose="02000505000000020004" pitchFamily="2" charset="0"/>
                        </a:rPr>
                        <a:t>Dexcom G6, G7, Libre 2+</a:t>
                      </a:r>
                    </a:p>
                  </a:txBody>
                  <a:tcPr marL="51432" marR="51432" marT="25712" marB="25712"/>
                </a:tc>
                <a:tc>
                  <a:txBody>
                    <a:bodyPr/>
                    <a:lstStyle/>
                    <a:p>
                      <a:r>
                        <a:rPr lang="en-US" sz="1100" dirty="0">
                          <a:solidFill>
                            <a:schemeClr val="bg1"/>
                          </a:solidFill>
                          <a:latin typeface="Montserrat" panose="02000505000000020004" pitchFamily="2" charset="0"/>
                        </a:rPr>
                        <a:t>Dexcom G6, G7, Libre 2+, Libre 3+</a:t>
                      </a:r>
                    </a:p>
                  </a:txBody>
                  <a:tcPr marL="51432" marR="51432" marT="25712" marB="25712"/>
                </a:tc>
                <a:tc>
                  <a:txBody>
                    <a:bodyPr/>
                    <a:lstStyle/>
                    <a:p>
                      <a:r>
                        <a:rPr lang="en-US" sz="1100" dirty="0">
                          <a:solidFill>
                            <a:schemeClr val="bg1"/>
                          </a:solidFill>
                          <a:latin typeface="Montserrat" panose="02000505000000020004" pitchFamily="2" charset="0"/>
                        </a:rPr>
                        <a:t>Guardian, </a:t>
                      </a:r>
                      <a:r>
                        <a:rPr lang="en-US" sz="1100" dirty="0" err="1">
                          <a:solidFill>
                            <a:schemeClr val="bg1"/>
                          </a:solidFill>
                          <a:latin typeface="Montserrat" panose="02000505000000020004" pitchFamily="2" charset="0"/>
                        </a:rPr>
                        <a:t>Simplera</a:t>
                      </a:r>
                      <a:r>
                        <a:rPr lang="en-US" sz="1100" dirty="0">
                          <a:solidFill>
                            <a:schemeClr val="bg1"/>
                          </a:solidFill>
                          <a:latin typeface="Montserrat" panose="02000505000000020004" pitchFamily="2" charset="0"/>
                        </a:rPr>
                        <a:t> Sync, Instinct</a:t>
                      </a:r>
                    </a:p>
                  </a:txBody>
                  <a:tcPr marL="51432" marR="51432" marT="25712" marB="25712"/>
                </a:tc>
                <a:tc>
                  <a:txBody>
                    <a:bodyPr/>
                    <a:lstStyle/>
                    <a:p>
                      <a:r>
                        <a:rPr lang="en-US" sz="1100" dirty="0">
                          <a:solidFill>
                            <a:schemeClr val="bg1"/>
                          </a:solidFill>
                          <a:latin typeface="Montserrat" panose="02000505000000020004" pitchFamily="2" charset="0"/>
                        </a:rPr>
                        <a:t>Dexcom G6, G7, Libre 3+</a:t>
                      </a:r>
                    </a:p>
                  </a:txBody>
                  <a:tcPr marL="51432" marR="51432" marT="25712" marB="25712"/>
                </a:tc>
                <a:tc>
                  <a:txBody>
                    <a:bodyPr/>
                    <a:lstStyle/>
                    <a:p>
                      <a:r>
                        <a:rPr lang="en-US" sz="1100" dirty="0">
                          <a:solidFill>
                            <a:schemeClr val="bg1"/>
                          </a:solidFill>
                          <a:latin typeface="Montserrat" panose="02000505000000020004" pitchFamily="2" charset="0"/>
                        </a:rPr>
                        <a:t>Libre 3+</a:t>
                      </a:r>
                    </a:p>
                  </a:txBody>
                  <a:tcPr marL="51432" marR="51432" marT="25712" marB="25712"/>
                </a:tc>
                <a:extLst>
                  <a:ext uri="{0D108BD9-81ED-4DB2-BD59-A6C34878D82A}">
                    <a16:rowId xmlns:a16="http://schemas.microsoft.com/office/drawing/2014/main" val="1651468599"/>
                  </a:ext>
                </a:extLst>
              </a:tr>
              <a:tr h="592022">
                <a:tc>
                  <a:txBody>
                    <a:bodyPr/>
                    <a:lstStyle/>
                    <a:p>
                      <a:r>
                        <a:rPr lang="en-US" sz="1100" dirty="0">
                          <a:solidFill>
                            <a:schemeClr val="bg1"/>
                          </a:solidFill>
                          <a:latin typeface="Montserrat" panose="02000505000000020004" pitchFamily="2" charset="0"/>
                        </a:rPr>
                        <a:t>Lowest algorithm target/range</a:t>
                      </a:r>
                    </a:p>
                  </a:txBody>
                  <a:tcPr marL="51432" marR="51432" marT="25712" marB="25712"/>
                </a:tc>
                <a:tc>
                  <a:txBody>
                    <a:bodyPr/>
                    <a:lstStyle/>
                    <a:p>
                      <a:r>
                        <a:rPr lang="en-US" sz="1100" dirty="0">
                          <a:solidFill>
                            <a:schemeClr val="bg1"/>
                          </a:solidFill>
                          <a:latin typeface="Montserrat" panose="02000505000000020004" pitchFamily="2" charset="0"/>
                        </a:rPr>
                        <a:t>110mg/dL</a:t>
                      </a:r>
                    </a:p>
                    <a:p>
                      <a:r>
                        <a:rPr lang="en-US" sz="1100" dirty="0">
                          <a:solidFill>
                            <a:schemeClr val="bg1"/>
                          </a:solidFill>
                          <a:latin typeface="Montserrat" panose="02000505000000020004" pitchFamily="2" charset="0"/>
                        </a:rPr>
                        <a:t>100mg/dL (coming soon)</a:t>
                      </a:r>
                    </a:p>
                  </a:txBody>
                  <a:tcPr marL="51432" marR="51432" marT="25712" marB="25712"/>
                </a:tc>
                <a:tc>
                  <a:txBody>
                    <a:bodyPr/>
                    <a:lstStyle/>
                    <a:p>
                      <a:r>
                        <a:rPr lang="en-US" sz="1100" dirty="0">
                          <a:solidFill>
                            <a:schemeClr val="bg1"/>
                          </a:solidFill>
                          <a:latin typeface="Montserrat" panose="02000505000000020004" pitchFamily="2" charset="0"/>
                        </a:rPr>
                        <a:t>112.5-120mg/dL</a:t>
                      </a:r>
                    </a:p>
                  </a:txBody>
                  <a:tcPr marL="51432" marR="51432" marT="25712" marB="25712"/>
                </a:tc>
                <a:tc>
                  <a:txBody>
                    <a:bodyPr/>
                    <a:lstStyle/>
                    <a:p>
                      <a:r>
                        <a:rPr lang="en-US" sz="1100" dirty="0">
                          <a:solidFill>
                            <a:schemeClr val="bg1"/>
                          </a:solidFill>
                          <a:latin typeface="Montserrat" panose="02000505000000020004" pitchFamily="2" charset="0"/>
                        </a:rPr>
                        <a:t>100mg/dL</a:t>
                      </a:r>
                    </a:p>
                  </a:txBody>
                  <a:tcPr marL="51432" marR="51432" marT="25712" marB="25712"/>
                </a:tc>
                <a:tc>
                  <a:txBody>
                    <a:bodyPr/>
                    <a:lstStyle/>
                    <a:p>
                      <a:r>
                        <a:rPr lang="en-US" sz="1100" dirty="0">
                          <a:solidFill>
                            <a:schemeClr val="bg1"/>
                          </a:solidFill>
                          <a:latin typeface="Montserrat" panose="02000505000000020004" pitchFamily="2" charset="0"/>
                        </a:rPr>
                        <a:t>110mg/dL</a:t>
                      </a:r>
                    </a:p>
                  </a:txBody>
                  <a:tcPr marL="51432" marR="51432" marT="25712" marB="25712"/>
                </a:tc>
                <a:tc>
                  <a:txBody>
                    <a:bodyPr/>
                    <a:lstStyle/>
                    <a:p>
                      <a:r>
                        <a:rPr lang="en-US" sz="1100" dirty="0">
                          <a:solidFill>
                            <a:schemeClr val="bg1"/>
                          </a:solidFill>
                          <a:latin typeface="Montserrat" panose="02000505000000020004" pitchFamily="2" charset="0"/>
                        </a:rPr>
                        <a:t>87mg/dL</a:t>
                      </a:r>
                    </a:p>
                    <a:p>
                      <a:r>
                        <a:rPr lang="en-US" sz="1100" dirty="0">
                          <a:solidFill>
                            <a:schemeClr val="bg1"/>
                          </a:solidFill>
                          <a:latin typeface="Montserrat" panose="02000505000000020004" pitchFamily="2" charset="0"/>
                        </a:rPr>
                        <a:t>67mg/dL (pre-meal preset)</a:t>
                      </a:r>
                    </a:p>
                  </a:txBody>
                  <a:tcPr marL="51432" marR="51432" marT="25712" marB="25712"/>
                </a:tc>
                <a:extLst>
                  <a:ext uri="{0D108BD9-81ED-4DB2-BD59-A6C34878D82A}">
                    <a16:rowId xmlns:a16="http://schemas.microsoft.com/office/drawing/2014/main" val="10009"/>
                  </a:ext>
                </a:extLst>
              </a:tr>
              <a:tr h="1129126">
                <a:tc>
                  <a:txBody>
                    <a:bodyPr/>
                    <a:lstStyle/>
                    <a:p>
                      <a:r>
                        <a:rPr lang="en-US" sz="1100" dirty="0">
                          <a:solidFill>
                            <a:schemeClr val="bg1"/>
                          </a:solidFill>
                          <a:latin typeface="Montserrat" panose="02000505000000020004" pitchFamily="2" charset="0"/>
                        </a:rPr>
                        <a:t>Basal automation</a:t>
                      </a:r>
                    </a:p>
                  </a:txBody>
                  <a:tcPr marL="51436" marR="51436" marT="25712" marB="25712"/>
                </a:tc>
                <a:tc>
                  <a:txBody>
                    <a:bodyPr/>
                    <a:lstStyle/>
                    <a:p>
                      <a:r>
                        <a:rPr lang="en-US" sz="1100" b="0" i="0" kern="1200" dirty="0">
                          <a:solidFill>
                            <a:schemeClr val="bg1"/>
                          </a:solidFill>
                          <a:effectLst/>
                          <a:latin typeface="Montserrat" panose="02000505000000020004" pitchFamily="2" charset="0"/>
                          <a:ea typeface="+mn-ea"/>
                          <a:cs typeface="+mn-cs"/>
                        </a:rPr>
                        <a:t>Calculated from total daily insulin, updated each pod change, 60 min prediction </a:t>
                      </a:r>
                      <a:endParaRPr lang="en-US" sz="1100" dirty="0">
                        <a:solidFill>
                          <a:schemeClr val="bg1"/>
                        </a:solidFill>
                        <a:latin typeface="Montserrat" panose="02000505000000020004" pitchFamily="2" charset="0"/>
                      </a:endParaRPr>
                    </a:p>
                  </a:txBody>
                  <a:tcPr marL="51436" marR="51436" marT="25712" marB="25712"/>
                </a:tc>
                <a:tc>
                  <a:txBody>
                    <a:bodyPr/>
                    <a:lstStyle/>
                    <a:p>
                      <a:r>
                        <a:rPr lang="en-US" sz="1100" b="0" i="0" kern="1200" dirty="0">
                          <a:solidFill>
                            <a:schemeClr val="bg1"/>
                          </a:solidFill>
                          <a:effectLst/>
                          <a:latin typeface="Montserrat" panose="02000505000000020004" pitchFamily="2" charset="0"/>
                          <a:ea typeface="+mn-ea"/>
                          <a:cs typeface="+mn-cs"/>
                        </a:rPr>
                        <a:t>Increases or decreases from </a:t>
                      </a:r>
                      <a:r>
                        <a:rPr lang="en-US" sz="1100" b="1" i="0" kern="1200" dirty="0">
                          <a:solidFill>
                            <a:schemeClr val="bg1"/>
                          </a:solidFill>
                          <a:effectLst/>
                          <a:latin typeface="Montserrat" panose="02000505000000020004" pitchFamily="2" charset="0"/>
                          <a:ea typeface="+mn-ea"/>
                          <a:cs typeface="+mn-cs"/>
                        </a:rPr>
                        <a:t>programmed basal rates</a:t>
                      </a:r>
                      <a:r>
                        <a:rPr lang="en-US" sz="1100" b="0" i="0" kern="1200" dirty="0">
                          <a:solidFill>
                            <a:schemeClr val="bg1"/>
                          </a:solidFill>
                          <a:effectLst/>
                          <a:latin typeface="Montserrat" panose="02000505000000020004" pitchFamily="2" charset="0"/>
                          <a:ea typeface="+mn-ea"/>
                          <a:cs typeface="+mn-cs"/>
                        </a:rPr>
                        <a:t>, 30 min prediction </a:t>
                      </a:r>
                      <a:endParaRPr lang="en-US" sz="1100" dirty="0">
                        <a:solidFill>
                          <a:schemeClr val="bg1"/>
                        </a:solidFill>
                        <a:latin typeface="Montserrat" panose="02000505000000020004" pitchFamily="2" charset="0"/>
                      </a:endParaRPr>
                    </a:p>
                  </a:txBody>
                  <a:tcPr marL="51436" marR="51436" marT="25712" marB="2571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bg1"/>
                          </a:solidFill>
                          <a:effectLst/>
                          <a:latin typeface="Montserrat" panose="02000505000000020004" pitchFamily="2" charset="0"/>
                          <a:ea typeface="+mn-ea"/>
                          <a:cs typeface="+mn-cs"/>
                        </a:rPr>
                        <a:t>Calculated based on total daily insulin from past 2-6 days </a:t>
                      </a:r>
                      <a:endParaRPr lang="en-US" sz="1100" dirty="0">
                        <a:solidFill>
                          <a:schemeClr val="bg1"/>
                        </a:solidFill>
                        <a:latin typeface="Montserrat" panose="02000505000000020004" pitchFamily="2" charset="0"/>
                      </a:endParaRPr>
                    </a:p>
                  </a:txBody>
                  <a:tcPr marL="51436" marR="51436" marT="25712" marB="25712"/>
                </a:tc>
                <a:tc>
                  <a:txBody>
                    <a:bodyPr/>
                    <a:lstStyle/>
                    <a:p>
                      <a:r>
                        <a:rPr lang="en-US" sz="1100" dirty="0">
                          <a:solidFill>
                            <a:schemeClr val="bg1"/>
                          </a:solidFill>
                          <a:latin typeface="Montserrat" panose="02000505000000020004" pitchFamily="2" charset="0"/>
                        </a:rPr>
                        <a:t>Initiated based on user weight and adapts with glucose profile</a:t>
                      </a:r>
                    </a:p>
                  </a:txBody>
                  <a:tcPr marL="51436" marR="51436" marT="25712" marB="25712"/>
                </a:tc>
                <a:tc>
                  <a:txBody>
                    <a:bodyPr/>
                    <a:lstStyle/>
                    <a:p>
                      <a:r>
                        <a:rPr lang="en-US" sz="1100" dirty="0">
                          <a:solidFill>
                            <a:schemeClr val="bg1"/>
                          </a:solidFill>
                          <a:latin typeface="Montserrat" panose="02000505000000020004" pitchFamily="2" charset="0"/>
                        </a:rPr>
                        <a:t>Increases or decreased from </a:t>
                      </a:r>
                      <a:r>
                        <a:rPr lang="en-US" sz="1100" b="1" dirty="0">
                          <a:solidFill>
                            <a:schemeClr val="bg1"/>
                          </a:solidFill>
                          <a:latin typeface="Montserrat" panose="02000505000000020004" pitchFamily="2" charset="0"/>
                        </a:rPr>
                        <a:t>programmed basal rates</a:t>
                      </a:r>
                      <a:r>
                        <a:rPr lang="en-US" sz="1100" dirty="0">
                          <a:solidFill>
                            <a:schemeClr val="bg1"/>
                          </a:solidFill>
                          <a:latin typeface="Montserrat" panose="02000505000000020004" pitchFamily="2" charset="0"/>
                        </a:rPr>
                        <a:t>, 6 hour prediction </a:t>
                      </a:r>
                    </a:p>
                  </a:txBody>
                  <a:tcPr marL="51436" marR="51436" marT="25712" marB="25712"/>
                </a:tc>
                <a:extLst>
                  <a:ext uri="{0D108BD9-81ED-4DB2-BD59-A6C34878D82A}">
                    <a16:rowId xmlns:a16="http://schemas.microsoft.com/office/drawing/2014/main" val="1653202342"/>
                  </a:ext>
                </a:extLst>
              </a:tr>
              <a:tr h="788594">
                <a:tc>
                  <a:txBody>
                    <a:bodyPr/>
                    <a:lstStyle/>
                    <a:p>
                      <a:r>
                        <a:rPr lang="en-US" sz="1100" dirty="0">
                          <a:solidFill>
                            <a:schemeClr val="bg1"/>
                          </a:solidFill>
                          <a:latin typeface="Montserrat" panose="02000505000000020004" pitchFamily="2" charset="0"/>
                        </a:rPr>
                        <a:t>Automated correction bolus</a:t>
                      </a: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tc>
                  <a:txBody>
                    <a:bodyPr/>
                    <a:lstStyle/>
                    <a:p>
                      <a:r>
                        <a:rPr lang="en-US" sz="1100" b="0" i="0" kern="1200" dirty="0">
                          <a:solidFill>
                            <a:schemeClr val="bg1"/>
                          </a:solidFill>
                          <a:effectLst/>
                          <a:latin typeface="Montserrat" panose="02000505000000020004" pitchFamily="2" charset="0"/>
                          <a:ea typeface="+mn-ea"/>
                          <a:cs typeface="+mn-cs"/>
                        </a:rPr>
                        <a:t>1/hour if glucose predicted &gt;180mg/dL,  60% of calculated dose</a:t>
                      </a:r>
                      <a:endParaRPr lang="en-US" sz="1100" dirty="0">
                        <a:solidFill>
                          <a:schemeClr val="bg1"/>
                        </a:solidFill>
                        <a:latin typeface="Montserrat" panose="02000505000000020004" pitchFamily="2" charset="0"/>
                      </a:endParaRPr>
                    </a:p>
                  </a:txBody>
                  <a:tcPr marL="51436" marR="51436" marT="25712" marB="25712"/>
                </a:tc>
                <a:tc>
                  <a:txBody>
                    <a:bodyPr/>
                    <a:lstStyle/>
                    <a:p>
                      <a:r>
                        <a:rPr lang="en-US" sz="1100" b="0" i="0" kern="1200" dirty="0">
                          <a:solidFill>
                            <a:schemeClr val="bg1"/>
                          </a:solidFill>
                          <a:effectLst/>
                          <a:latin typeface="Montserrat" panose="02000505000000020004" pitchFamily="2" charset="0"/>
                          <a:ea typeface="+mn-ea"/>
                          <a:cs typeface="+mn-cs"/>
                        </a:rPr>
                        <a:t>If glucose &gt; 120 mg/dL and at max  "auto basal" delivery, up to every 5 min</a:t>
                      </a:r>
                      <a:endParaRPr lang="en-US" sz="1100" dirty="0">
                        <a:solidFill>
                          <a:schemeClr val="bg1"/>
                        </a:solidFill>
                        <a:latin typeface="Montserrat" panose="02000505000000020004" pitchFamily="2" charset="0"/>
                      </a:endParaRPr>
                    </a:p>
                  </a:txBody>
                  <a:tcPr marL="51436" marR="51436" marT="25712" marB="25712"/>
                </a:tc>
                <a:tc>
                  <a:txBody>
                    <a:bodyPr/>
                    <a:lstStyle/>
                    <a:p>
                      <a:r>
                        <a:rPr lang="en-US" sz="1100" dirty="0">
                          <a:solidFill>
                            <a:schemeClr val="bg1"/>
                          </a:solidFill>
                          <a:latin typeface="Montserrat" panose="02000505000000020004" pitchFamily="2" charset="0"/>
                        </a:rPr>
                        <a:t>Yes</a:t>
                      </a: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extLst>
                  <a:ext uri="{0D108BD9-81ED-4DB2-BD59-A6C34878D82A}">
                    <a16:rowId xmlns:a16="http://schemas.microsoft.com/office/drawing/2014/main" val="1338465688"/>
                  </a:ext>
                </a:extLst>
              </a:tr>
              <a:tr h="592022">
                <a:tc>
                  <a:txBody>
                    <a:bodyPr/>
                    <a:lstStyle/>
                    <a:p>
                      <a:r>
                        <a:rPr lang="en-US" sz="1100" dirty="0">
                          <a:solidFill>
                            <a:schemeClr val="bg1"/>
                          </a:solidFill>
                          <a:latin typeface="Montserrat" panose="02000505000000020004" pitchFamily="2" charset="0"/>
                        </a:rPr>
                        <a:t>Extended Bolus </a:t>
                      </a: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tc>
                  <a:txBody>
                    <a:bodyPr/>
                    <a:lstStyle/>
                    <a:p>
                      <a:r>
                        <a:rPr lang="en-US" sz="1100" dirty="0">
                          <a:solidFill>
                            <a:schemeClr val="bg1"/>
                          </a:solidFill>
                          <a:latin typeface="Montserrat" panose="02000505000000020004" pitchFamily="2" charset="0"/>
                        </a:rPr>
                        <a:t>Yes, up to 8 hours</a:t>
                      </a: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tc>
                  <a:txBody>
                    <a:bodyPr/>
                    <a:lstStyle/>
                    <a:p>
                      <a:r>
                        <a:rPr lang="en-US" sz="1100" dirty="0">
                          <a:solidFill>
                            <a:schemeClr val="bg1"/>
                          </a:solidFill>
                          <a:latin typeface="Montserrat" panose="02000505000000020004" pitchFamily="2" charset="0"/>
                        </a:rPr>
                        <a:t>No, carb absorption time up to 8 hours</a:t>
                      </a:r>
                    </a:p>
                  </a:txBody>
                  <a:tcPr marL="51436" marR="51436" marT="25712" marB="25712"/>
                </a:tc>
                <a:extLst>
                  <a:ext uri="{0D108BD9-81ED-4DB2-BD59-A6C34878D82A}">
                    <a16:rowId xmlns:a16="http://schemas.microsoft.com/office/drawing/2014/main" val="2527849630"/>
                  </a:ext>
                </a:extLst>
              </a:tr>
              <a:tr h="279172">
                <a:tc>
                  <a:txBody>
                    <a:bodyPr/>
                    <a:lstStyle/>
                    <a:p>
                      <a:r>
                        <a:rPr lang="en-US" sz="1100" dirty="0">
                          <a:solidFill>
                            <a:schemeClr val="bg1"/>
                          </a:solidFill>
                          <a:latin typeface="Montserrat" panose="02000505000000020004" pitchFamily="2" charset="0"/>
                        </a:rPr>
                        <a:t>Temp </a:t>
                      </a:r>
                      <a:r>
                        <a:rPr lang="en-US" sz="1100" dirty="0" err="1">
                          <a:solidFill>
                            <a:schemeClr val="bg1"/>
                          </a:solidFill>
                          <a:latin typeface="Montserrat" panose="02000505000000020004" pitchFamily="2" charset="0"/>
                        </a:rPr>
                        <a:t>Basals</a:t>
                      </a:r>
                      <a:endParaRPr lang="en-US" sz="1100" dirty="0">
                        <a:solidFill>
                          <a:schemeClr val="bg1"/>
                        </a:solidFill>
                        <a:latin typeface="Montserrat" panose="02000505000000020004" pitchFamily="2" charset="0"/>
                      </a:endParaRP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tc>
                  <a:txBody>
                    <a:bodyPr/>
                    <a:lstStyle/>
                    <a:p>
                      <a:r>
                        <a:rPr lang="en-US" sz="1100" dirty="0">
                          <a:solidFill>
                            <a:schemeClr val="bg1"/>
                          </a:solidFill>
                          <a:latin typeface="Montserrat" panose="02000505000000020004" pitchFamily="2" charset="0"/>
                        </a:rPr>
                        <a:t>Yes</a:t>
                      </a: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tc>
                  <a:txBody>
                    <a:bodyPr/>
                    <a:lstStyle/>
                    <a:p>
                      <a:r>
                        <a:rPr lang="en-US" sz="1100" dirty="0">
                          <a:solidFill>
                            <a:schemeClr val="bg1"/>
                          </a:solidFill>
                          <a:latin typeface="Montserrat" panose="02000505000000020004" pitchFamily="2" charset="0"/>
                        </a:rPr>
                        <a:t>No</a:t>
                      </a:r>
                    </a:p>
                  </a:txBody>
                  <a:tcPr marL="51436" marR="51436" marT="25712" marB="25712"/>
                </a:tc>
                <a:extLst>
                  <a:ext uri="{0D108BD9-81ED-4DB2-BD59-A6C34878D82A}">
                    <a16:rowId xmlns:a16="http://schemas.microsoft.com/office/drawing/2014/main" val="1628574437"/>
                  </a:ext>
                </a:extLst>
              </a:tr>
            </a:tbl>
          </a:graphicData>
        </a:graphic>
      </p:graphicFrame>
      <p:sp>
        <p:nvSpPr>
          <p:cNvPr id="3" name="TextBox 2">
            <a:extLst>
              <a:ext uri="{FF2B5EF4-FFF2-40B4-BE49-F238E27FC236}">
                <a16:creationId xmlns:a16="http://schemas.microsoft.com/office/drawing/2014/main" id="{034CAE96-A1C3-CE9A-4242-68A6BEE9494E}"/>
              </a:ext>
            </a:extLst>
          </p:cNvPr>
          <p:cNvSpPr txBox="1"/>
          <p:nvPr/>
        </p:nvSpPr>
        <p:spPr>
          <a:xfrm>
            <a:off x="203500" y="6177601"/>
            <a:ext cx="8736999" cy="400110"/>
          </a:xfrm>
          <a:prstGeom prst="rect">
            <a:avLst/>
          </a:prstGeom>
          <a:noFill/>
        </p:spPr>
        <p:txBody>
          <a:bodyPr wrap="square" rtlCol="0">
            <a:spAutoFit/>
          </a:bodyPr>
          <a:lstStyle/>
          <a:p>
            <a:pPr defTabSz="457178" eaLnBrk="0" hangingPunct="0"/>
            <a:r>
              <a:rPr lang="en-US" sz="1000" dirty="0">
                <a:solidFill>
                  <a:prstClr val="black"/>
                </a:solidFill>
                <a:latin typeface="Montserrat" panose="02000505000000020004" pitchFamily="2" charset="0"/>
              </a:rPr>
              <a:t>ICR: insulin to carbohydrate ratio, IAT: insulin action time, ISF: insulin sensitivity factor, NA:  not available</a:t>
            </a:r>
          </a:p>
          <a:p>
            <a:pPr defTabSz="457178" eaLnBrk="0" hangingPunct="0"/>
            <a:r>
              <a:rPr lang="en-US" sz="1000" dirty="0">
                <a:solidFill>
                  <a:prstClr val="black"/>
                </a:solidFill>
                <a:latin typeface="Montserrat" panose="02000505000000020004" pitchFamily="2" charset="0"/>
              </a:rPr>
              <a:t>Data obtained from user manuals</a:t>
            </a:r>
          </a:p>
        </p:txBody>
      </p:sp>
      <p:sp>
        <p:nvSpPr>
          <p:cNvPr id="6" name="Text 1">
            <a:extLst>
              <a:ext uri="{FF2B5EF4-FFF2-40B4-BE49-F238E27FC236}">
                <a16:creationId xmlns:a16="http://schemas.microsoft.com/office/drawing/2014/main" id="{FEEAD280-3150-3BE4-805F-5CAFE704D95E}"/>
              </a:ext>
            </a:extLst>
          </p:cNvPr>
          <p:cNvSpPr/>
          <p:nvPr/>
        </p:nvSpPr>
        <p:spPr>
          <a:xfrm>
            <a:off x="514350" y="480344"/>
            <a:ext cx="5638800" cy="342900"/>
          </a:xfrm>
          <a:prstGeom prst="rect">
            <a:avLst/>
          </a:prstGeom>
          <a:noFill/>
          <a:ln/>
        </p:spPr>
        <p:txBody>
          <a:bodyPr wrap="square" lIns="91440" tIns="45720" rIns="91440" bIns="45720" rtlCol="0" anchor="ctr"/>
          <a:lstStyle/>
          <a:p>
            <a:pPr defTabSz="685800" eaLnBrk="0" hangingPunct="0">
              <a:lnSpc>
                <a:spcPts val="2688"/>
              </a:lnSpc>
            </a:pPr>
            <a:br>
              <a:rPr lang="en-US" dirty="0">
                <a:solidFill>
                  <a:srgbClr val="00796E">
                    <a:alpha val="99000"/>
                  </a:srgbClr>
                </a:solidFill>
                <a:latin typeface="Oswald"/>
                <a:ea typeface="Oswald" pitchFamily="34" charset="-122"/>
                <a:cs typeface="Oswald" pitchFamily="34" charset="-120"/>
              </a:rPr>
            </a:br>
            <a:r>
              <a:rPr lang="en-US" sz="3300" dirty="0">
                <a:solidFill>
                  <a:srgbClr val="44546A">
                    <a:alpha val="99000"/>
                  </a:srgbClr>
                </a:solidFill>
                <a:latin typeface="Arial" panose="020B0604020202020204" pitchFamily="34" charset="0"/>
                <a:ea typeface="Oswald" pitchFamily="34" charset="-122"/>
                <a:cs typeface="Arial" panose="020B0604020202020204" pitchFamily="34" charset="0"/>
              </a:rPr>
              <a:t>AID System Comparison</a:t>
            </a:r>
            <a:endParaRPr lang="en-US" sz="3300" dirty="0">
              <a:solidFill>
                <a:srgbClr val="44546A">
                  <a:alpha val="99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596364"/>
      </p:ext>
    </p:extLst>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39B8-1FDF-4E24-1DA9-F60B3FA5E8AE}"/>
              </a:ext>
            </a:extLst>
          </p:cNvPr>
          <p:cNvSpPr>
            <a:spLocks noGrp="1"/>
          </p:cNvSpPr>
          <p:nvPr>
            <p:ph type="title"/>
          </p:nvPr>
        </p:nvSpPr>
        <p:spPr/>
        <p:txBody>
          <a:bodyPr/>
          <a:lstStyle/>
          <a:p>
            <a:r>
              <a:rPr lang="en-US" dirty="0"/>
              <a:t> </a:t>
            </a:r>
          </a:p>
        </p:txBody>
      </p:sp>
      <p:graphicFrame>
        <p:nvGraphicFramePr>
          <p:cNvPr id="9" name="Diagram 8">
            <a:extLst>
              <a:ext uri="{FF2B5EF4-FFF2-40B4-BE49-F238E27FC236}">
                <a16:creationId xmlns:a16="http://schemas.microsoft.com/office/drawing/2014/main" id="{46E04F5C-8A77-790D-532A-138A3092E6E4}"/>
              </a:ext>
            </a:extLst>
          </p:cNvPr>
          <p:cNvGraphicFramePr/>
          <p:nvPr>
            <p:extLst>
              <p:ext uri="{D42A27DB-BD31-4B8C-83A1-F6EECF244321}">
                <p14:modId xmlns:p14="http://schemas.microsoft.com/office/powerpoint/2010/main" val="1193727903"/>
              </p:ext>
            </p:extLst>
          </p:nvPr>
        </p:nvGraphicFramePr>
        <p:xfrm>
          <a:off x="195944" y="1554164"/>
          <a:ext cx="8538753" cy="4465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333ABEC-2CAD-6A62-8BA3-56694D39CF48}"/>
              </a:ext>
            </a:extLst>
          </p:cNvPr>
          <p:cNvSpPr txBox="1"/>
          <p:nvPr/>
        </p:nvSpPr>
        <p:spPr>
          <a:xfrm>
            <a:off x="195944" y="5758426"/>
            <a:ext cx="3445329" cy="261610"/>
          </a:xfrm>
          <a:prstGeom prst="rect">
            <a:avLst/>
          </a:prstGeom>
          <a:noFill/>
        </p:spPr>
        <p:txBody>
          <a:bodyPr wrap="square" rtlCol="0">
            <a:spAutoFit/>
          </a:bodyPr>
          <a:lstStyle/>
          <a:p>
            <a:pPr defTabSz="685800" eaLnBrk="0" hangingPunct="0"/>
            <a:r>
              <a:rPr lang="en-US" sz="1100" dirty="0">
                <a:solidFill>
                  <a:prstClr val="white"/>
                </a:solidFill>
                <a:latin typeface="Montserrat" panose="02000505000000020004" pitchFamily="2" charset="0"/>
              </a:rPr>
              <a:t>ISF: insulin sensitivity factor</a:t>
            </a:r>
          </a:p>
        </p:txBody>
      </p:sp>
      <p:sp>
        <p:nvSpPr>
          <p:cNvPr id="4" name="Text 1">
            <a:extLst>
              <a:ext uri="{FF2B5EF4-FFF2-40B4-BE49-F238E27FC236}">
                <a16:creationId xmlns:a16="http://schemas.microsoft.com/office/drawing/2014/main" id="{1B7D391A-48AD-B567-6493-7CA812430BB5}"/>
              </a:ext>
            </a:extLst>
          </p:cNvPr>
          <p:cNvSpPr/>
          <p:nvPr/>
        </p:nvSpPr>
        <p:spPr>
          <a:xfrm>
            <a:off x="395151" y="620943"/>
            <a:ext cx="8353697" cy="342900"/>
          </a:xfrm>
          <a:prstGeom prst="rect">
            <a:avLst/>
          </a:prstGeom>
          <a:noFill/>
          <a:ln/>
        </p:spPr>
        <p:txBody>
          <a:bodyPr wrap="square" lIns="91440" tIns="45720" rIns="91440" bIns="45720" rtlCol="0" anchor="ctr"/>
          <a:lstStyle/>
          <a:p>
            <a:pPr defTabSz="685800" eaLnBrk="0" hangingPunct="0">
              <a:lnSpc>
                <a:spcPts val="2688"/>
              </a:lnSpc>
            </a:pPr>
            <a:r>
              <a:rPr lang="en-US" sz="4050" dirty="0">
                <a:solidFill>
                  <a:srgbClr val="44546A"/>
                </a:solidFill>
                <a:latin typeface="Arial" panose="020B0604020202020204" pitchFamily="34" charset="0"/>
                <a:ea typeface="Oswald" pitchFamily="34" charset="-122"/>
                <a:cs typeface="Arial" panose="020B0604020202020204" pitchFamily="34" charset="0"/>
              </a:rPr>
              <a:t>Background Insulin Modulation</a:t>
            </a:r>
            <a:endParaRPr lang="en-US" sz="4050" dirty="0">
              <a:solidFill>
                <a:srgbClr val="4454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932987"/>
      </p:ext>
    </p:extLst>
  </p:cSld>
  <p:clrMapOvr>
    <a:masterClrMapping/>
  </p:clrMapOvr>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E133A-6949-C299-08AC-E9FD9C8FC4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74485-65B5-4D63-909B-885B481A6AD3}"/>
              </a:ext>
            </a:extLst>
          </p:cNvPr>
          <p:cNvSpPr>
            <a:spLocks noGrp="1"/>
          </p:cNvSpPr>
          <p:nvPr>
            <p:ph type="title"/>
          </p:nvPr>
        </p:nvSpPr>
        <p:spPr>
          <a:xfrm>
            <a:off x="0" y="228601"/>
            <a:ext cx="9144000" cy="579441"/>
          </a:xfrm>
        </p:spPr>
        <p:txBody>
          <a:bodyPr/>
          <a:lstStyle/>
          <a:p>
            <a:r>
              <a:rPr lang="en-US" dirty="0"/>
              <a:t> </a:t>
            </a:r>
          </a:p>
        </p:txBody>
      </p:sp>
      <p:sp>
        <p:nvSpPr>
          <p:cNvPr id="5" name="Content Placeholder 4">
            <a:extLst>
              <a:ext uri="{FF2B5EF4-FFF2-40B4-BE49-F238E27FC236}">
                <a16:creationId xmlns:a16="http://schemas.microsoft.com/office/drawing/2014/main" id="{1E2CF983-2326-FF5C-647A-D4745D71AD33}"/>
              </a:ext>
            </a:extLst>
          </p:cNvPr>
          <p:cNvSpPr>
            <a:spLocks noGrp="1"/>
          </p:cNvSpPr>
          <p:nvPr>
            <p:ph idx="1"/>
          </p:nvPr>
        </p:nvSpPr>
        <p:spPr/>
        <p:txBody>
          <a:bodyPr/>
          <a:lstStyle/>
          <a:p>
            <a:endParaRPr lang="en-US"/>
          </a:p>
        </p:txBody>
      </p:sp>
      <p:graphicFrame>
        <p:nvGraphicFramePr>
          <p:cNvPr id="9" name="Diagram 8">
            <a:extLst>
              <a:ext uri="{FF2B5EF4-FFF2-40B4-BE49-F238E27FC236}">
                <a16:creationId xmlns:a16="http://schemas.microsoft.com/office/drawing/2014/main" id="{970EDC54-A0EE-BB1E-B73C-309926EE4F23}"/>
              </a:ext>
            </a:extLst>
          </p:cNvPr>
          <p:cNvGraphicFramePr/>
          <p:nvPr>
            <p:extLst>
              <p:ext uri="{D42A27DB-BD31-4B8C-83A1-F6EECF244321}">
                <p14:modId xmlns:p14="http://schemas.microsoft.com/office/powerpoint/2010/main" val="4211900976"/>
              </p:ext>
            </p:extLst>
          </p:nvPr>
        </p:nvGraphicFramePr>
        <p:xfrm>
          <a:off x="304801" y="1036429"/>
          <a:ext cx="8313105" cy="51777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F896647A-DED7-D4B4-415D-ECC45A6CF947}"/>
              </a:ext>
            </a:extLst>
          </p:cNvPr>
          <p:cNvSpPr txBox="1"/>
          <p:nvPr/>
        </p:nvSpPr>
        <p:spPr>
          <a:xfrm>
            <a:off x="1058636" y="6442605"/>
            <a:ext cx="6805434" cy="276999"/>
          </a:xfrm>
          <a:prstGeom prst="rect">
            <a:avLst/>
          </a:prstGeom>
          <a:noFill/>
        </p:spPr>
        <p:txBody>
          <a:bodyPr wrap="square" rtlCol="0">
            <a:spAutoFit/>
          </a:bodyPr>
          <a:lstStyle/>
          <a:p>
            <a:pPr defTabSz="685800" eaLnBrk="0" hangingPunct="0"/>
            <a:r>
              <a:rPr lang="en-US" sz="1200" dirty="0">
                <a:solidFill>
                  <a:schemeClr val="bg1"/>
                </a:solidFill>
                <a:latin typeface="Montserrat" panose="02000505000000020004" pitchFamily="2" charset="0"/>
              </a:rPr>
              <a:t>ISF: insulin sensitivity factor, ICR: insulin to carbohydrate ratio, AIT: active insulin time</a:t>
            </a:r>
          </a:p>
        </p:txBody>
      </p:sp>
      <p:sp>
        <p:nvSpPr>
          <p:cNvPr id="4" name="Text 1">
            <a:extLst>
              <a:ext uri="{FF2B5EF4-FFF2-40B4-BE49-F238E27FC236}">
                <a16:creationId xmlns:a16="http://schemas.microsoft.com/office/drawing/2014/main" id="{D2FCC80F-B990-0541-0EC0-F3C87C67D81C}"/>
              </a:ext>
            </a:extLst>
          </p:cNvPr>
          <p:cNvSpPr/>
          <p:nvPr/>
        </p:nvSpPr>
        <p:spPr>
          <a:xfrm>
            <a:off x="395151" y="483770"/>
            <a:ext cx="8353697" cy="342900"/>
          </a:xfrm>
          <a:prstGeom prst="rect">
            <a:avLst/>
          </a:prstGeom>
          <a:noFill/>
          <a:ln/>
        </p:spPr>
        <p:txBody>
          <a:bodyPr wrap="square" lIns="91440" tIns="45720" rIns="91440" bIns="45720" rtlCol="0" anchor="ctr"/>
          <a:lstStyle/>
          <a:p>
            <a:pPr defTabSz="685800" eaLnBrk="0" hangingPunct="0">
              <a:lnSpc>
                <a:spcPts val="2688"/>
              </a:lnSpc>
            </a:pPr>
            <a:r>
              <a:rPr lang="en-US" sz="4050" dirty="0">
                <a:solidFill>
                  <a:srgbClr val="44546A"/>
                </a:solidFill>
                <a:latin typeface="Arial" panose="020B0604020202020204" pitchFamily="34" charset="0"/>
                <a:ea typeface="Oswald" pitchFamily="34" charset="-122"/>
                <a:cs typeface="Arial" panose="020B0604020202020204" pitchFamily="34" charset="0"/>
              </a:rPr>
              <a:t>Bolus Insulin Modulation</a:t>
            </a:r>
            <a:endParaRPr lang="en-US" sz="4050" dirty="0">
              <a:solidFill>
                <a:srgbClr val="44546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442804"/>
      </p:ext>
    </p:extLst>
  </p:cSld>
  <p:clrMapOvr>
    <a:masterClrMapping/>
  </p:clrMapOvr>
  <p:extLst>
    <p:ext uri="{6950BFC3-D8DA-4A85-94F7-54DA5524770B}">
      <p188:commentRel xmlns:p188="http://schemas.microsoft.com/office/powerpoint/2018/8/main" r:id="rId3"/>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a:extLst>
              <a:ext uri="{FF2B5EF4-FFF2-40B4-BE49-F238E27FC236}">
                <a16:creationId xmlns:a16="http://schemas.microsoft.com/office/drawing/2014/main" id="{33BF18B9-551A-5226-1F80-56750FC7955D}"/>
              </a:ext>
            </a:extLst>
          </p:cNvPr>
          <p:cNvSpPr>
            <a:spLocks noGrp="1"/>
          </p:cNvSpPr>
          <p:nvPr>
            <p:ph type="title"/>
          </p:nvPr>
        </p:nvSpPr>
        <p:spPr/>
        <p:txBody>
          <a:bodyPr/>
          <a:lstStyle/>
          <a:p>
            <a:r>
              <a:rPr lang="en-US" altLang="en-US" dirty="0"/>
              <a:t>Patient Case</a:t>
            </a:r>
          </a:p>
        </p:txBody>
      </p:sp>
      <p:sp>
        <p:nvSpPr>
          <p:cNvPr id="220163" name="Content Placeholder 2">
            <a:extLst>
              <a:ext uri="{FF2B5EF4-FFF2-40B4-BE49-F238E27FC236}">
                <a16:creationId xmlns:a16="http://schemas.microsoft.com/office/drawing/2014/main" id="{7C8A78DC-1F87-42E3-872A-8BEB60DDEFBC}"/>
              </a:ext>
            </a:extLst>
          </p:cNvPr>
          <p:cNvSpPr>
            <a:spLocks noGrp="1"/>
          </p:cNvSpPr>
          <p:nvPr>
            <p:ph idx="1"/>
          </p:nvPr>
        </p:nvSpPr>
        <p:spPr>
          <a:xfrm>
            <a:off x="628650" y="1371600"/>
            <a:ext cx="4457700" cy="4952999"/>
          </a:xfrm>
        </p:spPr>
        <p:txBody>
          <a:bodyPr/>
          <a:lstStyle/>
          <a:p>
            <a:pPr marL="341710" indent="-341710"/>
            <a:r>
              <a:rPr lang="en-US" altLang="en-US" sz="2800" dirty="0"/>
              <a:t>47 years old</a:t>
            </a:r>
          </a:p>
          <a:p>
            <a:pPr marL="341710" indent="-341710"/>
            <a:r>
              <a:rPr lang="en-US" altLang="en-US" sz="2800" dirty="0"/>
              <a:t>T2D x 20+ years</a:t>
            </a:r>
          </a:p>
          <a:p>
            <a:pPr marL="341710" indent="-341710"/>
            <a:r>
              <a:rPr lang="en-US" altLang="en-US" sz="2800" dirty="0"/>
              <a:t>A1C=8.1%</a:t>
            </a:r>
          </a:p>
          <a:p>
            <a:pPr marL="341710" indent="-341710"/>
            <a:r>
              <a:rPr lang="en-US" altLang="en-US" sz="2800" dirty="0"/>
              <a:t>BMI=39kg/m</a:t>
            </a:r>
            <a:r>
              <a:rPr lang="en-US" altLang="en-US" sz="2800" baseline="30000" dirty="0"/>
              <a:t>2</a:t>
            </a:r>
          </a:p>
          <a:p>
            <a:pPr marL="341710" indent="-341710"/>
            <a:r>
              <a:rPr lang="en-US" altLang="en-US" sz="2800" dirty="0"/>
              <a:t>Works as a bank teller</a:t>
            </a:r>
          </a:p>
          <a:p>
            <a:pPr marL="341710" indent="-341710"/>
            <a:r>
              <a:rPr lang="en-US" altLang="en-US" sz="2800" dirty="0"/>
              <a:t>No diabetes complications</a:t>
            </a:r>
          </a:p>
          <a:p>
            <a:pPr marL="341710" indent="-341710"/>
            <a:r>
              <a:rPr lang="en-US" altLang="en-US" sz="2800" dirty="0"/>
              <a:t>Meds:</a:t>
            </a:r>
          </a:p>
          <a:p>
            <a:pPr marL="684610" lvl="1" indent="-341710"/>
            <a:r>
              <a:rPr lang="en-US" altLang="en-US" sz="1800" dirty="0"/>
              <a:t>Insulin glargine 100 units </a:t>
            </a:r>
            <a:r>
              <a:rPr lang="en-US" altLang="en-US" sz="1800" dirty="0" err="1"/>
              <a:t>qpm</a:t>
            </a:r>
            <a:endParaRPr lang="en-US" altLang="en-US" sz="1800" dirty="0"/>
          </a:p>
          <a:p>
            <a:pPr marL="684610" lvl="1" indent="-341710"/>
            <a:r>
              <a:rPr lang="en-US" altLang="en-US" sz="1800" dirty="0"/>
              <a:t>Insulin aspart 45 units TID </a:t>
            </a:r>
            <a:r>
              <a:rPr lang="en-US" altLang="en-US" sz="1800" dirty="0" err="1"/>
              <a:t>a.c.</a:t>
            </a:r>
            <a:r>
              <a:rPr lang="en-US" altLang="en-US" sz="1800" dirty="0"/>
              <a:t> </a:t>
            </a:r>
          </a:p>
          <a:p>
            <a:pPr marL="684610" lvl="1" indent="-341710"/>
            <a:r>
              <a:rPr lang="en-US" altLang="en-US" sz="1800" dirty="0"/>
              <a:t>Dapagliflozin 10mg daily </a:t>
            </a:r>
          </a:p>
          <a:p>
            <a:pPr marL="684610" lvl="1" indent="-341710"/>
            <a:r>
              <a:rPr lang="en-US" altLang="en-US" sz="1800" dirty="0"/>
              <a:t>Dulaglutide 1.5 mg weekly</a:t>
            </a:r>
          </a:p>
        </p:txBody>
      </p:sp>
      <p:sp>
        <p:nvSpPr>
          <p:cNvPr id="5" name="Flowchart: Process 4">
            <a:extLst>
              <a:ext uri="{FF2B5EF4-FFF2-40B4-BE49-F238E27FC236}">
                <a16:creationId xmlns:a16="http://schemas.microsoft.com/office/drawing/2014/main" id="{17BC2201-5700-4441-EBE1-472D894F824D}"/>
              </a:ext>
            </a:extLst>
          </p:cNvPr>
          <p:cNvSpPr/>
          <p:nvPr/>
        </p:nvSpPr>
        <p:spPr>
          <a:xfrm>
            <a:off x="5383343" y="1551666"/>
            <a:ext cx="3486150" cy="257175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hangingPunct="0">
              <a:defRPr/>
            </a:pPr>
            <a:r>
              <a:rPr lang="en-US" sz="3000" b="1" dirty="0">
                <a:solidFill>
                  <a:prstClr val="white"/>
                </a:solidFill>
                <a:latin typeface="Calibri" panose="020F0502020204030204"/>
              </a:rPr>
              <a:t>Is this a good candidate for an insulin pump?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a:extLst>
              <a:ext uri="{FF2B5EF4-FFF2-40B4-BE49-F238E27FC236}">
                <a16:creationId xmlns:a16="http://schemas.microsoft.com/office/drawing/2014/main" id="{B46AD6AD-578B-10E8-2D7E-9099BB3066B9}"/>
              </a:ext>
            </a:extLst>
          </p:cNvPr>
          <p:cNvSpPr>
            <a:spLocks noGrp="1"/>
          </p:cNvSpPr>
          <p:nvPr>
            <p:ph type="title"/>
          </p:nvPr>
        </p:nvSpPr>
        <p:spPr/>
        <p:txBody>
          <a:bodyPr/>
          <a:lstStyle/>
          <a:p>
            <a:r>
              <a:rPr lang="en-US" altLang="en-US"/>
              <a:t>Patient Case</a:t>
            </a:r>
          </a:p>
        </p:txBody>
      </p:sp>
      <p:pic>
        <p:nvPicPr>
          <p:cNvPr id="222211" name="Picture 4">
            <a:extLst>
              <a:ext uri="{FF2B5EF4-FFF2-40B4-BE49-F238E27FC236}">
                <a16:creationId xmlns:a16="http://schemas.microsoft.com/office/drawing/2014/main" id="{55F50267-C5CE-05AF-18D3-3C38ABCD3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2" y="2587068"/>
            <a:ext cx="5588515" cy="357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8">
            <a:extLst>
              <a:ext uri="{FF2B5EF4-FFF2-40B4-BE49-F238E27FC236}">
                <a16:creationId xmlns:a16="http://schemas.microsoft.com/office/drawing/2014/main" id="{8648C1EE-063A-56C5-42C0-F5BB8B3AA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406" y="1679376"/>
            <a:ext cx="3471863" cy="195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TextBox 9">
            <a:extLst>
              <a:ext uri="{FF2B5EF4-FFF2-40B4-BE49-F238E27FC236}">
                <a16:creationId xmlns:a16="http://schemas.microsoft.com/office/drawing/2014/main" id="{841AE24A-6E0B-260D-73A9-02CD616FF374}"/>
              </a:ext>
            </a:extLst>
          </p:cNvPr>
          <p:cNvSpPr txBox="1">
            <a:spLocks noChangeArrowheads="1"/>
          </p:cNvSpPr>
          <p:nvPr/>
        </p:nvSpPr>
        <p:spPr bwMode="auto">
          <a:xfrm>
            <a:off x="6329363" y="4185789"/>
            <a:ext cx="2457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0" hangingPunct="0"/>
            <a:r>
              <a:rPr lang="en-US" altLang="en-US" b="1" dirty="0">
                <a:solidFill>
                  <a:srgbClr val="44546A"/>
                </a:solidFill>
              </a:rPr>
              <a:t>TDD decreased by 30%</a:t>
            </a:r>
          </a:p>
          <a:p>
            <a:pPr algn="ctr" defTabSz="685800" eaLnBrk="0" hangingPunct="0"/>
            <a:r>
              <a:rPr lang="en-US" altLang="en-US" b="1" dirty="0">
                <a:solidFill>
                  <a:srgbClr val="44546A"/>
                </a:solidFill>
              </a:rPr>
              <a:t>Follow-Up A1C=6.7%</a:t>
            </a:r>
          </a:p>
        </p:txBody>
      </p:sp>
      <p:sp>
        <p:nvSpPr>
          <p:cNvPr id="222214" name="TextBox 10">
            <a:extLst>
              <a:ext uri="{FF2B5EF4-FFF2-40B4-BE49-F238E27FC236}">
                <a16:creationId xmlns:a16="http://schemas.microsoft.com/office/drawing/2014/main" id="{72B6659F-D7E3-F879-4675-7F19985BF7DC}"/>
              </a:ext>
            </a:extLst>
          </p:cNvPr>
          <p:cNvSpPr txBox="1">
            <a:spLocks noChangeArrowheads="1"/>
          </p:cNvSpPr>
          <p:nvPr/>
        </p:nvSpPr>
        <p:spPr bwMode="auto">
          <a:xfrm>
            <a:off x="514350" y="1885950"/>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r>
              <a:rPr lang="en-US" altLang="en-US" sz="1800" b="1">
                <a:solidFill>
                  <a:srgbClr val="44546A"/>
                </a:solidFill>
              </a:rPr>
              <a:t>47yo T2DM, A1C=8.1%, BMI=39kg/m</a:t>
            </a:r>
            <a:r>
              <a:rPr lang="en-US" altLang="en-US" sz="1800" b="1" baseline="30000">
                <a:solidFill>
                  <a:srgbClr val="44546A"/>
                </a:solidFill>
              </a:rPr>
              <a:t>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D5D14-F16C-E575-8A15-CF4F609D5170}"/>
              </a:ext>
            </a:extLst>
          </p:cNvPr>
          <p:cNvSpPr>
            <a:spLocks noGrp="1"/>
          </p:cNvSpPr>
          <p:nvPr>
            <p:ph type="title"/>
          </p:nvPr>
        </p:nvSpPr>
        <p:spPr/>
        <p:txBody>
          <a:bodyPr/>
          <a:lstStyle/>
          <a:p>
            <a:r>
              <a:rPr lang="en-US" dirty="0"/>
              <a:t>ADA Standards of Care 2026</a:t>
            </a:r>
          </a:p>
        </p:txBody>
      </p:sp>
      <p:sp>
        <p:nvSpPr>
          <p:cNvPr id="9" name="TextBox 8">
            <a:extLst>
              <a:ext uri="{FF2B5EF4-FFF2-40B4-BE49-F238E27FC236}">
                <a16:creationId xmlns:a16="http://schemas.microsoft.com/office/drawing/2014/main" id="{7832F585-4235-784A-3CBB-6CFF9BEB0220}"/>
              </a:ext>
            </a:extLst>
          </p:cNvPr>
          <p:cNvSpPr txBox="1"/>
          <p:nvPr/>
        </p:nvSpPr>
        <p:spPr>
          <a:xfrm>
            <a:off x="-325581" y="5546061"/>
            <a:ext cx="4530436" cy="416717"/>
          </a:xfrm>
          <a:prstGeom prst="rect">
            <a:avLst/>
          </a:prstGeom>
          <a:noFill/>
        </p:spPr>
        <p:txBody>
          <a:bodyPr wrap="square" rtlCol="0">
            <a:spAutoFit/>
          </a:bodyPr>
          <a:lstStyle/>
          <a:p>
            <a:pPr algn="ctr" defTabSz="685800" eaLnBrk="0" hangingPunct="0">
              <a:lnSpc>
                <a:spcPts val="3095"/>
              </a:lnSpc>
            </a:pPr>
            <a:r>
              <a:rPr lang="en-US" sz="900" dirty="0">
                <a:solidFill>
                  <a:prstClr val="white"/>
                </a:solidFill>
                <a:latin typeface="Arial" panose="020B0604020202020204" pitchFamily="34" charset="0"/>
              </a:rPr>
              <a:t>Diabetes Care 2026;49(Suppl. 1):S150–S165 </a:t>
            </a:r>
            <a:endParaRPr lang="en-US" sz="900" dirty="0">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8A9070D7-43A6-C7A4-3FD0-836EB1906E7E}"/>
              </a:ext>
            </a:extLst>
          </p:cNvPr>
          <p:cNvPicPr>
            <a:picLocks noChangeAspect="1"/>
          </p:cNvPicPr>
          <p:nvPr/>
        </p:nvPicPr>
        <p:blipFill>
          <a:blip r:embed="rId4"/>
          <a:stretch>
            <a:fillRect/>
          </a:stretch>
        </p:blipFill>
        <p:spPr>
          <a:xfrm>
            <a:off x="360219" y="2171126"/>
            <a:ext cx="8423564" cy="3374934"/>
          </a:xfrm>
          <a:prstGeom prst="rect">
            <a:avLst/>
          </a:prstGeom>
        </p:spPr>
      </p:pic>
      <p:sp>
        <p:nvSpPr>
          <p:cNvPr id="3" name="Rectangle 2">
            <a:extLst>
              <a:ext uri="{FF2B5EF4-FFF2-40B4-BE49-F238E27FC236}">
                <a16:creationId xmlns:a16="http://schemas.microsoft.com/office/drawing/2014/main" id="{17BDA205-97BA-A34E-F1A0-CB0610655B18}"/>
              </a:ext>
            </a:extLst>
          </p:cNvPr>
          <p:cNvSpPr/>
          <p:nvPr/>
        </p:nvSpPr>
        <p:spPr>
          <a:xfrm>
            <a:off x="400050" y="2628900"/>
            <a:ext cx="8401050" cy="12001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solidFill>
                <a:prstClr val="white"/>
              </a:solidFill>
              <a:latin typeface="Calibri" panose="020F0502020204030204"/>
            </a:endParaRPr>
          </a:p>
        </p:txBody>
      </p:sp>
    </p:spTree>
    <p:extLst>
      <p:ext uri="{BB962C8B-B14F-4D97-AF65-F5344CB8AC3E}">
        <p14:creationId xmlns:p14="http://schemas.microsoft.com/office/powerpoint/2010/main" val="3998192643"/>
      </p:ext>
    </p:extLst>
  </p:cSld>
  <p:clrMapOvr>
    <a:masterClrMapping/>
  </p:clrMapOvr>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433;p73">
            <a:extLst>
              <a:ext uri="{FF2B5EF4-FFF2-40B4-BE49-F238E27FC236}">
                <a16:creationId xmlns:a16="http://schemas.microsoft.com/office/drawing/2014/main" id="{E54B0469-BECF-311B-AC7F-901BD12F9B3E}"/>
              </a:ext>
            </a:extLst>
          </p:cNvPr>
          <p:cNvGraphicFramePr/>
          <p:nvPr/>
        </p:nvGraphicFramePr>
        <p:xfrm>
          <a:off x="200027" y="1943101"/>
          <a:ext cx="8658225" cy="3842059"/>
        </p:xfrm>
        <a:graphic>
          <a:graphicData uri="http://schemas.openxmlformats.org/drawingml/2006/table">
            <a:tbl>
              <a:tblPr firstRow="1" firstCol="1" bandRow="1">
                <a:tableStyleId>{17292A2E-F333-43FB-9621-5CBBE7FDCDCB}</a:tableStyleId>
              </a:tblPr>
              <a:tblGrid>
                <a:gridCol w="1905131">
                  <a:extLst>
                    <a:ext uri="{9D8B030D-6E8A-4147-A177-3AD203B41FA5}">
                      <a16:colId xmlns:a16="http://schemas.microsoft.com/office/drawing/2014/main" val="20000"/>
                    </a:ext>
                  </a:extLst>
                </a:gridCol>
                <a:gridCol w="1536116">
                  <a:extLst>
                    <a:ext uri="{9D8B030D-6E8A-4147-A177-3AD203B41FA5}">
                      <a16:colId xmlns:a16="http://schemas.microsoft.com/office/drawing/2014/main" val="20001"/>
                    </a:ext>
                  </a:extLst>
                </a:gridCol>
                <a:gridCol w="3167743">
                  <a:extLst>
                    <a:ext uri="{9D8B030D-6E8A-4147-A177-3AD203B41FA5}">
                      <a16:colId xmlns:a16="http://schemas.microsoft.com/office/drawing/2014/main" val="3060293248"/>
                    </a:ext>
                  </a:extLst>
                </a:gridCol>
                <a:gridCol w="2049235">
                  <a:extLst>
                    <a:ext uri="{9D8B030D-6E8A-4147-A177-3AD203B41FA5}">
                      <a16:colId xmlns:a16="http://schemas.microsoft.com/office/drawing/2014/main" val="20002"/>
                    </a:ext>
                  </a:extLst>
                </a:gridCol>
              </a:tblGrid>
              <a:tr h="478346">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rPr>
                        <a:t>System:</a:t>
                      </a:r>
                      <a:endParaRPr sz="1500" b="1" dirty="0">
                        <a:solidFill>
                          <a:schemeClr val="bg1"/>
                        </a:solidFill>
                        <a:latin typeface="Montserrat" panose="02000505000000020004" pitchFamily="2" charset="0"/>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sym typeface="Calibri"/>
                        </a:rPr>
                        <a:t>Associated Mobile Apps</a:t>
                      </a:r>
                      <a:endParaRPr sz="1500" b="1" dirty="0">
                        <a:solidFill>
                          <a:schemeClr val="bg1"/>
                        </a:solidFill>
                        <a:latin typeface="Montserrat" panose="02000505000000020004" pitchFamily="2" charset="0"/>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b="1" dirty="0">
                          <a:solidFill>
                            <a:schemeClr val="bg1"/>
                          </a:solidFill>
                          <a:latin typeface="Montserrat" panose="02000505000000020004" pitchFamily="2" charset="0"/>
                          <a:ea typeface="Calibri"/>
                          <a:cs typeface="Calibri"/>
                          <a:sym typeface="Calibri"/>
                        </a:rPr>
                        <a:t>Website to Access Portal </a:t>
                      </a:r>
                      <a:endParaRPr sz="1500" b="1" dirty="0">
                        <a:solidFill>
                          <a:schemeClr val="bg1"/>
                        </a:solidFill>
                        <a:latin typeface="Montserrat" panose="02000505000000020004" pitchFamily="2" charset="0"/>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rPr>
                        <a:t>Data Sources</a:t>
                      </a:r>
                      <a:endParaRPr sz="1500" b="1" dirty="0">
                        <a:solidFill>
                          <a:schemeClr val="bg1"/>
                        </a:solidFill>
                        <a:latin typeface="Montserrat" panose="02000505000000020004" pitchFamily="2" charset="0"/>
                        <a:ea typeface="Calibri"/>
                        <a:cs typeface="Calibri"/>
                        <a:sym typeface="Calibri"/>
                      </a:endParaRPr>
                    </a:p>
                  </a:txBody>
                  <a:tcPr marL="36308" marR="36308" marT="0" marB="0">
                    <a:solidFill>
                      <a:schemeClr val="tx2"/>
                    </a:solidFill>
                  </a:tcPr>
                </a:tc>
                <a:extLst>
                  <a:ext uri="{0D108BD9-81ED-4DB2-BD59-A6C34878D82A}">
                    <a16:rowId xmlns:a16="http://schemas.microsoft.com/office/drawing/2014/main" val="10000"/>
                  </a:ext>
                </a:extLst>
              </a:tr>
              <a:tr h="478399">
                <a:tc>
                  <a:txBody>
                    <a:bodyPr/>
                    <a:lstStyle/>
                    <a:p>
                      <a:pPr marL="0" marR="0" lvl="0" indent="0" algn="l" rtl="0">
                        <a:lnSpc>
                          <a:spcPct val="107000"/>
                        </a:lnSpc>
                        <a:spcBef>
                          <a:spcPts val="0"/>
                        </a:spcBef>
                        <a:spcAft>
                          <a:spcPts val="0"/>
                        </a:spcAft>
                        <a:buNone/>
                      </a:pPr>
                      <a:r>
                        <a:rPr lang="en-US" sz="1500" b="1" dirty="0">
                          <a:solidFill>
                            <a:schemeClr val="bg1"/>
                          </a:solidFill>
                          <a:latin typeface="Montserrat" panose="02000505000000020004" pitchFamily="2" charset="0"/>
                        </a:rPr>
                        <a:t>Glooko</a:t>
                      </a:r>
                      <a:endParaRPr sz="1500" b="1" dirty="0">
                        <a:solidFill>
                          <a:schemeClr val="bg1"/>
                        </a:solidFill>
                        <a:latin typeface="Montserrat" panose="02000505000000020004" pitchFamily="2" charset="0"/>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err="1">
                          <a:solidFill>
                            <a:schemeClr val="bg1"/>
                          </a:solidFill>
                          <a:latin typeface="Montserrat" panose="02000505000000020004" pitchFamily="2" charset="0"/>
                          <a:ea typeface="Calibri"/>
                          <a:cs typeface="Calibri"/>
                          <a:sym typeface="Calibri"/>
                        </a:rPr>
                        <a:t>Omnipod</a:t>
                      </a:r>
                      <a:r>
                        <a:rPr lang="en-US" sz="1500" dirty="0">
                          <a:solidFill>
                            <a:schemeClr val="bg1"/>
                          </a:solidFill>
                          <a:latin typeface="Montserrat" panose="02000505000000020004" pitchFamily="2" charset="0"/>
                          <a:ea typeface="Calibri"/>
                          <a:cs typeface="Calibri"/>
                          <a:sym typeface="Calibri"/>
                        </a:rPr>
                        <a:t> 5, Glooko</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ea typeface="Calibri"/>
                          <a:cs typeface="Calibri"/>
                          <a:sym typeface="Calibri"/>
                        </a:rPr>
                        <a:t>glooko.com</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err="1">
                          <a:solidFill>
                            <a:schemeClr val="bg1"/>
                          </a:solidFill>
                          <a:latin typeface="Montserrat" panose="02000505000000020004" pitchFamily="2" charset="0"/>
                        </a:rPr>
                        <a:t>Omnipod</a:t>
                      </a:r>
                      <a:r>
                        <a:rPr lang="en-US" sz="1500" dirty="0">
                          <a:solidFill>
                            <a:schemeClr val="bg1"/>
                          </a:solidFill>
                          <a:latin typeface="Montserrat" panose="02000505000000020004" pitchFamily="2" charset="0"/>
                        </a:rPr>
                        <a:t> 5</a:t>
                      </a:r>
                      <a:endParaRPr sz="1500" dirty="0">
                        <a:solidFill>
                          <a:schemeClr val="bg1"/>
                        </a:solidFill>
                        <a:latin typeface="Montserrat" panose="02000505000000020004" pitchFamily="2" charset="0"/>
                      </a:endParaRPr>
                    </a:p>
                  </a:txBody>
                  <a:tcPr marL="36308" marR="36308" marT="0" marB="0" anchor="ctr"/>
                </a:tc>
                <a:extLst>
                  <a:ext uri="{0D108BD9-81ED-4DB2-BD59-A6C34878D82A}">
                    <a16:rowId xmlns:a16="http://schemas.microsoft.com/office/drawing/2014/main" val="10001"/>
                  </a:ext>
                </a:extLst>
              </a:tr>
              <a:tr h="964311">
                <a:tc>
                  <a:txBody>
                    <a:bodyPr/>
                    <a:lstStyle/>
                    <a:p>
                      <a:pPr marL="0" marR="0" lvl="0" indent="0" algn="l" rtl="0">
                        <a:lnSpc>
                          <a:spcPct val="107000"/>
                        </a:lnSpc>
                        <a:spcBef>
                          <a:spcPts val="0"/>
                        </a:spcBef>
                        <a:spcAft>
                          <a:spcPts val="0"/>
                        </a:spcAft>
                        <a:buNone/>
                      </a:pPr>
                      <a:r>
                        <a:rPr lang="en-US" sz="1500" b="1" dirty="0">
                          <a:solidFill>
                            <a:schemeClr val="bg1"/>
                          </a:solidFill>
                          <a:latin typeface="Montserrat" panose="02000505000000020004" pitchFamily="2" charset="0"/>
                        </a:rPr>
                        <a:t>Carelink</a:t>
                      </a:r>
                      <a:endParaRPr sz="1500" b="1" dirty="0">
                        <a:solidFill>
                          <a:schemeClr val="bg1"/>
                        </a:solidFill>
                        <a:latin typeface="Montserrat" panose="02000505000000020004" pitchFamily="2" charset="0"/>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err="1">
                          <a:solidFill>
                            <a:schemeClr val="bg1"/>
                          </a:solidFill>
                          <a:latin typeface="Montserrat" panose="02000505000000020004" pitchFamily="2" charset="0"/>
                          <a:sym typeface="Calibri"/>
                        </a:rPr>
                        <a:t>MiniMed</a:t>
                      </a:r>
                      <a:r>
                        <a:rPr lang="en-US" sz="1500" dirty="0">
                          <a:solidFill>
                            <a:schemeClr val="bg1"/>
                          </a:solidFill>
                          <a:latin typeface="Montserrat" panose="02000505000000020004" pitchFamily="2" charset="0"/>
                          <a:sym typeface="Calibri"/>
                        </a:rPr>
                        <a:t> mobile, </a:t>
                      </a:r>
                      <a:r>
                        <a:rPr lang="en-US" sz="1500" dirty="0" err="1">
                          <a:solidFill>
                            <a:schemeClr val="bg1"/>
                          </a:solidFill>
                          <a:latin typeface="Montserrat" panose="02000505000000020004" pitchFamily="2" charset="0"/>
                          <a:sym typeface="Calibri"/>
                        </a:rPr>
                        <a:t>Carelink</a:t>
                      </a:r>
                      <a:r>
                        <a:rPr lang="en-US" sz="1500" dirty="0">
                          <a:solidFill>
                            <a:schemeClr val="bg1"/>
                          </a:solidFill>
                          <a:latin typeface="Montserrat" panose="02000505000000020004" pitchFamily="2" charset="0"/>
                          <a:sym typeface="Calibri"/>
                        </a:rPr>
                        <a:t> mobile</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ea typeface="Calibri"/>
                          <a:cs typeface="Calibri"/>
                          <a:sym typeface="Calibri"/>
                        </a:rPr>
                        <a:t>carelink.medtronic.com/login</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err="1">
                          <a:solidFill>
                            <a:schemeClr val="bg1"/>
                          </a:solidFill>
                          <a:latin typeface="Montserrat" panose="02000505000000020004" pitchFamily="2" charset="0"/>
                        </a:rPr>
                        <a:t>Minimed</a:t>
                      </a:r>
                      <a:r>
                        <a:rPr lang="en-US" sz="1500" dirty="0">
                          <a:solidFill>
                            <a:schemeClr val="bg1"/>
                          </a:solidFill>
                          <a:latin typeface="Montserrat" panose="02000505000000020004" pitchFamily="2" charset="0"/>
                        </a:rPr>
                        <a:t> pumps</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extLst>
                  <a:ext uri="{0D108BD9-81ED-4DB2-BD59-A6C34878D82A}">
                    <a16:rowId xmlns:a16="http://schemas.microsoft.com/office/drawing/2014/main" val="10004"/>
                  </a:ext>
                </a:extLst>
              </a:tr>
              <a:tr h="964311">
                <a:tc>
                  <a:txBody>
                    <a:bodyPr/>
                    <a:lstStyle/>
                    <a:p>
                      <a:pPr marL="0" marR="0" lvl="0" indent="0" algn="l" rtl="0">
                        <a:lnSpc>
                          <a:spcPct val="107000"/>
                        </a:lnSpc>
                        <a:spcBef>
                          <a:spcPts val="0"/>
                        </a:spcBef>
                        <a:spcAft>
                          <a:spcPts val="0"/>
                        </a:spcAft>
                        <a:buNone/>
                      </a:pPr>
                      <a:r>
                        <a:rPr lang="en-US" sz="1500" b="1" dirty="0">
                          <a:solidFill>
                            <a:schemeClr val="bg1"/>
                          </a:solidFill>
                          <a:latin typeface="Montserrat" panose="02000505000000020004" pitchFamily="2" charset="0"/>
                        </a:rPr>
                        <a:t>Tidepool</a:t>
                      </a:r>
                      <a:endParaRPr sz="1500" b="1" dirty="0">
                        <a:solidFill>
                          <a:schemeClr val="bg1"/>
                        </a:solidFill>
                        <a:latin typeface="Montserrat" panose="02000505000000020004" pitchFamily="2" charset="0"/>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sym typeface="Calibri"/>
                        </a:rPr>
                        <a:t>Tidepool mobile, </a:t>
                      </a:r>
                      <a:r>
                        <a:rPr lang="en-US" sz="1500" dirty="0" err="1">
                          <a:solidFill>
                            <a:schemeClr val="bg1"/>
                          </a:solidFill>
                          <a:latin typeface="Montserrat" panose="02000505000000020004" pitchFamily="2" charset="0"/>
                          <a:sym typeface="Calibri"/>
                        </a:rPr>
                        <a:t>Twiist</a:t>
                      </a:r>
                      <a:r>
                        <a:rPr lang="en-US" sz="1500" dirty="0">
                          <a:solidFill>
                            <a:schemeClr val="bg1"/>
                          </a:solidFill>
                          <a:latin typeface="Montserrat" panose="02000505000000020004" pitchFamily="2" charset="0"/>
                          <a:sym typeface="Calibri"/>
                        </a:rPr>
                        <a:t> AID system, twist insight</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ea typeface="Calibri"/>
                          <a:cs typeface="Calibri"/>
                          <a:sym typeface="Calibri"/>
                        </a:rPr>
                        <a:t>tidepool.org</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err="1">
                          <a:solidFill>
                            <a:schemeClr val="bg1"/>
                          </a:solidFill>
                          <a:latin typeface="Montserrat" panose="02000505000000020004" pitchFamily="2" charset="0"/>
                          <a:ea typeface="Calibri"/>
                          <a:cs typeface="Calibri"/>
                          <a:sym typeface="Calibri"/>
                        </a:rPr>
                        <a:t>Twiist</a:t>
                      </a:r>
                      <a:r>
                        <a:rPr lang="en-US" sz="1500" dirty="0">
                          <a:solidFill>
                            <a:schemeClr val="bg1"/>
                          </a:solidFill>
                          <a:latin typeface="Montserrat" panose="02000505000000020004" pitchFamily="2" charset="0"/>
                          <a:ea typeface="Calibri"/>
                          <a:cs typeface="Calibri"/>
                          <a:sym typeface="Calibri"/>
                        </a:rPr>
                        <a:t>, Open-source Loop </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extLst>
                  <a:ext uri="{0D108BD9-81ED-4DB2-BD59-A6C34878D82A}">
                    <a16:rowId xmlns:a16="http://schemas.microsoft.com/office/drawing/2014/main" val="10005"/>
                  </a:ext>
                </a:extLst>
              </a:tr>
              <a:tr h="478346">
                <a:tc>
                  <a:txBody>
                    <a:bodyPr/>
                    <a:lstStyle/>
                    <a:p>
                      <a:pPr marL="0" marR="0" lvl="0" indent="0" algn="l" rtl="0">
                        <a:lnSpc>
                          <a:spcPct val="107000"/>
                        </a:lnSpc>
                        <a:spcBef>
                          <a:spcPts val="0"/>
                        </a:spcBef>
                        <a:spcAft>
                          <a:spcPts val="0"/>
                        </a:spcAft>
                        <a:buNone/>
                      </a:pPr>
                      <a:r>
                        <a:rPr lang="en-US" sz="1500" b="1" dirty="0">
                          <a:solidFill>
                            <a:schemeClr val="bg1"/>
                          </a:solidFill>
                          <a:latin typeface="Montserrat" panose="02000505000000020004" pitchFamily="2" charset="0"/>
                          <a:ea typeface="Calibri"/>
                          <a:cs typeface="Calibri"/>
                          <a:sym typeface="Calibri"/>
                        </a:rPr>
                        <a:t>Source</a:t>
                      </a:r>
                      <a:endParaRPr sz="1500" b="1" dirty="0">
                        <a:solidFill>
                          <a:schemeClr val="bg1"/>
                        </a:solidFill>
                        <a:latin typeface="Montserrat" panose="02000505000000020004" pitchFamily="2" charset="0"/>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ea typeface="Calibri"/>
                          <a:cs typeface="Calibri"/>
                          <a:sym typeface="Calibri"/>
                        </a:rPr>
                        <a:t>T:slim mobile, Mobi mobile</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rPr>
                        <a:t>source.tandemdiabetes.com</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ea typeface="Calibri"/>
                          <a:cs typeface="Calibri"/>
                          <a:sym typeface="Calibri"/>
                        </a:rPr>
                        <a:t>Tandem pumps</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extLst>
                  <a:ext uri="{0D108BD9-81ED-4DB2-BD59-A6C34878D82A}">
                    <a16:rowId xmlns:a16="http://schemas.microsoft.com/office/drawing/2014/main" val="10006"/>
                  </a:ext>
                </a:extLst>
              </a:tr>
              <a:tr h="478346">
                <a:tc>
                  <a:txBody>
                    <a:bodyPr/>
                    <a:lstStyle/>
                    <a:p>
                      <a:pPr marL="0" marR="0" lvl="0" indent="0" algn="l" rtl="0">
                        <a:lnSpc>
                          <a:spcPct val="107000"/>
                        </a:lnSpc>
                        <a:spcBef>
                          <a:spcPts val="0"/>
                        </a:spcBef>
                        <a:spcAft>
                          <a:spcPts val="0"/>
                        </a:spcAft>
                        <a:buNone/>
                      </a:pPr>
                      <a:r>
                        <a:rPr lang="en-US" sz="1500" b="1" dirty="0">
                          <a:solidFill>
                            <a:schemeClr val="bg1"/>
                          </a:solidFill>
                          <a:latin typeface="Montserrat" panose="02000505000000020004" pitchFamily="2" charset="0"/>
                          <a:ea typeface="Calibri"/>
                          <a:cs typeface="Calibri"/>
                          <a:sym typeface="Calibri"/>
                        </a:rPr>
                        <a:t>Beta Bionics User Portal </a:t>
                      </a:r>
                      <a:endParaRPr sz="1500" b="1" dirty="0">
                        <a:solidFill>
                          <a:schemeClr val="bg1"/>
                        </a:solidFill>
                        <a:latin typeface="Montserrat" panose="02000505000000020004" pitchFamily="2" charset="0"/>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ea typeface="Calibri"/>
                          <a:cs typeface="Calibri"/>
                          <a:sym typeface="Calibri"/>
                        </a:rPr>
                        <a:t>Bionic circle, </a:t>
                      </a:r>
                    </a:p>
                    <a:p>
                      <a:pPr marL="0" marR="0" lvl="0" indent="0" algn="l" rtl="0">
                        <a:lnSpc>
                          <a:spcPct val="107000"/>
                        </a:lnSpc>
                        <a:spcBef>
                          <a:spcPts val="0"/>
                        </a:spcBef>
                        <a:spcAft>
                          <a:spcPts val="0"/>
                        </a:spcAft>
                        <a:buNone/>
                      </a:pPr>
                      <a:r>
                        <a:rPr lang="en-US" sz="1500" dirty="0" err="1">
                          <a:solidFill>
                            <a:schemeClr val="bg1"/>
                          </a:solidFill>
                          <a:latin typeface="Montserrat" panose="02000505000000020004" pitchFamily="2" charset="0"/>
                          <a:ea typeface="Calibri"/>
                          <a:cs typeface="Calibri"/>
                          <a:sym typeface="Calibri"/>
                        </a:rPr>
                        <a:t>iLet</a:t>
                      </a:r>
                      <a:r>
                        <a:rPr lang="en-US" sz="1500" dirty="0">
                          <a:solidFill>
                            <a:schemeClr val="bg1"/>
                          </a:solidFill>
                          <a:latin typeface="Montserrat" panose="02000505000000020004" pitchFamily="2" charset="0"/>
                          <a:ea typeface="Calibri"/>
                          <a:cs typeface="Calibri"/>
                          <a:sym typeface="Calibri"/>
                        </a:rPr>
                        <a:t> app</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ontserrat" panose="02000505000000020004" pitchFamily="2" charset="0"/>
                          <a:ea typeface="Calibri"/>
                          <a:cs typeface="Calibri"/>
                          <a:sym typeface="Calibri"/>
                        </a:rPr>
                        <a:t>report.betabionics.com/</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err="1">
                          <a:solidFill>
                            <a:schemeClr val="bg1"/>
                          </a:solidFill>
                          <a:latin typeface="Montserrat" panose="02000505000000020004" pitchFamily="2" charset="0"/>
                          <a:ea typeface="Calibri"/>
                          <a:cs typeface="Calibri"/>
                          <a:sym typeface="Calibri"/>
                        </a:rPr>
                        <a:t>iLet</a:t>
                      </a:r>
                      <a:endParaRPr sz="1500" dirty="0">
                        <a:solidFill>
                          <a:schemeClr val="bg1"/>
                        </a:solidFill>
                        <a:latin typeface="Montserrat" panose="02000505000000020004" pitchFamily="2" charset="0"/>
                        <a:ea typeface="Calibri"/>
                        <a:cs typeface="Calibri"/>
                        <a:sym typeface="Calibri"/>
                      </a:endParaRPr>
                    </a:p>
                  </a:txBody>
                  <a:tcPr marL="36308" marR="36308" marT="0" marB="0" anchor="ctr"/>
                </a:tc>
                <a:extLst>
                  <a:ext uri="{0D108BD9-81ED-4DB2-BD59-A6C34878D82A}">
                    <a16:rowId xmlns:a16="http://schemas.microsoft.com/office/drawing/2014/main" val="1513519847"/>
                  </a:ext>
                </a:extLst>
              </a:tr>
            </a:tbl>
          </a:graphicData>
        </a:graphic>
      </p:graphicFrame>
      <p:sp>
        <p:nvSpPr>
          <p:cNvPr id="3" name="Title 2">
            <a:extLst>
              <a:ext uri="{FF2B5EF4-FFF2-40B4-BE49-F238E27FC236}">
                <a16:creationId xmlns:a16="http://schemas.microsoft.com/office/drawing/2014/main" id="{FFD0BB00-BB76-97EE-7F2B-DF411C10D988}"/>
              </a:ext>
            </a:extLst>
          </p:cNvPr>
          <p:cNvSpPr>
            <a:spLocks noGrp="1"/>
          </p:cNvSpPr>
          <p:nvPr>
            <p:ph type="title"/>
          </p:nvPr>
        </p:nvSpPr>
        <p:spPr/>
        <p:txBody>
          <a:bodyPr/>
          <a:lstStyle/>
          <a:p>
            <a:r>
              <a:rPr lang="en-US" dirty="0"/>
              <a:t> </a:t>
            </a:r>
          </a:p>
        </p:txBody>
      </p:sp>
      <p:sp>
        <p:nvSpPr>
          <p:cNvPr id="4" name="Text 1">
            <a:extLst>
              <a:ext uri="{FF2B5EF4-FFF2-40B4-BE49-F238E27FC236}">
                <a16:creationId xmlns:a16="http://schemas.microsoft.com/office/drawing/2014/main" id="{D9739236-4B19-1196-7A71-B8CD97EE1606}"/>
              </a:ext>
            </a:extLst>
          </p:cNvPr>
          <p:cNvSpPr/>
          <p:nvPr/>
        </p:nvSpPr>
        <p:spPr>
          <a:xfrm>
            <a:off x="381000" y="1166813"/>
            <a:ext cx="8318863" cy="342900"/>
          </a:xfrm>
          <a:prstGeom prst="rect">
            <a:avLst/>
          </a:prstGeom>
          <a:noFill/>
          <a:ln/>
        </p:spPr>
        <p:txBody>
          <a:bodyPr wrap="square" lIns="91440" tIns="45720" rIns="91440" bIns="45720" rtlCol="0" anchor="ctr"/>
          <a:lstStyle/>
          <a:p>
            <a:pPr defTabSz="685800" eaLnBrk="0" hangingPunct="0">
              <a:lnSpc>
                <a:spcPts val="2688"/>
              </a:lnSpc>
            </a:pPr>
            <a:r>
              <a:rPr lang="en-US" sz="4200" dirty="0">
                <a:solidFill>
                  <a:srgbClr val="44546A">
                    <a:alpha val="99000"/>
                  </a:srgbClr>
                </a:solidFill>
                <a:latin typeface="Arial" panose="020B0604020202020204" pitchFamily="34" charset="0"/>
                <a:ea typeface="Oswald" pitchFamily="34" charset="-122"/>
                <a:cs typeface="Arial" panose="020B0604020202020204" pitchFamily="34" charset="0"/>
              </a:rPr>
              <a:t>Accessing Cloud-Based Data</a:t>
            </a:r>
          </a:p>
        </p:txBody>
      </p:sp>
    </p:spTree>
    <p:extLst>
      <p:ext uri="{BB962C8B-B14F-4D97-AF65-F5344CB8AC3E}">
        <p14:creationId xmlns:p14="http://schemas.microsoft.com/office/powerpoint/2010/main" val="984580740"/>
      </p:ext>
    </p:extLst>
  </p:cSld>
  <p:clrMapOvr>
    <a:masterClrMapping/>
  </p:clrMapOvr>
  <p:transition spd="slow"/>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2">
            <a:extLst>
              <a:ext uri="{FF2B5EF4-FFF2-40B4-BE49-F238E27FC236}">
                <a16:creationId xmlns:a16="http://schemas.microsoft.com/office/drawing/2014/main" id="{D71C99E3-6A30-F636-196F-00EC605A0F64}"/>
              </a:ext>
            </a:extLst>
          </p:cNvPr>
          <p:cNvSpPr>
            <a:spLocks noGrp="1"/>
          </p:cNvSpPr>
          <p:nvPr>
            <p:ph type="title"/>
          </p:nvPr>
        </p:nvSpPr>
        <p:spPr>
          <a:xfrm>
            <a:off x="632223" y="1133475"/>
            <a:ext cx="7879556" cy="595313"/>
          </a:xfrm>
        </p:spPr>
        <p:txBody>
          <a:bodyPr/>
          <a:lstStyle/>
          <a:p>
            <a:pPr>
              <a:defRPr/>
            </a:pPr>
            <a:r>
              <a:rPr lang="en-US" altLang="en-US" sz="2098"/>
              <a:t>Identify:  PWD Identify the “Right” Technology</a:t>
            </a:r>
          </a:p>
        </p:txBody>
      </p:sp>
      <p:sp>
        <p:nvSpPr>
          <p:cNvPr id="103427" name="Content Placeholder 5">
            <a:extLst>
              <a:ext uri="{FF2B5EF4-FFF2-40B4-BE49-F238E27FC236}">
                <a16:creationId xmlns:a16="http://schemas.microsoft.com/office/drawing/2014/main" id="{B6DF486A-2B50-5CA3-3051-85B660372B1B}"/>
              </a:ext>
            </a:extLst>
          </p:cNvPr>
          <p:cNvSpPr>
            <a:spLocks noGrp="1"/>
          </p:cNvSpPr>
          <p:nvPr>
            <p:ph idx="1"/>
          </p:nvPr>
        </p:nvSpPr>
        <p:spPr/>
        <p:txBody>
          <a:bodyPr/>
          <a:lstStyle/>
          <a:p>
            <a:pPr marL="0" indent="0">
              <a:buNone/>
            </a:pPr>
            <a:endParaRPr lang="en-US" altLang="en-US"/>
          </a:p>
        </p:txBody>
      </p:sp>
      <p:sp>
        <p:nvSpPr>
          <p:cNvPr id="136196" name="TextBox 4">
            <a:extLst>
              <a:ext uri="{FF2B5EF4-FFF2-40B4-BE49-F238E27FC236}">
                <a16:creationId xmlns:a16="http://schemas.microsoft.com/office/drawing/2014/main" id="{D3F5429C-F6FF-AC88-40DB-1603F7905623}"/>
              </a:ext>
            </a:extLst>
          </p:cNvPr>
          <p:cNvSpPr txBox="1">
            <a:spLocks noChangeArrowheads="1"/>
          </p:cNvSpPr>
          <p:nvPr/>
        </p:nvSpPr>
        <p:spPr bwMode="auto">
          <a:xfrm>
            <a:off x="807244" y="5735241"/>
            <a:ext cx="4882754" cy="207621"/>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hangingPunct="0">
              <a:lnSpc>
                <a:spcPct val="100000"/>
              </a:lnSpc>
              <a:spcBef>
                <a:spcPct val="0"/>
              </a:spcBef>
              <a:buNone/>
              <a:defRPr/>
            </a:pPr>
            <a:r>
              <a:rPr lang="en-US" altLang="en-US" sz="1349">
                <a:solidFill>
                  <a:prstClr val="black"/>
                </a:solidFill>
                <a:latin typeface="Arial" panose="020B0604020202020204" pitchFamily="34" charset="0"/>
              </a:rPr>
              <a:t>Diabeteswise.org, providers.diabeteswise.org/#/</a:t>
            </a:r>
          </a:p>
        </p:txBody>
      </p:sp>
      <p:pic>
        <p:nvPicPr>
          <p:cNvPr id="103429" name="Picture 2">
            <a:extLst>
              <a:ext uri="{FF2B5EF4-FFF2-40B4-BE49-F238E27FC236}">
                <a16:creationId xmlns:a16="http://schemas.microsoft.com/office/drawing/2014/main" id="{692D9D5F-F7A6-8D75-75D7-1B629DF4C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1650"/>
            <a:ext cx="9144000" cy="360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0" name="Picture 2" descr="https://care.diabetesjournals.org/content/diacare/41/8/1579/F1.large.jpg?width=800&amp;height=600&amp;carousel=1">
            <a:extLst>
              <a:ext uri="{FF2B5EF4-FFF2-40B4-BE49-F238E27FC236}">
                <a16:creationId xmlns:a16="http://schemas.microsoft.com/office/drawing/2014/main" id="{9B2D122E-675F-E4A2-59B3-AA6CEA188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28" y="247339"/>
            <a:ext cx="8750743"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1" name="TextBox 3">
            <a:extLst>
              <a:ext uri="{FF2B5EF4-FFF2-40B4-BE49-F238E27FC236}">
                <a16:creationId xmlns:a16="http://schemas.microsoft.com/office/drawing/2014/main" id="{19A23A9A-C624-36B3-CCF4-732F39064C52}"/>
              </a:ext>
            </a:extLst>
          </p:cNvPr>
          <p:cNvSpPr txBox="1">
            <a:spLocks noChangeArrowheads="1"/>
          </p:cNvSpPr>
          <p:nvPr/>
        </p:nvSpPr>
        <p:spPr bwMode="auto">
          <a:xfrm>
            <a:off x="457201" y="6306233"/>
            <a:ext cx="3771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r>
              <a:rPr lang="pt-BR" altLang="en-US" sz="900" dirty="0">
                <a:solidFill>
                  <a:srgbClr val="44546A"/>
                </a:solidFill>
              </a:rPr>
              <a:t>Umpierrez G et al. Diabetes Care 2018 Aug; 41(8): 1579-1589</a:t>
            </a:r>
            <a:r>
              <a:rPr lang="pt-BR" altLang="en-US" sz="1800" dirty="0">
                <a:solidFill>
                  <a:srgbClr val="44546A"/>
                </a:solidFill>
              </a:rPr>
              <a:t>.</a:t>
            </a:r>
            <a:endParaRPr lang="en-US" altLang="en-US" sz="1800" dirty="0">
              <a:solidFill>
                <a:srgbClr val="44546A"/>
              </a:solidFill>
            </a:endParaRPr>
          </a:p>
          <a:p>
            <a:pPr defTabSz="685800" eaLnBrk="0" hangingPunct="0"/>
            <a:endParaRPr lang="en-US" altLang="en-US" sz="1800" dirty="0">
              <a:solidFill>
                <a:srgbClr val="44546A"/>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a:extLst>
              <a:ext uri="{FF2B5EF4-FFF2-40B4-BE49-F238E27FC236}">
                <a16:creationId xmlns:a16="http://schemas.microsoft.com/office/drawing/2014/main" id="{19186F7F-8611-98A6-234E-BCA883D0B9DD}"/>
              </a:ext>
            </a:extLst>
          </p:cNvPr>
          <p:cNvSpPr>
            <a:spLocks noGrp="1"/>
          </p:cNvSpPr>
          <p:nvPr>
            <p:ph type="title"/>
          </p:nvPr>
        </p:nvSpPr>
        <p:spPr/>
        <p:txBody>
          <a:bodyPr/>
          <a:lstStyle/>
          <a:p>
            <a:r>
              <a:rPr lang="en-US" altLang="en-US"/>
              <a:t>Contraindications to Insulin Pumps in the Hospital</a:t>
            </a:r>
          </a:p>
        </p:txBody>
      </p:sp>
      <p:graphicFrame>
        <p:nvGraphicFramePr>
          <p:cNvPr id="4" name="Content Placeholder 3">
            <a:extLst>
              <a:ext uri="{FF2B5EF4-FFF2-40B4-BE49-F238E27FC236}">
                <a16:creationId xmlns:a16="http://schemas.microsoft.com/office/drawing/2014/main" id="{E4CAA5E0-DA1F-8855-149E-E9A2E995FE6A}"/>
              </a:ext>
            </a:extLst>
          </p:cNvPr>
          <p:cNvGraphicFramePr>
            <a:graphicFrameLocks noGrp="1"/>
          </p:cNvGraphicFramePr>
          <p:nvPr>
            <p:ph idx="1"/>
            <p:extLst>
              <p:ext uri="{D42A27DB-BD31-4B8C-83A1-F6EECF244321}">
                <p14:modId xmlns:p14="http://schemas.microsoft.com/office/powerpoint/2010/main" val="1901770562"/>
              </p:ext>
            </p:extLst>
          </p:nvPr>
        </p:nvGraphicFramePr>
        <p:xfrm>
          <a:off x="444084" y="1396767"/>
          <a:ext cx="8496300" cy="4922835"/>
        </p:xfrm>
        <a:graphic>
          <a:graphicData uri="http://schemas.openxmlformats.org/drawingml/2006/table">
            <a:tbl>
              <a:tblPr>
                <a:tableStyleId>{10A1B5D5-9B99-4C35-A422-299274C87663}</a:tableStyleId>
              </a:tblPr>
              <a:tblGrid>
                <a:gridCol w="8496300">
                  <a:extLst>
                    <a:ext uri="{9D8B030D-6E8A-4147-A177-3AD203B41FA5}">
                      <a16:colId xmlns:a16="http://schemas.microsoft.com/office/drawing/2014/main" val="20000"/>
                    </a:ext>
                  </a:extLst>
                </a:gridCol>
              </a:tblGrid>
              <a:tr h="629167">
                <a:tc>
                  <a:txBody>
                    <a:bodyPr/>
                    <a:lstStyle/>
                    <a:p>
                      <a:pPr fontAlgn="base"/>
                      <a:r>
                        <a:rPr lang="en-US" sz="2000" dirty="0">
                          <a:effectLst/>
                        </a:rPr>
                        <a:t>Impaired level of consciousness (except during short-term anesthesia)</a:t>
                      </a:r>
                      <a:endParaRPr lang="en-US" sz="2000" dirty="0">
                        <a:solidFill>
                          <a:srgbClr val="000000"/>
                        </a:solidFill>
                        <a:effectLst/>
                      </a:endParaRPr>
                    </a:p>
                  </a:txBody>
                  <a:tcPr marL="44102" marR="44102" marT="44105" marB="44105" anchor="ctr"/>
                </a:tc>
                <a:extLst>
                  <a:ext uri="{0D108BD9-81ED-4DB2-BD59-A6C34878D82A}">
                    <a16:rowId xmlns:a16="http://schemas.microsoft.com/office/drawing/2014/main" val="10000"/>
                  </a:ext>
                </a:extLst>
              </a:tr>
              <a:tr h="629167">
                <a:tc>
                  <a:txBody>
                    <a:bodyPr/>
                    <a:lstStyle/>
                    <a:p>
                      <a:pPr fontAlgn="base"/>
                      <a:r>
                        <a:rPr lang="en-US" sz="2000" dirty="0">
                          <a:effectLst/>
                        </a:rPr>
                        <a:t>Patient’s inability to correctly demonstrate appropriate pump settings</a:t>
                      </a:r>
                      <a:endParaRPr lang="en-US" sz="2000" dirty="0">
                        <a:solidFill>
                          <a:srgbClr val="000000"/>
                        </a:solidFill>
                        <a:effectLst/>
                      </a:endParaRPr>
                    </a:p>
                  </a:txBody>
                  <a:tcPr marL="44102" marR="44102" marT="44105" marB="44105" anchor="ctr"/>
                </a:tc>
                <a:extLst>
                  <a:ext uri="{0D108BD9-81ED-4DB2-BD59-A6C34878D82A}">
                    <a16:rowId xmlns:a16="http://schemas.microsoft.com/office/drawing/2014/main" val="10001"/>
                  </a:ext>
                </a:extLst>
              </a:tr>
              <a:tr h="401972">
                <a:tc>
                  <a:txBody>
                    <a:bodyPr/>
                    <a:lstStyle/>
                    <a:p>
                      <a:pPr fontAlgn="base"/>
                      <a:r>
                        <a:rPr lang="en-US" sz="2000" dirty="0">
                          <a:effectLst/>
                        </a:rPr>
                        <a:t>Critical illness requiring intensive care</a:t>
                      </a:r>
                      <a:endParaRPr lang="en-US" sz="2000" dirty="0">
                        <a:solidFill>
                          <a:srgbClr val="000000"/>
                        </a:solidFill>
                        <a:effectLst/>
                      </a:endParaRPr>
                    </a:p>
                  </a:txBody>
                  <a:tcPr marL="44102" marR="44102" marT="44105" marB="44105" anchor="ctr"/>
                </a:tc>
                <a:extLst>
                  <a:ext uri="{0D108BD9-81ED-4DB2-BD59-A6C34878D82A}">
                    <a16:rowId xmlns:a16="http://schemas.microsoft.com/office/drawing/2014/main" val="10002"/>
                  </a:ext>
                </a:extLst>
              </a:tr>
              <a:tr h="713723">
                <a:tc>
                  <a:txBody>
                    <a:bodyPr/>
                    <a:lstStyle/>
                    <a:p>
                      <a:pPr fontAlgn="base"/>
                      <a:r>
                        <a:rPr lang="en-US" sz="2000" dirty="0">
                          <a:effectLst/>
                        </a:rPr>
                        <a:t>Psychiatric illness that interferes with a patient’s ability to self-manage diabetes</a:t>
                      </a:r>
                      <a:endParaRPr lang="en-US" sz="2000" dirty="0">
                        <a:solidFill>
                          <a:srgbClr val="000000"/>
                        </a:solidFill>
                        <a:effectLst/>
                      </a:endParaRPr>
                    </a:p>
                  </a:txBody>
                  <a:tcPr marL="44102" marR="44102" marT="44105" marB="44105" anchor="ctr"/>
                </a:tc>
                <a:extLst>
                  <a:ext uri="{0D108BD9-81ED-4DB2-BD59-A6C34878D82A}">
                    <a16:rowId xmlns:a16="http://schemas.microsoft.com/office/drawing/2014/main" val="10003"/>
                  </a:ext>
                </a:extLst>
              </a:tr>
              <a:tr h="629167">
                <a:tc>
                  <a:txBody>
                    <a:bodyPr/>
                    <a:lstStyle/>
                    <a:p>
                      <a:pPr fontAlgn="base"/>
                      <a:r>
                        <a:rPr lang="en-US" sz="2000" dirty="0">
                          <a:effectLst/>
                        </a:rPr>
                        <a:t>Diabetic ketoacidosis and hyperosmolar hyperglycemic state</a:t>
                      </a:r>
                      <a:endParaRPr lang="en-US" sz="2000" dirty="0">
                        <a:solidFill>
                          <a:srgbClr val="000000"/>
                        </a:solidFill>
                        <a:effectLst/>
                      </a:endParaRPr>
                    </a:p>
                  </a:txBody>
                  <a:tcPr marL="44102" marR="44102" marT="44105" marB="44105" anchor="ctr"/>
                </a:tc>
                <a:extLst>
                  <a:ext uri="{0D108BD9-81ED-4DB2-BD59-A6C34878D82A}">
                    <a16:rowId xmlns:a16="http://schemas.microsoft.com/office/drawing/2014/main" val="10004"/>
                  </a:ext>
                </a:extLst>
              </a:tr>
              <a:tr h="401972">
                <a:tc>
                  <a:txBody>
                    <a:bodyPr/>
                    <a:lstStyle/>
                    <a:p>
                      <a:pPr fontAlgn="base"/>
                      <a:r>
                        <a:rPr lang="en-US" sz="2000">
                          <a:effectLst/>
                        </a:rPr>
                        <a:t>Refusal or unwillingness to participate in self-care</a:t>
                      </a:r>
                      <a:endParaRPr lang="en-US" sz="2000">
                        <a:solidFill>
                          <a:srgbClr val="000000"/>
                        </a:solidFill>
                        <a:effectLst/>
                      </a:endParaRPr>
                    </a:p>
                  </a:txBody>
                  <a:tcPr marL="44102" marR="44102" marT="44105" marB="44105" anchor="ctr"/>
                </a:tc>
                <a:extLst>
                  <a:ext uri="{0D108BD9-81ED-4DB2-BD59-A6C34878D82A}">
                    <a16:rowId xmlns:a16="http://schemas.microsoft.com/office/drawing/2014/main" val="10005"/>
                  </a:ext>
                </a:extLst>
              </a:tr>
              <a:tr h="401972">
                <a:tc>
                  <a:txBody>
                    <a:bodyPr/>
                    <a:lstStyle/>
                    <a:p>
                      <a:pPr fontAlgn="base"/>
                      <a:r>
                        <a:rPr lang="en-US" sz="2000" dirty="0">
                          <a:effectLst/>
                        </a:rPr>
                        <a:t>Lack of pump supplies</a:t>
                      </a:r>
                      <a:endParaRPr lang="en-US" sz="2000" dirty="0">
                        <a:solidFill>
                          <a:srgbClr val="000000"/>
                        </a:solidFill>
                        <a:effectLst/>
                      </a:endParaRPr>
                    </a:p>
                  </a:txBody>
                  <a:tcPr marL="44102" marR="44102" marT="44105" marB="44105" anchor="ctr"/>
                </a:tc>
                <a:extLst>
                  <a:ext uri="{0D108BD9-81ED-4DB2-BD59-A6C34878D82A}">
                    <a16:rowId xmlns:a16="http://schemas.microsoft.com/office/drawing/2014/main" val="10006"/>
                  </a:ext>
                </a:extLst>
              </a:tr>
              <a:tr h="713723">
                <a:tc>
                  <a:txBody>
                    <a:bodyPr/>
                    <a:lstStyle/>
                    <a:p>
                      <a:pPr fontAlgn="base"/>
                      <a:r>
                        <a:rPr lang="en-US" sz="2000" dirty="0">
                          <a:effectLst/>
                        </a:rPr>
                        <a:t>Lack of trained health care providers, diabetes educators, or diabetes specialist</a:t>
                      </a:r>
                      <a:endParaRPr lang="en-US" sz="2000" dirty="0">
                        <a:solidFill>
                          <a:srgbClr val="000000"/>
                        </a:solidFill>
                        <a:effectLst/>
                      </a:endParaRPr>
                    </a:p>
                  </a:txBody>
                  <a:tcPr marL="44102" marR="44102" marT="44105" marB="44105" anchor="ctr"/>
                </a:tc>
                <a:extLst>
                  <a:ext uri="{0D108BD9-81ED-4DB2-BD59-A6C34878D82A}">
                    <a16:rowId xmlns:a16="http://schemas.microsoft.com/office/drawing/2014/main" val="10007"/>
                  </a:ext>
                </a:extLst>
              </a:tr>
              <a:tr h="401972">
                <a:tc>
                  <a:txBody>
                    <a:bodyPr/>
                    <a:lstStyle/>
                    <a:p>
                      <a:pPr fontAlgn="base"/>
                      <a:r>
                        <a:rPr lang="en-US" sz="2000" dirty="0">
                          <a:effectLst/>
                        </a:rPr>
                        <a:t>Patient at risk for suicide</a:t>
                      </a:r>
                      <a:endParaRPr lang="en-US" sz="2000" dirty="0">
                        <a:solidFill>
                          <a:srgbClr val="000000"/>
                        </a:solidFill>
                        <a:effectLst/>
                      </a:endParaRPr>
                    </a:p>
                  </a:txBody>
                  <a:tcPr marL="44102" marR="44102" marT="44105" marB="44105" anchor="ctr"/>
                </a:tc>
                <a:extLst>
                  <a:ext uri="{0D108BD9-81ED-4DB2-BD59-A6C34878D82A}">
                    <a16:rowId xmlns:a16="http://schemas.microsoft.com/office/drawing/2014/main" val="10008"/>
                  </a:ext>
                </a:extLst>
              </a:tr>
            </a:tbl>
          </a:graphicData>
        </a:graphic>
      </p:graphicFrame>
      <p:sp>
        <p:nvSpPr>
          <p:cNvPr id="226329" name="TextBox 4">
            <a:extLst>
              <a:ext uri="{FF2B5EF4-FFF2-40B4-BE49-F238E27FC236}">
                <a16:creationId xmlns:a16="http://schemas.microsoft.com/office/drawing/2014/main" id="{E85728FF-8F91-A668-ACE5-C8179887B7FE}"/>
              </a:ext>
            </a:extLst>
          </p:cNvPr>
          <p:cNvSpPr txBox="1">
            <a:spLocks noChangeArrowheads="1"/>
          </p:cNvSpPr>
          <p:nvPr/>
        </p:nvSpPr>
        <p:spPr bwMode="auto">
          <a:xfrm>
            <a:off x="444084" y="6444733"/>
            <a:ext cx="3771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r>
              <a:rPr lang="pt-BR" altLang="en-US" sz="900" dirty="0">
                <a:solidFill>
                  <a:srgbClr val="44546A"/>
                </a:solidFill>
              </a:rPr>
              <a:t>Umpierrez G et al. Diabetes Care 2018 Aug; 41(8): 1579-1589</a:t>
            </a:r>
            <a:r>
              <a:rPr lang="pt-BR" altLang="en-US" sz="1800" dirty="0">
                <a:solidFill>
                  <a:srgbClr val="44546A"/>
                </a:solidFill>
              </a:rPr>
              <a:t>.</a:t>
            </a:r>
            <a:endParaRPr lang="en-US" altLang="en-US" sz="1800" dirty="0">
              <a:solidFill>
                <a:srgbClr val="44546A"/>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A896CFDE-CE93-DDA7-8A21-1ACEF73F9988}"/>
              </a:ext>
            </a:extLst>
          </p:cNvPr>
          <p:cNvSpPr>
            <a:spLocks noGrp="1"/>
          </p:cNvSpPr>
          <p:nvPr>
            <p:ph type="ctrTitle"/>
          </p:nvPr>
        </p:nvSpPr>
        <p:spPr>
          <a:xfrm>
            <a:off x="835819" y="2032397"/>
            <a:ext cx="8314135" cy="1790700"/>
          </a:xfrm>
        </p:spPr>
        <p:txBody>
          <a:bodyPr/>
          <a:lstStyle/>
          <a:p>
            <a:r>
              <a:rPr lang="en-US" altLang="en-US"/>
              <a:t>Connected Insulin Pens</a:t>
            </a:r>
          </a:p>
        </p:txBody>
      </p:sp>
      <p:sp>
        <p:nvSpPr>
          <p:cNvPr id="232451" name="Subtitle 2">
            <a:extLst>
              <a:ext uri="{FF2B5EF4-FFF2-40B4-BE49-F238E27FC236}">
                <a16:creationId xmlns:a16="http://schemas.microsoft.com/office/drawing/2014/main" id="{BF00DE13-0552-A5DD-D29B-9FAD54BED85B}"/>
              </a:ext>
            </a:extLst>
          </p:cNvPr>
          <p:cNvSpPr>
            <a:spLocks noGrp="1"/>
          </p:cNvSpPr>
          <p:nvPr>
            <p:ph type="subTitle" idx="1"/>
          </p:nvPr>
        </p:nvSpPr>
        <p:spPr>
          <a:xfrm>
            <a:off x="845344" y="2815829"/>
            <a:ext cx="6858000" cy="983456"/>
          </a:xfrm>
        </p:spPr>
        <p:txBody>
          <a:bodyPr/>
          <a:lstStyle/>
          <a:p>
            <a:endParaRPr lang="en-US"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F18F-D440-41C2-90F5-C67CDDA32B0E}"/>
              </a:ext>
            </a:extLst>
          </p:cNvPr>
          <p:cNvSpPr>
            <a:spLocks noGrp="1"/>
          </p:cNvSpPr>
          <p:nvPr>
            <p:ph type="title"/>
          </p:nvPr>
        </p:nvSpPr>
        <p:spPr>
          <a:xfrm>
            <a:off x="0" y="1028701"/>
            <a:ext cx="9144000" cy="994172"/>
          </a:xfrm>
        </p:spPr>
        <p:txBody>
          <a:bodyPr anchor="ctr">
            <a:normAutofit/>
          </a:bodyPr>
          <a:lstStyle/>
          <a:p>
            <a:r>
              <a:rPr lang="en-US" dirty="0"/>
              <a:t>Connected Insulin Pen Basics</a:t>
            </a:r>
          </a:p>
        </p:txBody>
      </p:sp>
      <p:graphicFrame>
        <p:nvGraphicFramePr>
          <p:cNvPr id="5" name="Text Placeholder 2">
            <a:extLst>
              <a:ext uri="{FF2B5EF4-FFF2-40B4-BE49-F238E27FC236}">
                <a16:creationId xmlns:a16="http://schemas.microsoft.com/office/drawing/2014/main" id="{47C017FE-D3CA-75F8-07F0-A9885DAAF4CD}"/>
              </a:ext>
            </a:extLst>
          </p:cNvPr>
          <p:cNvGraphicFramePr>
            <a:graphicFrameLocks noGrp="1"/>
          </p:cNvGraphicFramePr>
          <p:nvPr>
            <p:ph idx="1"/>
            <p:extLst>
              <p:ext uri="{D42A27DB-BD31-4B8C-83A1-F6EECF244321}">
                <p14:modId xmlns:p14="http://schemas.microsoft.com/office/powerpoint/2010/main" val="4000408246"/>
              </p:ext>
            </p:extLst>
          </p:nvPr>
        </p:nvGraphicFramePr>
        <p:xfrm>
          <a:off x="152400" y="1752600"/>
          <a:ext cx="8686800" cy="3737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6406010"/>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9C9B-D932-7A57-7711-A3C26FCC9575}"/>
              </a:ext>
            </a:extLst>
          </p:cNvPr>
          <p:cNvSpPr>
            <a:spLocks noGrp="1"/>
          </p:cNvSpPr>
          <p:nvPr>
            <p:ph type="title"/>
          </p:nvPr>
        </p:nvSpPr>
        <p:spPr>
          <a:xfrm>
            <a:off x="-33728" y="533400"/>
            <a:ext cx="9144000" cy="994172"/>
          </a:xfrm>
        </p:spPr>
        <p:txBody>
          <a:bodyPr anchor="ctr">
            <a:normAutofit/>
          </a:bodyPr>
          <a:lstStyle/>
          <a:p>
            <a:r>
              <a:rPr lang="en-US" sz="3150" dirty="0"/>
              <a:t>ADA SOC 2026: </a:t>
            </a:r>
            <a:br>
              <a:rPr lang="en-US" sz="3150" dirty="0"/>
            </a:br>
            <a:r>
              <a:rPr lang="en-US" sz="3150" dirty="0"/>
              <a:t>Who Should Use Connected Pens? </a:t>
            </a:r>
          </a:p>
        </p:txBody>
      </p:sp>
      <p:graphicFrame>
        <p:nvGraphicFramePr>
          <p:cNvPr id="5" name="Content Placeholder 2">
            <a:extLst>
              <a:ext uri="{FF2B5EF4-FFF2-40B4-BE49-F238E27FC236}">
                <a16:creationId xmlns:a16="http://schemas.microsoft.com/office/drawing/2014/main" id="{0270E5E3-19A5-3253-0868-615A540AE84F}"/>
              </a:ext>
            </a:extLst>
          </p:cNvPr>
          <p:cNvGraphicFramePr>
            <a:graphicFrameLocks noGrp="1"/>
          </p:cNvGraphicFramePr>
          <p:nvPr>
            <p:ph idx="1"/>
            <p:extLst>
              <p:ext uri="{D42A27DB-BD31-4B8C-83A1-F6EECF244321}">
                <p14:modId xmlns:p14="http://schemas.microsoft.com/office/powerpoint/2010/main" val="3765596820"/>
              </p:ext>
            </p:extLst>
          </p:nvPr>
        </p:nvGraphicFramePr>
        <p:xfrm>
          <a:off x="228600" y="1905000"/>
          <a:ext cx="8763000" cy="388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4174378"/>
      </p:ext>
    </p:extLst>
  </p:cSld>
  <p:clrMapOvr>
    <a:masterClrMapping/>
  </p:clrMapOvr>
  <p:extLst>
    <p:ext uri="{6950BFC3-D8DA-4A85-94F7-54DA5524770B}">
      <p188:commentRel xmlns:p188="http://schemas.microsoft.com/office/powerpoint/2018/8/main" r:id="rId3"/>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Placeholder 7"/>
          <p:cNvSpPr txBox="1">
            <a:spLocks/>
          </p:cNvSpPr>
          <p:nvPr/>
        </p:nvSpPr>
        <p:spPr bwMode="auto">
          <a:xfrm>
            <a:off x="490133" y="2210270"/>
            <a:ext cx="7330059" cy="3020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nchor="ctr" anchorCtr="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342583" indent="-342583" defTabSz="456777" eaLnBrk="0" hangingPunct="0"/>
            <a:endParaRPr lang="en-US" sz="1799" dirty="0">
              <a:solidFill>
                <a:prstClr val="white"/>
              </a:solidFill>
              <a:latin typeface="Futura Std Book" charset="0"/>
            </a:endParaRPr>
          </a:p>
        </p:txBody>
      </p:sp>
      <p:sp>
        <p:nvSpPr>
          <p:cNvPr id="3" name="Title 2"/>
          <p:cNvSpPr>
            <a:spLocks noGrp="1"/>
          </p:cNvSpPr>
          <p:nvPr>
            <p:ph type="title"/>
          </p:nvPr>
        </p:nvSpPr>
        <p:spPr>
          <a:xfrm>
            <a:off x="490131" y="314544"/>
            <a:ext cx="8163735" cy="994172"/>
          </a:xfrm>
        </p:spPr>
        <p:txBody>
          <a:bodyPr/>
          <a:lstStyle/>
          <a:p>
            <a:r>
              <a:rPr lang="en-US" dirty="0" err="1"/>
              <a:t>InPen</a:t>
            </a:r>
            <a:endParaRPr lang="en-US" dirty="0"/>
          </a:p>
        </p:txBody>
      </p:sp>
      <p:sp>
        <p:nvSpPr>
          <p:cNvPr id="4" name="Content Placeholder 3"/>
          <p:cNvSpPr>
            <a:spLocks noGrp="1"/>
          </p:cNvSpPr>
          <p:nvPr>
            <p:ph idx="1"/>
          </p:nvPr>
        </p:nvSpPr>
        <p:spPr>
          <a:xfrm>
            <a:off x="490133" y="1797248"/>
            <a:ext cx="8163734" cy="4832152"/>
          </a:xfrm>
        </p:spPr>
        <p:txBody>
          <a:bodyPr/>
          <a:lstStyle/>
          <a:p>
            <a:r>
              <a:rPr lang="en-US" sz="2800" dirty="0"/>
              <a:t>Reusable pen for up to 1 year without charging </a:t>
            </a:r>
          </a:p>
          <a:p>
            <a:r>
              <a:rPr lang="en-US" sz="2800" dirty="0" err="1"/>
              <a:t>InPen</a:t>
            </a:r>
            <a:r>
              <a:rPr lang="en-US" sz="2800" dirty="0"/>
              <a:t> app – Bluetooth connected </a:t>
            </a:r>
          </a:p>
          <a:p>
            <a:r>
              <a:rPr lang="en-US" sz="2800" dirty="0"/>
              <a:t>Integrated with </a:t>
            </a:r>
            <a:r>
              <a:rPr lang="en-US" sz="2800" dirty="0" err="1"/>
              <a:t>Simplera</a:t>
            </a:r>
            <a:r>
              <a:rPr lang="en-US" sz="2800" dirty="0"/>
              <a:t> Sync and Dexcom G6/G7</a:t>
            </a:r>
          </a:p>
          <a:p>
            <a:r>
              <a:rPr lang="en-US" sz="2800" dirty="0"/>
              <a:t>Works with </a:t>
            </a:r>
            <a:r>
              <a:rPr lang="en-US" sz="2800" dirty="0" err="1"/>
              <a:t>Fiasp</a:t>
            </a:r>
            <a:r>
              <a:rPr lang="en-US" sz="2800" dirty="0"/>
              <a:t>, Humalog, NovoLog cartridges</a:t>
            </a:r>
          </a:p>
          <a:p>
            <a:r>
              <a:rPr lang="en-US" sz="2800" dirty="0"/>
              <a:t>Delivers boluses in 0.5 unit increments up to 30 units/dose</a:t>
            </a:r>
          </a:p>
          <a:p>
            <a:r>
              <a:rPr lang="en-US" sz="2800" dirty="0"/>
              <a:t>Monitors insulin temperature excursions</a:t>
            </a:r>
          </a:p>
          <a:p>
            <a:r>
              <a:rPr lang="en-US" sz="2800" dirty="0"/>
              <a:t>Dose calculator, records exact doses, priming doses</a:t>
            </a:r>
          </a:p>
          <a:p>
            <a:endParaRPr lang="en-US" sz="2100" dirty="0"/>
          </a:p>
          <a:p>
            <a:endParaRPr lang="en-US" sz="2100" dirty="0"/>
          </a:p>
        </p:txBody>
      </p:sp>
    </p:spTree>
    <p:extLst>
      <p:ext uri="{BB962C8B-B14F-4D97-AF65-F5344CB8AC3E}">
        <p14:creationId xmlns:p14="http://schemas.microsoft.com/office/powerpoint/2010/main" val="4232526554"/>
      </p:ext>
    </p:extLst>
  </p:cSld>
  <p:clrMapOvr>
    <a:masterClrMapping/>
  </p:clrMapOvr>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BAC0-6A98-9849-0B1E-365ECFAED8EF}"/>
              </a:ext>
            </a:extLst>
          </p:cNvPr>
          <p:cNvPicPr>
            <a:picLocks noChangeAspect="1"/>
          </p:cNvPicPr>
          <p:nvPr/>
        </p:nvPicPr>
        <p:blipFill>
          <a:blip r:embed="rId3"/>
          <a:stretch>
            <a:fillRect/>
          </a:stretch>
        </p:blipFill>
        <p:spPr>
          <a:xfrm>
            <a:off x="228600" y="1283718"/>
            <a:ext cx="8915400" cy="4290565"/>
          </a:xfrm>
          <a:prstGeom prst="rect">
            <a:avLst/>
          </a:prstGeom>
        </p:spPr>
      </p:pic>
      <p:sp>
        <p:nvSpPr>
          <p:cNvPr id="2" name="Google Shape;147;p20">
            <a:hlinkClick r:id="rId4"/>
            <a:extLst>
              <a:ext uri="{FF2B5EF4-FFF2-40B4-BE49-F238E27FC236}">
                <a16:creationId xmlns:a16="http://schemas.microsoft.com/office/drawing/2014/main" id="{3BE2D788-16CE-0218-D10E-7D8D5CA5CC35}"/>
              </a:ext>
            </a:extLst>
          </p:cNvPr>
          <p:cNvSpPr txBox="1"/>
          <p:nvPr/>
        </p:nvSpPr>
        <p:spPr>
          <a:xfrm>
            <a:off x="4230" y="5759084"/>
            <a:ext cx="5112217" cy="322759"/>
          </a:xfrm>
          <a:prstGeom prst="rect">
            <a:avLst/>
          </a:prstGeom>
          <a:noFill/>
          <a:ln>
            <a:noFill/>
          </a:ln>
        </p:spPr>
        <p:txBody>
          <a:bodyPr spcFirstLastPara="1" wrap="square" lIns="68506" tIns="68506" rIns="68506" bIns="68506" anchor="t" anchorCtr="0">
            <a:spAutoFit/>
          </a:bodyPr>
          <a:lstStyle/>
          <a:p>
            <a:pPr defTabSz="456777" eaLnBrk="0" hangingPunct="0"/>
            <a:r>
              <a:rPr lang="en-US" sz="599" u="sng" dirty="0">
                <a:solidFill>
                  <a:prstClr val="white"/>
                </a:solidFill>
                <a:latin typeface="Calibri" panose="020F0502020204030204"/>
                <a:hlinkClick r:id="rId5"/>
              </a:rPr>
              <a:t>User Guide</a:t>
            </a:r>
            <a:endParaRPr sz="599" dirty="0">
              <a:solidFill>
                <a:prstClr val="white"/>
              </a:solidFill>
              <a:latin typeface="Calibri" panose="020F0502020204030204"/>
            </a:endParaRPr>
          </a:p>
          <a:p>
            <a:pPr defTabSz="456777" eaLnBrk="0" hangingPunct="0"/>
            <a:endParaRPr sz="599" dirty="0">
              <a:solidFill>
                <a:prstClr val="white"/>
              </a:solidFill>
              <a:latin typeface="Calibri" panose="020F0502020204030204"/>
            </a:endParaRPr>
          </a:p>
        </p:txBody>
      </p:sp>
    </p:spTree>
    <p:extLst>
      <p:ext uri="{BB962C8B-B14F-4D97-AF65-F5344CB8AC3E}">
        <p14:creationId xmlns:p14="http://schemas.microsoft.com/office/powerpoint/2010/main" val="33488963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01D16-66AD-4204-97D6-359C9C6E1714}"/>
              </a:ext>
            </a:extLst>
          </p:cNvPr>
          <p:cNvSpPr>
            <a:spLocks noGrp="1"/>
          </p:cNvSpPr>
          <p:nvPr>
            <p:ph type="title"/>
          </p:nvPr>
        </p:nvSpPr>
        <p:spPr>
          <a:xfrm>
            <a:off x="57150" y="891296"/>
            <a:ext cx="7943850" cy="994172"/>
          </a:xfrm>
        </p:spPr>
        <p:txBody>
          <a:bodyPr/>
          <a:lstStyle/>
          <a:p>
            <a:r>
              <a:rPr lang="en-US" dirty="0"/>
              <a:t>Dose Calculator</a:t>
            </a:r>
          </a:p>
        </p:txBody>
      </p:sp>
      <p:pic>
        <p:nvPicPr>
          <p:cNvPr id="4" name="Google Shape;133;p13">
            <a:extLst>
              <a:ext uri="{FF2B5EF4-FFF2-40B4-BE49-F238E27FC236}">
                <a16:creationId xmlns:a16="http://schemas.microsoft.com/office/drawing/2014/main" id="{E8B73AA9-D822-43CE-8B1A-B449A964CB63}"/>
              </a:ext>
            </a:extLst>
          </p:cNvPr>
          <p:cNvPicPr preferRelativeResize="0"/>
          <p:nvPr/>
        </p:nvPicPr>
        <p:blipFill>
          <a:blip r:embed="rId3"/>
          <a:srcRect/>
          <a:stretch/>
        </p:blipFill>
        <p:spPr>
          <a:xfrm>
            <a:off x="470390" y="1739440"/>
            <a:ext cx="1798662" cy="3702468"/>
          </a:xfrm>
          <a:prstGeom prst="rect">
            <a:avLst/>
          </a:prstGeom>
          <a:noFill/>
          <a:ln>
            <a:noFill/>
          </a:ln>
        </p:spPr>
      </p:pic>
      <p:pic>
        <p:nvPicPr>
          <p:cNvPr id="5" name="Google Shape;133;p13">
            <a:extLst>
              <a:ext uri="{FF2B5EF4-FFF2-40B4-BE49-F238E27FC236}">
                <a16:creationId xmlns:a16="http://schemas.microsoft.com/office/drawing/2014/main" id="{C1F67B3C-FAC5-45C2-8DD4-4B6E44DFF94B}"/>
              </a:ext>
            </a:extLst>
          </p:cNvPr>
          <p:cNvPicPr preferRelativeResize="0"/>
          <p:nvPr/>
        </p:nvPicPr>
        <p:blipFill>
          <a:blip r:embed="rId4"/>
          <a:srcRect/>
          <a:stretch/>
        </p:blipFill>
        <p:spPr>
          <a:xfrm>
            <a:off x="3059088" y="1750870"/>
            <a:ext cx="1912962" cy="3691038"/>
          </a:xfrm>
          <a:prstGeom prst="rect">
            <a:avLst/>
          </a:prstGeom>
          <a:noFill/>
          <a:ln>
            <a:noFill/>
          </a:ln>
        </p:spPr>
      </p:pic>
      <p:pic>
        <p:nvPicPr>
          <p:cNvPr id="6" name="Google Shape;133;p13">
            <a:extLst>
              <a:ext uri="{FF2B5EF4-FFF2-40B4-BE49-F238E27FC236}">
                <a16:creationId xmlns:a16="http://schemas.microsoft.com/office/drawing/2014/main" id="{DF953449-E549-419C-A9BE-A4109839A8E3}"/>
              </a:ext>
            </a:extLst>
          </p:cNvPr>
          <p:cNvPicPr preferRelativeResize="0"/>
          <p:nvPr/>
        </p:nvPicPr>
        <p:blipFill>
          <a:blip r:embed="rId5"/>
          <a:srcRect/>
          <a:stretch/>
        </p:blipFill>
        <p:spPr>
          <a:xfrm>
            <a:off x="5943600" y="1739439"/>
            <a:ext cx="1798662" cy="3702468"/>
          </a:xfrm>
          <a:prstGeom prst="rect">
            <a:avLst/>
          </a:prstGeom>
          <a:noFill/>
          <a:ln>
            <a:noFill/>
          </a:ln>
        </p:spPr>
      </p:pic>
      <p:sp>
        <p:nvSpPr>
          <p:cNvPr id="7" name="TextBox 6">
            <a:extLst>
              <a:ext uri="{FF2B5EF4-FFF2-40B4-BE49-F238E27FC236}">
                <a16:creationId xmlns:a16="http://schemas.microsoft.com/office/drawing/2014/main" id="{9522F48A-7B39-4F28-8ABA-1D59D8CDC53E}"/>
              </a:ext>
            </a:extLst>
          </p:cNvPr>
          <p:cNvSpPr txBox="1"/>
          <p:nvPr/>
        </p:nvSpPr>
        <p:spPr>
          <a:xfrm>
            <a:off x="645282" y="5213139"/>
            <a:ext cx="1512912" cy="276999"/>
          </a:xfrm>
          <a:prstGeom prst="rect">
            <a:avLst/>
          </a:prstGeom>
          <a:noFill/>
        </p:spPr>
        <p:txBody>
          <a:bodyPr wrap="square" rtlCol="0">
            <a:spAutoFit/>
          </a:bodyPr>
          <a:lstStyle/>
          <a:p>
            <a:pPr algn="ctr" defTabSz="684590" eaLnBrk="0" hangingPunct="0"/>
            <a:r>
              <a:rPr lang="en-US" sz="1200" b="1" dirty="0">
                <a:solidFill>
                  <a:srgbClr val="001E46"/>
                </a:solidFill>
                <a:latin typeface="Effra"/>
                <a:cs typeface="Poppins Medium" pitchFamily="2" charset="77"/>
              </a:rPr>
              <a:t>Carb Counting</a:t>
            </a:r>
          </a:p>
        </p:txBody>
      </p:sp>
      <p:sp>
        <p:nvSpPr>
          <p:cNvPr id="9" name="TextBox 8">
            <a:extLst>
              <a:ext uri="{FF2B5EF4-FFF2-40B4-BE49-F238E27FC236}">
                <a16:creationId xmlns:a16="http://schemas.microsoft.com/office/drawing/2014/main" id="{9444E32F-A561-49C6-9480-D9E65D8B6791}"/>
              </a:ext>
            </a:extLst>
          </p:cNvPr>
          <p:cNvSpPr txBox="1"/>
          <p:nvPr/>
        </p:nvSpPr>
        <p:spPr>
          <a:xfrm>
            <a:off x="6086475" y="5187993"/>
            <a:ext cx="1512912" cy="276999"/>
          </a:xfrm>
          <a:prstGeom prst="rect">
            <a:avLst/>
          </a:prstGeom>
          <a:noFill/>
        </p:spPr>
        <p:txBody>
          <a:bodyPr wrap="square" rtlCol="0">
            <a:spAutoFit/>
          </a:bodyPr>
          <a:lstStyle/>
          <a:p>
            <a:pPr algn="ctr" defTabSz="684590" eaLnBrk="0" hangingPunct="0"/>
            <a:r>
              <a:rPr lang="en-US" sz="1200" b="1" dirty="0">
                <a:solidFill>
                  <a:srgbClr val="001E46"/>
                </a:solidFill>
                <a:latin typeface="Effra"/>
                <a:cs typeface="Poppins Medium" pitchFamily="2" charset="77"/>
              </a:rPr>
              <a:t>Fixed Dose</a:t>
            </a:r>
          </a:p>
        </p:txBody>
      </p:sp>
      <p:sp>
        <p:nvSpPr>
          <p:cNvPr id="10" name="TextBox 9">
            <a:extLst>
              <a:ext uri="{FF2B5EF4-FFF2-40B4-BE49-F238E27FC236}">
                <a16:creationId xmlns:a16="http://schemas.microsoft.com/office/drawing/2014/main" id="{1DE0B56B-261C-4721-A0B3-891E5B5D7213}"/>
              </a:ext>
            </a:extLst>
          </p:cNvPr>
          <p:cNvSpPr txBox="1"/>
          <p:nvPr/>
        </p:nvSpPr>
        <p:spPr>
          <a:xfrm>
            <a:off x="3372730" y="5187993"/>
            <a:ext cx="1512912" cy="276999"/>
          </a:xfrm>
          <a:prstGeom prst="rect">
            <a:avLst/>
          </a:prstGeom>
          <a:noFill/>
        </p:spPr>
        <p:txBody>
          <a:bodyPr wrap="square" rtlCol="0">
            <a:spAutoFit/>
          </a:bodyPr>
          <a:lstStyle/>
          <a:p>
            <a:pPr algn="ctr" defTabSz="684590" eaLnBrk="0" hangingPunct="0"/>
            <a:r>
              <a:rPr lang="en-US" sz="1200" b="1" dirty="0">
                <a:solidFill>
                  <a:srgbClr val="001E46"/>
                </a:solidFill>
                <a:latin typeface="Effra"/>
                <a:cs typeface="Poppins Medium" pitchFamily="2" charset="77"/>
              </a:rPr>
              <a:t>Meal Estimation</a:t>
            </a:r>
          </a:p>
        </p:txBody>
      </p:sp>
    </p:spTree>
    <p:extLst>
      <p:ext uri="{BB962C8B-B14F-4D97-AF65-F5344CB8AC3E}">
        <p14:creationId xmlns:p14="http://schemas.microsoft.com/office/powerpoint/2010/main" val="7754849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A5A26EA-FA8C-469A-94B4-D3D9769381B2}"/>
              </a:ext>
            </a:extLst>
          </p:cNvPr>
          <p:cNvPicPr>
            <a:picLocks noChangeAspect="1"/>
          </p:cNvPicPr>
          <p:nvPr/>
        </p:nvPicPr>
        <p:blipFill rotWithShape="1">
          <a:blip r:embed="rId3" cstate="screen"/>
          <a:srcRect/>
          <a:stretch/>
        </p:blipFill>
        <p:spPr>
          <a:xfrm>
            <a:off x="485775" y="1832896"/>
            <a:ext cx="1038912" cy="1019249"/>
          </a:xfrm>
          <a:prstGeom prst="ellipse">
            <a:avLst/>
          </a:prstGeom>
          <a:solidFill>
            <a:schemeClr val="bg2"/>
          </a:solidFill>
          <a:ln>
            <a:solidFill>
              <a:schemeClr val="tx2"/>
            </a:solidFill>
          </a:ln>
        </p:spPr>
      </p:pic>
      <p:sp>
        <p:nvSpPr>
          <p:cNvPr id="141315" name="Title 3">
            <a:extLst>
              <a:ext uri="{FF2B5EF4-FFF2-40B4-BE49-F238E27FC236}">
                <a16:creationId xmlns:a16="http://schemas.microsoft.com/office/drawing/2014/main" id="{82DE1340-00A7-42DA-BA4E-7F184A9F1BBF}"/>
              </a:ext>
            </a:extLst>
          </p:cNvPr>
          <p:cNvSpPr>
            <a:spLocks noGrp="1"/>
          </p:cNvSpPr>
          <p:nvPr>
            <p:ph type="title"/>
          </p:nvPr>
        </p:nvSpPr>
        <p:spPr>
          <a:xfrm>
            <a:off x="802553" y="1080190"/>
            <a:ext cx="7886700" cy="595313"/>
          </a:xfrm>
        </p:spPr>
        <p:txBody>
          <a:bodyPr/>
          <a:lstStyle/>
          <a:p>
            <a:r>
              <a:rPr lang="en-US" altLang="en-US" dirty="0"/>
              <a:t>Different Dose Calculators </a:t>
            </a:r>
          </a:p>
        </p:txBody>
      </p:sp>
      <p:sp>
        <p:nvSpPr>
          <p:cNvPr id="31" name="Text Placeholder 5">
            <a:extLst>
              <a:ext uri="{FF2B5EF4-FFF2-40B4-BE49-F238E27FC236}">
                <a16:creationId xmlns:a16="http://schemas.microsoft.com/office/drawing/2014/main" id="{A1646A4C-0A8B-415D-8D9C-2C7E96C09ECD}"/>
              </a:ext>
            </a:extLst>
          </p:cNvPr>
          <p:cNvSpPr txBox="1">
            <a:spLocks/>
          </p:cNvSpPr>
          <p:nvPr/>
        </p:nvSpPr>
        <p:spPr>
          <a:xfrm>
            <a:off x="445294" y="1400175"/>
            <a:ext cx="8252222" cy="242888"/>
          </a:xfrm>
          <a:prstGeom prst="rect">
            <a:avLst/>
          </a:prstGeom>
        </p:spPr>
        <p:txBody>
          <a:bodyPr/>
          <a:lstStyle>
            <a:lvl1pPr marL="0" indent="0" algn="l" defTabSz="914363" rtl="0" eaLnBrk="1" latinLnBrk="0" hangingPunct="1">
              <a:lnSpc>
                <a:spcPct val="100000"/>
              </a:lnSpc>
              <a:spcBef>
                <a:spcPts val="1000"/>
              </a:spcBef>
              <a:buFont typeface="Arial" panose="020B0604020202020204" pitchFamily="34" charset="0"/>
              <a:buNone/>
              <a:defRPr sz="1833" b="0" kern="1200">
                <a:solidFill>
                  <a:schemeClr val="tx1"/>
                </a:solidFill>
                <a:latin typeface="+mn-lt"/>
                <a:ea typeface="+mn-ea"/>
                <a:cs typeface="+mn-cs"/>
              </a:defRPr>
            </a:lvl1pPr>
            <a:lvl2pPr marL="152394" indent="-152394" algn="l" defTabSz="914363" rtl="0" eaLnBrk="1" latinLnBrk="0" hangingPunct="1">
              <a:lnSpc>
                <a:spcPct val="100000"/>
              </a:lnSpc>
              <a:spcBef>
                <a:spcPts val="500"/>
              </a:spcBef>
              <a:buFont typeface="Arial" panose="020B0604020202020204" pitchFamily="34" charset="0"/>
              <a:buChar char="•"/>
              <a:defRPr lang="en-US" sz="1667" kern="1200" dirty="0">
                <a:solidFill>
                  <a:schemeClr val="tx1"/>
                </a:solidFill>
                <a:latin typeface="+mn-lt"/>
                <a:ea typeface="+mn-ea"/>
                <a:cs typeface="+mn-cs"/>
              </a:defRPr>
            </a:lvl2pPr>
            <a:lvl3pPr marL="304788" indent="-152394" algn="l" defTabSz="914363" rtl="0" eaLnBrk="1" latinLnBrk="0" hangingPunct="1">
              <a:lnSpc>
                <a:spcPct val="100000"/>
              </a:lnSpc>
              <a:spcBef>
                <a:spcPts val="500"/>
              </a:spcBef>
              <a:buFont typeface="Arial" panose="020B0604020202020204" pitchFamily="34" charset="0"/>
              <a:buChar char="–"/>
              <a:defRPr lang="en-US" sz="1500" kern="1200" dirty="0">
                <a:solidFill>
                  <a:schemeClr val="tx1"/>
                </a:solidFill>
                <a:latin typeface="+mn-lt"/>
                <a:ea typeface="+mn-ea"/>
                <a:cs typeface="+mn-cs"/>
              </a:defRPr>
            </a:lvl3pPr>
            <a:lvl4pPr marL="457182" indent="-152394" algn="l" defTabSz="914363" rtl="0" eaLnBrk="1" latinLnBrk="0" hangingPunct="1">
              <a:lnSpc>
                <a:spcPct val="100000"/>
              </a:lnSpc>
              <a:spcBef>
                <a:spcPts val="500"/>
              </a:spcBef>
              <a:buFont typeface="Arial" panose="020B0604020202020204" pitchFamily="34" charset="0"/>
              <a:buChar char="•"/>
              <a:defRPr lang="en-US" sz="1333" kern="1200" dirty="0">
                <a:solidFill>
                  <a:schemeClr val="tx1"/>
                </a:solidFill>
                <a:latin typeface="+mn-lt"/>
                <a:ea typeface="+mn-ea"/>
                <a:cs typeface="+mn-cs"/>
              </a:defRPr>
            </a:lvl4pPr>
            <a:lvl5pPr marL="609576" indent="-152394" algn="l" defTabSz="914363" rtl="0" eaLnBrk="1" latinLnBrk="0" hangingPunct="1">
              <a:lnSpc>
                <a:spcPct val="100000"/>
              </a:lnSpc>
              <a:spcBef>
                <a:spcPts val="500"/>
              </a:spcBef>
              <a:buFont typeface="Arial" panose="020B0604020202020204" pitchFamily="34" charset="0"/>
              <a:buChar char="–"/>
              <a:defRPr lang="en-US" sz="1167" kern="1200" dirty="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72" fontAlgn="auto">
              <a:spcBef>
                <a:spcPts val="750"/>
              </a:spcBef>
              <a:spcAft>
                <a:spcPts val="0"/>
              </a:spcAft>
              <a:defRPr/>
            </a:pPr>
            <a:endParaRPr lang="en-US" sz="1375" dirty="0">
              <a:solidFill>
                <a:prstClr val="black"/>
              </a:solidFill>
              <a:latin typeface="Calibri Light"/>
            </a:endParaRPr>
          </a:p>
        </p:txBody>
      </p:sp>
      <p:sp>
        <p:nvSpPr>
          <p:cNvPr id="33" name="Slide Number Placeholder 2">
            <a:extLst>
              <a:ext uri="{FF2B5EF4-FFF2-40B4-BE49-F238E27FC236}">
                <a16:creationId xmlns:a16="http://schemas.microsoft.com/office/drawing/2014/main" id="{D900F25A-4525-40EB-851F-8DAD92CA2A12}"/>
              </a:ext>
            </a:extLst>
          </p:cNvPr>
          <p:cNvSpPr txBox="1">
            <a:spLocks/>
          </p:cNvSpPr>
          <p:nvPr/>
        </p:nvSpPr>
        <p:spPr>
          <a:xfrm>
            <a:off x="500063" y="5443538"/>
            <a:ext cx="190500" cy="964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lnSpc>
                <a:spcPts val="750"/>
              </a:lnSpc>
              <a:spcBef>
                <a:spcPts val="0"/>
              </a:spcBef>
              <a:spcAft>
                <a:spcPts val="0"/>
              </a:spcAft>
              <a:defRPr/>
            </a:pPr>
            <a:fld id="{266C2A46-BF3C-4E35-809D-0632281018F4}" type="slidenum">
              <a:rPr lang="en-US" sz="625">
                <a:solidFill>
                  <a:srgbClr val="FFFFFF"/>
                </a:solidFill>
                <a:latin typeface="Calibri" panose="020F0502020204030204"/>
              </a:rPr>
              <a:pPr defTabSz="685800" fontAlgn="auto">
                <a:lnSpc>
                  <a:spcPts val="750"/>
                </a:lnSpc>
                <a:spcBef>
                  <a:spcPts val="0"/>
                </a:spcBef>
                <a:spcAft>
                  <a:spcPts val="0"/>
                </a:spcAft>
                <a:defRPr/>
              </a:pPr>
              <a:t>88</a:t>
            </a:fld>
            <a:endParaRPr lang="en-US" sz="625" dirty="0">
              <a:solidFill>
                <a:srgbClr val="FFFFFF"/>
              </a:solidFill>
              <a:latin typeface="Calibri" panose="020F0502020204030204"/>
            </a:endParaRPr>
          </a:p>
        </p:txBody>
      </p:sp>
      <p:sp>
        <p:nvSpPr>
          <p:cNvPr id="141318" name="Rectangle 33">
            <a:extLst>
              <a:ext uri="{FF2B5EF4-FFF2-40B4-BE49-F238E27FC236}">
                <a16:creationId xmlns:a16="http://schemas.microsoft.com/office/drawing/2014/main" id="{12ACDA17-AB8F-4237-8974-B0E386D2AFC5}"/>
              </a:ext>
            </a:extLst>
          </p:cNvPr>
          <p:cNvSpPr>
            <a:spLocks noChangeArrowheads="1"/>
          </p:cNvSpPr>
          <p:nvPr/>
        </p:nvSpPr>
        <p:spPr bwMode="auto">
          <a:xfrm>
            <a:off x="3779044" y="2077641"/>
            <a:ext cx="4648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a:solidFill>
                  <a:srgbClr val="1E042A"/>
                </a:solidFill>
                <a:latin typeface="Calibri" panose="020F0502020204030204" pitchFamily="34" charset="0"/>
              </a:rPr>
              <a:t>“I don’t even know what a carb is. I am just trying to reduce my portion sizes.“</a:t>
            </a:r>
          </a:p>
        </p:txBody>
      </p:sp>
      <p:sp>
        <p:nvSpPr>
          <p:cNvPr id="141319" name="Arrow: Pentagon 34">
            <a:extLst>
              <a:ext uri="{FF2B5EF4-FFF2-40B4-BE49-F238E27FC236}">
                <a16:creationId xmlns:a16="http://schemas.microsoft.com/office/drawing/2014/main" id="{631DF662-D770-42C5-9DEA-6BBC445871E6}"/>
              </a:ext>
            </a:extLst>
          </p:cNvPr>
          <p:cNvSpPr>
            <a:spLocks noChangeArrowheads="1"/>
          </p:cNvSpPr>
          <p:nvPr/>
        </p:nvSpPr>
        <p:spPr bwMode="auto">
          <a:xfrm>
            <a:off x="1733550" y="2157889"/>
            <a:ext cx="1894285" cy="369332"/>
          </a:xfrm>
          <a:prstGeom prst="homePlate">
            <a:avLst>
              <a:gd name="adj" fmla="val 4994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71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2863" defTabSz="685800"/>
            <a:r>
              <a:rPr lang="en-US" altLang="en-US" sz="1800">
                <a:solidFill>
                  <a:srgbClr val="FFFFFF"/>
                </a:solidFill>
                <a:latin typeface="Calibri" panose="020F0502020204030204" pitchFamily="34" charset="0"/>
              </a:rPr>
              <a:t>Fixed dose</a:t>
            </a:r>
          </a:p>
        </p:txBody>
      </p:sp>
      <p:sp>
        <p:nvSpPr>
          <p:cNvPr id="141320" name="Rectangle 35">
            <a:extLst>
              <a:ext uri="{FF2B5EF4-FFF2-40B4-BE49-F238E27FC236}">
                <a16:creationId xmlns:a16="http://schemas.microsoft.com/office/drawing/2014/main" id="{C6BFEA36-B9FF-4246-B58C-FBACA342870B}"/>
              </a:ext>
            </a:extLst>
          </p:cNvPr>
          <p:cNvSpPr>
            <a:spLocks noChangeArrowheads="1"/>
          </p:cNvSpPr>
          <p:nvPr/>
        </p:nvSpPr>
        <p:spPr bwMode="auto">
          <a:xfrm>
            <a:off x="3779044" y="3371850"/>
            <a:ext cx="47232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a:solidFill>
                  <a:srgbClr val="1E042A"/>
                </a:solidFill>
                <a:latin typeface="Calibri" panose="020F0502020204030204" pitchFamily="34" charset="0"/>
              </a:rPr>
              <a:t>“Counting carbs is a bit overwhelming. But since I don’t always eat the same amount, I need to vary my dose!”</a:t>
            </a:r>
          </a:p>
        </p:txBody>
      </p:sp>
      <p:sp>
        <p:nvSpPr>
          <p:cNvPr id="141321" name="Rectangle 36">
            <a:extLst>
              <a:ext uri="{FF2B5EF4-FFF2-40B4-BE49-F238E27FC236}">
                <a16:creationId xmlns:a16="http://schemas.microsoft.com/office/drawing/2014/main" id="{8268FD18-7462-4F2C-99D6-89D67989686E}"/>
              </a:ext>
            </a:extLst>
          </p:cNvPr>
          <p:cNvSpPr>
            <a:spLocks noChangeArrowheads="1"/>
          </p:cNvSpPr>
          <p:nvPr/>
        </p:nvSpPr>
        <p:spPr bwMode="auto">
          <a:xfrm>
            <a:off x="3819525" y="4606528"/>
            <a:ext cx="460771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00">
                <a:solidFill>
                  <a:srgbClr val="1E042A"/>
                </a:solidFill>
                <a:latin typeface="Calibri" panose="020F0502020204030204" pitchFamily="34" charset="0"/>
              </a:rPr>
              <a:t>“I'm pretty good at figuring out the exact amount of carbs I eat; I use 3 different carb ratios in my dose calculator to match my insulin dose to my food.” </a:t>
            </a:r>
          </a:p>
        </p:txBody>
      </p:sp>
      <p:sp>
        <p:nvSpPr>
          <p:cNvPr id="141322" name="Arrow: Pentagon 38">
            <a:extLst>
              <a:ext uri="{FF2B5EF4-FFF2-40B4-BE49-F238E27FC236}">
                <a16:creationId xmlns:a16="http://schemas.microsoft.com/office/drawing/2014/main" id="{5A96F8A5-BC45-4886-951C-E12F79EE884E}"/>
              </a:ext>
            </a:extLst>
          </p:cNvPr>
          <p:cNvSpPr>
            <a:spLocks noChangeArrowheads="1"/>
          </p:cNvSpPr>
          <p:nvPr/>
        </p:nvSpPr>
        <p:spPr bwMode="auto">
          <a:xfrm>
            <a:off x="1733550" y="3433049"/>
            <a:ext cx="1894285" cy="369332"/>
          </a:xfrm>
          <a:prstGeom prst="homePlate">
            <a:avLst>
              <a:gd name="adj" fmla="val 4994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71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2863" defTabSz="685800"/>
            <a:r>
              <a:rPr lang="en-US" altLang="en-US" sz="1800">
                <a:solidFill>
                  <a:srgbClr val="FFFFFF"/>
                </a:solidFill>
                <a:latin typeface="Calibri" panose="020F0502020204030204" pitchFamily="34" charset="0"/>
              </a:rPr>
              <a:t>Meal estimation</a:t>
            </a:r>
          </a:p>
        </p:txBody>
      </p:sp>
      <p:sp>
        <p:nvSpPr>
          <p:cNvPr id="141323" name="Arrow: Pentagon 39">
            <a:extLst>
              <a:ext uri="{FF2B5EF4-FFF2-40B4-BE49-F238E27FC236}">
                <a16:creationId xmlns:a16="http://schemas.microsoft.com/office/drawing/2014/main" id="{FB59C977-7E35-446A-A0CB-4091E7505FD2}"/>
              </a:ext>
            </a:extLst>
          </p:cNvPr>
          <p:cNvSpPr>
            <a:spLocks noChangeArrowheads="1"/>
          </p:cNvSpPr>
          <p:nvPr/>
        </p:nvSpPr>
        <p:spPr bwMode="auto">
          <a:xfrm>
            <a:off x="1733550" y="4708208"/>
            <a:ext cx="1894285" cy="369332"/>
          </a:xfrm>
          <a:prstGeom prst="homePlate">
            <a:avLst>
              <a:gd name="adj" fmla="val 4994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71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2863" defTabSz="685800"/>
            <a:r>
              <a:rPr lang="en-US" altLang="en-US" sz="1800">
                <a:solidFill>
                  <a:srgbClr val="FFFFFF"/>
                </a:solidFill>
                <a:latin typeface="Calibri" panose="020F0502020204030204" pitchFamily="34" charset="0"/>
              </a:rPr>
              <a:t>Carb counting </a:t>
            </a:r>
          </a:p>
        </p:txBody>
      </p:sp>
      <p:pic>
        <p:nvPicPr>
          <p:cNvPr id="3" name="Picture 2" descr="Medium shot of a person crossing the arms&#10;&#10;Description automatically generated">
            <a:extLst>
              <a:ext uri="{FF2B5EF4-FFF2-40B4-BE49-F238E27FC236}">
                <a16:creationId xmlns:a16="http://schemas.microsoft.com/office/drawing/2014/main" id="{342AEB87-7355-49D4-AD49-0F2616B3D451}"/>
              </a:ext>
            </a:extLst>
          </p:cNvPr>
          <p:cNvPicPr>
            <a:picLocks noChangeAspect="1"/>
          </p:cNvPicPr>
          <p:nvPr/>
        </p:nvPicPr>
        <p:blipFill rotWithShape="1">
          <a:blip r:embed="rId4" cstate="screen"/>
          <a:srcRect/>
          <a:stretch/>
        </p:blipFill>
        <p:spPr>
          <a:xfrm>
            <a:off x="502472" y="3102148"/>
            <a:ext cx="1079618" cy="1019249"/>
          </a:xfrm>
          <a:prstGeom prst="ellipse">
            <a:avLst/>
          </a:prstGeom>
          <a:solidFill>
            <a:schemeClr val="bg2"/>
          </a:solidFill>
          <a:ln>
            <a:solidFill>
              <a:schemeClr val="tx2"/>
            </a:solidFill>
          </a:ln>
        </p:spPr>
      </p:pic>
      <p:pic>
        <p:nvPicPr>
          <p:cNvPr id="5" name="Picture 4" descr="A person smiling for the camera&#10;&#10;Description automatically generated with medium confidence">
            <a:extLst>
              <a:ext uri="{FF2B5EF4-FFF2-40B4-BE49-F238E27FC236}">
                <a16:creationId xmlns:a16="http://schemas.microsoft.com/office/drawing/2014/main" id="{C4642366-9946-402B-823F-6B503AF4EDB7}"/>
              </a:ext>
            </a:extLst>
          </p:cNvPr>
          <p:cNvPicPr>
            <a:picLocks noChangeAspect="1"/>
          </p:cNvPicPr>
          <p:nvPr/>
        </p:nvPicPr>
        <p:blipFill rotWithShape="1">
          <a:blip r:embed="rId5" cstate="screen"/>
          <a:srcRect/>
          <a:stretch/>
        </p:blipFill>
        <p:spPr>
          <a:xfrm>
            <a:off x="483713" y="4342066"/>
            <a:ext cx="1079618" cy="1094559"/>
          </a:xfrm>
          <a:prstGeom prst="ellipse">
            <a:avLst/>
          </a:prstGeom>
          <a:solidFill>
            <a:schemeClr val="bg2"/>
          </a:solidFill>
          <a:ln>
            <a:solidFill>
              <a:schemeClr val="tx2"/>
            </a:solid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a:extLst>
              <a:ext uri="{FF2B5EF4-FFF2-40B4-BE49-F238E27FC236}">
                <a16:creationId xmlns:a16="http://schemas.microsoft.com/office/drawing/2014/main" id="{24CE7096-8977-903F-1FA2-92A92F767CC2}"/>
              </a:ext>
            </a:extLst>
          </p:cNvPr>
          <p:cNvSpPr>
            <a:spLocks noGrp="1"/>
          </p:cNvSpPr>
          <p:nvPr>
            <p:ph type="title"/>
          </p:nvPr>
        </p:nvSpPr>
        <p:spPr>
          <a:xfrm>
            <a:off x="3230166" y="228601"/>
            <a:ext cx="5913834" cy="1325563"/>
          </a:xfrm>
        </p:spPr>
        <p:txBody>
          <a:bodyPr/>
          <a:lstStyle/>
          <a:p>
            <a:r>
              <a:rPr lang="en-US" altLang="en-US" dirty="0">
                <a:latin typeface="ITC Avant Garde Std Bk"/>
              </a:rPr>
              <a:t>Therapy Settings</a:t>
            </a:r>
          </a:p>
        </p:txBody>
      </p:sp>
      <p:sp>
        <p:nvSpPr>
          <p:cNvPr id="3" name="Text Placeholder 2">
            <a:extLst>
              <a:ext uri="{FF2B5EF4-FFF2-40B4-BE49-F238E27FC236}">
                <a16:creationId xmlns:a16="http://schemas.microsoft.com/office/drawing/2014/main" id="{8DD6312C-BD6C-853A-AF69-ED61F217C0E1}"/>
              </a:ext>
            </a:extLst>
          </p:cNvPr>
          <p:cNvSpPr>
            <a:spLocks noGrp="1"/>
          </p:cNvSpPr>
          <p:nvPr>
            <p:ph idx="1"/>
          </p:nvPr>
        </p:nvSpPr>
        <p:spPr>
          <a:xfrm>
            <a:off x="628650" y="609600"/>
            <a:ext cx="7886700" cy="5567363"/>
          </a:xfrm>
        </p:spPr>
        <p:txBody>
          <a:bodyPr>
            <a:normAutofit/>
          </a:bodyPr>
          <a:lstStyle/>
          <a:p>
            <a:pPr>
              <a:lnSpc>
                <a:spcPct val="100000"/>
              </a:lnSpc>
              <a:defRPr/>
            </a:pPr>
            <a:r>
              <a:rPr lang="en-US" sz="1800" u="sng" dirty="0">
                <a:latin typeface="ITC Avant Garde Std Bk"/>
                <a:cs typeface="Poppins Medium" pitchFamily="2" charset="77"/>
              </a:rPr>
              <a:t>Customize insulin settings: </a:t>
            </a:r>
            <a:br>
              <a:rPr lang="en-US" sz="1800" dirty="0">
                <a:latin typeface="ITC Avant Garde Std Bk"/>
                <a:cs typeface="Poppins Medium" pitchFamily="2" charset="77"/>
              </a:rPr>
            </a:br>
            <a:r>
              <a:rPr lang="en-US" sz="1800" dirty="0">
                <a:latin typeface="ITC Avant Garde Std Bk"/>
                <a:cs typeface="Poppins Medium" pitchFamily="2" charset="77"/>
              </a:rPr>
              <a:t>Duration of Insulin Action</a:t>
            </a:r>
          </a:p>
          <a:p>
            <a:pPr>
              <a:lnSpc>
                <a:spcPct val="100000"/>
              </a:lnSpc>
              <a:defRPr/>
            </a:pPr>
            <a:r>
              <a:rPr lang="en-US" sz="1800" dirty="0">
                <a:latin typeface="ITC Avant Garde Std Bk"/>
                <a:cs typeface="Poppins Medium" pitchFamily="2" charset="77"/>
              </a:rPr>
              <a:t>Target Blood Glucose</a:t>
            </a:r>
          </a:p>
          <a:p>
            <a:pPr>
              <a:lnSpc>
                <a:spcPct val="100000"/>
              </a:lnSpc>
              <a:defRPr/>
            </a:pPr>
            <a:r>
              <a:rPr lang="en-US" sz="1800" dirty="0">
                <a:latin typeface="ITC Avant Garde Std Bk"/>
                <a:cs typeface="Poppins Medium" pitchFamily="2" charset="77"/>
              </a:rPr>
              <a:t>Insulin Sensitivity Factors</a:t>
            </a:r>
          </a:p>
          <a:p>
            <a:pPr>
              <a:lnSpc>
                <a:spcPct val="100000"/>
              </a:lnSpc>
              <a:defRPr/>
            </a:pPr>
            <a:r>
              <a:rPr lang="en-US" sz="1800" dirty="0">
                <a:latin typeface="ITC Avant Garde Std Bk"/>
                <a:cs typeface="Poppins Medium" pitchFamily="2" charset="77"/>
              </a:rPr>
              <a:t>Insulin/carbohydrate ratios or meal-size dose </a:t>
            </a:r>
            <a:endParaRPr lang="en-US" sz="1349" dirty="0">
              <a:latin typeface="ITC Avant Garde Std Bk"/>
              <a:cs typeface="Poppins Medium" pitchFamily="2" charset="77"/>
            </a:endParaRPr>
          </a:p>
        </p:txBody>
      </p:sp>
      <p:sp>
        <p:nvSpPr>
          <p:cNvPr id="8" name="Rectangle 7">
            <a:extLst>
              <a:ext uri="{FF2B5EF4-FFF2-40B4-BE49-F238E27FC236}">
                <a16:creationId xmlns:a16="http://schemas.microsoft.com/office/drawing/2014/main" id="{CB0688E7-AA0E-4B8B-3D60-39C15CCCBDAA}"/>
              </a:ext>
            </a:extLst>
          </p:cNvPr>
          <p:cNvSpPr/>
          <p:nvPr/>
        </p:nvSpPr>
        <p:spPr>
          <a:xfrm>
            <a:off x="5674519" y="7150894"/>
            <a:ext cx="1013222" cy="743746"/>
          </a:xfrm>
          <a:prstGeom prst="rect">
            <a:avLst/>
          </a:prstGeom>
        </p:spPr>
        <p:txBody>
          <a:bodyPr lIns="51353" tIns="25694" rIns="51353" bIns="25694">
            <a:spAutoFit/>
          </a:bodyPr>
          <a:lstStyle/>
          <a:p>
            <a:pPr algn="ctr" defTabSz="685800" eaLnBrk="0" hangingPunct="0">
              <a:defRPr/>
            </a:pPr>
            <a:r>
              <a:rPr lang="en-US" sz="899" dirty="0">
                <a:solidFill>
                  <a:srgbClr val="6B706D"/>
                </a:solidFill>
                <a:latin typeface="Poppins Medium" pitchFamily="2" charset="77"/>
                <a:cs typeface="Poppins Medium" pitchFamily="2" charset="77"/>
              </a:rPr>
              <a:t>Adjust based on time of day or use same settings for entire day </a:t>
            </a:r>
          </a:p>
        </p:txBody>
      </p:sp>
      <p:cxnSp>
        <p:nvCxnSpPr>
          <p:cNvPr id="9" name="Straight Arrow Connector 8">
            <a:extLst>
              <a:ext uri="{FF2B5EF4-FFF2-40B4-BE49-F238E27FC236}">
                <a16:creationId xmlns:a16="http://schemas.microsoft.com/office/drawing/2014/main" id="{52BB0B68-EE52-38BC-79AC-69FF4EBBBEFD}"/>
              </a:ext>
            </a:extLst>
          </p:cNvPr>
          <p:cNvCxnSpPr>
            <a:cxnSpLocks/>
          </p:cNvCxnSpPr>
          <p:nvPr/>
        </p:nvCxnSpPr>
        <p:spPr>
          <a:xfrm>
            <a:off x="2653903" y="3982641"/>
            <a:ext cx="576263" cy="0"/>
          </a:xfrm>
          <a:prstGeom prst="straightConnector1">
            <a:avLst/>
          </a:prstGeom>
          <a:ln w="28575" cap="flat" cmpd="sng" algn="ctr">
            <a:solidFill>
              <a:srgbClr val="438CC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37574" name="Picture 6">
            <a:extLst>
              <a:ext uri="{FF2B5EF4-FFF2-40B4-BE49-F238E27FC236}">
                <a16:creationId xmlns:a16="http://schemas.microsoft.com/office/drawing/2014/main" id="{48F97E16-511A-FFCB-EE35-3D4A2B029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797"/>
          <a:stretch>
            <a:fillRect/>
          </a:stretch>
        </p:blipFill>
        <p:spPr bwMode="auto">
          <a:xfrm>
            <a:off x="2085438" y="3103958"/>
            <a:ext cx="1701404" cy="345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5" name="Picture 9">
            <a:extLst>
              <a:ext uri="{FF2B5EF4-FFF2-40B4-BE49-F238E27FC236}">
                <a16:creationId xmlns:a16="http://schemas.microsoft.com/office/drawing/2014/main" id="{F1381052-54CA-5099-C966-4D0C8765B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267" y="2984199"/>
            <a:ext cx="1701403" cy="363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6" name="Picture 13">
            <a:extLst>
              <a:ext uri="{FF2B5EF4-FFF2-40B4-BE49-F238E27FC236}">
                <a16:creationId xmlns:a16="http://schemas.microsoft.com/office/drawing/2014/main" id="{280F62EA-0598-BC8C-7A38-523BF7ECF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172"/>
          <a:stretch>
            <a:fillRect/>
          </a:stretch>
        </p:blipFill>
        <p:spPr bwMode="auto">
          <a:xfrm>
            <a:off x="291024" y="3105149"/>
            <a:ext cx="1713990" cy="351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E2BDFF4-2327-F3BE-C6A3-0B5BB219DE05}"/>
              </a:ext>
            </a:extLst>
          </p:cNvPr>
          <p:cNvSpPr txBox="1"/>
          <p:nvPr/>
        </p:nvSpPr>
        <p:spPr>
          <a:xfrm>
            <a:off x="4763" y="2689179"/>
            <a:ext cx="2144315" cy="259511"/>
          </a:xfrm>
          <a:prstGeom prst="rect">
            <a:avLst/>
          </a:prstGeom>
          <a:noFill/>
        </p:spPr>
        <p:txBody>
          <a:bodyPr lIns="51353" tIns="25694" rIns="51353" bIns="25694">
            <a:spAutoFit/>
          </a:bodyPr>
          <a:lstStyle/>
          <a:p>
            <a:pPr algn="ctr" defTabSz="685800" eaLnBrk="0" hangingPunct="0">
              <a:defRPr/>
            </a:pPr>
            <a:r>
              <a:rPr lang="en-US" sz="1349" dirty="0">
                <a:solidFill>
                  <a:schemeClr val="bg1"/>
                </a:solidFill>
                <a:latin typeface="ITC Avant Garde Std Bk"/>
                <a:cs typeface="Poppins Medium" pitchFamily="2" charset="77"/>
              </a:rPr>
              <a:t>Carb Counting</a:t>
            </a:r>
          </a:p>
        </p:txBody>
      </p:sp>
      <p:sp>
        <p:nvSpPr>
          <p:cNvPr id="17" name="TextBox 16">
            <a:extLst>
              <a:ext uri="{FF2B5EF4-FFF2-40B4-BE49-F238E27FC236}">
                <a16:creationId xmlns:a16="http://schemas.microsoft.com/office/drawing/2014/main" id="{A0067283-8256-58C1-B37E-14C72E58D3D3}"/>
              </a:ext>
            </a:extLst>
          </p:cNvPr>
          <p:cNvSpPr txBox="1"/>
          <p:nvPr/>
        </p:nvSpPr>
        <p:spPr>
          <a:xfrm>
            <a:off x="2128359" y="2724688"/>
            <a:ext cx="1585913" cy="259511"/>
          </a:xfrm>
          <a:prstGeom prst="rect">
            <a:avLst/>
          </a:prstGeom>
          <a:noFill/>
        </p:spPr>
        <p:txBody>
          <a:bodyPr lIns="51353" tIns="25694" rIns="51353" bIns="25694">
            <a:spAutoFit/>
          </a:bodyPr>
          <a:lstStyle/>
          <a:p>
            <a:pPr algn="ctr" defTabSz="685800" eaLnBrk="0" hangingPunct="0">
              <a:defRPr/>
            </a:pPr>
            <a:r>
              <a:rPr lang="en-US" sz="1349" dirty="0">
                <a:solidFill>
                  <a:schemeClr val="bg1"/>
                </a:solidFill>
                <a:latin typeface="ITC Avant Garde Std Bk"/>
                <a:cs typeface="Poppins Medium" pitchFamily="2" charset="77"/>
              </a:rPr>
              <a:t>Meal Estimation</a:t>
            </a:r>
          </a:p>
        </p:txBody>
      </p:sp>
      <p:sp>
        <p:nvSpPr>
          <p:cNvPr id="18" name="TextBox 17">
            <a:extLst>
              <a:ext uri="{FF2B5EF4-FFF2-40B4-BE49-F238E27FC236}">
                <a16:creationId xmlns:a16="http://schemas.microsoft.com/office/drawing/2014/main" id="{8832D4D1-FCA6-2F2C-266B-34FD64787F40}"/>
              </a:ext>
            </a:extLst>
          </p:cNvPr>
          <p:cNvSpPr txBox="1"/>
          <p:nvPr/>
        </p:nvSpPr>
        <p:spPr>
          <a:xfrm>
            <a:off x="4080506" y="2725405"/>
            <a:ext cx="1133475" cy="259511"/>
          </a:xfrm>
          <a:prstGeom prst="rect">
            <a:avLst/>
          </a:prstGeom>
          <a:noFill/>
        </p:spPr>
        <p:txBody>
          <a:bodyPr lIns="51353" tIns="25694" rIns="51353" bIns="25694">
            <a:spAutoFit/>
          </a:bodyPr>
          <a:lstStyle/>
          <a:p>
            <a:pPr algn="ctr" defTabSz="685800" eaLnBrk="0" hangingPunct="0">
              <a:defRPr/>
            </a:pPr>
            <a:r>
              <a:rPr lang="en-US" sz="1349" dirty="0">
                <a:solidFill>
                  <a:schemeClr val="bg1"/>
                </a:solidFill>
                <a:latin typeface="ITC Avant Garde Std Bk"/>
                <a:cs typeface="Poppins Medium" pitchFamily="2" charset="77"/>
              </a:rPr>
              <a:t>Fixed Dose</a:t>
            </a:r>
          </a:p>
        </p:txBody>
      </p:sp>
      <p:pic>
        <p:nvPicPr>
          <p:cNvPr id="237580" name="Picture 11" descr="A screenshot of a cell phone&#10;&#10;Description automatically generated">
            <a:extLst>
              <a:ext uri="{FF2B5EF4-FFF2-40B4-BE49-F238E27FC236}">
                <a16:creationId xmlns:a16="http://schemas.microsoft.com/office/drawing/2014/main" id="{B856472B-E501-451A-B00A-1C64818B6E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39651" b="11472"/>
          <a:stretch>
            <a:fillRect/>
          </a:stretch>
        </p:blipFill>
        <p:spPr bwMode="auto">
          <a:xfrm>
            <a:off x="6021597" y="2984199"/>
            <a:ext cx="281865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a:extLst>
              <a:ext uri="{FF2B5EF4-FFF2-40B4-BE49-F238E27FC236}">
                <a16:creationId xmlns:a16="http://schemas.microsoft.com/office/drawing/2014/main" id="{95A003D2-7845-7B11-BE31-BB0BC10A6AD3}"/>
              </a:ext>
            </a:extLst>
          </p:cNvPr>
          <p:cNvSpPr/>
          <p:nvPr/>
        </p:nvSpPr>
        <p:spPr>
          <a:xfrm>
            <a:off x="340519" y="2169319"/>
            <a:ext cx="8060531" cy="2801541"/>
          </a:xfrm>
          <a:prstGeom prst="wedgeEllipseCallou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800" eaLnBrk="0" hangingPunct="0">
              <a:defRPr/>
            </a:pPr>
            <a:endParaRPr lang="en-US" sz="1499">
              <a:solidFill>
                <a:prstClr val="white"/>
              </a:solidFill>
              <a:latin typeface="Calibri" panose="020F0502020204030204"/>
              <a:cs typeface="Calibri" panose="020F0502020204030204" pitchFamily="34" charset="0"/>
            </a:endParaRPr>
          </a:p>
        </p:txBody>
      </p:sp>
      <p:sp>
        <p:nvSpPr>
          <p:cNvPr id="91139" name="Title 1">
            <a:extLst>
              <a:ext uri="{FF2B5EF4-FFF2-40B4-BE49-F238E27FC236}">
                <a16:creationId xmlns:a16="http://schemas.microsoft.com/office/drawing/2014/main" id="{8BCD5CD3-022D-BE62-7669-4EEE7F0CE5F4}"/>
              </a:ext>
            </a:extLst>
          </p:cNvPr>
          <p:cNvSpPr>
            <a:spLocks noGrp="1"/>
          </p:cNvSpPr>
          <p:nvPr>
            <p:ph type="title"/>
          </p:nvPr>
        </p:nvSpPr>
        <p:spPr/>
        <p:txBody>
          <a:bodyPr>
            <a:normAutofit/>
          </a:bodyPr>
          <a:lstStyle/>
          <a:p>
            <a:pPr>
              <a:defRPr/>
            </a:pPr>
            <a:r>
              <a:rPr lang="en-US" altLang="en-US" dirty="0"/>
              <a:t>The Importance of Education &amp; Training</a:t>
            </a:r>
          </a:p>
        </p:txBody>
      </p:sp>
      <p:sp>
        <p:nvSpPr>
          <p:cNvPr id="91140" name="Content Placeholder 2">
            <a:extLst>
              <a:ext uri="{FF2B5EF4-FFF2-40B4-BE49-F238E27FC236}">
                <a16:creationId xmlns:a16="http://schemas.microsoft.com/office/drawing/2014/main" id="{C25ED6A0-E0A1-2B8E-00BE-E2E0FF20CDBD}"/>
              </a:ext>
            </a:extLst>
          </p:cNvPr>
          <p:cNvSpPr>
            <a:spLocks noGrp="1"/>
          </p:cNvSpPr>
          <p:nvPr>
            <p:ph idx="1"/>
          </p:nvPr>
        </p:nvSpPr>
        <p:spPr>
          <a:xfrm>
            <a:off x="541735" y="2503885"/>
            <a:ext cx="8060531" cy="1895475"/>
          </a:xfrm>
        </p:spPr>
        <p:txBody>
          <a:bodyPr/>
          <a:lstStyle/>
          <a:p>
            <a:pPr marL="0" indent="0" algn="ctr">
              <a:lnSpc>
                <a:spcPct val="100000"/>
              </a:lnSpc>
              <a:buNone/>
              <a:defRPr/>
            </a:pPr>
            <a:r>
              <a:rPr lang="en-US" altLang="en-US" sz="2997" dirty="0"/>
              <a:t>“No device used in diabetes</a:t>
            </a:r>
          </a:p>
          <a:p>
            <a:pPr marL="0" indent="0" algn="ctr">
              <a:lnSpc>
                <a:spcPct val="100000"/>
              </a:lnSpc>
              <a:buNone/>
              <a:defRPr/>
            </a:pPr>
            <a:r>
              <a:rPr lang="en-US" altLang="en-US" sz="2997" dirty="0"/>
              <a:t>management works optimally </a:t>
            </a:r>
            <a:br>
              <a:rPr lang="en-US" altLang="en-US" sz="2997" dirty="0"/>
            </a:br>
            <a:r>
              <a:rPr lang="en-US" altLang="en-US" sz="2997" dirty="0"/>
              <a:t>without education, training, and ongoing support.”</a:t>
            </a:r>
          </a:p>
        </p:txBody>
      </p:sp>
      <p:sp>
        <p:nvSpPr>
          <p:cNvPr id="91141" name="Text Box 11">
            <a:extLst>
              <a:ext uri="{FF2B5EF4-FFF2-40B4-BE49-F238E27FC236}">
                <a16:creationId xmlns:a16="http://schemas.microsoft.com/office/drawing/2014/main" id="{9CE11943-B118-DE33-5B84-80872C6A7DF6}"/>
              </a:ext>
            </a:extLst>
          </p:cNvPr>
          <p:cNvSpPr txBox="1">
            <a:spLocks noChangeArrowheads="1"/>
          </p:cNvSpPr>
          <p:nvPr/>
        </p:nvSpPr>
        <p:spPr bwMode="auto">
          <a:xfrm>
            <a:off x="340519" y="5647412"/>
            <a:ext cx="6003131" cy="230704"/>
          </a:xfrm>
          <a:prstGeom prst="rect">
            <a:avLst/>
          </a:prstGeom>
          <a:noFill/>
          <a:ln>
            <a:noFill/>
          </a:ln>
        </p:spPr>
        <p:txBody>
          <a:bodyPr anchor="b">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800">
              <a:lnSpc>
                <a:spcPct val="100000"/>
              </a:lnSpc>
              <a:spcBef>
                <a:spcPct val="0"/>
              </a:spcBef>
              <a:buNone/>
              <a:defRPr/>
            </a:pPr>
            <a:r>
              <a:rPr lang="pt-BR" altLang="en-US" sz="899" dirty="0">
                <a:solidFill>
                  <a:srgbClr val="455560"/>
                </a:solidFill>
                <a:latin typeface="Calibri" panose="020F0502020204030204" pitchFamily="34" charset="0"/>
              </a:rPr>
              <a:t>ADA. Diabetes Care. </a:t>
            </a:r>
            <a:endParaRPr lang="en-US" altLang="en-US" sz="899" dirty="0">
              <a:solidFill>
                <a:srgbClr val="455560"/>
              </a:solidFill>
              <a:latin typeface="Calibri" panose="020F050202020403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0D8437-2E18-79DF-6D5B-7701A6A12225}"/>
              </a:ext>
            </a:extLst>
          </p:cNvPr>
          <p:cNvSpPr>
            <a:spLocks noGrp="1"/>
          </p:cNvSpPr>
          <p:nvPr>
            <p:ph type="title"/>
          </p:nvPr>
        </p:nvSpPr>
        <p:spPr/>
        <p:txBody>
          <a:bodyPr/>
          <a:lstStyle/>
          <a:p>
            <a:r>
              <a:rPr lang="en-US" dirty="0"/>
              <a:t>Connected Pen Settings</a:t>
            </a:r>
          </a:p>
        </p:txBody>
      </p:sp>
      <p:sp>
        <p:nvSpPr>
          <p:cNvPr id="4" name="Content Placeholder 3">
            <a:extLst>
              <a:ext uri="{FF2B5EF4-FFF2-40B4-BE49-F238E27FC236}">
                <a16:creationId xmlns:a16="http://schemas.microsoft.com/office/drawing/2014/main" id="{66578CAC-3F8F-8F1B-E720-DB74854F66D2}"/>
              </a:ext>
            </a:extLst>
          </p:cNvPr>
          <p:cNvSpPr>
            <a:spLocks noGrp="1"/>
          </p:cNvSpPr>
          <p:nvPr>
            <p:ph idx="1"/>
          </p:nvPr>
        </p:nvSpPr>
        <p:spPr>
          <a:xfrm>
            <a:off x="628650" y="1371600"/>
            <a:ext cx="7886700" cy="4805363"/>
          </a:xfrm>
        </p:spPr>
        <p:txBody>
          <a:bodyPr/>
          <a:lstStyle/>
          <a:p>
            <a:r>
              <a:rPr lang="en-US" sz="2800" dirty="0">
                <a:latin typeface="Calibri" panose="020F0502020204030204" pitchFamily="34" charset="0"/>
                <a:ea typeface="Calibri" panose="020F0502020204030204" pitchFamily="34" charset="0"/>
                <a:cs typeface="Calibri" panose="020F0502020204030204" pitchFamily="34" charset="0"/>
              </a:rPr>
              <a:t>Correction factor: rule of 1700</a:t>
            </a:r>
          </a:p>
          <a:p>
            <a:pPr lvl="1"/>
            <a:r>
              <a:rPr lang="en-US" sz="2800" dirty="0">
                <a:latin typeface="Calibri" panose="020F0502020204030204" pitchFamily="34" charset="0"/>
                <a:ea typeface="Calibri" panose="020F0502020204030204" pitchFamily="34" charset="0"/>
                <a:cs typeface="Calibri" panose="020F0502020204030204" pitchFamily="34" charset="0"/>
              </a:rPr>
              <a:t>1700/TDD</a:t>
            </a:r>
          </a:p>
          <a:p>
            <a:r>
              <a:rPr lang="en-US" sz="2800" dirty="0">
                <a:latin typeface="Calibri" panose="020F0502020204030204" pitchFamily="34" charset="0"/>
                <a:ea typeface="Calibri" panose="020F0502020204030204" pitchFamily="34" charset="0"/>
                <a:cs typeface="Calibri" panose="020F0502020204030204" pitchFamily="34" charset="0"/>
              </a:rPr>
              <a:t>May use existing MDI settings</a:t>
            </a:r>
          </a:p>
          <a:p>
            <a:pPr lvl="1"/>
            <a:r>
              <a:rPr lang="en-US" sz="2800" dirty="0">
                <a:latin typeface="Calibri" panose="020F0502020204030204" pitchFamily="34" charset="0"/>
                <a:ea typeface="Calibri" panose="020F0502020204030204" pitchFamily="34" charset="0"/>
                <a:cs typeface="Calibri" panose="020F0502020204030204" pitchFamily="34" charset="0"/>
              </a:rPr>
              <a:t>Long acting insulin</a:t>
            </a:r>
          </a:p>
          <a:p>
            <a:pPr lvl="1"/>
            <a:r>
              <a:rPr lang="en-US" sz="2800" dirty="0">
                <a:latin typeface="Calibri" panose="020F0502020204030204" pitchFamily="34" charset="0"/>
                <a:ea typeface="Calibri" panose="020F0502020204030204" pitchFamily="34" charset="0"/>
                <a:cs typeface="Calibri" panose="020F0502020204030204" pitchFamily="34" charset="0"/>
              </a:rPr>
              <a:t>Meal time doses</a:t>
            </a:r>
          </a:p>
          <a:p>
            <a:r>
              <a:rPr lang="en-US" sz="2800" dirty="0">
                <a:latin typeface="Calibri" panose="020F0502020204030204" pitchFamily="34" charset="0"/>
                <a:ea typeface="Calibri" panose="020F0502020204030204" pitchFamily="34" charset="0"/>
                <a:cs typeface="Calibri" panose="020F0502020204030204" pitchFamily="34" charset="0"/>
              </a:rPr>
              <a:t>Meal estimates:</a:t>
            </a:r>
          </a:p>
          <a:p>
            <a:pPr lvl="1"/>
            <a:r>
              <a:rPr lang="en-US" sz="2800" dirty="0">
                <a:latin typeface="Calibri" panose="020F0502020204030204" pitchFamily="34" charset="0"/>
                <a:ea typeface="Calibri" panose="020F0502020204030204" pitchFamily="34" charset="0"/>
                <a:cs typeface="Calibri" panose="020F0502020204030204" pitchFamily="34" charset="0"/>
              </a:rPr>
              <a:t>Small: 20-25% less</a:t>
            </a:r>
          </a:p>
          <a:p>
            <a:pPr lvl="1"/>
            <a:r>
              <a:rPr lang="en-US" sz="2800" dirty="0">
                <a:latin typeface="Calibri" panose="020F0502020204030204" pitchFamily="34" charset="0"/>
                <a:ea typeface="Calibri" panose="020F0502020204030204" pitchFamily="34" charset="0"/>
                <a:cs typeface="Calibri" panose="020F0502020204030204" pitchFamily="34" charset="0"/>
              </a:rPr>
              <a:t>Large: 20-25% more</a:t>
            </a:r>
          </a:p>
          <a:p>
            <a:r>
              <a:rPr lang="en-US" sz="2800" dirty="0">
                <a:latin typeface="Calibri" panose="020F0502020204030204" pitchFamily="34" charset="0"/>
                <a:ea typeface="Calibri" panose="020F0502020204030204" pitchFamily="34" charset="0"/>
                <a:cs typeface="Calibri" panose="020F0502020204030204" pitchFamily="34" charset="0"/>
              </a:rPr>
              <a:t>Carb ratios: rule of 450</a:t>
            </a:r>
          </a:p>
          <a:p>
            <a:pPr lvl="1"/>
            <a:r>
              <a:rPr lang="en-US" sz="2800" dirty="0">
                <a:latin typeface="Calibri" panose="020F0502020204030204" pitchFamily="34" charset="0"/>
                <a:ea typeface="Calibri" panose="020F0502020204030204" pitchFamily="34" charset="0"/>
                <a:cs typeface="Calibri" panose="020F0502020204030204" pitchFamily="34" charset="0"/>
              </a:rPr>
              <a:t>450/TDD</a:t>
            </a:r>
            <a:endParaRPr lang="en-US" sz="2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76861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a:extLst>
              <a:ext uri="{FF2B5EF4-FFF2-40B4-BE49-F238E27FC236}">
                <a16:creationId xmlns:a16="http://schemas.microsoft.com/office/drawing/2014/main" id="{23A25A55-7698-C779-67D9-46A6283FD77B}"/>
              </a:ext>
            </a:extLst>
          </p:cNvPr>
          <p:cNvSpPr>
            <a:spLocks noGrp="1"/>
          </p:cNvSpPr>
          <p:nvPr>
            <p:ph type="title"/>
          </p:nvPr>
        </p:nvSpPr>
        <p:spPr>
          <a:xfrm>
            <a:off x="571500" y="485774"/>
            <a:ext cx="7086600" cy="994172"/>
          </a:xfrm>
        </p:spPr>
        <p:txBody>
          <a:bodyPr/>
          <a:lstStyle/>
          <a:p>
            <a:r>
              <a:rPr lang="en-US" altLang="en-US" dirty="0"/>
              <a:t>In Summary</a:t>
            </a:r>
          </a:p>
        </p:txBody>
      </p:sp>
      <p:sp>
        <p:nvSpPr>
          <p:cNvPr id="68611" name="Content Placeholder 2">
            <a:extLst>
              <a:ext uri="{FF2B5EF4-FFF2-40B4-BE49-F238E27FC236}">
                <a16:creationId xmlns:a16="http://schemas.microsoft.com/office/drawing/2014/main" id="{26753F24-7462-C6DB-249E-2A5644851E44}"/>
              </a:ext>
            </a:extLst>
          </p:cNvPr>
          <p:cNvSpPr>
            <a:spLocks noGrp="1"/>
          </p:cNvSpPr>
          <p:nvPr>
            <p:ph idx="1"/>
          </p:nvPr>
        </p:nvSpPr>
        <p:spPr>
          <a:xfrm>
            <a:off x="571500" y="1600200"/>
            <a:ext cx="8420100" cy="3777854"/>
          </a:xfrm>
        </p:spPr>
        <p:txBody>
          <a:bodyPr/>
          <a:lstStyle/>
          <a:p>
            <a:pPr marL="171450" indent="-171450">
              <a:spcBef>
                <a:spcPts val="0"/>
              </a:spcBef>
              <a:spcAft>
                <a:spcPts val="0"/>
              </a:spcAft>
              <a:buClr>
                <a:schemeClr val="dk1"/>
              </a:buClr>
              <a:buSzPts val="2400"/>
              <a:defRPr/>
            </a:pPr>
            <a:r>
              <a:rPr lang="en-US" sz="2800" dirty="0">
                <a:latin typeface="Calibri" panose="020F0502020204030204" pitchFamily="34" charset="0"/>
                <a:ea typeface="Calibri" panose="020F0502020204030204" pitchFamily="34" charset="0"/>
                <a:cs typeface="Calibri" panose="020F0502020204030204" pitchFamily="34" charset="0"/>
              </a:rPr>
              <a:t>There are several CGM, connected pen and insulin pump options, and the DCES can help PWD select the best device for their individual needs</a:t>
            </a:r>
          </a:p>
          <a:p>
            <a:pPr>
              <a:defRPr/>
            </a:pPr>
            <a:r>
              <a:rPr lang="en-US" altLang="en-US" sz="2800" dirty="0">
                <a:latin typeface="Calibri" panose="020F0502020204030204" pitchFamily="34" charset="0"/>
                <a:ea typeface="Calibri" panose="020F0502020204030204" pitchFamily="34" charset="0"/>
                <a:cs typeface="Calibri" panose="020F0502020204030204" pitchFamily="34" charset="0"/>
              </a:rPr>
              <a:t>New era of hybrid closed loops</a:t>
            </a:r>
          </a:p>
          <a:p>
            <a:pPr>
              <a:defRPr/>
            </a:pPr>
            <a:r>
              <a:rPr lang="en-US" altLang="en-US" sz="2800" dirty="0">
                <a:latin typeface="Calibri" panose="020F0502020204030204" pitchFamily="34" charset="0"/>
                <a:ea typeface="Calibri" panose="020F0502020204030204" pitchFamily="34" charset="0"/>
                <a:cs typeface="Calibri" panose="020F0502020204030204" pitchFamily="34" charset="0"/>
              </a:rPr>
              <a:t>No artificial pancreas yet, but we are getting closer to closing the loop</a:t>
            </a:r>
            <a:endParaRPr lang="en-US" sz="2800" dirty="0">
              <a:latin typeface="Calibri" panose="020F0502020204030204" pitchFamily="34" charset="0"/>
              <a:ea typeface="Calibri" panose="020F0502020204030204" pitchFamily="34" charset="0"/>
              <a:cs typeface="Calibri" panose="020F0502020204030204" pitchFamily="34" charset="0"/>
            </a:endParaRPr>
          </a:p>
          <a:p>
            <a:pPr>
              <a:defRPr/>
            </a:pPr>
            <a:r>
              <a:rPr lang="en-US" sz="2800" dirty="0">
                <a:latin typeface="Calibri" panose="020F0502020204030204" pitchFamily="34" charset="0"/>
                <a:ea typeface="Calibri" panose="020F0502020204030204" pitchFamily="34" charset="0"/>
                <a:cs typeface="Calibri" panose="020F0502020204030204" pitchFamily="34" charset="0"/>
              </a:rPr>
              <a:t>Connected data can be used to discussion diabetes self-management with the person with diabetes and help to make meaningful changes-think DATAA</a:t>
            </a:r>
          </a:p>
        </p:txBody>
      </p:sp>
      <p:sp>
        <p:nvSpPr>
          <p:cNvPr id="239620" name="Slide Number Placeholder 3">
            <a:extLst>
              <a:ext uri="{FF2B5EF4-FFF2-40B4-BE49-F238E27FC236}">
                <a16:creationId xmlns:a16="http://schemas.microsoft.com/office/drawing/2014/main" id="{1EB7288B-D4F8-70E5-205D-06E629035ADB}"/>
              </a:ext>
            </a:extLst>
          </p:cNvPr>
          <p:cNvSpPr>
            <a:spLocks noGrp="1"/>
          </p:cNvSpPr>
          <p:nvPr>
            <p:ph type="sldNum" sz="quarter" idx="4294967295"/>
          </p:nvPr>
        </p:nvSpPr>
        <p:spPr bwMode="auto">
          <a:xfrm>
            <a:off x="7010400" y="5468541"/>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fld id="{D412C4B9-E586-40A4-8031-88E13D76F99D}" type="slidenum">
              <a:rPr lang="en-US" altLang="en-US" sz="1350">
                <a:solidFill>
                  <a:prstClr val="white"/>
                </a:solidFill>
              </a:rPr>
              <a:pPr defTabSz="685800" eaLnBrk="0" hangingPunct="0"/>
              <a:t>91</a:t>
            </a:fld>
            <a:endParaRPr lang="en-US" altLang="en-US" sz="1350">
              <a:solidFill>
                <a:prstClr val="white"/>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a:extLst>
              <a:ext uri="{FF2B5EF4-FFF2-40B4-BE49-F238E27FC236}">
                <a16:creationId xmlns:a16="http://schemas.microsoft.com/office/drawing/2014/main" id="{8AA5BFBB-E726-7713-0413-81AA4697AA16}"/>
              </a:ext>
            </a:extLst>
          </p:cNvPr>
          <p:cNvSpPr>
            <a:spLocks noGrp="1"/>
          </p:cNvSpPr>
          <p:nvPr>
            <p:ph type="ctrTitle"/>
          </p:nvPr>
        </p:nvSpPr>
        <p:spPr>
          <a:xfrm>
            <a:off x="835819" y="2032397"/>
            <a:ext cx="8314135" cy="1790700"/>
          </a:xfrm>
        </p:spPr>
        <p:txBody>
          <a:bodyPr/>
          <a:lstStyle/>
          <a:p>
            <a:r>
              <a:rPr lang="en-US" altLang="en-US"/>
              <a:t>Resources</a:t>
            </a:r>
          </a:p>
        </p:txBody>
      </p:sp>
      <p:sp>
        <p:nvSpPr>
          <p:cNvPr id="241667" name="Subtitle 2">
            <a:extLst>
              <a:ext uri="{FF2B5EF4-FFF2-40B4-BE49-F238E27FC236}">
                <a16:creationId xmlns:a16="http://schemas.microsoft.com/office/drawing/2014/main" id="{5D97C177-AB08-C3E1-8CD5-B95621126C5F}"/>
              </a:ext>
            </a:extLst>
          </p:cNvPr>
          <p:cNvSpPr>
            <a:spLocks noGrp="1"/>
          </p:cNvSpPr>
          <p:nvPr>
            <p:ph type="subTitle" idx="1"/>
          </p:nvPr>
        </p:nvSpPr>
        <p:spPr>
          <a:xfrm>
            <a:off x="845344" y="2815829"/>
            <a:ext cx="6858000" cy="983456"/>
          </a:xfrm>
        </p:spPr>
        <p:txBody>
          <a:bodyPr/>
          <a:lstStyle/>
          <a:p>
            <a:endParaRPr lang="en-US"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26FBAEDC-7918-0731-377A-D41E20374902}"/>
              </a:ext>
            </a:extLst>
          </p:cNvPr>
          <p:cNvSpPr>
            <a:spLocks noGrp="1"/>
          </p:cNvSpPr>
          <p:nvPr>
            <p:ph type="title"/>
          </p:nvPr>
        </p:nvSpPr>
        <p:spPr>
          <a:xfrm>
            <a:off x="342901" y="914401"/>
            <a:ext cx="7879556" cy="594122"/>
          </a:xfrm>
        </p:spPr>
        <p:txBody>
          <a:bodyPr/>
          <a:lstStyle/>
          <a:p>
            <a:pPr eaLnBrk="1" hangingPunct="1">
              <a:defRPr/>
            </a:pPr>
            <a:r>
              <a:rPr lang="en-US" altLang="en-US" sz="2700" dirty="0"/>
              <a:t>Collaborate: How to Share Data</a:t>
            </a:r>
            <a:endParaRPr lang="en-US" altLang="en-US" sz="2997" dirty="0"/>
          </a:p>
        </p:txBody>
      </p:sp>
      <p:graphicFrame>
        <p:nvGraphicFramePr>
          <p:cNvPr id="5" name="Google Shape;433;p73">
            <a:extLst>
              <a:ext uri="{FF2B5EF4-FFF2-40B4-BE49-F238E27FC236}">
                <a16:creationId xmlns:a16="http://schemas.microsoft.com/office/drawing/2014/main" id="{1FA851BB-C99E-0484-6A82-BA3EA0D58A85}"/>
              </a:ext>
            </a:extLst>
          </p:cNvPr>
          <p:cNvGraphicFramePr/>
          <p:nvPr/>
        </p:nvGraphicFramePr>
        <p:xfrm>
          <a:off x="142875" y="1371600"/>
          <a:ext cx="8943975" cy="4029165"/>
        </p:xfrm>
        <a:graphic>
          <a:graphicData uri="http://schemas.openxmlformats.org/drawingml/2006/table">
            <a:tbl>
              <a:tblPr firstRow="1" firstCol="1" bandRow="1">
                <a:tableStyleId>{17292A2E-F333-43FB-9621-5CBBE7FDCDCB}</a:tableStyleId>
              </a:tblPr>
              <a:tblGrid>
                <a:gridCol w="1968007">
                  <a:extLst>
                    <a:ext uri="{9D8B030D-6E8A-4147-A177-3AD203B41FA5}">
                      <a16:colId xmlns:a16="http://schemas.microsoft.com/office/drawing/2014/main" val="20000"/>
                    </a:ext>
                  </a:extLst>
                </a:gridCol>
                <a:gridCol w="2918628">
                  <a:extLst>
                    <a:ext uri="{9D8B030D-6E8A-4147-A177-3AD203B41FA5}">
                      <a16:colId xmlns:a16="http://schemas.microsoft.com/office/drawing/2014/main" val="20001"/>
                    </a:ext>
                  </a:extLst>
                </a:gridCol>
                <a:gridCol w="4057340">
                  <a:extLst>
                    <a:ext uri="{9D8B030D-6E8A-4147-A177-3AD203B41FA5}">
                      <a16:colId xmlns:a16="http://schemas.microsoft.com/office/drawing/2014/main" val="20002"/>
                    </a:ext>
                  </a:extLst>
                </a:gridCol>
              </a:tblGrid>
              <a:tr h="233797">
                <a:tc>
                  <a:txBody>
                    <a:bodyPr/>
                    <a:lstStyle/>
                    <a:p>
                      <a:pPr marL="0" marR="0" lvl="0" indent="0" algn="l" rtl="0">
                        <a:lnSpc>
                          <a:spcPct val="107000"/>
                        </a:lnSpc>
                        <a:spcBef>
                          <a:spcPts val="0"/>
                        </a:spcBef>
                        <a:spcAft>
                          <a:spcPts val="0"/>
                        </a:spcAft>
                        <a:buNone/>
                      </a:pPr>
                      <a:r>
                        <a:rPr lang="en-US" sz="1500" dirty="0">
                          <a:solidFill>
                            <a:schemeClr val="bg1"/>
                          </a:solidFill>
                        </a:rPr>
                        <a:t>System:</a:t>
                      </a:r>
                      <a:endParaRPr sz="1500" b="1" dirty="0">
                        <a:solidFill>
                          <a:schemeClr val="bg1"/>
                        </a:solidFill>
                        <a:latin typeface="+mj-lt"/>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dirty="0">
                          <a:solidFill>
                            <a:schemeClr val="bg1"/>
                          </a:solidFill>
                          <a:sym typeface="Calibri"/>
                        </a:rPr>
                        <a:t>Associated Mobile Apps</a:t>
                      </a:r>
                      <a:endParaRPr sz="1500" b="1" dirty="0">
                        <a:solidFill>
                          <a:schemeClr val="bg1"/>
                        </a:solidFill>
                        <a:latin typeface="+mj-lt"/>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dirty="0">
                          <a:solidFill>
                            <a:schemeClr val="bg1"/>
                          </a:solidFill>
                        </a:rPr>
                        <a:t>Data Sources</a:t>
                      </a:r>
                      <a:endParaRPr sz="1500" b="1" dirty="0">
                        <a:solidFill>
                          <a:schemeClr val="bg1"/>
                        </a:solidFill>
                        <a:latin typeface="+mj-lt"/>
                        <a:ea typeface="Calibri"/>
                        <a:cs typeface="Calibri"/>
                        <a:sym typeface="Calibri"/>
                      </a:endParaRPr>
                    </a:p>
                  </a:txBody>
                  <a:tcPr marL="36308" marR="36308" marT="0" marB="0">
                    <a:solidFill>
                      <a:schemeClr val="tx2"/>
                    </a:solidFill>
                  </a:tcPr>
                </a:tc>
                <a:extLst>
                  <a:ext uri="{0D108BD9-81ED-4DB2-BD59-A6C34878D82A}">
                    <a16:rowId xmlns:a16="http://schemas.microsoft.com/office/drawing/2014/main" val="10000"/>
                  </a:ext>
                </a:extLst>
              </a:tr>
              <a:tr h="478454">
                <a:tc>
                  <a:txBody>
                    <a:bodyPr/>
                    <a:lstStyle/>
                    <a:p>
                      <a:pPr marL="0" marR="0" lvl="0" indent="0" algn="l" rtl="0">
                        <a:lnSpc>
                          <a:spcPct val="107000"/>
                        </a:lnSpc>
                        <a:spcBef>
                          <a:spcPts val="0"/>
                        </a:spcBef>
                        <a:spcAft>
                          <a:spcPts val="0"/>
                        </a:spcAft>
                        <a:buNone/>
                      </a:pPr>
                      <a:r>
                        <a:rPr lang="en-US" sz="1500" b="1" dirty="0">
                          <a:solidFill>
                            <a:schemeClr val="bg1"/>
                          </a:solidFill>
                          <a:latin typeface="+mn-lt"/>
                        </a:rPr>
                        <a:t>Glooko</a:t>
                      </a:r>
                      <a:endParaRPr sz="1500" b="1" dirty="0">
                        <a:solidFill>
                          <a:schemeClr val="bg1"/>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n-lt"/>
                          <a:sym typeface="Calibri"/>
                        </a:rPr>
                        <a:t>Glooko</a:t>
                      </a:r>
                      <a:endParaRPr sz="1500" dirty="0">
                        <a:solidFill>
                          <a:schemeClr val="bg1"/>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err="1">
                          <a:solidFill>
                            <a:schemeClr val="bg1"/>
                          </a:solidFill>
                          <a:latin typeface="+mn-lt"/>
                        </a:rPr>
                        <a:t>Omnipod</a:t>
                      </a:r>
                      <a:r>
                        <a:rPr lang="en-US" sz="1500" dirty="0">
                          <a:solidFill>
                            <a:schemeClr val="bg1"/>
                          </a:solidFill>
                          <a:latin typeface="+mn-lt"/>
                        </a:rPr>
                        <a:t> 5, Dexcom, Libre, </a:t>
                      </a:r>
                      <a:r>
                        <a:rPr lang="en-US" sz="1500" dirty="0" err="1">
                          <a:solidFill>
                            <a:schemeClr val="bg1"/>
                          </a:solidFill>
                          <a:latin typeface="+mn-lt"/>
                        </a:rPr>
                        <a:t>Eversense</a:t>
                      </a:r>
                      <a:r>
                        <a:rPr lang="en-US" sz="1500" dirty="0">
                          <a:solidFill>
                            <a:schemeClr val="bg1"/>
                          </a:solidFill>
                          <a:latin typeface="+mn-lt"/>
                        </a:rPr>
                        <a:t>, many glucose meters, </a:t>
                      </a:r>
                      <a:r>
                        <a:rPr lang="en-US" sz="1500" dirty="0" err="1">
                          <a:solidFill>
                            <a:schemeClr val="bg1"/>
                          </a:solidFill>
                          <a:latin typeface="+mn-lt"/>
                        </a:rPr>
                        <a:t>InPen</a:t>
                      </a:r>
                      <a:endParaRPr sz="1500" dirty="0">
                        <a:solidFill>
                          <a:schemeClr val="bg1"/>
                        </a:solidFill>
                        <a:latin typeface="+mn-lt"/>
                      </a:endParaRPr>
                    </a:p>
                  </a:txBody>
                  <a:tcPr marL="36308" marR="36308" marT="0" marB="0" anchor="ctr"/>
                </a:tc>
                <a:extLst>
                  <a:ext uri="{0D108BD9-81ED-4DB2-BD59-A6C34878D82A}">
                    <a16:rowId xmlns:a16="http://schemas.microsoft.com/office/drawing/2014/main" val="10001"/>
                  </a:ext>
                </a:extLst>
              </a:tr>
              <a:tr h="478454">
                <a:tc>
                  <a:txBody>
                    <a:bodyPr/>
                    <a:lstStyle/>
                    <a:p>
                      <a:pPr marL="0" marR="0" lvl="0" indent="0" algn="l" rtl="0">
                        <a:lnSpc>
                          <a:spcPct val="107000"/>
                        </a:lnSpc>
                        <a:spcBef>
                          <a:spcPts val="0"/>
                        </a:spcBef>
                        <a:spcAft>
                          <a:spcPts val="0"/>
                        </a:spcAft>
                        <a:buNone/>
                      </a:pPr>
                      <a:r>
                        <a:rPr lang="en-US" sz="1500" b="1" dirty="0">
                          <a:solidFill>
                            <a:schemeClr val="bg1"/>
                          </a:solidFill>
                          <a:latin typeface="+mn-lt"/>
                        </a:rPr>
                        <a:t>Clarity</a:t>
                      </a:r>
                      <a:endParaRPr sz="1500" b="1" dirty="0">
                        <a:solidFill>
                          <a:schemeClr val="bg1"/>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baseline="0" dirty="0">
                          <a:solidFill>
                            <a:schemeClr val="bg1"/>
                          </a:solidFill>
                          <a:latin typeface="+mn-lt"/>
                          <a:sym typeface="Calibri"/>
                        </a:rPr>
                        <a:t>Dexcom G6, G7, Clarity, Dexcom Follow,</a:t>
                      </a:r>
                      <a:endParaRPr sz="1500" dirty="0">
                        <a:solidFill>
                          <a:schemeClr val="bg1"/>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n-lt"/>
                        </a:rPr>
                        <a:t>Dexcom, InPen</a:t>
                      </a:r>
                      <a:endParaRPr sz="1500" dirty="0">
                        <a:solidFill>
                          <a:schemeClr val="bg1"/>
                        </a:solidFill>
                        <a:latin typeface="+mn-lt"/>
                      </a:endParaRPr>
                    </a:p>
                    <a:p>
                      <a:pPr marL="0" marR="0" lvl="0" indent="0" algn="l" rtl="0">
                        <a:lnSpc>
                          <a:spcPct val="107000"/>
                        </a:lnSpc>
                        <a:spcBef>
                          <a:spcPts val="0"/>
                        </a:spcBef>
                        <a:spcAft>
                          <a:spcPts val="0"/>
                        </a:spcAft>
                        <a:buNone/>
                      </a:pPr>
                      <a:r>
                        <a:rPr lang="en-US" sz="1500" dirty="0">
                          <a:solidFill>
                            <a:schemeClr val="bg1"/>
                          </a:solidFill>
                          <a:latin typeface="+mn-lt"/>
                        </a:rPr>
                        <a:t> </a:t>
                      </a:r>
                      <a:endParaRPr sz="1500" dirty="0">
                        <a:solidFill>
                          <a:schemeClr val="bg1"/>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2"/>
                  </a:ext>
                </a:extLst>
              </a:tr>
              <a:tr h="478454">
                <a:tc>
                  <a:txBody>
                    <a:bodyPr/>
                    <a:lstStyle/>
                    <a:p>
                      <a:pPr marL="0" marR="0" lvl="0" indent="0" algn="l" rtl="0">
                        <a:lnSpc>
                          <a:spcPct val="107000"/>
                        </a:lnSpc>
                        <a:spcBef>
                          <a:spcPts val="0"/>
                        </a:spcBef>
                        <a:spcAft>
                          <a:spcPts val="0"/>
                        </a:spcAft>
                        <a:buNone/>
                      </a:pPr>
                      <a:r>
                        <a:rPr lang="en-US" sz="1500" b="1" dirty="0">
                          <a:solidFill>
                            <a:schemeClr val="bg1"/>
                          </a:solidFill>
                          <a:latin typeface="+mn-lt"/>
                        </a:rPr>
                        <a:t>LibreView</a:t>
                      </a:r>
                      <a:endParaRPr sz="1500" b="1" dirty="0">
                        <a:solidFill>
                          <a:schemeClr val="bg1"/>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n-lt"/>
                          <a:sym typeface="Calibri"/>
                        </a:rPr>
                        <a:t>LibreLink, LibreLinkUp,  Libre, Libre 2, Libre 3</a:t>
                      </a:r>
                      <a:endParaRPr sz="1500" dirty="0">
                        <a:solidFill>
                          <a:schemeClr val="bg1"/>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n-lt"/>
                        </a:rPr>
                        <a:t>Libre 14 day, Libre 2+, Libre 3+</a:t>
                      </a:r>
                      <a:endParaRPr sz="1500" dirty="0">
                        <a:solidFill>
                          <a:schemeClr val="bg1"/>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3"/>
                  </a:ext>
                </a:extLst>
              </a:tr>
              <a:tr h="390152">
                <a:tc>
                  <a:txBody>
                    <a:bodyPr/>
                    <a:lstStyle/>
                    <a:p>
                      <a:pPr marL="0" marR="0" lvl="0" indent="0" algn="l" rtl="0">
                        <a:lnSpc>
                          <a:spcPct val="107000"/>
                        </a:lnSpc>
                        <a:spcBef>
                          <a:spcPts val="0"/>
                        </a:spcBef>
                        <a:spcAft>
                          <a:spcPts val="0"/>
                        </a:spcAft>
                        <a:buNone/>
                      </a:pPr>
                      <a:r>
                        <a:rPr lang="en-US" sz="1500" b="1" dirty="0">
                          <a:solidFill>
                            <a:schemeClr val="bg1"/>
                          </a:solidFill>
                          <a:latin typeface="+mn-lt"/>
                        </a:rPr>
                        <a:t>Carelink</a:t>
                      </a:r>
                      <a:endParaRPr sz="1500" b="1" dirty="0">
                        <a:solidFill>
                          <a:schemeClr val="bg1"/>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err="1">
                          <a:solidFill>
                            <a:schemeClr val="bg1"/>
                          </a:solidFill>
                          <a:latin typeface="+mn-lt"/>
                          <a:ea typeface="Calibri"/>
                          <a:cs typeface="Calibri"/>
                          <a:sym typeface="Calibri"/>
                        </a:rPr>
                        <a:t>MiniMed</a:t>
                      </a:r>
                      <a:r>
                        <a:rPr lang="en-US" sz="1500" dirty="0">
                          <a:solidFill>
                            <a:schemeClr val="bg1"/>
                          </a:solidFill>
                          <a:latin typeface="+mn-lt"/>
                          <a:ea typeface="Calibri"/>
                          <a:cs typeface="Calibri"/>
                          <a:sym typeface="Calibri"/>
                        </a:rPr>
                        <a:t> Connect, </a:t>
                      </a:r>
                      <a:r>
                        <a:rPr lang="en-US" sz="1500" dirty="0" err="1">
                          <a:solidFill>
                            <a:schemeClr val="bg1"/>
                          </a:solidFill>
                          <a:latin typeface="+mn-lt"/>
                          <a:ea typeface="Calibri"/>
                          <a:cs typeface="Calibri"/>
                          <a:sym typeface="Calibri"/>
                        </a:rPr>
                        <a:t>Carelink</a:t>
                      </a:r>
                      <a:r>
                        <a:rPr lang="en-US" sz="1500" dirty="0">
                          <a:solidFill>
                            <a:schemeClr val="bg1"/>
                          </a:solidFill>
                          <a:latin typeface="+mn-lt"/>
                          <a:ea typeface="Calibri"/>
                          <a:cs typeface="Calibri"/>
                          <a:sym typeface="Calibri"/>
                        </a:rPr>
                        <a:t> Connect</a:t>
                      </a:r>
                      <a:endParaRPr sz="1500" dirty="0">
                        <a:solidFill>
                          <a:schemeClr val="bg1"/>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n-lt"/>
                        </a:rPr>
                        <a:t>780G, Simplera, Instinct, </a:t>
                      </a:r>
                      <a:r>
                        <a:rPr lang="en-US" sz="1500" dirty="0" err="1">
                          <a:solidFill>
                            <a:schemeClr val="bg1"/>
                          </a:solidFill>
                          <a:latin typeface="+mn-lt"/>
                        </a:rPr>
                        <a:t>InPen</a:t>
                      </a:r>
                      <a:endParaRPr sz="1500" dirty="0">
                        <a:solidFill>
                          <a:schemeClr val="bg1"/>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4"/>
                  </a:ext>
                </a:extLst>
              </a:tr>
              <a:tr h="723111">
                <a:tc>
                  <a:txBody>
                    <a:bodyPr/>
                    <a:lstStyle/>
                    <a:p>
                      <a:pPr marL="0" marR="0" lvl="0" indent="0" algn="l" rtl="0">
                        <a:lnSpc>
                          <a:spcPct val="107000"/>
                        </a:lnSpc>
                        <a:spcBef>
                          <a:spcPts val="0"/>
                        </a:spcBef>
                        <a:spcAft>
                          <a:spcPts val="0"/>
                        </a:spcAft>
                        <a:buNone/>
                      </a:pPr>
                      <a:r>
                        <a:rPr lang="en-US" sz="1500" b="1" dirty="0">
                          <a:solidFill>
                            <a:schemeClr val="bg1"/>
                          </a:solidFill>
                          <a:latin typeface="+mn-lt"/>
                        </a:rPr>
                        <a:t>Tidepool</a:t>
                      </a:r>
                      <a:endParaRPr sz="1500" b="1" dirty="0">
                        <a:solidFill>
                          <a:schemeClr val="bg1"/>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n-lt"/>
                          <a:sym typeface="Calibri"/>
                        </a:rPr>
                        <a:t>Tidepool Mobile</a:t>
                      </a:r>
                      <a:endParaRPr sz="1500" dirty="0">
                        <a:solidFill>
                          <a:schemeClr val="bg1"/>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err="1">
                          <a:solidFill>
                            <a:schemeClr val="bg1"/>
                          </a:solidFill>
                          <a:latin typeface="+mn-lt"/>
                        </a:rPr>
                        <a:t>Twiist</a:t>
                      </a:r>
                      <a:r>
                        <a:rPr lang="en-US" sz="1500" dirty="0">
                          <a:solidFill>
                            <a:schemeClr val="bg1"/>
                          </a:solidFill>
                          <a:latin typeface="+mn-lt"/>
                        </a:rPr>
                        <a:t>,, Dexcom, Libre,  many glucose meters, InPen</a:t>
                      </a:r>
                      <a:endParaRPr sz="1500" dirty="0">
                        <a:solidFill>
                          <a:schemeClr val="bg1"/>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5"/>
                  </a:ext>
                </a:extLst>
              </a:tr>
              <a:tr h="478401">
                <a:tc>
                  <a:txBody>
                    <a:bodyPr/>
                    <a:lstStyle/>
                    <a:p>
                      <a:pPr marL="0" marR="0" lvl="0" indent="0" algn="l" rtl="0">
                        <a:lnSpc>
                          <a:spcPct val="107000"/>
                        </a:lnSpc>
                        <a:spcBef>
                          <a:spcPts val="0"/>
                        </a:spcBef>
                        <a:spcAft>
                          <a:spcPts val="0"/>
                        </a:spcAft>
                        <a:buNone/>
                      </a:pPr>
                      <a:r>
                        <a:rPr lang="en-US" sz="1500" b="1" dirty="0">
                          <a:solidFill>
                            <a:schemeClr val="bg1"/>
                          </a:solidFill>
                          <a:latin typeface="+mn-lt"/>
                          <a:ea typeface="Calibri"/>
                          <a:cs typeface="Calibri"/>
                          <a:sym typeface="Calibri"/>
                        </a:rPr>
                        <a:t>Source</a:t>
                      </a:r>
                      <a:endParaRPr sz="1500" b="1" dirty="0">
                        <a:solidFill>
                          <a:schemeClr val="bg1"/>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n-lt"/>
                          <a:ea typeface="Calibri"/>
                          <a:cs typeface="Calibri"/>
                          <a:sym typeface="Calibri"/>
                        </a:rPr>
                        <a:t>Tandem t:slim mobile app, Tandem </a:t>
                      </a:r>
                      <a:r>
                        <a:rPr lang="en-US" sz="1500" dirty="0" err="1">
                          <a:solidFill>
                            <a:schemeClr val="bg1"/>
                          </a:solidFill>
                          <a:latin typeface="+mn-lt"/>
                          <a:ea typeface="Calibri"/>
                          <a:cs typeface="Calibri"/>
                          <a:sym typeface="Calibri"/>
                        </a:rPr>
                        <a:t>mobi</a:t>
                      </a:r>
                      <a:r>
                        <a:rPr lang="en-US" sz="1500" dirty="0">
                          <a:solidFill>
                            <a:schemeClr val="bg1"/>
                          </a:solidFill>
                          <a:latin typeface="+mn-lt"/>
                          <a:ea typeface="Calibri"/>
                          <a:cs typeface="Calibri"/>
                          <a:sym typeface="Calibri"/>
                        </a:rPr>
                        <a:t> mobile app</a:t>
                      </a:r>
                      <a:endParaRPr sz="1500" dirty="0">
                        <a:solidFill>
                          <a:schemeClr val="bg1"/>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n-lt"/>
                          <a:ea typeface="Calibri"/>
                          <a:cs typeface="Calibri"/>
                          <a:sym typeface="Calibri"/>
                        </a:rPr>
                        <a:t>T:Slim X2, Mobi </a:t>
                      </a:r>
                      <a:endParaRPr sz="1500" dirty="0">
                        <a:solidFill>
                          <a:schemeClr val="bg1"/>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6"/>
                  </a:ext>
                </a:extLst>
              </a:tr>
              <a:tr h="478454">
                <a:tc>
                  <a:txBody>
                    <a:bodyPr/>
                    <a:lstStyle/>
                    <a:p>
                      <a:pPr marL="0" marR="0" lvl="0" indent="0" algn="l" rtl="0">
                        <a:lnSpc>
                          <a:spcPct val="107000"/>
                        </a:lnSpc>
                        <a:spcBef>
                          <a:spcPts val="0"/>
                        </a:spcBef>
                        <a:spcAft>
                          <a:spcPts val="0"/>
                        </a:spcAft>
                        <a:buNone/>
                      </a:pPr>
                      <a:r>
                        <a:rPr lang="en-US" sz="1500" b="1" dirty="0">
                          <a:solidFill>
                            <a:schemeClr val="bg1"/>
                          </a:solidFill>
                          <a:latin typeface="+mn-lt"/>
                        </a:rPr>
                        <a:t>Eversense Data Management System</a:t>
                      </a:r>
                      <a:endParaRPr sz="1500" b="1" dirty="0">
                        <a:solidFill>
                          <a:schemeClr val="bg1"/>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chemeClr val="bg1"/>
                          </a:solidFill>
                          <a:latin typeface="+mn-lt"/>
                          <a:sym typeface="Calibri"/>
                        </a:rPr>
                        <a:t>Eversense</a:t>
                      </a:r>
                      <a:endParaRPr sz="1500" dirty="0">
                        <a:solidFill>
                          <a:schemeClr val="bg1"/>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n-lt"/>
                        </a:rPr>
                        <a:t>Eversense</a:t>
                      </a:r>
                      <a:endParaRPr sz="1500" dirty="0">
                        <a:solidFill>
                          <a:schemeClr val="bg1"/>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7"/>
                  </a:ext>
                </a:extLst>
              </a:tr>
              <a:tr h="289888">
                <a:tc>
                  <a:txBody>
                    <a:bodyPr/>
                    <a:lstStyle/>
                    <a:p>
                      <a:pPr marL="0" marR="0" lvl="0" indent="0" algn="l" rtl="0">
                        <a:lnSpc>
                          <a:spcPct val="107000"/>
                        </a:lnSpc>
                        <a:spcBef>
                          <a:spcPts val="0"/>
                        </a:spcBef>
                        <a:spcAft>
                          <a:spcPts val="0"/>
                        </a:spcAft>
                        <a:buNone/>
                      </a:pPr>
                      <a:r>
                        <a:rPr lang="en-US" sz="1500" b="1" dirty="0">
                          <a:solidFill>
                            <a:schemeClr val="bg1"/>
                          </a:solidFill>
                          <a:latin typeface="+mn-lt"/>
                          <a:sym typeface="Calibri"/>
                        </a:rPr>
                        <a:t>InPen Insights Report</a:t>
                      </a:r>
                      <a:endParaRPr sz="1500" b="1" dirty="0">
                        <a:solidFill>
                          <a:schemeClr val="bg1"/>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err="1">
                          <a:solidFill>
                            <a:schemeClr val="bg1"/>
                          </a:solidFill>
                          <a:latin typeface="+mn-lt"/>
                          <a:sym typeface="Calibri"/>
                        </a:rPr>
                        <a:t>InPen</a:t>
                      </a:r>
                      <a:endParaRPr sz="1500" dirty="0">
                        <a:solidFill>
                          <a:schemeClr val="bg1"/>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chemeClr val="bg1"/>
                          </a:solidFill>
                          <a:latin typeface="+mn-lt"/>
                          <a:sym typeface="Calibri"/>
                        </a:rPr>
                        <a:t>InPen, Dexcom, </a:t>
                      </a:r>
                      <a:r>
                        <a:rPr lang="en-US" sz="1500" dirty="0" err="1">
                          <a:solidFill>
                            <a:schemeClr val="bg1"/>
                          </a:solidFill>
                          <a:latin typeface="+mn-lt"/>
                          <a:sym typeface="Calibri"/>
                        </a:rPr>
                        <a:t>Simplera</a:t>
                      </a:r>
                      <a:endParaRPr sz="1500" dirty="0">
                        <a:solidFill>
                          <a:schemeClr val="bg1"/>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8"/>
                  </a:ext>
                </a:extLst>
              </a:tr>
            </a:tbl>
          </a:graphicData>
        </a:graphic>
      </p:graphicFrame>
    </p:spTree>
  </p:cSld>
  <p:clrMapOvr>
    <a:masterClrMapping/>
  </p:clrMapOvr>
  <p:transition spd="slow"/>
  <p:extLst>
    <p:ext uri="{6950BFC3-D8DA-4A85-94F7-54DA5524770B}">
      <p188:commentRel xmlns:p188="http://schemas.microsoft.com/office/powerpoint/2018/8/main" r:id="rId3"/>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7788-112B-77D7-A9D7-14AE233E8E1D}"/>
            </a:ext>
          </a:extLst>
        </p:cNvPr>
        <p:cNvGrpSpPr/>
        <p:nvPr/>
      </p:nvGrpSpPr>
      <p:grpSpPr>
        <a:xfrm>
          <a:off x="0" y="0"/>
          <a:ext cx="0" cy="0"/>
          <a:chOff x="0" y="0"/>
          <a:chExt cx="0" cy="0"/>
        </a:xfrm>
      </p:grpSpPr>
      <p:pic>
        <p:nvPicPr>
          <p:cNvPr id="133122" name="Picture 2">
            <a:extLst>
              <a:ext uri="{FF2B5EF4-FFF2-40B4-BE49-F238E27FC236}">
                <a16:creationId xmlns:a16="http://schemas.microsoft.com/office/drawing/2014/main" id="{37A13764-38EF-29DF-FB6C-F962CF25A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5467"/>
            <a:ext cx="1657350" cy="262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3">
            <a:extLst>
              <a:ext uri="{FF2B5EF4-FFF2-40B4-BE49-F238E27FC236}">
                <a16:creationId xmlns:a16="http://schemas.microsoft.com/office/drawing/2014/main" id="{EA9E7074-9D82-40DF-6102-1146ED72F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438" y="1735428"/>
            <a:ext cx="2781300" cy="135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4" descr="Graphical user interface, application&#10;&#10;Description automatically generated">
            <a:extLst>
              <a:ext uri="{FF2B5EF4-FFF2-40B4-BE49-F238E27FC236}">
                <a16:creationId xmlns:a16="http://schemas.microsoft.com/office/drawing/2014/main" id="{4D00DCDF-FA2A-E0C4-B73B-5B3CFE59CE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1865" y="1630099"/>
            <a:ext cx="1482089" cy="234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TextBox 1">
            <a:extLst>
              <a:ext uri="{FF2B5EF4-FFF2-40B4-BE49-F238E27FC236}">
                <a16:creationId xmlns:a16="http://schemas.microsoft.com/office/drawing/2014/main" id="{7E548A5B-303D-6BA5-83F7-BE2B12EB71EF}"/>
              </a:ext>
            </a:extLst>
          </p:cNvPr>
          <p:cNvSpPr txBox="1">
            <a:spLocks noChangeArrowheads="1"/>
          </p:cNvSpPr>
          <p:nvPr/>
        </p:nvSpPr>
        <p:spPr bwMode="auto">
          <a:xfrm>
            <a:off x="1595340" y="2075260"/>
            <a:ext cx="1370410" cy="92294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hangingPunct="0">
              <a:lnSpc>
                <a:spcPct val="100000"/>
              </a:lnSpc>
              <a:spcBef>
                <a:spcPct val="0"/>
              </a:spcBef>
              <a:buNone/>
              <a:defRPr/>
            </a:pPr>
            <a:r>
              <a:rPr lang="en-US" altLang="en-US" sz="1799" dirty="0" err="1">
                <a:solidFill>
                  <a:srgbClr val="44546A"/>
                </a:solidFill>
                <a:latin typeface="Montserrat" panose="02000505000000020004" pitchFamily="2" charset="0"/>
              </a:rPr>
              <a:t>MiniMed</a:t>
            </a:r>
            <a:r>
              <a:rPr lang="en-US" altLang="en-US" sz="1799" dirty="0">
                <a:solidFill>
                  <a:srgbClr val="44546A"/>
                </a:solidFill>
                <a:latin typeface="Montserrat" panose="02000505000000020004" pitchFamily="2" charset="0"/>
              </a:rPr>
              <a:t> Virtual Pumps </a:t>
            </a:r>
          </a:p>
        </p:txBody>
      </p:sp>
      <p:sp>
        <p:nvSpPr>
          <p:cNvPr id="141320" name="TextBox 7">
            <a:extLst>
              <a:ext uri="{FF2B5EF4-FFF2-40B4-BE49-F238E27FC236}">
                <a16:creationId xmlns:a16="http://schemas.microsoft.com/office/drawing/2014/main" id="{7E46505C-2280-2087-370B-EF64C6DFC2A0}"/>
              </a:ext>
            </a:extLst>
          </p:cNvPr>
          <p:cNvSpPr txBox="1">
            <a:spLocks noChangeArrowheads="1"/>
          </p:cNvSpPr>
          <p:nvPr/>
        </p:nvSpPr>
        <p:spPr bwMode="auto">
          <a:xfrm>
            <a:off x="7043192" y="4145493"/>
            <a:ext cx="2085975" cy="646074"/>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hangingPunct="0">
              <a:lnSpc>
                <a:spcPct val="100000"/>
              </a:lnSpc>
              <a:spcBef>
                <a:spcPct val="0"/>
              </a:spcBef>
              <a:buNone/>
              <a:defRPr/>
            </a:pPr>
            <a:r>
              <a:rPr lang="en-US" altLang="en-US" sz="1799" dirty="0" err="1">
                <a:solidFill>
                  <a:prstClr val="white"/>
                </a:solidFill>
                <a:latin typeface="Montserrat" panose="02000505000000020004" pitchFamily="2" charset="0"/>
              </a:rPr>
              <a:t>Omnipod</a:t>
            </a:r>
            <a:r>
              <a:rPr lang="en-US" altLang="en-US" sz="1799" dirty="0">
                <a:solidFill>
                  <a:prstClr val="white"/>
                </a:solidFill>
                <a:latin typeface="Montserrat" panose="02000505000000020004" pitchFamily="2" charset="0"/>
              </a:rPr>
              <a:t> 5 Simulator</a:t>
            </a:r>
          </a:p>
        </p:txBody>
      </p:sp>
      <p:sp>
        <p:nvSpPr>
          <p:cNvPr id="141322" name="TextBox 1">
            <a:extLst>
              <a:ext uri="{FF2B5EF4-FFF2-40B4-BE49-F238E27FC236}">
                <a16:creationId xmlns:a16="http://schemas.microsoft.com/office/drawing/2014/main" id="{ACF9100A-C73D-39CC-2729-21991748E58A}"/>
              </a:ext>
            </a:extLst>
          </p:cNvPr>
          <p:cNvSpPr txBox="1">
            <a:spLocks noChangeArrowheads="1"/>
          </p:cNvSpPr>
          <p:nvPr/>
        </p:nvSpPr>
        <p:spPr bwMode="auto">
          <a:xfrm>
            <a:off x="3067785" y="3197145"/>
            <a:ext cx="2780110" cy="646074"/>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hangingPunct="0">
              <a:lnSpc>
                <a:spcPct val="100000"/>
              </a:lnSpc>
              <a:spcBef>
                <a:spcPct val="0"/>
              </a:spcBef>
              <a:buNone/>
              <a:defRPr/>
            </a:pPr>
            <a:r>
              <a:rPr lang="en-US" altLang="en-US" sz="1799" dirty="0">
                <a:solidFill>
                  <a:prstClr val="white"/>
                </a:solidFill>
                <a:latin typeface="Montserrat" panose="02000505000000020004" pitchFamily="2" charset="0"/>
              </a:rPr>
              <a:t>T:simulator app</a:t>
            </a:r>
          </a:p>
          <a:p>
            <a:pPr defTabSz="685800" eaLnBrk="0" hangingPunct="0">
              <a:lnSpc>
                <a:spcPct val="100000"/>
              </a:lnSpc>
              <a:spcBef>
                <a:spcPct val="0"/>
              </a:spcBef>
              <a:buNone/>
              <a:defRPr/>
            </a:pPr>
            <a:endParaRPr lang="en-US" altLang="en-US" sz="1799" dirty="0">
              <a:solidFill>
                <a:prstClr val="white"/>
              </a:solidFill>
              <a:latin typeface="Montserrat" panose="02000505000000020004" pitchFamily="2" charset="0"/>
            </a:endParaRPr>
          </a:p>
        </p:txBody>
      </p:sp>
      <p:pic>
        <p:nvPicPr>
          <p:cNvPr id="3" name="Picture 2">
            <a:extLst>
              <a:ext uri="{FF2B5EF4-FFF2-40B4-BE49-F238E27FC236}">
                <a16:creationId xmlns:a16="http://schemas.microsoft.com/office/drawing/2014/main" id="{82FAD1DE-784F-6BB5-C008-53DACC8453C6}"/>
              </a:ext>
            </a:extLst>
          </p:cNvPr>
          <p:cNvPicPr>
            <a:picLocks noChangeAspect="1"/>
          </p:cNvPicPr>
          <p:nvPr/>
        </p:nvPicPr>
        <p:blipFill>
          <a:blip r:embed="rId7"/>
          <a:stretch>
            <a:fillRect/>
          </a:stretch>
        </p:blipFill>
        <p:spPr>
          <a:xfrm>
            <a:off x="2280545" y="4145494"/>
            <a:ext cx="1047791" cy="1542791"/>
          </a:xfrm>
          <a:prstGeom prst="rect">
            <a:avLst/>
          </a:prstGeom>
        </p:spPr>
      </p:pic>
      <p:sp>
        <p:nvSpPr>
          <p:cNvPr id="4" name="TextBox 1">
            <a:extLst>
              <a:ext uri="{FF2B5EF4-FFF2-40B4-BE49-F238E27FC236}">
                <a16:creationId xmlns:a16="http://schemas.microsoft.com/office/drawing/2014/main" id="{98793228-5F9A-5452-2885-5184BFDF76FB}"/>
              </a:ext>
            </a:extLst>
          </p:cNvPr>
          <p:cNvSpPr txBox="1">
            <a:spLocks noChangeArrowheads="1"/>
          </p:cNvSpPr>
          <p:nvPr/>
        </p:nvSpPr>
        <p:spPr bwMode="auto">
          <a:xfrm>
            <a:off x="469849" y="5438947"/>
            <a:ext cx="4820533" cy="538481"/>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hangingPunct="0">
              <a:lnSpc>
                <a:spcPct val="100000"/>
              </a:lnSpc>
              <a:spcBef>
                <a:spcPct val="0"/>
              </a:spcBef>
              <a:buNone/>
              <a:defRPr/>
            </a:pPr>
            <a:r>
              <a:rPr lang="en-US" altLang="en-US" sz="1799" dirty="0" err="1">
                <a:solidFill>
                  <a:srgbClr val="44546A"/>
                </a:solidFill>
                <a:latin typeface="Montserrat" panose="02000505000000020004" pitchFamily="2" charset="0"/>
              </a:rPr>
              <a:t>iLet</a:t>
            </a:r>
            <a:r>
              <a:rPr lang="en-US" altLang="en-US" sz="1799" dirty="0">
                <a:solidFill>
                  <a:srgbClr val="44546A"/>
                </a:solidFill>
                <a:latin typeface="Montserrat" panose="02000505000000020004" pitchFamily="2" charset="0"/>
              </a:rPr>
              <a:t> simulator</a:t>
            </a:r>
          </a:p>
          <a:p>
            <a:pPr defTabSz="685800" eaLnBrk="0" hangingPunct="0">
              <a:lnSpc>
                <a:spcPct val="100000"/>
              </a:lnSpc>
              <a:spcBef>
                <a:spcPct val="0"/>
              </a:spcBef>
              <a:buNone/>
              <a:defRPr/>
            </a:pPr>
            <a:r>
              <a:rPr lang="en-US" altLang="en-US" sz="1100" dirty="0">
                <a:solidFill>
                  <a:prstClr val="white"/>
                </a:solidFill>
                <a:latin typeface="Montserrat" panose="02000505000000020004" pitchFamily="2" charset="0"/>
                <a:hlinkClick r:id="rId8"/>
              </a:rPr>
              <a:t>https://simulatorapp.betabionicsweb.com/SimulatorEntry</a:t>
            </a:r>
            <a:r>
              <a:rPr lang="en-US" altLang="en-US" sz="1100" dirty="0">
                <a:solidFill>
                  <a:prstClr val="white"/>
                </a:solidFill>
                <a:latin typeface="Montserrat" panose="02000505000000020004" pitchFamily="2" charset="0"/>
              </a:rPr>
              <a:t> </a:t>
            </a:r>
          </a:p>
        </p:txBody>
      </p:sp>
      <p:sp>
        <p:nvSpPr>
          <p:cNvPr id="6" name="TextBox 5">
            <a:extLst>
              <a:ext uri="{FF2B5EF4-FFF2-40B4-BE49-F238E27FC236}">
                <a16:creationId xmlns:a16="http://schemas.microsoft.com/office/drawing/2014/main" id="{B29C4968-C212-A49A-708E-6762D7C902C6}"/>
              </a:ext>
            </a:extLst>
          </p:cNvPr>
          <p:cNvSpPr txBox="1"/>
          <p:nvPr/>
        </p:nvSpPr>
        <p:spPr>
          <a:xfrm>
            <a:off x="194944" y="3683829"/>
            <a:ext cx="4572000" cy="461665"/>
          </a:xfrm>
          <a:prstGeom prst="rect">
            <a:avLst/>
          </a:prstGeom>
          <a:noFill/>
        </p:spPr>
        <p:txBody>
          <a:bodyPr wrap="square">
            <a:spAutoFit/>
          </a:bodyPr>
          <a:lstStyle/>
          <a:p>
            <a:pPr defTabSz="685800" eaLnBrk="0" hangingPunct="0"/>
            <a:r>
              <a:rPr lang="en-US" sz="1350" dirty="0">
                <a:solidFill>
                  <a:prstClr val="white"/>
                </a:solidFill>
                <a:latin typeface="Montserrat" panose="02000505000000020004" pitchFamily="2" charset="0"/>
                <a:hlinkClick r:id="rId9"/>
              </a:rPr>
              <a:t>Virtual Pump Demo | Medtronic</a:t>
            </a:r>
            <a:r>
              <a:rPr lang="en-US" sz="1350" dirty="0">
                <a:solidFill>
                  <a:prstClr val="white"/>
                </a:solidFill>
                <a:latin typeface="Montserrat" panose="02000505000000020004" pitchFamily="2" charset="0"/>
              </a:rPr>
              <a:t> </a:t>
            </a:r>
            <a:r>
              <a:rPr lang="en-US" sz="1050" dirty="0">
                <a:solidFill>
                  <a:prstClr val="white"/>
                </a:solidFill>
                <a:latin typeface="Montserrat" panose="02000505000000020004" pitchFamily="2" charset="0"/>
              </a:rPr>
              <a:t>(</a:t>
            </a:r>
            <a:r>
              <a:rPr lang="en-US" sz="1050" dirty="0">
                <a:solidFill>
                  <a:prstClr val="white"/>
                </a:solidFill>
                <a:latin typeface="Montserrat" panose="02000505000000020004" pitchFamily="2" charset="0"/>
                <a:hlinkClick r:id="rId9"/>
              </a:rPr>
              <a:t>https://www.medtronicdiabetes.com/minimed-virtual-pump</a:t>
            </a:r>
            <a:r>
              <a:rPr lang="en-US" sz="1050" dirty="0">
                <a:solidFill>
                  <a:prstClr val="white"/>
                </a:solidFill>
                <a:latin typeface="Montserrat" panose="02000505000000020004" pitchFamily="2" charset="0"/>
              </a:rPr>
              <a:t>) </a:t>
            </a:r>
            <a:endParaRPr lang="en-US" sz="1350" dirty="0">
              <a:solidFill>
                <a:prstClr val="white"/>
              </a:solidFill>
              <a:latin typeface="Montserrat" panose="02000505000000020004" pitchFamily="2" charset="0"/>
            </a:endParaRPr>
          </a:p>
        </p:txBody>
      </p:sp>
      <p:sp>
        <p:nvSpPr>
          <p:cNvPr id="2" name="TextBox 1">
            <a:extLst>
              <a:ext uri="{FF2B5EF4-FFF2-40B4-BE49-F238E27FC236}">
                <a16:creationId xmlns:a16="http://schemas.microsoft.com/office/drawing/2014/main" id="{EA3F02B9-65B0-C526-583A-7112D1E03F8C}"/>
              </a:ext>
            </a:extLst>
          </p:cNvPr>
          <p:cNvSpPr txBox="1"/>
          <p:nvPr/>
        </p:nvSpPr>
        <p:spPr>
          <a:xfrm>
            <a:off x="6602589" y="5241022"/>
            <a:ext cx="2312036" cy="638636"/>
          </a:xfrm>
          <a:prstGeom prst="rect">
            <a:avLst/>
          </a:prstGeom>
          <a:noFill/>
        </p:spPr>
        <p:txBody>
          <a:bodyPr wrap="square" rtlCol="0">
            <a:spAutoFit/>
          </a:bodyPr>
          <a:lstStyle/>
          <a:p>
            <a:pPr defTabSz="685800" eaLnBrk="0" hangingPunct="0"/>
            <a:r>
              <a:rPr lang="en-US" sz="1350" dirty="0">
                <a:solidFill>
                  <a:prstClr val="white"/>
                </a:solidFill>
                <a:latin typeface="Montserrat" panose="02000505000000020004" pitchFamily="2" charset="0"/>
                <a:hlinkClick r:id="rId10">
                  <a:extLst>
                    <a:ext uri="{A12FA001-AC4F-418D-AE19-62706E023703}">
                      <ahyp:hlinkClr xmlns:ahyp="http://schemas.microsoft.com/office/drawing/2018/hyperlinkcolor" val="tx"/>
                    </a:ext>
                  </a:extLst>
                </a:hlinkClick>
              </a:rPr>
              <a:t>Mobi</a:t>
            </a:r>
            <a:r>
              <a:rPr lang="en-US" sz="1350" dirty="0">
                <a:solidFill>
                  <a:prstClr val="white"/>
                </a:solidFill>
                <a:latin typeface="Montserrat" panose="02000505000000020004" pitchFamily="2" charset="0"/>
              </a:rPr>
              <a:t> </a:t>
            </a:r>
            <a:r>
              <a:rPr lang="en-US" sz="1100" dirty="0">
                <a:solidFill>
                  <a:prstClr val="white"/>
                </a:solidFill>
                <a:latin typeface="Montserrat" panose="02000505000000020004" pitchFamily="2" charset="0"/>
              </a:rPr>
              <a:t>(</a:t>
            </a:r>
            <a:r>
              <a:rPr lang="en-US" sz="1100" dirty="0">
                <a:solidFill>
                  <a:prstClr val="white"/>
                </a:solidFill>
                <a:latin typeface="Montserrat" panose="02000505000000020004" pitchFamily="2" charset="0"/>
                <a:hlinkClick r:id="rId11"/>
              </a:rPr>
              <a:t>https://main.dugvvq4v5elvs.amplifyapp.com/dashboard</a:t>
            </a:r>
            <a:r>
              <a:rPr lang="en-US" sz="1100" dirty="0">
                <a:solidFill>
                  <a:prstClr val="white"/>
                </a:solidFill>
                <a:latin typeface="Montserrat" panose="02000505000000020004" pitchFamily="2" charset="0"/>
              </a:rPr>
              <a:t>) </a:t>
            </a:r>
            <a:endParaRPr lang="en-US" sz="1350" dirty="0">
              <a:solidFill>
                <a:prstClr val="white"/>
              </a:solidFill>
              <a:latin typeface="Montserrat" panose="02000505000000020004" pitchFamily="2" charset="0"/>
            </a:endParaRPr>
          </a:p>
        </p:txBody>
      </p:sp>
      <p:pic>
        <p:nvPicPr>
          <p:cNvPr id="7" name="Picture 6">
            <a:extLst>
              <a:ext uri="{FF2B5EF4-FFF2-40B4-BE49-F238E27FC236}">
                <a16:creationId xmlns:a16="http://schemas.microsoft.com/office/drawing/2014/main" id="{21E971AF-16A7-CF45-3FCC-8871B3670B07}"/>
              </a:ext>
            </a:extLst>
          </p:cNvPr>
          <p:cNvPicPr>
            <a:picLocks noChangeAspect="1"/>
          </p:cNvPicPr>
          <p:nvPr/>
        </p:nvPicPr>
        <p:blipFill>
          <a:blip r:embed="rId12"/>
          <a:stretch>
            <a:fillRect/>
          </a:stretch>
        </p:blipFill>
        <p:spPr>
          <a:xfrm>
            <a:off x="5093201" y="3395830"/>
            <a:ext cx="1509387" cy="2244026"/>
          </a:xfrm>
          <a:prstGeom prst="rect">
            <a:avLst/>
          </a:prstGeom>
        </p:spPr>
      </p:pic>
      <p:sp>
        <p:nvSpPr>
          <p:cNvPr id="8" name="Title 7">
            <a:extLst>
              <a:ext uri="{FF2B5EF4-FFF2-40B4-BE49-F238E27FC236}">
                <a16:creationId xmlns:a16="http://schemas.microsoft.com/office/drawing/2014/main" id="{8E059C78-B096-CD9B-3EE2-37F18E945807}"/>
              </a:ext>
            </a:extLst>
          </p:cNvPr>
          <p:cNvSpPr>
            <a:spLocks noGrp="1"/>
          </p:cNvSpPr>
          <p:nvPr>
            <p:ph type="title"/>
          </p:nvPr>
        </p:nvSpPr>
        <p:spPr/>
        <p:txBody>
          <a:bodyPr/>
          <a:lstStyle/>
          <a:p>
            <a:r>
              <a:rPr lang="en-US" dirty="0">
                <a:latin typeface="Montserrat" panose="02000505000000020004" pitchFamily="2" charset="0"/>
              </a:rPr>
              <a:t> </a:t>
            </a:r>
          </a:p>
        </p:txBody>
      </p:sp>
      <p:sp>
        <p:nvSpPr>
          <p:cNvPr id="9" name="Text 1">
            <a:extLst>
              <a:ext uri="{FF2B5EF4-FFF2-40B4-BE49-F238E27FC236}">
                <a16:creationId xmlns:a16="http://schemas.microsoft.com/office/drawing/2014/main" id="{D38955A2-9BAD-6AC6-D0D1-2C25BC48981E}"/>
              </a:ext>
            </a:extLst>
          </p:cNvPr>
          <p:cNvSpPr/>
          <p:nvPr/>
        </p:nvSpPr>
        <p:spPr>
          <a:xfrm>
            <a:off x="381000" y="1166813"/>
            <a:ext cx="8318863" cy="342900"/>
          </a:xfrm>
          <a:prstGeom prst="rect">
            <a:avLst/>
          </a:prstGeom>
          <a:noFill/>
          <a:ln/>
        </p:spPr>
        <p:txBody>
          <a:bodyPr wrap="square" lIns="91440" tIns="45720" rIns="91440" bIns="45720" rtlCol="0" anchor="ctr"/>
          <a:lstStyle/>
          <a:p>
            <a:pPr algn="ctr" defTabSz="685800" eaLnBrk="0" hangingPunct="0">
              <a:lnSpc>
                <a:spcPts val="2688"/>
              </a:lnSpc>
            </a:pPr>
            <a:r>
              <a:rPr lang="en-US" sz="4050" dirty="0">
                <a:solidFill>
                  <a:srgbClr val="44546A">
                    <a:alpha val="99000"/>
                  </a:srgbClr>
                </a:solidFill>
                <a:latin typeface="Arial" panose="020B0604020202020204" pitchFamily="34" charset="0"/>
                <a:ea typeface="Oswald" pitchFamily="34" charset="-122"/>
                <a:cs typeface="Arial" panose="020B0604020202020204" pitchFamily="34" charset="0"/>
              </a:rPr>
              <a:t>Simulation Apps/Websites</a:t>
            </a:r>
          </a:p>
        </p:txBody>
      </p:sp>
    </p:spTree>
    <p:extLst>
      <p:ext uri="{BB962C8B-B14F-4D97-AF65-F5344CB8AC3E}">
        <p14:creationId xmlns:p14="http://schemas.microsoft.com/office/powerpoint/2010/main" val="3808933904"/>
      </p:ext>
    </p:extLst>
  </p:cSld>
  <p:clrMapOvr>
    <a:masterClrMapping/>
  </p:clrMapOvr>
  <p:extLst>
    <p:ext uri="{6950BFC3-D8DA-4A85-94F7-54DA5524770B}">
      <p188:commentRel xmlns:p188="http://schemas.microsoft.com/office/powerpoint/2018/8/main" r:id="rId3"/>
    </p:ext>
  </p:extLs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2">
            <a:extLst>
              <a:ext uri="{FF2B5EF4-FFF2-40B4-BE49-F238E27FC236}">
                <a16:creationId xmlns:a16="http://schemas.microsoft.com/office/drawing/2014/main" id="{BB9ADEB3-C328-2792-99E0-BB83CF5B3858}"/>
              </a:ext>
            </a:extLst>
          </p:cNvPr>
          <p:cNvSpPr>
            <a:spLocks noGrp="1"/>
          </p:cNvSpPr>
          <p:nvPr>
            <p:ph type="title"/>
          </p:nvPr>
        </p:nvSpPr>
        <p:spPr>
          <a:xfrm>
            <a:off x="-114300" y="922735"/>
            <a:ext cx="9144000" cy="995363"/>
          </a:xfrm>
        </p:spPr>
        <p:txBody>
          <a:bodyPr/>
          <a:lstStyle/>
          <a:p>
            <a:r>
              <a:rPr lang="en-US" altLang="en-US" dirty="0"/>
              <a:t>Learn All About the Tech </a:t>
            </a:r>
          </a:p>
        </p:txBody>
      </p:sp>
      <p:sp>
        <p:nvSpPr>
          <p:cNvPr id="244739" name="TextBox 4">
            <a:extLst>
              <a:ext uri="{FF2B5EF4-FFF2-40B4-BE49-F238E27FC236}">
                <a16:creationId xmlns:a16="http://schemas.microsoft.com/office/drawing/2014/main" id="{1C6765D1-3D64-FDD3-E6FB-4B2FA6AED63D}"/>
              </a:ext>
            </a:extLst>
          </p:cNvPr>
          <p:cNvSpPr txBox="1">
            <a:spLocks noChangeArrowheads="1"/>
          </p:cNvSpPr>
          <p:nvPr/>
        </p:nvSpPr>
        <p:spPr bwMode="auto">
          <a:xfrm>
            <a:off x="285750" y="5593557"/>
            <a:ext cx="217170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800" eaLnBrk="0" hangingPunct="0">
              <a:lnSpc>
                <a:spcPct val="100000"/>
              </a:lnSpc>
              <a:spcBef>
                <a:spcPct val="0"/>
              </a:spcBef>
              <a:buNone/>
            </a:pPr>
            <a:r>
              <a:rPr lang="en-US" altLang="en-US" sz="1050">
                <a:solidFill>
                  <a:prstClr val="black"/>
                </a:solidFill>
                <a:hlinkClick r:id="rId3"/>
              </a:rPr>
              <a:t>https://pro.diabeteswise.org/</a:t>
            </a:r>
            <a:endParaRPr lang="en-US" altLang="en-US" sz="1050">
              <a:solidFill>
                <a:prstClr val="black"/>
              </a:solidFill>
            </a:endParaRPr>
          </a:p>
        </p:txBody>
      </p:sp>
      <p:pic>
        <p:nvPicPr>
          <p:cNvPr id="244740" name="Picture 1">
            <a:extLst>
              <a:ext uri="{FF2B5EF4-FFF2-40B4-BE49-F238E27FC236}">
                <a16:creationId xmlns:a16="http://schemas.microsoft.com/office/drawing/2014/main" id="{E89F3B5D-AC80-6D42-54A0-BFA4873E9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1828800"/>
            <a:ext cx="328612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9">
            <a:extLst>
              <a:ext uri="{FF2B5EF4-FFF2-40B4-BE49-F238E27FC236}">
                <a16:creationId xmlns:a16="http://schemas.microsoft.com/office/drawing/2014/main" id="{5DF22C39-8265-2253-88C7-A1047B525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573"/>
          <a:stretch>
            <a:fillRect/>
          </a:stretch>
        </p:blipFill>
        <p:spPr bwMode="auto">
          <a:xfrm>
            <a:off x="6057901" y="4791075"/>
            <a:ext cx="2307431" cy="82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4">
            <a:extLst>
              <a:ext uri="{FF2B5EF4-FFF2-40B4-BE49-F238E27FC236}">
                <a16:creationId xmlns:a16="http://schemas.microsoft.com/office/drawing/2014/main" id="{C5A0280C-7550-4BAA-AFC6-5FE9244A9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 y="1896667"/>
            <a:ext cx="2114550"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6">
            <a:extLst>
              <a:ext uri="{FF2B5EF4-FFF2-40B4-BE49-F238E27FC236}">
                <a16:creationId xmlns:a16="http://schemas.microsoft.com/office/drawing/2014/main" id="{8B07FB91-FC69-7E02-9156-5539695E6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742" y="2262187"/>
            <a:ext cx="4830365"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4" name="TextBox 4">
            <a:extLst>
              <a:ext uri="{FF2B5EF4-FFF2-40B4-BE49-F238E27FC236}">
                <a16:creationId xmlns:a16="http://schemas.microsoft.com/office/drawing/2014/main" id="{B4C6F24F-C440-692A-A3D5-E07642F2D643}"/>
              </a:ext>
            </a:extLst>
          </p:cNvPr>
          <p:cNvSpPr txBox="1">
            <a:spLocks noChangeArrowheads="1"/>
          </p:cNvSpPr>
          <p:nvPr/>
        </p:nvSpPr>
        <p:spPr bwMode="auto">
          <a:xfrm>
            <a:off x="5781675" y="5678092"/>
            <a:ext cx="29337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44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40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36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3200">
                <a:solidFill>
                  <a:schemeClr val="bg2"/>
                </a:solidFill>
                <a:latin typeface="Arial" panose="020B0604020202020204" pitchFamily="34" charset="0"/>
                <a:cs typeface="Arial" panose="020B0604020202020204" pitchFamily="34" charset="0"/>
              </a:defRPr>
            </a:lvl9pPr>
          </a:lstStyle>
          <a:p>
            <a:pPr defTabSz="685800" eaLnBrk="0" hangingPunct="0">
              <a:lnSpc>
                <a:spcPct val="100000"/>
              </a:lnSpc>
              <a:spcBef>
                <a:spcPct val="0"/>
              </a:spcBef>
              <a:buNone/>
            </a:pPr>
            <a:r>
              <a:rPr lang="en-US" altLang="en-US" sz="1050">
                <a:solidFill>
                  <a:prstClr val="white"/>
                </a:solidFill>
                <a:hlinkClick r:id="rId8"/>
              </a:rPr>
              <a:t>https://www.diabeteseducator.org/danatech/home</a:t>
            </a:r>
            <a:r>
              <a:rPr lang="en-US" altLang="en-US" sz="1050">
                <a:solidFill>
                  <a:prstClr val="white"/>
                </a:solidFill>
                <a:latin typeface="Calibri" panose="020F0502020204030204" pitchFamily="34" charset="0"/>
                <a:hlinkClick r:id="rId8"/>
              </a:rPr>
              <a:t>)</a:t>
            </a:r>
            <a:r>
              <a:rPr lang="en-US" altLang="en-US" sz="1050">
                <a:solidFill>
                  <a:prstClr val="black"/>
                </a:solidFill>
              </a:rPr>
              <a:t>/</a:t>
            </a:r>
          </a:p>
        </p:txBody>
      </p:sp>
      <p:sp>
        <p:nvSpPr>
          <p:cNvPr id="2" name="Oval 1">
            <a:extLst>
              <a:ext uri="{FF2B5EF4-FFF2-40B4-BE49-F238E27FC236}">
                <a16:creationId xmlns:a16="http://schemas.microsoft.com/office/drawing/2014/main" id="{C66F7086-03C8-0D83-B9D1-A48ABFC6E9D8}"/>
              </a:ext>
            </a:extLst>
          </p:cNvPr>
          <p:cNvSpPr/>
          <p:nvPr/>
        </p:nvSpPr>
        <p:spPr>
          <a:xfrm>
            <a:off x="6352223" y="4114800"/>
            <a:ext cx="228600" cy="57150"/>
          </a:xfrm>
          <a:prstGeom prst="ellipse">
            <a:avLst/>
          </a:prstGeom>
          <a:solidFill>
            <a:srgbClr val="C5C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sz="1350">
              <a:solidFill>
                <a:prstClr val="white"/>
              </a:solidFill>
              <a:latin typeface="Calibri" panose="020F0502020204030204"/>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442C7-4786-7D5A-B843-DB3FC18E642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DAA0E-529A-6264-2266-AE4ACCDCB46D}"/>
              </a:ext>
            </a:extLst>
          </p:cNvPr>
          <p:cNvSpPr>
            <a:spLocks noGrp="1"/>
          </p:cNvSpPr>
          <p:nvPr>
            <p:ph sz="quarter" idx="12"/>
          </p:nvPr>
        </p:nvSpPr>
        <p:spPr/>
        <p:txBody>
          <a:bodyPr/>
          <a:lstStyle/>
          <a:p>
            <a:endParaRPr lang="en-US"/>
          </a:p>
        </p:txBody>
      </p:sp>
      <p:sp>
        <p:nvSpPr>
          <p:cNvPr id="3" name="Title 2">
            <a:extLst>
              <a:ext uri="{FF2B5EF4-FFF2-40B4-BE49-F238E27FC236}">
                <a16:creationId xmlns:a16="http://schemas.microsoft.com/office/drawing/2014/main" id="{0DA35F86-6A3E-6D06-0548-BD7D7695E3D3}"/>
              </a:ext>
            </a:extLst>
          </p:cNvPr>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A2B5CB9F-A051-7A4D-5E54-9A12FABFC250}"/>
              </a:ext>
            </a:extLst>
          </p:cNvPr>
          <p:cNvPicPr>
            <a:picLocks noChangeAspect="1"/>
          </p:cNvPicPr>
          <p:nvPr/>
        </p:nvPicPr>
        <p:blipFill>
          <a:blip r:embed="rId4"/>
          <a:stretch>
            <a:fillRect/>
          </a:stretch>
        </p:blipFill>
        <p:spPr>
          <a:xfrm>
            <a:off x="165250" y="1680210"/>
            <a:ext cx="8189983" cy="3703176"/>
          </a:xfrm>
          <a:prstGeom prst="rect">
            <a:avLst/>
          </a:prstGeom>
        </p:spPr>
      </p:pic>
      <p:sp>
        <p:nvSpPr>
          <p:cNvPr id="6" name="TextBox 5">
            <a:extLst>
              <a:ext uri="{FF2B5EF4-FFF2-40B4-BE49-F238E27FC236}">
                <a16:creationId xmlns:a16="http://schemas.microsoft.com/office/drawing/2014/main" id="{3C160F5A-A8C0-4143-8CC9-2874CA1E3F5E}"/>
              </a:ext>
            </a:extLst>
          </p:cNvPr>
          <p:cNvSpPr txBox="1"/>
          <p:nvPr/>
        </p:nvSpPr>
        <p:spPr>
          <a:xfrm>
            <a:off x="457201" y="5649685"/>
            <a:ext cx="6123215" cy="300082"/>
          </a:xfrm>
          <a:prstGeom prst="rect">
            <a:avLst/>
          </a:prstGeom>
          <a:noFill/>
        </p:spPr>
        <p:txBody>
          <a:bodyPr wrap="square" rtlCol="0">
            <a:spAutoFit/>
          </a:bodyPr>
          <a:lstStyle/>
          <a:p>
            <a:pPr defTabSz="685800" eaLnBrk="0" hangingPunct="0"/>
            <a:r>
              <a:rPr lang="en-US" sz="1350" dirty="0">
                <a:solidFill>
                  <a:prstClr val="white"/>
                </a:solidFill>
                <a:latin typeface="Montserrat" panose="02000505000000020004" pitchFamily="2" charset="0"/>
              </a:rPr>
              <a:t>https://www.pantherprogram.org/clinic-tools</a:t>
            </a:r>
          </a:p>
        </p:txBody>
      </p:sp>
      <p:sp>
        <p:nvSpPr>
          <p:cNvPr id="4" name="Text 1">
            <a:extLst>
              <a:ext uri="{FF2B5EF4-FFF2-40B4-BE49-F238E27FC236}">
                <a16:creationId xmlns:a16="http://schemas.microsoft.com/office/drawing/2014/main" id="{466B9922-0B07-055E-A8A5-D6FD5D1B28FC}"/>
              </a:ext>
            </a:extLst>
          </p:cNvPr>
          <p:cNvSpPr/>
          <p:nvPr/>
        </p:nvSpPr>
        <p:spPr>
          <a:xfrm>
            <a:off x="381000" y="1166813"/>
            <a:ext cx="8229599" cy="342900"/>
          </a:xfrm>
          <a:prstGeom prst="rect">
            <a:avLst/>
          </a:prstGeom>
          <a:noFill/>
          <a:ln/>
        </p:spPr>
        <p:txBody>
          <a:bodyPr wrap="square" lIns="91440" tIns="45720" rIns="91440" bIns="45720" rtlCol="0" anchor="ctr"/>
          <a:lstStyle/>
          <a:p>
            <a:pPr defTabSz="685800" eaLnBrk="0" hangingPunct="0">
              <a:lnSpc>
                <a:spcPts val="2688"/>
              </a:lnSpc>
            </a:pPr>
            <a:r>
              <a:rPr lang="en-US" sz="4050" dirty="0">
                <a:solidFill>
                  <a:srgbClr val="44546A"/>
                </a:solidFill>
                <a:latin typeface="Arial" panose="020B0604020202020204" pitchFamily="34" charset="0"/>
                <a:ea typeface="Oswald" pitchFamily="34" charset="-122"/>
                <a:cs typeface="Arial" panose="020B0604020202020204" pitchFamily="34" charset="0"/>
              </a:rPr>
              <a:t>A Great </a:t>
            </a:r>
            <a:r>
              <a:rPr lang="en-US" sz="4050" dirty="0">
                <a:solidFill>
                  <a:srgbClr val="44546A">
                    <a:alpha val="99000"/>
                  </a:srgbClr>
                </a:solidFill>
                <a:latin typeface="Arial" panose="020B0604020202020204" pitchFamily="34" charset="0"/>
                <a:ea typeface="Oswald" pitchFamily="34" charset="-122"/>
                <a:cs typeface="Arial" panose="020B0604020202020204" pitchFamily="34" charset="0"/>
              </a:rPr>
              <a:t>Resource: Panther Tools</a:t>
            </a:r>
            <a:endParaRPr lang="en-US" sz="4050" dirty="0">
              <a:solidFill>
                <a:srgbClr val="44546A">
                  <a:alpha val="99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609910"/>
      </p:ext>
    </p:extLst>
  </p:cSld>
  <p:clrMapOvr>
    <a:masterClrMapping/>
  </p:clrMapOvr>
  <p:extLst>
    <p:ext uri="{6950BFC3-D8DA-4A85-94F7-54DA5524770B}">
      <p188:commentRel xmlns:p188="http://schemas.microsoft.com/office/powerpoint/2018/8/main" r:id="rId3"/>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EF2F-39A1-71B1-F02C-330129C8A7B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B66B62-CE16-9FCF-2A31-A6D7998B694D}"/>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4093B1D9-E3CC-DC0F-F480-DA8BA1B2BDFF}"/>
              </a:ext>
            </a:extLst>
          </p:cNvPr>
          <p:cNvSpPr>
            <a:spLocks noGrp="1"/>
          </p:cNvSpPr>
          <p:nvPr>
            <p:ph idx="1"/>
          </p:nvPr>
        </p:nvSpPr>
        <p:spPr>
          <a:xfrm>
            <a:off x="1" y="2778207"/>
            <a:ext cx="2659087" cy="1841146"/>
          </a:xfrm>
        </p:spPr>
        <p:txBody>
          <a:bodyPr/>
          <a:lstStyle/>
          <a:p>
            <a:pPr marL="0" indent="0">
              <a:buNone/>
            </a:pPr>
            <a:r>
              <a:rPr lang="en-US" sz="1900" dirty="0">
                <a:latin typeface="Montserrat" panose="02000505000000020004" pitchFamily="2" charset="0"/>
              </a:rPr>
              <a:t>Data Interpretation</a:t>
            </a:r>
          </a:p>
        </p:txBody>
      </p:sp>
      <p:pic>
        <p:nvPicPr>
          <p:cNvPr id="5" name="Picture 4">
            <a:extLst>
              <a:ext uri="{FF2B5EF4-FFF2-40B4-BE49-F238E27FC236}">
                <a16:creationId xmlns:a16="http://schemas.microsoft.com/office/drawing/2014/main" id="{6C5FD795-54E7-A164-FE79-13AC7BB81B3C}"/>
              </a:ext>
            </a:extLst>
          </p:cNvPr>
          <p:cNvPicPr>
            <a:picLocks noChangeAspect="1"/>
          </p:cNvPicPr>
          <p:nvPr/>
        </p:nvPicPr>
        <p:blipFill>
          <a:blip r:embed="rId4"/>
          <a:stretch>
            <a:fillRect/>
          </a:stretch>
        </p:blipFill>
        <p:spPr>
          <a:xfrm>
            <a:off x="2519172" y="857250"/>
            <a:ext cx="6624828" cy="5143500"/>
          </a:xfrm>
          <a:prstGeom prst="rect">
            <a:avLst/>
          </a:prstGeom>
        </p:spPr>
      </p:pic>
      <p:sp>
        <p:nvSpPr>
          <p:cNvPr id="6" name="TextBox 5">
            <a:extLst>
              <a:ext uri="{FF2B5EF4-FFF2-40B4-BE49-F238E27FC236}">
                <a16:creationId xmlns:a16="http://schemas.microsoft.com/office/drawing/2014/main" id="{B2ACB2D9-6277-BC07-0C2C-B2C76D1E9D44}"/>
              </a:ext>
            </a:extLst>
          </p:cNvPr>
          <p:cNvSpPr txBox="1"/>
          <p:nvPr/>
        </p:nvSpPr>
        <p:spPr>
          <a:xfrm>
            <a:off x="1441" y="4871902"/>
            <a:ext cx="2733050" cy="884858"/>
          </a:xfrm>
          <a:prstGeom prst="rect">
            <a:avLst/>
          </a:prstGeom>
          <a:noFill/>
        </p:spPr>
        <p:txBody>
          <a:bodyPr wrap="square">
            <a:spAutoFit/>
          </a:bodyPr>
          <a:lstStyle/>
          <a:p>
            <a:pPr defTabSz="685800" eaLnBrk="0" hangingPunct="0"/>
            <a:r>
              <a:rPr lang="en-US" sz="1350" dirty="0">
                <a:solidFill>
                  <a:prstClr val="white"/>
                </a:solidFill>
                <a:latin typeface="Montserrat" panose="02000505000000020004" pitchFamily="2" charset="0"/>
                <a:hlinkClick r:id="rId5"/>
              </a:rPr>
              <a:t>Diabetes Technology. Deciphered. | PANTHER Program</a:t>
            </a:r>
            <a:r>
              <a:rPr lang="en-US" sz="1350" dirty="0">
                <a:solidFill>
                  <a:prstClr val="white"/>
                </a:solidFill>
                <a:latin typeface="Montserrat" panose="02000505000000020004" pitchFamily="2" charset="0"/>
              </a:rPr>
              <a:t> </a:t>
            </a:r>
            <a:r>
              <a:rPr lang="en-US" sz="1100" dirty="0">
                <a:solidFill>
                  <a:prstClr val="white"/>
                </a:solidFill>
                <a:latin typeface="Montserrat" panose="02000505000000020004" pitchFamily="2" charset="0"/>
              </a:rPr>
              <a:t>(</a:t>
            </a:r>
            <a:r>
              <a:rPr lang="en-US" sz="1100" dirty="0">
                <a:solidFill>
                  <a:prstClr val="white"/>
                </a:solidFill>
                <a:latin typeface="Montserrat" panose="02000505000000020004" pitchFamily="2" charset="0"/>
                <a:hlinkClick r:id="rId5"/>
              </a:rPr>
              <a:t>https://www.pantherprogram.org</a:t>
            </a:r>
            <a:r>
              <a:rPr lang="en-US" sz="1100" dirty="0">
                <a:solidFill>
                  <a:prstClr val="white"/>
                </a:solidFill>
                <a:latin typeface="Montserrat" panose="02000505000000020004" pitchFamily="2" charset="0"/>
              </a:rPr>
              <a:t>)  </a:t>
            </a:r>
            <a:endParaRPr lang="en-US" sz="1350" dirty="0">
              <a:solidFill>
                <a:prstClr val="white"/>
              </a:solidFill>
              <a:latin typeface="Montserrat" panose="02000505000000020004" pitchFamily="2" charset="0"/>
            </a:endParaRPr>
          </a:p>
        </p:txBody>
      </p:sp>
      <p:sp>
        <p:nvSpPr>
          <p:cNvPr id="8" name="Text 1">
            <a:extLst>
              <a:ext uri="{FF2B5EF4-FFF2-40B4-BE49-F238E27FC236}">
                <a16:creationId xmlns:a16="http://schemas.microsoft.com/office/drawing/2014/main" id="{BE478FED-2AD7-AD12-FE4A-B207920ED306}"/>
              </a:ext>
            </a:extLst>
          </p:cNvPr>
          <p:cNvSpPr/>
          <p:nvPr/>
        </p:nvSpPr>
        <p:spPr>
          <a:xfrm>
            <a:off x="114300" y="1124276"/>
            <a:ext cx="8318863" cy="342900"/>
          </a:xfrm>
          <a:prstGeom prst="rect">
            <a:avLst/>
          </a:prstGeom>
          <a:noFill/>
          <a:ln/>
        </p:spPr>
        <p:txBody>
          <a:bodyPr wrap="square" lIns="91440" tIns="45720" rIns="91440" bIns="45720" rtlCol="0" anchor="ctr"/>
          <a:lstStyle/>
          <a:p>
            <a:pPr defTabSz="685800" eaLnBrk="0" hangingPunct="0">
              <a:lnSpc>
                <a:spcPts val="2688"/>
              </a:lnSpc>
            </a:pPr>
            <a:r>
              <a:rPr lang="en-US" sz="3000" dirty="0">
                <a:solidFill>
                  <a:srgbClr val="44546A">
                    <a:alpha val="99000"/>
                  </a:srgbClr>
                </a:solidFill>
                <a:latin typeface="Arial" panose="020B0604020202020204" pitchFamily="34" charset="0"/>
                <a:ea typeface="Oswald" pitchFamily="34" charset="-122"/>
                <a:cs typeface="Arial" panose="020B0604020202020204" pitchFamily="34" charset="0"/>
              </a:rPr>
              <a:t>Panther Tools</a:t>
            </a:r>
          </a:p>
        </p:txBody>
      </p:sp>
    </p:spTree>
    <p:extLst>
      <p:ext uri="{BB962C8B-B14F-4D97-AF65-F5344CB8AC3E}">
        <p14:creationId xmlns:p14="http://schemas.microsoft.com/office/powerpoint/2010/main" val="854393649"/>
      </p:ext>
    </p:extLst>
  </p:cSld>
  <p:clrMapOvr>
    <a:masterClrMapping/>
  </p:clrMapOvr>
  <p:extLst>
    <p:ext uri="{6950BFC3-D8DA-4A85-94F7-54DA5524770B}">
      <p188:commentRel xmlns:p188="http://schemas.microsoft.com/office/powerpoint/2018/8/main" r:id="rId3"/>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Box 1">
            <a:extLst>
              <a:ext uri="{FF2B5EF4-FFF2-40B4-BE49-F238E27FC236}">
                <a16:creationId xmlns:a16="http://schemas.microsoft.com/office/drawing/2014/main" id="{B51CFCC9-605F-379C-842A-049F3A631B05}"/>
              </a:ext>
            </a:extLst>
          </p:cNvPr>
          <p:cNvSpPr txBox="1">
            <a:spLocks noChangeArrowheads="1"/>
          </p:cNvSpPr>
          <p:nvPr/>
        </p:nvSpPr>
        <p:spPr bwMode="auto">
          <a:xfrm>
            <a:off x="285750" y="4343400"/>
            <a:ext cx="6743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hangingPunct="0"/>
            <a:r>
              <a:rPr lang="en-US" altLang="en-US" sz="1800">
                <a:solidFill>
                  <a:srgbClr val="44546A"/>
                </a:solidFill>
              </a:rPr>
              <a:t>Diana Isaacs, PharmD</a:t>
            </a:r>
          </a:p>
          <a:p>
            <a:pPr defTabSz="685800" eaLnBrk="0" hangingPunct="0"/>
            <a:r>
              <a:rPr lang="en-US" altLang="en-US" sz="1800">
                <a:solidFill>
                  <a:srgbClr val="44546A"/>
                </a:solidFill>
                <a:hlinkClick r:id="rId3"/>
              </a:rPr>
              <a:t>isaacsd@ccf.org</a:t>
            </a:r>
            <a:endParaRPr lang="en-US" altLang="en-US" sz="1800">
              <a:solidFill>
                <a:srgbClr val="44546A"/>
              </a:solidFill>
            </a:endParaRPr>
          </a:p>
          <a:p>
            <a:pPr defTabSz="685800" eaLnBrk="0" hangingPunct="0"/>
            <a:r>
              <a:rPr lang="en-US" altLang="en-US" sz="1800">
                <a:solidFill>
                  <a:srgbClr val="44546A"/>
                </a:solidFill>
              </a:rPr>
              <a:t>Instagram/Twitter: dianamisaacs</a:t>
            </a:r>
          </a:p>
          <a:p>
            <a:pPr defTabSz="685800" eaLnBrk="0" hangingPunct="0"/>
            <a:r>
              <a:rPr lang="en-US" altLang="en-US" sz="1800">
                <a:solidFill>
                  <a:srgbClr val="44546A"/>
                </a:solidFill>
              </a:rPr>
              <a:t>Podcast: https://www.hcplive.com/podcasts/diabetes-dialogue</a:t>
            </a:r>
          </a:p>
        </p:txBody>
      </p:sp>
      <p:pic>
        <p:nvPicPr>
          <p:cNvPr id="250883" name="Picture 2">
            <a:extLst>
              <a:ext uri="{FF2B5EF4-FFF2-40B4-BE49-F238E27FC236}">
                <a16:creationId xmlns:a16="http://schemas.microsoft.com/office/drawing/2014/main" id="{678DA24B-6064-F412-C748-C584E434D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4743450"/>
            <a:ext cx="1569244"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066800" y="3352800"/>
            <a:ext cx="7162800" cy="1524000"/>
          </a:xfrm>
        </p:spPr>
        <p:txBody>
          <a:bodyPr>
            <a:noAutofit/>
          </a:bodyPr>
          <a:lstStyle/>
          <a:p>
            <a:r>
              <a:rPr lang="en-US" sz="3600" dirty="0"/>
              <a:t>ABCs of Assessing &amp; Supporting Well-Being: Healing Through Connection</a:t>
            </a:r>
            <a:br>
              <a:rPr lang="en-US" sz="3600" dirty="0"/>
            </a:br>
            <a:endParaRPr lang="en-US" sz="2800" dirty="0"/>
          </a:p>
        </p:txBody>
      </p:sp>
      <p:sp>
        <p:nvSpPr>
          <p:cNvPr id="11" name="Subtitle 10"/>
          <p:cNvSpPr>
            <a:spLocks noGrp="1"/>
          </p:cNvSpPr>
          <p:nvPr>
            <p:ph type="subTitle" idx="1"/>
          </p:nvPr>
        </p:nvSpPr>
        <p:spPr>
          <a:xfrm>
            <a:off x="1219200" y="5124450"/>
            <a:ext cx="7162800" cy="1047750"/>
          </a:xfrm>
        </p:spPr>
        <p:txBody>
          <a:bodyPr/>
          <a:lstStyle/>
          <a:p>
            <a:pPr lvl="0">
              <a:spcBef>
                <a:spcPts val="0"/>
              </a:spcBef>
              <a:buClr>
                <a:srgbClr val="86AA2C"/>
              </a:buClr>
            </a:pPr>
            <a:r>
              <a:rPr lang="en-US" sz="2800" dirty="0"/>
              <a:t>Beverly Thomassian, RN, MPH, CDCES, BC-ADM</a:t>
            </a:r>
          </a:p>
          <a:p>
            <a:pPr lvl="0">
              <a:spcBef>
                <a:spcPts val="0"/>
              </a:spcBef>
              <a:buClr>
                <a:srgbClr val="86AA2C"/>
              </a:buClr>
            </a:pPr>
            <a:r>
              <a:rPr lang="en-US" sz="2800" dirty="0"/>
              <a:t>Pronouns: She, her, hers</a:t>
            </a:r>
            <a:r>
              <a:rPr lang="en-US" sz="2400" dirty="0"/>
              <a:t> </a:t>
            </a:r>
            <a:r>
              <a:rPr lang="en-US" sz="2800" dirty="0">
                <a:solidFill>
                  <a:prstClr val="black"/>
                </a:solidFill>
              </a:rPr>
              <a:t> </a:t>
            </a:r>
          </a:p>
        </p:txBody>
      </p:sp>
      <p:pic>
        <p:nvPicPr>
          <p:cNvPr id="4" name="Picture 3" descr="A purple and white logo&#10;&#10;AI-generated content may be incorrect.">
            <a:extLst>
              <a:ext uri="{FF2B5EF4-FFF2-40B4-BE49-F238E27FC236}">
                <a16:creationId xmlns:a16="http://schemas.microsoft.com/office/drawing/2014/main" id="{F5127A23-3E9A-C4F6-3190-ADA738241FF4}"/>
              </a:ext>
            </a:extLst>
          </p:cNvPr>
          <p:cNvPicPr>
            <a:picLocks noChangeAspect="1"/>
          </p:cNvPicPr>
          <p:nvPr/>
        </p:nvPicPr>
        <p:blipFill>
          <a:blip r:embed="rId4"/>
          <a:stretch>
            <a:fillRect/>
          </a:stretch>
        </p:blipFill>
        <p:spPr>
          <a:xfrm>
            <a:off x="266700" y="755072"/>
            <a:ext cx="8610600" cy="1956955"/>
          </a:xfrm>
          <a:prstGeom prst="rect">
            <a:avLst/>
          </a:prstGeom>
        </p:spPr>
      </p:pic>
      <p:pic>
        <p:nvPicPr>
          <p:cNvPr id="3" name="Picture 2">
            <a:extLst>
              <a:ext uri="{FF2B5EF4-FFF2-40B4-BE49-F238E27FC236}">
                <a16:creationId xmlns:a16="http://schemas.microsoft.com/office/drawing/2014/main" id="{D27DF213-AC06-1890-D7C0-993AF9A3DA48}"/>
              </a:ext>
            </a:extLst>
          </p:cNvPr>
          <p:cNvPicPr>
            <a:picLocks noChangeAspect="1"/>
          </p:cNvPicPr>
          <p:nvPr/>
        </p:nvPicPr>
        <p:blipFill>
          <a:blip r:embed="rId5"/>
          <a:stretch>
            <a:fillRect/>
          </a:stretch>
        </p:blipFill>
        <p:spPr>
          <a:xfrm>
            <a:off x="49667" y="755072"/>
            <a:ext cx="9044666" cy="2001982"/>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PTXSS_ISORIGINAL" val="487455"/>
  <p:tag name="PTXSS_ORIGID" val="487440"/>
</p:tagLst>
</file>

<file path=ppt/tags/tag12.xml><?xml version="1.0" encoding="utf-8"?>
<p:tagLst xmlns:a="http://schemas.openxmlformats.org/drawingml/2006/main" xmlns:r="http://schemas.openxmlformats.org/officeDocument/2006/relationships" xmlns:p="http://schemas.openxmlformats.org/presentationml/2006/main">
  <p:tag name="PTXSS_ISORIGINAL" val="487457"/>
  <p:tag name="PTXSS_ORIGID" val="487442"/>
</p:tagLst>
</file>

<file path=ppt/tags/tag13.xml><?xml version="1.0" encoding="utf-8"?>
<p:tagLst xmlns:a="http://schemas.openxmlformats.org/drawingml/2006/main" xmlns:r="http://schemas.openxmlformats.org/officeDocument/2006/relationships" xmlns:p="http://schemas.openxmlformats.org/presentationml/2006/main">
  <p:tag name="PTXSS_ISORIGINAL" val="487458"/>
  <p:tag name="PTXSS_ORIGID" val="487444"/>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21336</TotalTime>
  <Words>11347</Words>
  <Application>Microsoft Office PowerPoint</Application>
  <PresentationFormat>On-screen Show (4:3)</PresentationFormat>
  <Paragraphs>1658</Paragraphs>
  <Slides>173</Slides>
  <Notes>101</Notes>
  <HiddenSlides>0</HiddenSlides>
  <MMClips>0</MMClips>
  <ScaleCrop>false</ScaleCrop>
  <HeadingPairs>
    <vt:vector size="8" baseType="variant">
      <vt:variant>
        <vt:lpstr>Fonts Used</vt:lpstr>
      </vt:variant>
      <vt:variant>
        <vt:i4>31</vt:i4>
      </vt:variant>
      <vt:variant>
        <vt:lpstr>Theme</vt:lpstr>
      </vt:variant>
      <vt:variant>
        <vt:i4>8</vt:i4>
      </vt:variant>
      <vt:variant>
        <vt:lpstr>Embedded OLE Servers</vt:lpstr>
      </vt:variant>
      <vt:variant>
        <vt:i4>1</vt:i4>
      </vt:variant>
      <vt:variant>
        <vt:lpstr>Slide Titles</vt:lpstr>
      </vt:variant>
      <vt:variant>
        <vt:i4>173</vt:i4>
      </vt:variant>
    </vt:vector>
  </HeadingPairs>
  <TitlesOfParts>
    <vt:vector size="213" baseType="lpstr">
      <vt:lpstr>ＭＳ Ｐゴシック</vt:lpstr>
      <vt:lpstr>ＭＳ Ｐゴシック</vt:lpstr>
      <vt:lpstr>Aptos</vt:lpstr>
      <vt:lpstr>Aptos Display</vt:lpstr>
      <vt:lpstr>Arial</vt:lpstr>
      <vt:lpstr>Arial Black</vt:lpstr>
      <vt:lpstr>Arial Narrow</vt:lpstr>
      <vt:lpstr>Bookman Old Style</vt:lpstr>
      <vt:lpstr>Calibri</vt:lpstr>
      <vt:lpstr>Calibri Light</vt:lpstr>
      <vt:lpstr>Effra</vt:lpstr>
      <vt:lpstr>Futura Std Book</vt:lpstr>
      <vt:lpstr>Gill Sans MT</vt:lpstr>
      <vt:lpstr>Gilroy</vt:lpstr>
      <vt:lpstr>Gotham Book</vt:lpstr>
      <vt:lpstr>Gotham Ultra</vt:lpstr>
      <vt:lpstr>Helvetica</vt:lpstr>
      <vt:lpstr>Helvetica Neue</vt:lpstr>
      <vt:lpstr>ITC Avant Garde Std Bk</vt:lpstr>
      <vt:lpstr>Jokerman</vt:lpstr>
      <vt:lpstr>Monotype Sorts</vt:lpstr>
      <vt:lpstr>Montserrat</vt:lpstr>
      <vt:lpstr>Open Sans</vt:lpstr>
      <vt:lpstr>Oswald</vt:lpstr>
      <vt:lpstr>Poppins Medium</vt:lpstr>
      <vt:lpstr>Segoe UI</vt:lpstr>
      <vt:lpstr>signika_negativeregular</vt:lpstr>
      <vt:lpstr>Times</vt:lpstr>
      <vt:lpstr>Times New Roman</vt:lpstr>
      <vt:lpstr>Wingdings</vt:lpstr>
      <vt:lpstr>Wingdings 3</vt:lpstr>
      <vt:lpstr>1_Origin</vt:lpstr>
      <vt:lpstr>2_Origin</vt:lpstr>
      <vt:lpstr>3_Origin</vt:lpstr>
      <vt:lpstr>1_Office Theme</vt:lpstr>
      <vt:lpstr>2_Office Theme</vt:lpstr>
      <vt:lpstr>Office Theme</vt:lpstr>
      <vt:lpstr>2_Custom Design</vt:lpstr>
      <vt:lpstr>4_Office Theme</vt:lpstr>
      <vt:lpstr>Clip</vt:lpstr>
      <vt:lpstr>Welcome to Day 2 </vt:lpstr>
      <vt:lpstr> Insulin – Ultimate Hormone Replacement Therapy</vt:lpstr>
      <vt:lpstr>Disclosures for Dr. Isaacs</vt:lpstr>
      <vt:lpstr>Integrating Technology: CGM, Connected Pens, and Insulin Pumps DiabetesEd Training Seminar  2026 – Day 2</vt:lpstr>
      <vt:lpstr>Learning Objectives</vt:lpstr>
      <vt:lpstr>ICC Framework – Identify-Configure-Collaborate</vt:lpstr>
      <vt:lpstr>Technology is Here</vt:lpstr>
      <vt:lpstr>Identify:  PWD Identify the “Right” Technology</vt:lpstr>
      <vt:lpstr>The Importance of Education &amp; Training</vt:lpstr>
      <vt:lpstr>Continuous Glucose Monitors </vt:lpstr>
      <vt:lpstr>CGM: Real-Time Data</vt:lpstr>
      <vt:lpstr>ADA Standards of Care 2026</vt:lpstr>
      <vt:lpstr>Types of CGM</vt:lpstr>
      <vt:lpstr>Professional CGM</vt:lpstr>
      <vt:lpstr>Personal CGM Options (Rx)</vt:lpstr>
      <vt:lpstr>Personal CGM Comparison</vt:lpstr>
      <vt:lpstr>Personal CGM Comparison (cont’d) </vt:lpstr>
      <vt:lpstr>Poll Question 17</vt:lpstr>
      <vt:lpstr>Over-The-Counter CGM</vt:lpstr>
      <vt:lpstr>OTC CGM Options</vt:lpstr>
      <vt:lpstr>CGM Counseling Points</vt:lpstr>
      <vt:lpstr>Lag Time</vt:lpstr>
      <vt:lpstr>Lag Time</vt:lpstr>
      <vt:lpstr>                              </vt:lpstr>
      <vt:lpstr>PowerPoint Presentation</vt:lpstr>
      <vt:lpstr>Downloading CGM Data</vt:lpstr>
      <vt:lpstr>CGM Key Metrics</vt:lpstr>
      <vt:lpstr>PowerPoint Presentation</vt:lpstr>
      <vt:lpstr>Poll 18. What is the goal time in range for most adults with type 1 or 2 diabetes? </vt:lpstr>
      <vt:lpstr>                               </vt:lpstr>
      <vt:lpstr>PowerPoint Presentation</vt:lpstr>
      <vt:lpstr>Tips for DATA Interpretation </vt:lpstr>
      <vt:lpstr>Case Studies &amp; 2 min Stretch</vt:lpstr>
      <vt:lpstr>Case 1</vt:lpstr>
      <vt:lpstr>Starts CGM</vt:lpstr>
      <vt:lpstr>PowerPoint Presentation</vt:lpstr>
      <vt:lpstr>Time in Range</vt:lpstr>
      <vt:lpstr>Areas for Improvement</vt:lpstr>
      <vt:lpstr>PowerPoint Presentation</vt:lpstr>
      <vt:lpstr>Action Plan </vt:lpstr>
      <vt:lpstr>3 Months Later</vt:lpstr>
      <vt:lpstr>Case 2</vt:lpstr>
      <vt:lpstr>Poll 21. Which of the following CGM key metrics is at target? </vt:lpstr>
      <vt:lpstr>Using DATAA</vt:lpstr>
      <vt:lpstr>Action Plan </vt:lpstr>
      <vt:lpstr>Follow-Up</vt:lpstr>
      <vt:lpstr>PowerPoint Presentation</vt:lpstr>
      <vt:lpstr>PowerPoint Presentation</vt:lpstr>
      <vt:lpstr>Case 5</vt:lpstr>
      <vt:lpstr>Patient Case 6</vt:lpstr>
      <vt:lpstr>Insulin Pumps</vt:lpstr>
      <vt:lpstr>How a Pump Delivers Insulin</vt:lpstr>
      <vt:lpstr>Insulin Pump Basics</vt:lpstr>
      <vt:lpstr> </vt:lpstr>
      <vt:lpstr>Insulin Pump Info</vt:lpstr>
      <vt:lpstr>Ideal Pump Candidates</vt:lpstr>
      <vt:lpstr>Infusion Sets</vt:lpstr>
      <vt:lpstr>What Happens with a Bent Cannula? </vt:lpstr>
      <vt:lpstr>Where to Wear? </vt:lpstr>
      <vt:lpstr>Patch Pumps</vt:lpstr>
      <vt:lpstr>Automated Insulin Delivery Systems</vt:lpstr>
      <vt:lpstr>Hybrid-Closed Loop</vt:lpstr>
      <vt:lpstr>Time in Range From AID Pivotal Trials</vt:lpstr>
      <vt:lpstr>The Evidence for AID in Type 2 Diabetes</vt:lpstr>
      <vt:lpstr>Different Bolus Strategies</vt:lpstr>
      <vt:lpstr>Omnipod 5</vt:lpstr>
      <vt:lpstr>Minimed  780G</vt:lpstr>
      <vt:lpstr>Beta Bionics iLet</vt:lpstr>
      <vt:lpstr>Tandem T:Slim X2 with Control-IQ+</vt:lpstr>
      <vt:lpstr>Control IQ+ Targets</vt:lpstr>
      <vt:lpstr>Tandem Mobi with Control IQ+</vt:lpstr>
      <vt:lpstr>PowerPoint Presentation</vt:lpstr>
      <vt:lpstr> </vt:lpstr>
      <vt:lpstr> </vt:lpstr>
      <vt:lpstr> </vt:lpstr>
      <vt:lpstr>Patient Case</vt:lpstr>
      <vt:lpstr>Patient Case</vt:lpstr>
      <vt:lpstr>ADA Standards of Care 2026</vt:lpstr>
      <vt:lpstr> </vt:lpstr>
      <vt:lpstr>PowerPoint Presentation</vt:lpstr>
      <vt:lpstr>Contraindications to Insulin Pumps in the Hospital</vt:lpstr>
      <vt:lpstr>Connected Insulin Pens</vt:lpstr>
      <vt:lpstr>Connected Insulin Pen Basics</vt:lpstr>
      <vt:lpstr>ADA SOC 2026:  Who Should Use Connected Pens? </vt:lpstr>
      <vt:lpstr>InPen</vt:lpstr>
      <vt:lpstr>PowerPoint Presentation</vt:lpstr>
      <vt:lpstr>Dose Calculator</vt:lpstr>
      <vt:lpstr>Different Dose Calculators </vt:lpstr>
      <vt:lpstr>Therapy Settings</vt:lpstr>
      <vt:lpstr>Connected Pen Settings</vt:lpstr>
      <vt:lpstr>In Summary</vt:lpstr>
      <vt:lpstr>Resources</vt:lpstr>
      <vt:lpstr>Collaborate: How to Share Data</vt:lpstr>
      <vt:lpstr> </vt:lpstr>
      <vt:lpstr>Learn All About the Tech </vt:lpstr>
      <vt:lpstr>  </vt:lpstr>
      <vt:lpstr> </vt:lpstr>
      <vt:lpstr>PowerPoint Presentation</vt:lpstr>
      <vt:lpstr>ABCs of Assessing &amp; Supporting Well-Being: Healing Through Connection </vt:lpstr>
      <vt:lpstr>ABCs of Assessing &amp; Supporting Well-Being:  Healing Through Connection</vt:lpstr>
      <vt:lpstr>Improving Care and Promoting Health in Populations</vt:lpstr>
      <vt:lpstr>Facilitating Positive Health Behaviors and Well Being to Improve Health Outcomes – Standard 5</vt:lpstr>
      <vt:lpstr>Well-Being Key Goal of Care</vt:lpstr>
      <vt:lpstr>Diabetes Care and Education Specialist (CDCES) Definition</vt:lpstr>
      <vt:lpstr>Diabetes Self-Management Education</vt:lpstr>
      <vt:lpstr>Barriers to DSMES</vt:lpstr>
      <vt:lpstr>Critical Times to Provide/Modify DSMES</vt:lpstr>
      <vt:lpstr>DSMES Benefits</vt:lpstr>
      <vt:lpstr>Improving Ind &amp; Population Health</vt:lpstr>
      <vt:lpstr>Chronic Care Model – 6 Core Elements</vt:lpstr>
      <vt:lpstr>Lived Experiences &amp; Advocacy</vt:lpstr>
      <vt:lpstr>Diabetes Admit for Hyperglycemia</vt:lpstr>
      <vt:lpstr>Diabetes Visit – Let’s Go through</vt:lpstr>
      <vt:lpstr>Missed Appointments due to  Stigma and Shame</vt:lpstr>
      <vt:lpstr>PowerPoint Presentation</vt:lpstr>
      <vt:lpstr>EMBARK Trial</vt:lpstr>
      <vt:lpstr>Embark Trial – Emotions as Priority</vt:lpstr>
      <vt:lpstr>Releasing the Brake </vt:lpstr>
      <vt:lpstr>Commit to Listening at least Half of the Time</vt:lpstr>
      <vt:lpstr>ABC’s of Diabetes Education</vt:lpstr>
      <vt:lpstr>PowerPoint Presentation</vt:lpstr>
      <vt:lpstr>Case Study</vt:lpstr>
      <vt:lpstr>PowerPoint Presentation</vt:lpstr>
      <vt:lpstr>Social Drivers of Health</vt:lpstr>
      <vt:lpstr>Care Quality Gaps</vt:lpstr>
      <vt:lpstr>Case Study</vt:lpstr>
      <vt:lpstr>PowerPoint Presentation</vt:lpstr>
      <vt:lpstr>From Judgement to Curiosity</vt:lpstr>
      <vt:lpstr>Psychosocial Care</vt:lpstr>
      <vt:lpstr>What to Assess?</vt:lpstr>
      <vt:lpstr>Poll Question 1</vt:lpstr>
      <vt:lpstr>Diabetes Distress=DD</vt:lpstr>
      <vt:lpstr>DDS 17:   Diabetes Distress Scale</vt:lpstr>
      <vt:lpstr>Diabetes Distress Scale cont.</vt:lpstr>
      <vt:lpstr>Diabetes Distress – *Assess Annually</vt:lpstr>
      <vt:lpstr>Trusting our Intuition</vt:lpstr>
      <vt:lpstr>Anxiety Symptoms Common in Diabetes</vt:lpstr>
      <vt:lpstr>Consider Referral to Mental Health Provider for Eval and Treatment</vt:lpstr>
      <vt:lpstr>Care Study</vt:lpstr>
      <vt:lpstr>Empowering and Promoting Health for Individuals and Populations</vt:lpstr>
      <vt:lpstr>PowerPoint Presentation</vt:lpstr>
      <vt:lpstr>When Treatment Goals aren’t met</vt:lpstr>
      <vt:lpstr>Individualized Care Strategies</vt:lpstr>
      <vt:lpstr>Food Insecurity</vt:lpstr>
      <vt:lpstr>Living Situation impacts self-care</vt:lpstr>
      <vt:lpstr>Refugee, Migrant &amp; Seasonal Workers</vt:lpstr>
      <vt:lpstr>Look Beyond – What impacts DSM</vt:lpstr>
      <vt:lpstr>Question - What is ACE?</vt:lpstr>
      <vt:lpstr>10 Assessment Areas for ACE – Use 10 Question Screening Tool to Assess</vt:lpstr>
      <vt:lpstr>ACE increases risk for 9 out of 10 leading causes of death in US</vt:lpstr>
      <vt:lpstr>Supportive Relationships &amp; Resilience</vt:lpstr>
      <vt:lpstr>PowerPoint Presentation</vt:lpstr>
      <vt:lpstr>Awareness &gt;&gt; to Healing</vt:lpstr>
      <vt:lpstr>PowerPoint Presentation</vt:lpstr>
      <vt:lpstr>Example of A More Helpful Expectation: From Perfectionism to “Healthy Good Enough”</vt:lpstr>
      <vt:lpstr>Poll question 2</vt:lpstr>
      <vt:lpstr>Time In Range – Person Centered</vt:lpstr>
      <vt:lpstr>PowerPoint Presentation</vt:lpstr>
      <vt:lpstr>Conversational Tools You Can Use To Address Diabetes Distress</vt:lpstr>
      <vt:lpstr> Clinical Engagement Tools: Label &amp; Address Feelings </vt:lpstr>
      <vt:lpstr>Having the Conversation</vt:lpstr>
      <vt:lpstr>RT Loves Eating Out</vt:lpstr>
      <vt:lpstr>Having the Conversation</vt:lpstr>
      <vt:lpstr>Our response to RT</vt:lpstr>
      <vt:lpstr>RT Sets up Experiment/ Takes Action</vt:lpstr>
      <vt:lpstr>Checking in with RT 2 weeks later</vt:lpstr>
      <vt:lpstr>Checking in with RT 2 weeks later</vt:lpstr>
      <vt:lpstr>Support Self-Confidence</vt:lpstr>
      <vt:lpstr>Step 8  Compassion for Yourself</vt:lpstr>
      <vt:lpstr>Self Care Steps YOU are Taking</vt:lpstr>
      <vt:lpstr>Considering the Diabetes Connection as a Sacred Space </vt:lpstr>
      <vt:lpstr>Celebrate and Recognize</vt:lpstr>
      <vt:lpstr>Thank You –  </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682</cp:revision>
  <cp:lastPrinted>2011-05-24T01:20:26Z</cp:lastPrinted>
  <dcterms:created xsi:type="dcterms:W3CDTF">2003-08-14T00:43:49Z</dcterms:created>
  <dcterms:modified xsi:type="dcterms:W3CDTF">2026-04-14T23:25:24Z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