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D1E_BABA1FB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A356F1_3A20CCC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FE681_E0CDAAC2.xml" ContentType="application/vnd.ms-powerpoint.comment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FE683_921CB71D.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FE624_E33E812C.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FCDD0_58B7D180.xml" ContentType="application/vnd.ms-powerpoint.comments+xml"/>
  <Override PartName="/ppt/comments/modernComment_B24_96AFAB17.xml" ContentType="application/vnd.ms-powerpoint.comments+xml"/>
  <Override PartName="/ppt/comments/modernComment_7FE4E651_F38099B9.xml" ContentType="application/vnd.ms-powerpoint.comments+xml"/>
  <Override PartName="/ppt/comments/modernComment_7FE4E650_9CE8AB78.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FFFE682_8F10DA6C.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7FA356D4_F42DBE76.xml" ContentType="application/vnd.ms-powerpoint.comments+xml"/>
  <Override PartName="/ppt/comments/modernComment_133_BB3F6688.xml" ContentType="application/vnd.ms-powerpoint.comments+xml"/>
  <Override PartName="/ppt/tags/tag11.xml" ContentType="application/vnd.openxmlformats-officedocument.presentationml.tags+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comments/modernComment_A9B_FFE76564.xml" ContentType="application/vnd.ms-powerpoint.comments+xml"/>
  <Override PartName="/ppt/tags/tag14.xml" ContentType="application/vnd.openxmlformats-officedocument.presentationml.tags+xml"/>
  <Override PartName="/ppt/notesSlides/notesSlide44.xml" ContentType="application/vnd.openxmlformats-officedocument.presentationml.notesSlide+xml"/>
  <Override PartName="/ppt/comments/modernComment_7FA356D6_F557BC1A.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6.xml" ContentType="application/vnd.openxmlformats-officedocument.presentationml.tags+xml"/>
  <Override PartName="/ppt/notesSlides/notesSlide49.xml" ContentType="application/vnd.openxmlformats-officedocument.presentationml.notesSlide+xml"/>
  <Override PartName="/ppt/tags/tag17.xml" ContentType="application/vnd.openxmlformats-officedocument.presentationml.tags+xml"/>
  <Override PartName="/ppt/notesSlides/notesSlide50.xml" ContentType="application/vnd.openxmlformats-officedocument.presentationml.notesSlide+xml"/>
  <Override PartName="/ppt/tags/tag18.xml" ContentType="application/vnd.openxmlformats-officedocument.presentationml.tags+xml"/>
  <Override PartName="/ppt/notesSlides/notesSlide51.xml" ContentType="application/vnd.openxmlformats-officedocument.presentationml.notesSlide+xml"/>
  <Override PartName="/ppt/tags/tag19.xml" ContentType="application/vnd.openxmlformats-officedocument.presentationml.tags+xml"/>
  <Override PartName="/ppt/notesSlides/notesSlide5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3.xml" ContentType="application/vnd.openxmlformats-officedocument.presentationml.notesSlide+xml"/>
  <Override PartName="/ppt/tags/tag2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FE62B_F030FC93.xml" ContentType="application/vnd.ms-powerpoint.comments+xml"/>
  <Override PartName="/ppt/comments/modernComment_7FFFE62C_9060AECC.xml" ContentType="application/vnd.ms-powerpoint.comments+xml"/>
  <Override PartName="/ppt/notesSlides/notesSlide56.xml" ContentType="application/vnd.openxmlformats-officedocument.presentationml.notesSlide+xml"/>
  <Override PartName="/ppt/comments/modernComment_3764_8AB6F764.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108_909E079B.xml" ContentType="application/vnd.ms-powerpoint.comments+xml"/>
  <Override PartName="/ppt/tags/tag23.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24.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5.xml" ContentType="application/vnd.openxmlformats-officedocument.presentationml.tags+xml"/>
  <Override PartName="/ppt/notesSlides/notesSlide69.xml" ContentType="application/vnd.openxmlformats-officedocument.presentationml.notesSlide+xml"/>
  <Override PartName="/ppt/comments/modernComment_A9A_E86D6CE4.xml" ContentType="application/vnd.ms-powerpoint.comments+xml"/>
  <Override PartName="/ppt/tags/tag26.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27.xml" ContentType="application/vnd.openxmlformats-officedocument.presentationml.tags+xml"/>
  <Override PartName="/ppt/notesSlides/notesSlide77.xml" ContentType="application/vnd.openxmlformats-officedocument.presentationml.notesSlide+xml"/>
  <Override PartName="/ppt/tags/tag28.xml" ContentType="application/vnd.openxmlformats-officedocument.presentationml.tags+xml"/>
  <Override PartName="/ppt/notesSlides/notesSlide78.xml" ContentType="application/vnd.openxmlformats-officedocument.presentationml.notesSlide+xml"/>
  <Override PartName="/ppt/comments/modernComment_B1D_53A36B62.xml" ContentType="application/vnd.ms-powerpoint.comments+xml"/>
  <Override PartName="/ppt/tags/tag29.xml" ContentType="application/vnd.openxmlformats-officedocument.presentationml.tags+xml"/>
  <Override PartName="/ppt/tags/tag30.xml" ContentType="application/vnd.openxmlformats-officedocument.presentationml.tags+xml"/>
  <Override PartName="/ppt/notesSlides/notesSlide79.xml" ContentType="application/vnd.openxmlformats-officedocument.presentationml.notesSlide+xml"/>
  <Override PartName="/ppt/tags/tag31.xml" ContentType="application/vnd.openxmlformats-officedocument.presentationml.tags+xml"/>
  <Override PartName="/ppt/comments/modernComment_E07_937AD5CB.xml" ContentType="application/vnd.ms-powerpoint.comments+xml"/>
  <Override PartName="/ppt/tags/tag32.xml" ContentType="application/vnd.openxmlformats-officedocument.presentationml.tags+xml"/>
  <Override PartName="/ppt/notesSlides/notesSlide80.xml" ContentType="application/vnd.openxmlformats-officedocument.presentationml.notesSlide+xml"/>
  <Override PartName="/ppt/tags/tag33.xml" ContentType="application/vnd.openxmlformats-officedocument.presentationml.tags+xml"/>
  <Override PartName="/ppt/notesSlides/notesSlide81.xml" ContentType="application/vnd.openxmlformats-officedocument.presentationml.notesSlide+xml"/>
  <Override PartName="/ppt/tags/tag34.xml" ContentType="application/vnd.openxmlformats-officedocument.presentationml.tags+xml"/>
  <Override PartName="/ppt/notesSlides/notesSlide82.xml" ContentType="application/vnd.openxmlformats-officedocument.presentationml.notesSlide+xml"/>
  <Override PartName="/ppt/tags/tag35.xml" ContentType="application/vnd.openxmlformats-officedocument.presentationml.tags+xml"/>
  <Override PartName="/ppt/notesSlides/notesSlide83.xml" ContentType="application/vnd.openxmlformats-officedocument.presentationml.notesSlide+xml"/>
  <Override PartName="/ppt/comments/modernComment_7FE4E4C8_9C96AEA8.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6.xml" ContentType="application/vnd.openxmlformats-officedocument.presentationml.tags+xml"/>
  <Override PartName="/ppt/notesSlides/notesSlide84.xml" ContentType="application/vnd.openxmlformats-officedocument.presentationml.notesSlide+xml"/>
  <Override PartName="/ppt/comments/modernComment_7FFFE63A_D2F7FAC0.xml" ContentType="application/vnd.ms-powerpoint.comment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5.xml" ContentType="application/vnd.openxmlformats-officedocument.presentationml.notesSlide+xml"/>
  <Override PartName="/ppt/comments/modernComment_7FFFE641_DD7F84C7.xml" ContentType="application/vnd.ms-powerpoint.comments+xml"/>
  <Override PartName="/ppt/comments/modernComment_7FFFE642_F592B396.xml" ContentType="application/vnd.ms-powerpoint.comments+xml"/>
  <Override PartName="/ppt/tags/tag40.xml" ContentType="application/vnd.openxmlformats-officedocument.presentationml.tags+xml"/>
  <Override PartName="/ppt/notesSlides/notesSlide86.xml" ContentType="application/vnd.openxmlformats-officedocument.presentationml.notesSlide+xml"/>
  <Override PartName="/ppt/tags/tag41.xml" ContentType="application/vnd.openxmlformats-officedocument.presentationml.tags+xml"/>
  <Override PartName="/ppt/notesSlides/notesSlide8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88.xml" ContentType="application/vnd.openxmlformats-officedocument.presentationml.notesSlide+xml"/>
  <Override PartName="/ppt/comments/modernComment_EA4_3907E084.xml" ContentType="application/vnd.ms-powerpoint.comments+xml"/>
  <Override PartName="/ppt/tags/tag44.xml" ContentType="application/vnd.openxmlformats-officedocument.presentationml.tags+xml"/>
  <Override PartName="/ppt/tags/tag45.xml" ContentType="application/vnd.openxmlformats-officedocument.presentationml.tags+xml"/>
  <Override PartName="/ppt/notesSlides/notesSlide89.xml" ContentType="application/vnd.openxmlformats-officedocument.presentationml.notesSlide+xml"/>
  <Override PartName="/ppt/comments/modernComment_7FFFE64D_C14D29B3.xml" ContentType="application/vnd.ms-powerpoint.comments+xml"/>
  <Override PartName="/ppt/comments/modernComment_7FFFE6C5_1A4EC933.xml" ContentType="application/vnd.ms-powerpoint.comments+xml"/>
  <Override PartName="/ppt/comments/modernComment_7FFFE6DA_541029F1.xml" ContentType="application/vnd.ms-powerpoint.comment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90.xml" ContentType="application/vnd.openxmlformats-officedocument.presentationml.notesSlide+xml"/>
  <Override PartName="/ppt/tags/tag51.xml" ContentType="application/vnd.openxmlformats-officedocument.presentationml.tags+xml"/>
  <Override PartName="/ppt/notesSlides/notesSlide91.xml" ContentType="application/vnd.openxmlformats-officedocument.presentationml.notesSlide+xml"/>
  <Override PartName="/ppt/tags/tag52.xml" ContentType="application/vnd.openxmlformats-officedocument.presentationml.tags+xml"/>
  <Override PartName="/ppt/notesSlides/notesSlide92.xml" ContentType="application/vnd.openxmlformats-officedocument.presentationml.notesSlide+xml"/>
  <Override PartName="/ppt/tags/tag53.xml" ContentType="application/vnd.openxmlformats-officedocument.presentationml.tags+xml"/>
  <Override PartName="/ppt/notesSlides/notesSlide9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9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9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9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9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8.xml" ContentType="application/vnd.openxmlformats-officedocument.presentationml.notesSlide+xml"/>
  <Override PartName="/ppt/tags/tag63.xml" ContentType="application/vnd.openxmlformats-officedocument.presentationml.tags+xml"/>
  <Override PartName="/ppt/notesSlides/notesSlide9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00.xml" ContentType="application/vnd.openxmlformats-officedocument.presentationml.notesSlide+xml"/>
  <Override PartName="/ppt/comments/modernComment_C96_DBB3D0C2.xml" ContentType="application/vnd.ms-powerpoint.comments+xml"/>
  <Override PartName="/ppt/tags/tag66.xml" ContentType="application/vnd.openxmlformats-officedocument.presentationml.tags+xml"/>
  <Override PartName="/ppt/notesSlides/notesSlide101.xml" ContentType="application/vnd.openxmlformats-officedocument.presentationml.notesSlide+xml"/>
  <Override PartName="/ppt/tags/tag67.xml" ContentType="application/vnd.openxmlformats-officedocument.presentationml.tags+xml"/>
  <Override PartName="/ppt/notesSlides/notesSlide102.xml" ContentType="application/vnd.openxmlformats-officedocument.presentationml.notesSlide+xml"/>
  <Override PartName="/ppt/tags/tag68.xml" ContentType="application/vnd.openxmlformats-officedocument.presentationml.tags+xml"/>
  <Override PartName="/ppt/notesSlides/notesSlide103.xml" ContentType="application/vnd.openxmlformats-officedocument.presentationml.notesSlide+xml"/>
  <Override PartName="/ppt/tags/tag69.xml" ContentType="application/vnd.openxmlformats-officedocument.presentationml.tags+xml"/>
  <Override PartName="/ppt/notesSlides/notesSlide104.xml" ContentType="application/vnd.openxmlformats-officedocument.presentationml.notesSlide+xml"/>
  <Override PartName="/ppt/tags/tag70.xml" ContentType="application/vnd.openxmlformats-officedocument.presentationml.tags+xml"/>
  <Override PartName="/ppt/notesSlides/notesSlide105.xml" ContentType="application/vnd.openxmlformats-officedocument.presentationml.notesSlide+xml"/>
  <Override PartName="/ppt/tags/tag71.xml" ContentType="application/vnd.openxmlformats-officedocument.presentationml.tags+xml"/>
  <Override PartName="/ppt/notesSlides/notesSlide10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98"/>
  </p:notesMasterIdLst>
  <p:handoutMasterIdLst>
    <p:handoutMasterId r:id="rId199"/>
  </p:handoutMasterIdLst>
  <p:sldIdLst>
    <p:sldId id="268" r:id="rId3"/>
    <p:sldId id="3521" r:id="rId4"/>
    <p:sldId id="3603" r:id="rId5"/>
    <p:sldId id="2172" r:id="rId6"/>
    <p:sldId id="3293" r:id="rId7"/>
    <p:sldId id="273" r:id="rId8"/>
    <p:sldId id="2180" r:id="rId9"/>
    <p:sldId id="2181" r:id="rId10"/>
    <p:sldId id="3658" r:id="rId11"/>
    <p:sldId id="2141411086" r:id="rId12"/>
    <p:sldId id="2141411087" r:id="rId13"/>
    <p:sldId id="2141411088" r:id="rId14"/>
    <p:sldId id="277" r:id="rId15"/>
    <p:sldId id="278" r:id="rId16"/>
    <p:sldId id="3358" r:id="rId17"/>
    <p:sldId id="3536" r:id="rId18"/>
    <p:sldId id="280" r:id="rId19"/>
    <p:sldId id="3530" r:id="rId20"/>
    <p:sldId id="2141411057" r:id="rId21"/>
    <p:sldId id="2141411058" r:id="rId22"/>
    <p:sldId id="2141411089" r:id="rId23"/>
    <p:sldId id="282" r:id="rId24"/>
    <p:sldId id="283" r:id="rId25"/>
    <p:sldId id="284" r:id="rId26"/>
    <p:sldId id="2147477121" r:id="rId27"/>
    <p:sldId id="2141411052" r:id="rId28"/>
    <p:sldId id="285" r:id="rId29"/>
    <p:sldId id="2234" r:id="rId30"/>
    <p:sldId id="2141411085" r:id="rId31"/>
    <p:sldId id="2147477123" r:id="rId32"/>
    <p:sldId id="2141411026" r:id="rId33"/>
    <p:sldId id="2147477117" r:id="rId34"/>
    <p:sldId id="2147477124" r:id="rId35"/>
    <p:sldId id="2147477028" r:id="rId36"/>
    <p:sldId id="2147470800" r:id="rId37"/>
    <p:sldId id="2852" r:id="rId38"/>
    <p:sldId id="2145707601" r:id="rId39"/>
    <p:sldId id="2145707600" r:id="rId40"/>
    <p:sldId id="2145707155" r:id="rId41"/>
    <p:sldId id="2147470801" r:id="rId42"/>
    <p:sldId id="2147483626" r:id="rId43"/>
    <p:sldId id="2900" r:id="rId44"/>
    <p:sldId id="3529" r:id="rId45"/>
    <p:sldId id="290" r:id="rId46"/>
    <p:sldId id="302" r:id="rId47"/>
    <p:sldId id="2147477122" r:id="rId48"/>
    <p:sldId id="293" r:id="rId49"/>
    <p:sldId id="3525" r:id="rId50"/>
    <p:sldId id="297" r:id="rId51"/>
    <p:sldId id="303" r:id="rId52"/>
    <p:sldId id="304" r:id="rId53"/>
    <p:sldId id="305" r:id="rId54"/>
    <p:sldId id="306" r:id="rId55"/>
    <p:sldId id="2141411028" r:id="rId56"/>
    <p:sldId id="307" r:id="rId57"/>
    <p:sldId id="2141410962" r:id="rId58"/>
    <p:sldId id="2141410976" r:id="rId59"/>
    <p:sldId id="2715" r:id="rId60"/>
    <p:sldId id="2141411030" r:id="rId61"/>
    <p:sldId id="2145707134" r:id="rId62"/>
    <p:sldId id="2145707135" r:id="rId63"/>
    <p:sldId id="2141411031" r:id="rId64"/>
    <p:sldId id="2141411032" r:id="rId65"/>
    <p:sldId id="2141411033" r:id="rId66"/>
    <p:sldId id="2959" r:id="rId67"/>
    <p:sldId id="2839" r:id="rId68"/>
    <p:sldId id="2141410977" r:id="rId69"/>
    <p:sldId id="2704" r:id="rId70"/>
    <p:sldId id="2141410978" r:id="rId71"/>
    <p:sldId id="2141410979" r:id="rId72"/>
    <p:sldId id="2147477034" r:id="rId73"/>
    <p:sldId id="3532" r:id="rId74"/>
    <p:sldId id="2709" r:id="rId75"/>
    <p:sldId id="2182" r:id="rId76"/>
    <p:sldId id="2305" r:id="rId77"/>
    <p:sldId id="2141411025" r:id="rId78"/>
    <p:sldId id="2141410980" r:id="rId79"/>
    <p:sldId id="2147477035" r:id="rId80"/>
    <p:sldId id="2147477036" r:id="rId81"/>
    <p:sldId id="14180" r:id="rId82"/>
    <p:sldId id="2147483647" r:id="rId83"/>
    <p:sldId id="2145707526" r:id="rId84"/>
    <p:sldId id="264" r:id="rId85"/>
    <p:sldId id="3758" r:id="rId86"/>
    <p:sldId id="2141411083" r:id="rId87"/>
    <p:sldId id="3239" r:id="rId88"/>
    <p:sldId id="408" r:id="rId89"/>
    <p:sldId id="409" r:id="rId90"/>
    <p:sldId id="410" r:id="rId91"/>
    <p:sldId id="2141410981" r:id="rId92"/>
    <p:sldId id="389" r:id="rId93"/>
    <p:sldId id="391" r:id="rId94"/>
    <p:sldId id="392" r:id="rId95"/>
    <p:sldId id="3611" r:id="rId96"/>
    <p:sldId id="2141410982" r:id="rId97"/>
    <p:sldId id="2699" r:id="rId98"/>
    <p:sldId id="269" r:id="rId99"/>
    <p:sldId id="2141410983" r:id="rId100"/>
    <p:sldId id="2714" r:id="rId101"/>
    <p:sldId id="2700" r:id="rId102"/>
    <p:sldId id="2141410984" r:id="rId103"/>
    <p:sldId id="2141410985" r:id="rId104"/>
    <p:sldId id="2147477037" r:id="rId105"/>
    <p:sldId id="2147470790" r:id="rId106"/>
    <p:sldId id="2141410986" r:id="rId107"/>
    <p:sldId id="3592" r:id="rId108"/>
    <p:sldId id="320" r:id="rId109"/>
    <p:sldId id="322" r:id="rId110"/>
    <p:sldId id="2147470791" r:id="rId111"/>
    <p:sldId id="401" r:id="rId112"/>
    <p:sldId id="331" r:id="rId113"/>
    <p:sldId id="2435" r:id="rId114"/>
    <p:sldId id="2845" r:id="rId115"/>
    <p:sldId id="2147477038" r:id="rId116"/>
    <p:sldId id="2147477039" r:id="rId117"/>
    <p:sldId id="2147477132" r:id="rId118"/>
    <p:sldId id="2145707553" r:id="rId119"/>
    <p:sldId id="2145707554" r:id="rId120"/>
    <p:sldId id="3591" r:id="rId121"/>
    <p:sldId id="2147477043" r:id="rId122"/>
    <p:sldId id="2147477044" r:id="rId123"/>
    <p:sldId id="2147477045" r:id="rId124"/>
    <p:sldId id="2147477046" r:id="rId125"/>
    <p:sldId id="2145707208" r:id="rId126"/>
    <p:sldId id="2147477048" r:id="rId127"/>
    <p:sldId id="2147477049" r:id="rId128"/>
    <p:sldId id="2147477050" r:id="rId129"/>
    <p:sldId id="2147477051" r:id="rId130"/>
    <p:sldId id="2147477052" r:id="rId131"/>
    <p:sldId id="2147477053" r:id="rId132"/>
    <p:sldId id="2147477055" r:id="rId133"/>
    <p:sldId id="2147477056" r:id="rId134"/>
    <p:sldId id="2147477057" r:id="rId135"/>
    <p:sldId id="2147477058" r:id="rId136"/>
    <p:sldId id="2147477059" r:id="rId137"/>
    <p:sldId id="2147477060" r:id="rId138"/>
    <p:sldId id="2147477061" r:id="rId139"/>
    <p:sldId id="2145707423" r:id="rId140"/>
    <p:sldId id="2147477065" r:id="rId141"/>
    <p:sldId id="1341" r:id="rId142"/>
    <p:sldId id="3748" r:id="rId143"/>
    <p:sldId id="2147477066" r:id="rId144"/>
    <p:sldId id="2147477069" r:id="rId145"/>
    <p:sldId id="2145707122" r:id="rId146"/>
    <p:sldId id="2147477118" r:id="rId147"/>
    <p:sldId id="2147477189" r:id="rId148"/>
    <p:sldId id="2145707020" r:id="rId149"/>
    <p:sldId id="2147477212" r:id="rId150"/>
    <p:sldId id="2147477210" r:id="rId151"/>
    <p:sldId id="1369" r:id="rId152"/>
    <p:sldId id="2145707555" r:id="rId153"/>
    <p:sldId id="2147477135" r:id="rId154"/>
    <p:sldId id="2145707557" r:id="rId155"/>
    <p:sldId id="2141411023" r:id="rId156"/>
    <p:sldId id="2147477077" r:id="rId157"/>
    <p:sldId id="2147477078" r:id="rId158"/>
    <p:sldId id="2147470798" r:id="rId159"/>
    <p:sldId id="2147477080" r:id="rId160"/>
    <p:sldId id="2147477081" r:id="rId161"/>
    <p:sldId id="2147477082" r:id="rId162"/>
    <p:sldId id="2147477083" r:id="rId163"/>
    <p:sldId id="2536" r:id="rId164"/>
    <p:sldId id="2147477085" r:id="rId165"/>
    <p:sldId id="2147477086" r:id="rId166"/>
    <p:sldId id="2147477087" r:id="rId167"/>
    <p:sldId id="751" r:id="rId168"/>
    <p:sldId id="2147477089" r:id="rId169"/>
    <p:sldId id="2147477090" r:id="rId170"/>
    <p:sldId id="2147477091" r:id="rId171"/>
    <p:sldId id="2147477092" r:id="rId172"/>
    <p:sldId id="2147477093" r:id="rId173"/>
    <p:sldId id="2147477094" r:id="rId174"/>
    <p:sldId id="2147477095" r:id="rId175"/>
    <p:sldId id="2147477098" r:id="rId176"/>
    <p:sldId id="2147477096" r:id="rId177"/>
    <p:sldId id="2147477097" r:id="rId178"/>
    <p:sldId id="2147477099" r:id="rId179"/>
    <p:sldId id="2147477100" r:id="rId180"/>
    <p:sldId id="2147477101" r:id="rId181"/>
    <p:sldId id="2147477102" r:id="rId182"/>
    <p:sldId id="2147477103" r:id="rId183"/>
    <p:sldId id="2147477104" r:id="rId184"/>
    <p:sldId id="2147477105" r:id="rId185"/>
    <p:sldId id="2147477106" r:id="rId186"/>
    <p:sldId id="3222" r:id="rId187"/>
    <p:sldId id="2147477107" r:id="rId188"/>
    <p:sldId id="2147477108" r:id="rId189"/>
    <p:sldId id="2147477112" r:id="rId190"/>
    <p:sldId id="2147477109" r:id="rId191"/>
    <p:sldId id="2147477111" r:id="rId192"/>
    <p:sldId id="2145707561" r:id="rId193"/>
    <p:sldId id="2147477213" r:id="rId194"/>
    <p:sldId id="2147477115" r:id="rId195"/>
    <p:sldId id="2147477116" r:id="rId196"/>
    <p:sldId id="256" r:id="rId197"/>
  </p:sldIdLst>
  <p:sldSz cx="9144000" cy="6858000" type="screen4x3"/>
  <p:notesSz cx="7315200" cy="9601200"/>
  <p:custDataLst>
    <p:tags r:id="rId200"/>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7DEEC"/>
    <a:srgbClr val="BF0D88"/>
    <a:srgbClr val="E8D8F2"/>
    <a:srgbClr val="CCFF99"/>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258" autoAdjust="0"/>
    <p:restoredTop sz="65611" autoAdjust="0"/>
  </p:normalViewPr>
  <p:slideViewPr>
    <p:cSldViewPr>
      <p:cViewPr varScale="1">
        <p:scale>
          <a:sx n="64" d="100"/>
          <a:sy n="64" d="100"/>
        </p:scale>
        <p:origin x="2538" y="288"/>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41316"/>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microsoft.com/office/2018/10/relationships/authors" Target="author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handoutMaster" Target="handoutMasters/handoutMaster1.xml"/><Relationship Id="rId20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tags" Target="tags/tag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commentAuthors" Target="commentAuthor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notesMaster" Target="notesMasters/notesMaster1.xml"/><Relationship Id="rId202"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omments/modernComment_108_909E079B.xml><?xml version="1.0" encoding="utf-8"?>
<p188:cmLst xmlns:a="http://schemas.openxmlformats.org/drawingml/2006/main" xmlns:r="http://schemas.openxmlformats.org/officeDocument/2006/relationships" xmlns:p188="http://schemas.microsoft.com/office/powerpoint/2018/8/main">
  <p188:cm id="{B6467098-8ABD-4394-8AC5-32F0ED6449C5}" authorId="{B39DF41F-75EB-A6A9-B2DE-7AAFE457D87A}" created="2026-04-10T20:59:31.148">
    <ac:deMkLst xmlns:ac="http://schemas.microsoft.com/office/drawing/2013/main/command">
      <pc:docMk xmlns:pc="http://schemas.microsoft.com/office/powerpoint/2013/main/command"/>
      <pc:sldMk xmlns:pc="http://schemas.microsoft.com/office/powerpoint/2013/main/command" cId="2426275739" sldId="264"/>
      <ac:spMk id="4" creationId="{B3B6DBB3-DAAF-A245-7878-BFE0A5395228}"/>
    </ac:deMkLst>
    <p188:txBody>
      <a:bodyPr/>
      <a:lstStyle/>
      <a:p>
        <a:r>
          <a:rPr lang="en-US"/>
          <a:t>New slide</a:t>
        </a:r>
      </a:p>
    </p188:txBody>
  </p188:cm>
</p188:cmLst>
</file>

<file path=ppt/comments/modernComment_133_BB3F6688.xml><?xml version="1.0" encoding="utf-8"?>
<p188:cmLst xmlns:a="http://schemas.openxmlformats.org/drawingml/2006/main" xmlns:r="http://schemas.openxmlformats.org/officeDocument/2006/relationships" xmlns:p188="http://schemas.microsoft.com/office/powerpoint/2018/8/main">
  <p188:cm id="{957AA448-905F-48B1-B10F-3ECDB1381EE5}" authorId="{B39DF41F-75EB-A6A9-B2DE-7AAFE457D87A}" created="2026-04-10T20:00:35.582">
    <ac:deMkLst xmlns:ac="http://schemas.microsoft.com/office/drawing/2013/main/command">
      <pc:docMk xmlns:pc="http://schemas.microsoft.com/office/powerpoint/2013/main/command"/>
      <pc:sldMk xmlns:pc="http://schemas.microsoft.com/office/powerpoint/2013/main/command" cId="3141494408" sldId="307"/>
      <ac:spMk id="3" creationId="{00000000-0000-0000-0000-000000000000}"/>
    </ac:deMkLst>
    <p188:txBody>
      <a:bodyPr/>
      <a:lstStyle/>
      <a:p>
        <a:r>
          <a:rPr lang="en-US"/>
          <a:t>updated</a:t>
        </a:r>
      </a:p>
    </p188:txBody>
  </p188:cm>
  <p188:cm id="{A004CEB6-2B5A-4333-83E3-FB62E364244E}" authorId="{B39DF41F-75EB-A6A9-B2DE-7AAFE457D87A}" created="2026-04-10T20:00:40.341">
    <pc:sldMkLst xmlns:pc="http://schemas.microsoft.com/office/powerpoint/2013/main/command">
      <pc:docMk/>
      <pc:sldMk cId="3141494408" sldId="307"/>
    </pc:sldMkLst>
    <p188:txBody>
      <a:bodyPr/>
      <a:lstStyle/>
      <a:p>
        <a:r>
          <a:rPr lang="en-US"/>
          <a:t>updated</a:t>
        </a:r>
      </a:p>
    </p188:txBody>
  </p188:cm>
</p188:cmLst>
</file>

<file path=ppt/comments/modernComment_3764_8AB6F764.xml><?xml version="1.0" encoding="utf-8"?>
<p188:cmLst xmlns:a="http://schemas.openxmlformats.org/drawingml/2006/main" xmlns:r="http://schemas.openxmlformats.org/officeDocument/2006/relationships" xmlns:p188="http://schemas.microsoft.com/office/powerpoint/2018/8/main">
  <p188:cm id="{D2EA7EF4-FEE0-45E4-9AF3-AF579BF292A2}" authorId="{B39DF41F-75EB-A6A9-B2DE-7AAFE457D87A}" created="2026-04-10T21:06:16.508">
    <pc:sldMkLst xmlns:pc="http://schemas.microsoft.com/office/powerpoint/2013/main/command">
      <pc:docMk/>
      <pc:sldMk cId="2327246692" sldId="14180"/>
    </pc:sldMkLst>
    <p188:txBody>
      <a:bodyPr/>
      <a:lstStyle/>
      <a:p>
        <a:r>
          <a:rPr lang="en-US"/>
          <a:t>New slide</a:t>
        </a:r>
      </a:p>
    </p188:txBody>
  </p188:cm>
</p188:cmLst>
</file>

<file path=ppt/comments/modernComment_7FA356D4_F42DBE76.xml><?xml version="1.0" encoding="utf-8"?>
<p188:cmLst xmlns:a="http://schemas.openxmlformats.org/drawingml/2006/main" xmlns:r="http://schemas.openxmlformats.org/officeDocument/2006/relationships" xmlns:p188="http://schemas.microsoft.com/office/powerpoint/2018/8/main">
  <p188:cm id="{40051C44-C85E-433C-B8D3-386AD2E8E004}" authorId="{B39DF41F-75EB-A6A9-B2DE-7AAFE457D87A}" created="2026-04-10T20:00:48.406">
    <pc:sldMkLst xmlns:pc="http://schemas.microsoft.com/office/powerpoint/2013/main/command">
      <pc:docMk/>
      <pc:sldMk cId="4096638582" sldId="2141411028"/>
    </pc:sldMkLst>
    <p188:txBody>
      <a:bodyPr/>
      <a:lstStyle/>
      <a:p>
        <a:r>
          <a:rPr lang="en-US"/>
          <a:t>updated</a:t>
        </a:r>
      </a:p>
    </p188:txBody>
  </p188:cm>
</p188:cmLst>
</file>

<file path=ppt/comments/modernComment_7FA356D6_F557BC1A.xml><?xml version="1.0" encoding="utf-8"?>
<p188:cmLst xmlns:a="http://schemas.openxmlformats.org/drawingml/2006/main" xmlns:r="http://schemas.openxmlformats.org/officeDocument/2006/relationships" xmlns:p188="http://schemas.microsoft.com/office/powerpoint/2018/8/main">
  <p188:cm id="{9854BF9A-CFEF-41ED-8885-E843D88F5196}" authorId="{B39DF41F-75EB-A6A9-B2DE-7AAFE457D87A}" created="2025-08-25T18:38:44.263">
    <pc:sldMkLst xmlns:pc="http://schemas.microsoft.com/office/powerpoint/2013/main/command">
      <pc:docMk/>
      <pc:sldMk cId="4116167706" sldId="2141411030"/>
    </pc:sldMkLst>
    <p188:txBody>
      <a:bodyPr/>
      <a:lstStyle/>
      <a:p>
        <a:r>
          <a:rPr lang="en-US"/>
          <a:t>Modified slightly. </a:t>
        </a:r>
      </a:p>
    </p188:txBody>
  </p188:cm>
</p188:cmLst>
</file>

<file path=ppt/comments/modernComment_7FA356F1_3A20CCCD.xml><?xml version="1.0" encoding="utf-8"?>
<p188:cmLst xmlns:a="http://schemas.openxmlformats.org/drawingml/2006/main" xmlns:r="http://schemas.openxmlformats.org/officeDocument/2006/relationships" xmlns:p188="http://schemas.microsoft.com/office/powerpoint/2018/8/main">
  <p188:cm id="{988F0B30-1F19-43D9-9AE7-E4B82BEFD5E5}" authorId="{B39DF41F-75EB-A6A9-B2DE-7AAFE457D87A}" created="2026-04-10T19:22:57.892">
    <ac:deMkLst xmlns:ac="http://schemas.microsoft.com/office/drawing/2013/main/command">
      <pc:docMk xmlns:pc="http://schemas.microsoft.com/office/powerpoint/2013/main/command"/>
      <pc:sldMk xmlns:pc="http://schemas.microsoft.com/office/powerpoint/2013/main/command" cId="975228109" sldId="2141411057"/>
      <ac:spMk id="3" creationId="{00000000-0000-0000-0000-000000000000}"/>
    </ac:deMkLst>
    <p188:txBody>
      <a:bodyPr/>
      <a:lstStyle/>
      <a:p>
        <a:r>
          <a:rPr lang="en-US"/>
          <a:t>Added kirsty </a:t>
        </a:r>
      </a:p>
    </p188:txBody>
  </p188:cm>
</p188:cmLst>
</file>

<file path=ppt/comments/modernComment_7FE4E4C8_9C96AEA8.xml><?xml version="1.0" encoding="utf-8"?>
<p188:cmLst xmlns:a="http://schemas.openxmlformats.org/drawingml/2006/main" xmlns:r="http://schemas.openxmlformats.org/officeDocument/2006/relationships" xmlns:p188="http://schemas.microsoft.com/office/powerpoint/2018/8/main">
  <p188:cm id="{BB84E230-4108-4A60-A12A-AD1B5AAC0129}" authorId="{90CE3A54-1E4E-4F99-9604-F6D6D213E6C9}" created="2026-04-07T23:10:17.403">
    <pc:sldMkLst xmlns:pc="http://schemas.microsoft.com/office/powerpoint/2013/main/command">
      <pc:docMk/>
      <pc:sldMk cId="2627120808" sldId="2145707208"/>
    </pc:sldMkLst>
    <p188:txBody>
      <a:bodyPr/>
      <a:lstStyle/>
      <a:p>
        <a:r>
          <a:rPr lang="en-US"/>
          <a:t>updated</a:t>
        </a:r>
      </a:p>
    </p188:txBody>
  </p188:cm>
</p188:cmLst>
</file>

<file path=ppt/comments/modernComment_7FE4E650_9CE8AB78.xml><?xml version="1.0" encoding="utf-8"?>
<p188:cmLst xmlns:a="http://schemas.openxmlformats.org/drawingml/2006/main" xmlns:r="http://schemas.openxmlformats.org/officeDocument/2006/relationships" xmlns:p188="http://schemas.microsoft.com/office/powerpoint/2018/8/main">
  <p188:cm id="{BCACD117-D4C8-4A7A-AA12-AE81C7F9154E}" authorId="{90CE3A54-1E4E-4F99-9604-F6D6D213E6C9}" created="2026-04-07T01:21:03.741">
    <pc:sldMkLst xmlns:pc="http://schemas.microsoft.com/office/powerpoint/2013/main/command">
      <pc:docMk/>
      <pc:sldMk cId="2495958561" sldId="2145707600"/>
    </pc:sldMkLst>
    <p188:txBody>
      <a:bodyPr/>
      <a:lstStyle/>
      <a:p>
        <a:r>
          <a:rPr lang="en-US"/>
          <a:t>new</a:t>
        </a:r>
      </a:p>
    </p188:txBody>
  </p188:cm>
</p188:cmLst>
</file>

<file path=ppt/comments/modernComment_7FE4E651_F38099B9.xml><?xml version="1.0" encoding="utf-8"?>
<p188:cmLst xmlns:a="http://schemas.openxmlformats.org/drawingml/2006/main" xmlns:r="http://schemas.openxmlformats.org/officeDocument/2006/relationships" xmlns:p188="http://schemas.microsoft.com/office/powerpoint/2018/8/main">
  <p188:cm id="{DC00DCFD-E827-4E2A-B074-38DF095D0AA7}" authorId="{90CE3A54-1E4E-4F99-9604-F6D6D213E6C9}" created="2026-04-07T01:20:57.206">
    <pc:sldMkLst xmlns:pc="http://schemas.microsoft.com/office/powerpoint/2013/main/command">
      <pc:docMk/>
      <pc:sldMk cId="1510647813" sldId="2145707601"/>
    </pc:sldMkLst>
    <p188:txBody>
      <a:bodyPr/>
      <a:lstStyle/>
      <a:p>
        <a:r>
          <a:rPr lang="en-US"/>
          <a:t>new</a:t>
        </a:r>
      </a:p>
    </p188:txBody>
  </p188:cm>
</p188:cmLst>
</file>

<file path=ppt/comments/modernComment_7FFFCDD0_58B7D180.xml><?xml version="1.0" encoding="utf-8"?>
<p188:cmLst xmlns:a="http://schemas.openxmlformats.org/drawingml/2006/main" xmlns:r="http://schemas.openxmlformats.org/officeDocument/2006/relationships" xmlns:p188="http://schemas.microsoft.com/office/powerpoint/2018/8/main">
  <p188:cm id="{4141EC3B-FA55-4DAC-BE85-B2D6E8C3FE6F}" authorId="{B39DF41F-75EB-A6A9-B2DE-7AAFE457D87A}" created="2026-04-10T21:13:10.566">
    <pc:sldMkLst xmlns:pc="http://schemas.microsoft.com/office/powerpoint/2013/main/command">
      <pc:docMk/>
      <pc:sldMk cId="1488441728" sldId="2147470800"/>
    </pc:sldMkLst>
    <p188:txBody>
      <a:bodyPr/>
      <a:lstStyle/>
      <a:p>
        <a:r>
          <a:rPr lang="en-US"/>
          <a:t>New slide</a:t>
        </a:r>
      </a:p>
    </p188:txBody>
  </p188:cm>
</p188:cmLst>
</file>

<file path=ppt/comments/modernComment_7FFFE624_E33E812C.xml><?xml version="1.0" encoding="utf-8"?>
<p188:cmLst xmlns:a="http://schemas.openxmlformats.org/drawingml/2006/main" xmlns:r="http://schemas.openxmlformats.org/officeDocument/2006/relationships" xmlns:p188="http://schemas.microsoft.com/office/powerpoint/2018/8/main">
  <p188:cm id="{829F508B-4032-42E5-B266-6C6A8A95DEFF}" authorId="{B39DF41F-75EB-A6A9-B2DE-7AAFE457D87A}" created="2026-04-10T21:10:51.109">
    <ac:deMkLst xmlns:ac="http://schemas.microsoft.com/office/drawing/2013/main/command">
      <pc:docMk xmlns:pc="http://schemas.microsoft.com/office/powerpoint/2013/main/command"/>
      <pc:sldMk xmlns:pc="http://schemas.microsoft.com/office/powerpoint/2013/main/command" cId="3812524332" sldId="2147477028"/>
      <ac:spMk id="4" creationId="{9DED6CDF-396F-7958-FC4B-2EC11341B27A}"/>
    </ac:deMkLst>
    <p188:txBody>
      <a:bodyPr/>
      <a:lstStyle/>
      <a:p>
        <a:r>
          <a:rPr lang="en-US"/>
          <a:t>New slide</a:t>
        </a:r>
      </a:p>
    </p188:txBody>
  </p188:cm>
</p188:cmLst>
</file>

<file path=ppt/comments/modernComment_7FFFE62B_F030FC93.xml><?xml version="1.0" encoding="utf-8"?>
<p188:cmLst xmlns:a="http://schemas.openxmlformats.org/drawingml/2006/main" xmlns:r="http://schemas.openxmlformats.org/officeDocument/2006/relationships" xmlns:p188="http://schemas.microsoft.com/office/powerpoint/2018/8/main">
  <p188:cm id="{D99EE318-0FD1-4924-8FA1-533A61562C54}" authorId="{B39DF41F-75EB-A6A9-B2DE-7AAFE457D87A}" created="2026-04-10T20:47:53.498">
    <ac:deMkLst xmlns:ac="http://schemas.microsoft.com/office/drawing/2013/main/command">
      <pc:docMk xmlns:pc="http://schemas.microsoft.com/office/powerpoint/2013/main/command"/>
      <pc:sldMk xmlns:pc="http://schemas.microsoft.com/office/powerpoint/2013/main/command" cId="4029742227" sldId="2147477035"/>
      <ac:spMk id="6" creationId="{84B3D17B-0BF8-CB4C-F0EC-7E3C3EF111EF}"/>
    </ac:deMkLst>
    <p188:txBody>
      <a:bodyPr/>
      <a:lstStyle/>
      <a:p>
        <a:r>
          <a:rPr lang="en-US"/>
          <a:t>Updated to 2026</a:t>
        </a:r>
      </a:p>
    </p188:txBody>
  </p188:cm>
</p188:cmLst>
</file>

<file path=ppt/comments/modernComment_7FFFE62C_9060AECC.xml><?xml version="1.0" encoding="utf-8"?>
<p188:cmLst xmlns:a="http://schemas.openxmlformats.org/drawingml/2006/main" xmlns:r="http://schemas.openxmlformats.org/officeDocument/2006/relationships" xmlns:p188="http://schemas.microsoft.com/office/powerpoint/2018/8/main">
  <p188:cm id="{AF1BD26A-90F7-4479-B18E-A2A587473520}" authorId="{B39DF41F-75EB-A6A9-B2DE-7AAFE457D87A}" created="2025-08-25T20:00:36.010">
    <pc:sldMkLst xmlns:pc="http://schemas.microsoft.com/office/powerpoint/2013/main/command">
      <pc:docMk/>
      <pc:sldMk cId="2422255308" sldId="2147477036"/>
    </pc:sldMkLst>
    <p188:txBody>
      <a:bodyPr/>
      <a:lstStyle/>
      <a:p>
        <a:r>
          <a:rPr lang="en-US"/>
          <a:t>New slide</a:t>
        </a:r>
      </a:p>
    </p188:txBody>
  </p188:cm>
</p188:cmLst>
</file>

<file path=ppt/comments/modernComment_7FFFE63A_D2F7FAC0.xml><?xml version="1.0" encoding="utf-8"?>
<p188:cmLst xmlns:a="http://schemas.openxmlformats.org/drawingml/2006/main" xmlns:r="http://schemas.openxmlformats.org/officeDocument/2006/relationships" xmlns:p188="http://schemas.microsoft.com/office/powerpoint/2018/8/main">
  <p188:cm id="{0A3D4F6A-3C6D-4601-B7FD-C499369FBB65}" authorId="{90CE3A54-1E4E-4F99-9604-F6D6D213E6C9}" created="2025-08-24T22:58:13.104">
    <ac:txMkLst xmlns:ac="http://schemas.microsoft.com/office/drawing/2013/main/command">
      <pc:docMk xmlns:pc="http://schemas.microsoft.com/office/powerpoint/2013/main/command"/>
      <pc:sldMk xmlns:pc="http://schemas.microsoft.com/office/powerpoint/2013/main/command" cId="3539466944" sldId="2147477050"/>
      <ac:spMk id="3" creationId="{3C28820B-4433-4E0C-8894-13BD14DA137E}"/>
      <ac:txMk cp="235" len="22">
        <ac:context len="321" hash="2870594466"/>
      </ac:txMk>
    </ac:txMkLst>
    <p188:pos x="3631646" y="3959645"/>
    <p188:txBody>
      <a:bodyPr/>
      <a:lstStyle/>
      <a:p>
        <a:r>
          <a:rPr lang="en-US"/>
          <a:t>Added Tirzepatide (Zepbound)</a:t>
        </a:r>
      </a:p>
    </p188:txBody>
  </p188:cm>
</p188:cmLst>
</file>

<file path=ppt/comments/modernComment_7FFFE641_DD7F84C7.xml><?xml version="1.0" encoding="utf-8"?>
<p188:cmLst xmlns:a="http://schemas.openxmlformats.org/drawingml/2006/main" xmlns:r="http://schemas.openxmlformats.org/officeDocument/2006/relationships" xmlns:p188="http://schemas.microsoft.com/office/powerpoint/2018/8/main">
  <p188:cm id="{5C11F82A-2097-4957-B921-7204998CEEEC}" authorId="{90CE3A54-1E4E-4F99-9604-F6D6D213E6C9}" created="2025-08-24T22:57:50.288">
    <ac:deMkLst xmlns:ac="http://schemas.microsoft.com/office/drawing/2013/main/command">
      <pc:docMk xmlns:pc="http://schemas.microsoft.com/office/powerpoint/2013/main/command"/>
      <pc:sldMk xmlns:pc="http://schemas.microsoft.com/office/powerpoint/2013/main/command" cId="3716121799" sldId="2147477057"/>
      <ac:spMk id="3" creationId="{2CBEDA8F-CE6D-CB51-5CCA-0968CA5EFA85}"/>
    </ac:deMkLst>
    <p188:txBody>
      <a:bodyPr/>
      <a:lstStyle/>
      <a:p>
        <a:r>
          <a:rPr lang="en-US"/>
          <a:t>Added slide</a:t>
        </a:r>
      </a:p>
    </p188:txBody>
  </p188:cm>
</p188:cmLst>
</file>

<file path=ppt/comments/modernComment_7FFFE642_F592B396.xml><?xml version="1.0" encoding="utf-8"?>
<p188:cmLst xmlns:a="http://schemas.openxmlformats.org/drawingml/2006/main" xmlns:r="http://schemas.openxmlformats.org/officeDocument/2006/relationships" xmlns:p188="http://schemas.microsoft.com/office/powerpoint/2018/8/main">
  <p188:cm id="{D0053AFF-28D3-4232-BE3E-38A9B5627933}" authorId="{90CE3A54-1E4E-4F99-9604-F6D6D213E6C9}" created="2025-08-24T22:57:23.464">
    <pc:sldMkLst xmlns:pc="http://schemas.microsoft.com/office/powerpoint/2013/main/command">
      <pc:docMk/>
      <pc:sldMk cId="4120032150" sldId="2147477035"/>
    </pc:sldMkLst>
    <p188:txBody>
      <a:bodyPr/>
      <a:lstStyle/>
      <a:p>
        <a:r>
          <a:rPr lang="en-US"/>
          <a:t>Updated slide with new stats</a:t>
        </a:r>
      </a:p>
    </p188:txBody>
  </p188:cm>
</p188:cmLst>
</file>

<file path=ppt/comments/modernComment_7FFFE64D_C14D29B3.xml><?xml version="1.0" encoding="utf-8"?>
<p188:cmLst xmlns:a="http://schemas.openxmlformats.org/drawingml/2006/main" xmlns:r="http://schemas.openxmlformats.org/officeDocument/2006/relationships" xmlns:p188="http://schemas.microsoft.com/office/powerpoint/2018/8/main">
  <p188:cm id="{A8255E60-5E83-4E0E-8AEB-3568DA2F30CE}" authorId="{90CE3A54-1E4E-4F99-9604-F6D6D213E6C9}" created="2026-04-07T23:10:55.532">
    <pc:sldMkLst xmlns:pc="http://schemas.microsoft.com/office/powerpoint/2013/main/command">
      <pc:docMk/>
      <pc:sldMk cId="3243059635" sldId="2147477069"/>
    </pc:sldMkLst>
    <p188:txBody>
      <a:bodyPr/>
      <a:lstStyle/>
      <a:p>
        <a:r>
          <a:rPr lang="en-US"/>
          <a:t>new</a:t>
        </a:r>
      </a:p>
    </p188:txBody>
  </p188:cm>
</p188:cmLst>
</file>

<file path=ppt/comments/modernComment_7FFFE681_E0CDAAC2.xml><?xml version="1.0" encoding="utf-8"?>
<p188:cmLst xmlns:a="http://schemas.openxmlformats.org/drawingml/2006/main" xmlns:r="http://schemas.openxmlformats.org/officeDocument/2006/relationships" xmlns:p188="http://schemas.microsoft.com/office/powerpoint/2018/8/main">
  <p188:cm id="{51F9B24B-E08E-4AD0-A4CD-89ECF1A30535}" authorId="{B39DF41F-75EB-A6A9-B2DE-7AAFE457D87A}" created="2026-04-10T21:09:25.206">
    <pc:sldMkLst xmlns:pc="http://schemas.microsoft.com/office/powerpoint/2013/main/command">
      <pc:docMk/>
      <pc:sldMk cId="3771574978" sldId="2147477121"/>
    </pc:sldMkLst>
    <p188:txBody>
      <a:bodyPr/>
      <a:lstStyle/>
      <a:p>
        <a:r>
          <a:rPr lang="en-US"/>
          <a:t>New slide</a:t>
        </a:r>
      </a:p>
    </p188:txBody>
  </p188:cm>
</p188:cmLst>
</file>

<file path=ppt/comments/modernComment_7FFFE682_8F10DA6C.xml><?xml version="1.0" encoding="utf-8"?>
<p188:cmLst xmlns:a="http://schemas.openxmlformats.org/drawingml/2006/main" xmlns:r="http://schemas.openxmlformats.org/officeDocument/2006/relationships" xmlns:p188="http://schemas.microsoft.com/office/powerpoint/2018/8/main">
  <p188:cm id="{295BBFE9-89A0-4373-990B-0F92EE8F90BA}" authorId="{90CE3A54-1E4E-4F99-9604-F6D6D213E6C9}" created="2026-04-07T01:20:07.357">
    <pc:sldMkLst xmlns:pc="http://schemas.microsoft.com/office/powerpoint/2013/main/command">
      <pc:docMk/>
      <pc:sldMk cId="3132759992" sldId="3358"/>
    </pc:sldMkLst>
    <p188:txBody>
      <a:bodyPr/>
      <a:lstStyle/>
      <a:p>
        <a:r>
          <a:rPr lang="en-US"/>
          <a:t>updated</a:t>
        </a:r>
      </a:p>
    </p188:txBody>
  </p188:cm>
</p188:cmLst>
</file>

<file path=ppt/comments/modernComment_7FFFE683_921CB71D.xml><?xml version="1.0" encoding="utf-8"?>
<p188:cmLst xmlns:a="http://schemas.openxmlformats.org/drawingml/2006/main" xmlns:r="http://schemas.openxmlformats.org/officeDocument/2006/relationships" xmlns:p188="http://schemas.microsoft.com/office/powerpoint/2018/8/main">
  <p188:cm id="{30D2ADEC-3E27-4585-AB8E-86DA7555C0C5}" authorId="{90CE3A54-1E4E-4F99-9604-F6D6D213E6C9}" created="2026-04-07T01:21:13.336">
    <pc:sldMkLst xmlns:pc="http://schemas.microsoft.com/office/powerpoint/2013/main/command">
      <pc:docMk/>
      <pc:sldMk cId="3597576969" sldId="2145707599"/>
    </pc:sldMkLst>
    <p188:txBody>
      <a:bodyPr/>
      <a:lstStyle/>
      <a:p>
        <a:r>
          <a:rPr lang="en-US"/>
          <a:t>new</a:t>
        </a:r>
      </a:p>
    </p188:txBody>
  </p188:cm>
</p188:cmLst>
</file>

<file path=ppt/comments/modernComment_7FFFE6C5_1A4EC933.xml><?xml version="1.0" encoding="utf-8"?>
<p188:cmLst xmlns:a="http://schemas.openxmlformats.org/drawingml/2006/main" xmlns:r="http://schemas.openxmlformats.org/officeDocument/2006/relationships" xmlns:p188="http://schemas.microsoft.com/office/powerpoint/2018/8/main">
  <p188:cm id="{0C74135F-94DC-47AB-8874-50A7B69254D4}" authorId="{90CE3A54-1E4E-4F99-9604-F6D6D213E6C9}" created="2026-01-26T06:22:53.831">
    <pc:sldMkLst xmlns:pc="http://schemas.microsoft.com/office/powerpoint/2013/main/command">
      <pc:docMk/>
      <pc:sldMk cId="441370931" sldId="2147477134"/>
    </pc:sldMkLst>
    <p188:txBody>
      <a:bodyPr/>
      <a:lstStyle/>
      <a:p>
        <a:r>
          <a:rPr lang="en-US"/>
          <a:t>updated</a:t>
        </a:r>
      </a:p>
    </p188:txBody>
  </p188:cm>
</p188:cmLst>
</file>

<file path=ppt/comments/modernComment_7FFFE6DA_541029F1.xml><?xml version="1.0" encoding="utf-8"?>
<p188:cmLst xmlns:a="http://schemas.openxmlformats.org/drawingml/2006/main" xmlns:r="http://schemas.openxmlformats.org/officeDocument/2006/relationships" xmlns:p188="http://schemas.microsoft.com/office/powerpoint/2018/8/main">
  <p188:cm id="{85B2F11C-80BF-4634-8B4B-8A140F40625B}" authorId="{90CE3A54-1E4E-4F99-9604-F6D6D213E6C9}" created="2026-01-13T05:33:08.735">
    <pc:sldMkLst xmlns:pc="http://schemas.microsoft.com/office/powerpoint/2013/main/command">
      <pc:docMk/>
      <pc:sldMk cId="1919968255" sldId="2145707219"/>
    </pc:sldMkLst>
    <p188:txBody>
      <a:bodyPr/>
      <a:lstStyle/>
      <a:p>
        <a:r>
          <a:rPr lang="en-US"/>
          <a:t>Updated</a:t>
        </a:r>
      </a:p>
    </p188:txBody>
  </p188:cm>
  <p188:cm id="{FC08FEE9-130F-4658-9C09-5B0ECDEA96B7}" authorId="{90CE3A54-1E4E-4F99-9604-F6D6D213E6C9}" created="2026-01-26T06:25:28.129">
    <pc:sldMkLst xmlns:pc="http://schemas.microsoft.com/office/powerpoint/2013/main/command">
      <pc:docMk/>
      <pc:sldMk cId="1410345457" sldId="2147477135"/>
    </pc:sldMkLst>
    <p188:txBody>
      <a:bodyPr/>
      <a:lstStyle/>
      <a:p>
        <a:r>
          <a:rPr lang="en-US"/>
          <a:t>updated</a:t>
        </a:r>
      </a:p>
    </p188:txBody>
  </p188:cm>
</p188:cmLst>
</file>

<file path=ppt/comments/modernComment_A9A_E86D6CE4.xml><?xml version="1.0" encoding="utf-8"?>
<p188:cmLst xmlns:a="http://schemas.openxmlformats.org/drawingml/2006/main" xmlns:r="http://schemas.openxmlformats.org/officeDocument/2006/relationships" xmlns:p188="http://schemas.microsoft.com/office/powerpoint/2018/8/main">
  <p188:cm id="{56CDE012-D079-4233-9ADF-0125E2B01520}" authorId="{B39DF41F-75EB-A6A9-B2DE-7AAFE457D87A}" created="2026-04-10T21:07:49.671">
    <pc:sldMkLst xmlns:pc="http://schemas.microsoft.com/office/powerpoint/2013/main/command">
      <pc:docMk/>
      <pc:sldMk cId="3899485412" sldId="2714"/>
    </pc:sldMkLst>
    <p188:txBody>
      <a:bodyPr/>
      <a:lstStyle/>
      <a:p>
        <a:r>
          <a:rPr lang="en-US"/>
          <a:t>changed</a:t>
        </a:r>
      </a:p>
    </p188:txBody>
  </p188:cm>
</p188:cmLst>
</file>

<file path=ppt/comments/modernComment_A9B_FFE76564.xml><?xml version="1.0" encoding="utf-8"?>
<p188:cmLst xmlns:a="http://schemas.openxmlformats.org/drawingml/2006/main" xmlns:r="http://schemas.openxmlformats.org/officeDocument/2006/relationships" xmlns:p188="http://schemas.microsoft.com/office/powerpoint/2018/8/main">
  <p188:cm id="{2F73213A-2EB4-4FC7-A506-DFB04C596F6D}" authorId="{B39DF41F-75EB-A6A9-B2DE-7AAFE457D87A}" created="2025-08-25T18:37:23.982">
    <pc:sldMkLst xmlns:pc="http://schemas.microsoft.com/office/powerpoint/2013/main/command">
      <pc:docMk/>
      <pc:sldMk cId="4293354852" sldId="2715"/>
    </pc:sldMkLst>
    <p188:txBody>
      <a:bodyPr/>
      <a:lstStyle/>
      <a:p>
        <a:r>
          <a:rPr lang="en-US"/>
          <a:t>Changed the question. </a:t>
        </a:r>
      </a:p>
    </p188:txBody>
  </p188:cm>
</p188:cmLst>
</file>

<file path=ppt/comments/modernComment_B1D_53A36B62.xml><?xml version="1.0" encoding="utf-8"?>
<p188:cmLst xmlns:a="http://schemas.openxmlformats.org/drawingml/2006/main" xmlns:r="http://schemas.openxmlformats.org/officeDocument/2006/relationships" xmlns:p188="http://schemas.microsoft.com/office/powerpoint/2018/8/main">
  <p188:cm id="{8E5167A2-715C-4C14-9E0E-7A725C42DBAB}" authorId="{B39DF41F-75EB-A6A9-B2DE-7AAFE457D87A}" created="2025-08-25T23:08:11.972">
    <ac:deMkLst xmlns:ac="http://schemas.microsoft.com/office/drawing/2013/main/command">
      <pc:docMk xmlns:pc="http://schemas.microsoft.com/office/powerpoint/2013/main/command"/>
      <pc:sldMk xmlns:pc="http://schemas.microsoft.com/office/powerpoint/2013/main/command" cId="1403218786" sldId="2845"/>
      <ac:spMk id="1729542" creationId="{00000000-0000-0000-0000-000000000000}"/>
    </ac:deMkLst>
    <p188:txBody>
      <a:bodyPr/>
      <a:lstStyle/>
      <a:p>
        <a:r>
          <a:rPr lang="en-US"/>
          <a:t>Changed detemir to degludec</a:t>
        </a:r>
      </a:p>
    </p188:txBody>
  </p188:cm>
</p188:cmLst>
</file>

<file path=ppt/comments/modernComment_B24_96AFAB17.xml><?xml version="1.0" encoding="utf-8"?>
<p188:cmLst xmlns:a="http://schemas.openxmlformats.org/drawingml/2006/main" xmlns:r="http://schemas.openxmlformats.org/officeDocument/2006/relationships" xmlns:p188="http://schemas.microsoft.com/office/powerpoint/2018/8/main">
  <p188:cm id="{2D1D82C3-BF17-49F1-B490-E83E5C056009}" authorId="{90CE3A54-1E4E-4F99-9604-F6D6D213E6C9}" created="2026-04-07T01:20:46.893">
    <pc:sldMkLst xmlns:pc="http://schemas.microsoft.com/office/powerpoint/2013/main/command">
      <pc:docMk/>
      <pc:sldMk cId="3165224387" sldId="2852"/>
    </pc:sldMkLst>
    <p188:txBody>
      <a:bodyPr/>
      <a:lstStyle/>
      <a:p>
        <a:r>
          <a:rPr lang="en-US"/>
          <a:t>new</a:t>
        </a:r>
      </a:p>
    </p188:txBody>
  </p188:cm>
</p188:cmLst>
</file>

<file path=ppt/comments/modernComment_C96_DBB3D0C2.xml><?xml version="1.0" encoding="utf-8"?>
<p188:cmLst xmlns:a="http://schemas.openxmlformats.org/drawingml/2006/main" xmlns:r="http://schemas.openxmlformats.org/officeDocument/2006/relationships" xmlns:p188="http://schemas.microsoft.com/office/powerpoint/2018/8/main">
  <p188:cm id="{3CAD4F17-0B5C-47E0-9814-7CF5E04CDFA7}" authorId="{90CE3A54-1E4E-4F99-9604-F6D6D213E6C9}" created="2026-04-07T23:12:01.774">
    <pc:sldMkLst xmlns:pc="http://schemas.microsoft.com/office/powerpoint/2013/main/command">
      <pc:docMk/>
      <pc:sldMk cId="3685994690" sldId="3222"/>
    </pc:sldMkLst>
    <p188:txBody>
      <a:bodyPr/>
      <a:lstStyle/>
      <a:p>
        <a:r>
          <a:rPr lang="en-US"/>
          <a:t>added</a:t>
        </a:r>
      </a:p>
    </p188:txBody>
  </p188:cm>
</p188:cmLst>
</file>

<file path=ppt/comments/modernComment_D1E_BABA1FB8.xml><?xml version="1.0" encoding="utf-8"?>
<p188:cmLst xmlns:a="http://schemas.openxmlformats.org/drawingml/2006/main" xmlns:r="http://schemas.openxmlformats.org/officeDocument/2006/relationships" xmlns:p188="http://schemas.microsoft.com/office/powerpoint/2018/8/main">
  <p188:cm id="{E29A1648-52B3-48C1-A7D0-E1FC076BA3B9}" authorId="{90CE3A54-1E4E-4F99-9604-F6D6D213E6C9}" created="2026-04-07T01:20:07.357">
    <pc:sldMkLst xmlns:pc="http://schemas.microsoft.com/office/powerpoint/2013/main/command">
      <pc:docMk/>
      <pc:sldMk cId="3132759992" sldId="3358"/>
    </pc:sldMkLst>
    <p188:txBody>
      <a:bodyPr/>
      <a:lstStyle/>
      <a:p>
        <a:r>
          <a:rPr lang="en-US"/>
          <a:t>updated</a:t>
        </a:r>
      </a:p>
    </p188:txBody>
  </p188:cm>
</p188:cmLst>
</file>

<file path=ppt/comments/modernComment_E07_937AD5CB.xml><?xml version="1.0" encoding="utf-8"?>
<p188:cmLst xmlns:a="http://schemas.openxmlformats.org/drawingml/2006/main" xmlns:r="http://schemas.openxmlformats.org/officeDocument/2006/relationships" xmlns:p188="http://schemas.microsoft.com/office/powerpoint/2018/8/main">
  <p188:cm id="{9B3B8B51-1094-4317-AEF7-C0F23FEB9BE8}" authorId="{90CE3A54-1E4E-4F99-9604-F6D6D213E6C9}" created="2026-04-07T23:10:01.135">
    <pc:sldMkLst xmlns:pc="http://schemas.microsoft.com/office/powerpoint/2013/main/command">
      <pc:docMk/>
      <pc:sldMk cId="2474300875" sldId="3591"/>
    </pc:sldMkLst>
    <p188:txBody>
      <a:bodyPr/>
      <a:lstStyle/>
      <a:p>
        <a:r>
          <a:rPr lang="en-US"/>
          <a:t>added</a:t>
        </a:r>
      </a:p>
    </p188:txBody>
  </p188:cm>
</p188:cmLst>
</file>

<file path=ppt/comments/modernComment_EA4_3907E084.xml><?xml version="1.0" encoding="utf-8"?>
<p188:cmLst xmlns:a="http://schemas.openxmlformats.org/drawingml/2006/main" xmlns:r="http://schemas.openxmlformats.org/officeDocument/2006/relationships" xmlns:p188="http://schemas.microsoft.com/office/powerpoint/2018/8/main">
  <p188:cm id="{4A7C3469-198C-47CF-9DDA-C3E45825AE04}" authorId="{90CE3A54-1E4E-4F99-9604-F6D6D213E6C9}" created="2026-01-13T05:32:48.485">
    <pc:sldMkLst xmlns:pc="http://schemas.microsoft.com/office/powerpoint/2013/main/command">
      <pc:docMk/>
      <pc:sldMk cId="1453578362" sldId="3748"/>
    </pc:sldMkLst>
    <p188:txBody>
      <a:bodyPr/>
      <a:lstStyle/>
      <a:p>
        <a:r>
          <a:rPr lang="en-US"/>
          <a:t>Updated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8F8AC-4144-442F-89FE-DE44282F1F9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FFEBE74B-2BFD-476E-969C-00CD9835D04E}">
      <dgm:prSet/>
      <dgm:spPr/>
      <dgm:t>
        <a:bodyPr/>
        <a:lstStyle/>
        <a:p>
          <a:r>
            <a:rPr lang="en-US" b="0" i="0" dirty="0"/>
            <a:t>Potential benefits from prolonged, flatter pharmacokinetic and pharmacodynamic profiles </a:t>
          </a:r>
          <a:endParaRPr lang="en-US" dirty="0"/>
        </a:p>
      </dgm:t>
    </dgm:pt>
    <dgm:pt modelId="{52CEDA0D-54E3-4FD9-9762-2A327BCBA89C}" type="parTrans" cxnId="{181BEE88-126E-4C2F-8893-673AB184430F}">
      <dgm:prSet/>
      <dgm:spPr/>
      <dgm:t>
        <a:bodyPr/>
        <a:lstStyle/>
        <a:p>
          <a:endParaRPr lang="en-US"/>
        </a:p>
      </dgm:t>
    </dgm:pt>
    <dgm:pt modelId="{BD08B17F-C0C4-409C-B96C-5D0EC22BC767}" type="sibTrans" cxnId="{181BEE88-126E-4C2F-8893-673AB184430F}">
      <dgm:prSet/>
      <dgm:spPr/>
      <dgm:t>
        <a:bodyPr/>
        <a:lstStyle/>
        <a:p>
          <a:endParaRPr lang="en-US"/>
        </a:p>
      </dgm:t>
    </dgm:pt>
    <dgm:pt modelId="{A2C4278D-C72F-411F-949C-A4577BEE5F91}">
      <dgm:prSet/>
      <dgm:spPr/>
      <dgm:t>
        <a:bodyPr/>
        <a:lstStyle/>
        <a:p>
          <a:r>
            <a:rPr lang="en-US" b="0" i="0" dirty="0"/>
            <a:t>Reduced glycemic variability</a:t>
          </a:r>
          <a:endParaRPr lang="en-US" dirty="0"/>
        </a:p>
      </dgm:t>
    </dgm:pt>
    <dgm:pt modelId="{A36258CB-4D5D-439A-94D9-DAC13EFC934E}" type="parTrans" cxnId="{F6A07BE1-AAFB-451A-ABD3-1328877C573D}">
      <dgm:prSet/>
      <dgm:spPr/>
      <dgm:t>
        <a:bodyPr/>
        <a:lstStyle/>
        <a:p>
          <a:endParaRPr lang="en-US"/>
        </a:p>
      </dgm:t>
    </dgm:pt>
    <dgm:pt modelId="{40065CC9-497D-4D65-838C-EF14F1A1703B}" type="sibTrans" cxnId="{F6A07BE1-AAFB-451A-ABD3-1328877C573D}">
      <dgm:prSet/>
      <dgm:spPr/>
      <dgm:t>
        <a:bodyPr/>
        <a:lstStyle/>
        <a:p>
          <a:endParaRPr lang="en-US"/>
        </a:p>
      </dgm:t>
    </dgm:pt>
    <dgm:pt modelId="{550E2063-DB68-4711-B730-7580A334EF23}">
      <dgm:prSet/>
      <dgm:spPr/>
      <dgm:t>
        <a:bodyPr/>
        <a:lstStyle/>
        <a:p>
          <a:r>
            <a:rPr lang="en-US" b="0" i="0"/>
            <a:t>Longer duration makes them more forgiving of missed doses</a:t>
          </a:r>
          <a:endParaRPr lang="en-US"/>
        </a:p>
      </dgm:t>
    </dgm:pt>
    <dgm:pt modelId="{2DEF4167-8B7B-45AB-BA26-6EF5244397A1}" type="parTrans" cxnId="{BCEC5AF2-4115-48CC-B07C-CEA3D311A085}">
      <dgm:prSet/>
      <dgm:spPr/>
      <dgm:t>
        <a:bodyPr/>
        <a:lstStyle/>
        <a:p>
          <a:endParaRPr lang="en-US"/>
        </a:p>
      </dgm:t>
    </dgm:pt>
    <dgm:pt modelId="{302AE845-27E6-43C2-A32B-78D2FFF6232E}" type="sibTrans" cxnId="{BCEC5AF2-4115-48CC-B07C-CEA3D311A085}">
      <dgm:prSet/>
      <dgm:spPr/>
      <dgm:t>
        <a:bodyPr/>
        <a:lstStyle/>
        <a:p>
          <a:endParaRPr lang="en-US"/>
        </a:p>
      </dgm:t>
    </dgm:pt>
    <dgm:pt modelId="{04253ABD-240D-4BAC-A510-5EDABA06E51B}">
      <dgm:prSet/>
      <dgm:spPr/>
      <dgm:t>
        <a:bodyPr/>
        <a:lstStyle/>
        <a:p>
          <a:r>
            <a:rPr lang="en-US" b="0" i="0" dirty="0"/>
            <a:t>Reduced injection frequency, potentially improving medication taking behavior and patient satisfaction</a:t>
          </a:r>
          <a:endParaRPr lang="en-US" dirty="0"/>
        </a:p>
      </dgm:t>
    </dgm:pt>
    <dgm:pt modelId="{1FFF08D3-BBF1-4428-B8B4-350EAC07D697}" type="parTrans" cxnId="{FC32AF49-22E4-48C3-A010-27E9D00608D5}">
      <dgm:prSet/>
      <dgm:spPr/>
      <dgm:t>
        <a:bodyPr/>
        <a:lstStyle/>
        <a:p>
          <a:endParaRPr lang="en-US"/>
        </a:p>
      </dgm:t>
    </dgm:pt>
    <dgm:pt modelId="{5BA0E107-16FA-49E9-9F7D-6E7D86D8C488}" type="sibTrans" cxnId="{FC32AF49-22E4-48C3-A010-27E9D00608D5}">
      <dgm:prSet/>
      <dgm:spPr/>
      <dgm:t>
        <a:bodyPr/>
        <a:lstStyle/>
        <a:p>
          <a:endParaRPr lang="en-US"/>
        </a:p>
      </dgm:t>
    </dgm:pt>
    <dgm:pt modelId="{7651BD54-BA48-4D6B-B588-7B72C7C0AEE0}" type="pres">
      <dgm:prSet presAssocID="{7D28F8AC-4144-442F-89FE-DE44282F1F9C}" presName="Name0" presStyleCnt="0">
        <dgm:presLayoutVars>
          <dgm:dir/>
          <dgm:animLvl val="lvl"/>
          <dgm:resizeHandles/>
        </dgm:presLayoutVars>
      </dgm:prSet>
      <dgm:spPr/>
    </dgm:pt>
    <dgm:pt modelId="{DBE14350-4809-4581-860B-82B83EFF83DF}" type="pres">
      <dgm:prSet presAssocID="{FFEBE74B-2BFD-476E-969C-00CD9835D04E}" presName="linNode" presStyleCnt="0"/>
      <dgm:spPr/>
    </dgm:pt>
    <dgm:pt modelId="{D2BC8CDE-0BBA-4A32-96DC-BA60FDF87AF3}" type="pres">
      <dgm:prSet presAssocID="{FFEBE74B-2BFD-476E-969C-00CD9835D04E}" presName="parentShp" presStyleLbl="node1" presStyleIdx="0" presStyleCnt="1" custLinFactNeighborX="-5088" custLinFactNeighborY="-5105">
        <dgm:presLayoutVars>
          <dgm:bulletEnabled val="1"/>
        </dgm:presLayoutVars>
      </dgm:prSet>
      <dgm:spPr/>
    </dgm:pt>
    <dgm:pt modelId="{DD694E8B-9880-4EBA-9146-4A1DFF87C846}" type="pres">
      <dgm:prSet presAssocID="{FFEBE74B-2BFD-476E-969C-00CD9835D04E}" presName="childShp" presStyleLbl="bgAccFollowNode1" presStyleIdx="0" presStyleCnt="1">
        <dgm:presLayoutVars>
          <dgm:bulletEnabled val="1"/>
        </dgm:presLayoutVars>
      </dgm:prSet>
      <dgm:spPr/>
    </dgm:pt>
  </dgm:ptLst>
  <dgm:cxnLst>
    <dgm:cxn modelId="{4AC26501-F827-4C36-833A-8A096FD4E59A}" type="presOf" srcId="{A2C4278D-C72F-411F-949C-A4577BEE5F91}" destId="{DD694E8B-9880-4EBA-9146-4A1DFF87C846}" srcOrd="0" destOrd="0" presId="urn:microsoft.com/office/officeart/2005/8/layout/vList6"/>
    <dgm:cxn modelId="{789E290F-1FF0-4B77-89F2-108F057A9955}" type="presOf" srcId="{04253ABD-240D-4BAC-A510-5EDABA06E51B}" destId="{DD694E8B-9880-4EBA-9146-4A1DFF87C846}" srcOrd="0" destOrd="2" presId="urn:microsoft.com/office/officeart/2005/8/layout/vList6"/>
    <dgm:cxn modelId="{85A08039-5F6F-4DCC-AB2D-2B41581DD7A9}" type="presOf" srcId="{550E2063-DB68-4711-B730-7580A334EF23}" destId="{DD694E8B-9880-4EBA-9146-4A1DFF87C846}" srcOrd="0" destOrd="1" presId="urn:microsoft.com/office/officeart/2005/8/layout/vList6"/>
    <dgm:cxn modelId="{0AB04B44-8F49-4598-85CF-A804DF4BBC24}" type="presOf" srcId="{7D28F8AC-4144-442F-89FE-DE44282F1F9C}" destId="{7651BD54-BA48-4D6B-B588-7B72C7C0AEE0}" srcOrd="0" destOrd="0" presId="urn:microsoft.com/office/officeart/2005/8/layout/vList6"/>
    <dgm:cxn modelId="{FC32AF49-22E4-48C3-A010-27E9D00608D5}" srcId="{FFEBE74B-2BFD-476E-969C-00CD9835D04E}" destId="{04253ABD-240D-4BAC-A510-5EDABA06E51B}" srcOrd="2" destOrd="0" parTransId="{1FFF08D3-BBF1-4428-B8B4-350EAC07D697}" sibTransId="{5BA0E107-16FA-49E9-9F7D-6E7D86D8C488}"/>
    <dgm:cxn modelId="{181BEE88-126E-4C2F-8893-673AB184430F}" srcId="{7D28F8AC-4144-442F-89FE-DE44282F1F9C}" destId="{FFEBE74B-2BFD-476E-969C-00CD9835D04E}" srcOrd="0" destOrd="0" parTransId="{52CEDA0D-54E3-4FD9-9762-2A327BCBA89C}" sibTransId="{BD08B17F-C0C4-409C-B96C-5D0EC22BC767}"/>
    <dgm:cxn modelId="{8C02869D-7DBA-4771-8BD1-722914745836}" type="presOf" srcId="{FFEBE74B-2BFD-476E-969C-00CD9835D04E}" destId="{D2BC8CDE-0BBA-4A32-96DC-BA60FDF87AF3}" srcOrd="0" destOrd="0" presId="urn:microsoft.com/office/officeart/2005/8/layout/vList6"/>
    <dgm:cxn modelId="{F6A07BE1-AAFB-451A-ABD3-1328877C573D}" srcId="{FFEBE74B-2BFD-476E-969C-00CD9835D04E}" destId="{A2C4278D-C72F-411F-949C-A4577BEE5F91}" srcOrd="0" destOrd="0" parTransId="{A36258CB-4D5D-439A-94D9-DAC13EFC934E}" sibTransId="{40065CC9-497D-4D65-838C-EF14F1A1703B}"/>
    <dgm:cxn modelId="{BCEC5AF2-4115-48CC-B07C-CEA3D311A085}" srcId="{FFEBE74B-2BFD-476E-969C-00CD9835D04E}" destId="{550E2063-DB68-4711-B730-7580A334EF23}" srcOrd="1" destOrd="0" parTransId="{2DEF4167-8B7B-45AB-BA26-6EF5244397A1}" sibTransId="{302AE845-27E6-43C2-A32B-78D2FFF6232E}"/>
    <dgm:cxn modelId="{E7C85F6D-D5B7-404B-BF84-543B67128B1E}" type="presParOf" srcId="{7651BD54-BA48-4D6B-B588-7B72C7C0AEE0}" destId="{DBE14350-4809-4581-860B-82B83EFF83DF}" srcOrd="0" destOrd="0" presId="urn:microsoft.com/office/officeart/2005/8/layout/vList6"/>
    <dgm:cxn modelId="{324487B0-17D1-4739-9FE7-878F0E5B8273}" type="presParOf" srcId="{DBE14350-4809-4581-860B-82B83EFF83DF}" destId="{D2BC8CDE-0BBA-4A32-96DC-BA60FDF87AF3}" srcOrd="0" destOrd="0" presId="urn:microsoft.com/office/officeart/2005/8/layout/vList6"/>
    <dgm:cxn modelId="{72976462-63BE-4761-8FCF-AA81E9345649}" type="presParOf" srcId="{DBE14350-4809-4581-860B-82B83EFF83DF}" destId="{DD694E8B-9880-4EBA-9146-4A1DFF87C84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dirty="0"/>
            <a:t>• Assessment for MASLD/MASH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94E8B-9880-4EBA-9146-4A1DFF87C846}">
      <dsp:nvSpPr>
        <dsp:cNvPr id="0" name=""/>
        <dsp:cNvSpPr/>
      </dsp:nvSpPr>
      <dsp:spPr>
        <a:xfrm>
          <a:off x="3294887" y="0"/>
          <a:ext cx="4942332" cy="2350770"/>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t>Reduced glycemic variability</a:t>
          </a:r>
          <a:endParaRPr lang="en-US" sz="1900" kern="1200" dirty="0"/>
        </a:p>
        <a:p>
          <a:pPr marL="171450" lvl="1" indent="-171450" algn="l" defTabSz="844550">
            <a:lnSpc>
              <a:spcPct val="90000"/>
            </a:lnSpc>
            <a:spcBef>
              <a:spcPct val="0"/>
            </a:spcBef>
            <a:spcAft>
              <a:spcPct val="15000"/>
            </a:spcAft>
            <a:buChar char="•"/>
          </a:pPr>
          <a:r>
            <a:rPr lang="en-US" sz="1900" b="0" i="0" kern="1200"/>
            <a:t>Longer duration makes them more forgiving of missed doses</a:t>
          </a:r>
          <a:endParaRPr lang="en-US" sz="1900" kern="1200"/>
        </a:p>
        <a:p>
          <a:pPr marL="171450" lvl="1" indent="-171450" algn="l" defTabSz="844550">
            <a:lnSpc>
              <a:spcPct val="90000"/>
            </a:lnSpc>
            <a:spcBef>
              <a:spcPct val="0"/>
            </a:spcBef>
            <a:spcAft>
              <a:spcPct val="15000"/>
            </a:spcAft>
            <a:buChar char="•"/>
          </a:pPr>
          <a:r>
            <a:rPr lang="en-US" sz="1900" b="0" i="0" kern="1200" dirty="0"/>
            <a:t>Reduced injection frequency, potentially improving medication taking behavior and patient satisfaction</a:t>
          </a:r>
          <a:endParaRPr lang="en-US" sz="1900" kern="1200" dirty="0"/>
        </a:p>
      </dsp:txBody>
      <dsp:txXfrm>
        <a:off x="3294887" y="293846"/>
        <a:ext cx="4060793" cy="1763078"/>
      </dsp:txXfrm>
    </dsp:sp>
    <dsp:sp modelId="{D2BC8CDE-0BBA-4A32-96DC-BA60FDF87AF3}">
      <dsp:nvSpPr>
        <dsp:cNvPr id="0" name=""/>
        <dsp:cNvSpPr/>
      </dsp:nvSpPr>
      <dsp:spPr>
        <a:xfrm>
          <a:off x="0" y="0"/>
          <a:ext cx="3294888" cy="23507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0" i="0" kern="1200" dirty="0"/>
            <a:t>Potential benefits from prolonged, flatter pharmacokinetic and pharmacodynamic profiles </a:t>
          </a:r>
          <a:endParaRPr lang="en-US" sz="2500" kern="1200" dirty="0"/>
        </a:p>
      </dsp:txBody>
      <dsp:txXfrm>
        <a:off x="114755" y="114755"/>
        <a:ext cx="3065378" cy="2121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dirty="0"/>
            <a:t>• Assessment for MASLD/MASH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100" dirty="0">
                <a:latin typeface="Calibri" panose="020F0502020204030204" pitchFamily="34" charset="0"/>
              </a:rPr>
              <a:t>© Copyright 1999-2026, Diabetes Education Services     www.DiabetesEd.net</a:t>
            </a:r>
          </a:p>
        </p:txBody>
      </p:sp>
      <p:sp>
        <p:nvSpPr>
          <p:cNvPr id="2" name="Slide Number Placeholder 1"/>
          <p:cNvSpPr>
            <a:spLocks noGrp="1"/>
          </p:cNvSpPr>
          <p:nvPr>
            <p:ph type="sldNum" sz="quarter" idx="3"/>
          </p:nvPr>
        </p:nvSpPr>
        <p:spPr>
          <a:xfrm>
            <a:off x="5730240" y="8903493"/>
            <a:ext cx="838200" cy="481012"/>
          </a:xfrm>
          <a:prstGeom prst="rect">
            <a:avLst/>
          </a:prstGeom>
        </p:spPr>
        <p:txBody>
          <a:bodyPr vert="horz" lIns="91440" tIns="45720" rIns="91440" bIns="45720" rtlCol="0" anchor="b"/>
          <a:lstStyle>
            <a:lvl1pPr algn="r">
              <a:defRPr sz="1200"/>
            </a:lvl1pPr>
          </a:lstStyle>
          <a:p>
            <a:pPr algn="l"/>
            <a:r>
              <a:rPr lang="en-US" sz="1100" dirty="0">
                <a:latin typeface="+mn-lt"/>
              </a:rPr>
              <a:t>Page </a:t>
            </a:r>
            <a:fld id="{39B53E30-4B26-4798-8251-D139B7AFA054}" type="slidenum">
              <a:rPr lang="en-US" sz="1100" smtClean="0">
                <a:latin typeface="+mn-lt"/>
              </a:rPr>
              <a:pPr algn="l"/>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2.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3.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54,'1921'0,"-1700"-15,-17 0,873 13,-518 4,-538-3,1-1,40-9,-47 7,12-1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1,'17'6,"-1"0,1-1,0-1,0-1,1 0,17 0,6 2,958 109,-881-100,176 8,1170-24,-1165 18,-9 0,722-17,-991-1,1 0,39-9,31-4,17 11,129-12,-169 9,25-4,-69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8.1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1,'1032'66,"-651"-14,227 18,-282-71,-131-2,-169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9.1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0,'320'7,"-1"13,364 71,-550-66,1-5,192 3,-127-25,-173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researchgate.net/figure/Unlocking-the-puzzle-of-caring-for-the-patient-with-diabetes-mellitus-cardiometabolic_fig3_327175579"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1</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183</a:t>
            </a:fld>
            <a:endParaRPr lang="en-US"/>
          </a:p>
        </p:txBody>
      </p:sp>
    </p:spTree>
    <p:extLst>
      <p:ext uri="{BB962C8B-B14F-4D97-AF65-F5344CB8AC3E}">
        <p14:creationId xmlns:p14="http://schemas.microsoft.com/office/powerpoint/2010/main" val="39389414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14856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187</a:t>
            </a:fld>
            <a:endParaRPr lang="en-US">
              <a:latin typeface="Times New Roman" panose="02020603050405020304" pitchFamily="18" charset="0"/>
            </a:endParaRPr>
          </a:p>
        </p:txBody>
      </p:sp>
    </p:spTree>
    <p:extLst>
      <p:ext uri="{BB962C8B-B14F-4D97-AF65-F5344CB8AC3E}">
        <p14:creationId xmlns:p14="http://schemas.microsoft.com/office/powerpoint/2010/main" val="18238768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79034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192</a:t>
            </a:fld>
            <a:endParaRPr lang="en-US">
              <a:latin typeface="Times New Roman" pitchFamily="18" charset="0"/>
            </a:endParaRPr>
          </a:p>
        </p:txBody>
      </p:sp>
    </p:spTree>
    <p:extLst>
      <p:ext uri="{BB962C8B-B14F-4D97-AF65-F5344CB8AC3E}">
        <p14:creationId xmlns:p14="http://schemas.microsoft.com/office/powerpoint/2010/main" val="38740739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193</a:t>
            </a:fld>
            <a:endParaRPr lang="en-US"/>
          </a:p>
        </p:txBody>
      </p:sp>
    </p:spTree>
    <p:extLst>
      <p:ext uri="{BB962C8B-B14F-4D97-AF65-F5344CB8AC3E}">
        <p14:creationId xmlns:p14="http://schemas.microsoft.com/office/powerpoint/2010/main" val="21365884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913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11</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12</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13</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14</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17</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18</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MERILOG™ (insulin aspart-</a:t>
            </a:r>
            <a:r>
              <a:rPr lang="en-US" b="1" dirty="0" err="1"/>
              <a:t>szjj</a:t>
            </a:r>
            <a:r>
              <a:rPr lang="en-US" b="1" dirty="0"/>
              <a:t>)</a:t>
            </a:r>
          </a:p>
          <a:p>
            <a:endParaRPr lang="en-US" b="1" dirty="0"/>
          </a:p>
          <a:p>
            <a:r>
              <a:rPr lang="en-US" b="1" dirty="0"/>
              <a:t>Sanofi makes </a:t>
            </a:r>
            <a:r>
              <a:rPr lang="en-US" b="1" dirty="0" err="1"/>
              <a:t>merilog</a:t>
            </a:r>
            <a:r>
              <a:rPr lang="en-US" b="1" dirty="0"/>
              <a:t> (Aspart)</a:t>
            </a:r>
          </a:p>
          <a:p>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20</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2</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22</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24</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26</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28</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29</a:t>
            </a:fld>
            <a:endParaRPr lang="en-US"/>
          </a:p>
        </p:txBody>
      </p:sp>
    </p:spTree>
    <p:extLst>
      <p:ext uri="{BB962C8B-B14F-4D97-AF65-F5344CB8AC3E}">
        <p14:creationId xmlns:p14="http://schemas.microsoft.com/office/powerpoint/2010/main" val="3188813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31</a:t>
            </a:fld>
            <a:endParaRPr lang="en-US"/>
          </a:p>
        </p:txBody>
      </p:sp>
    </p:spTree>
    <p:extLst>
      <p:ext uri="{BB962C8B-B14F-4D97-AF65-F5344CB8AC3E}">
        <p14:creationId xmlns:p14="http://schemas.microsoft.com/office/powerpoint/2010/main" val="446888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423617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65CD-FEA6-4413-A2B5-53B163C56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7A591-8024-26A2-B132-0B0C84069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4859C-3031-00B9-3463-6F2FCE05B5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90AF91-8EE8-AD75-412F-A27B905AD95F}"/>
              </a:ext>
            </a:extLst>
          </p:cNvPr>
          <p:cNvSpPr>
            <a:spLocks noGrp="1"/>
          </p:cNvSpPr>
          <p:nvPr>
            <p:ph type="sldNum" sz="quarter" idx="5"/>
          </p:nvPr>
        </p:nvSpPr>
        <p:spPr/>
        <p:txBody>
          <a:bodyPr/>
          <a:lstStyle/>
          <a:p>
            <a:pPr>
              <a:defRPr/>
            </a:pPr>
            <a:fld id="{F045A188-7DE8-4B37-BA16-FAAB5C45DD0B}" type="slidenum">
              <a:rPr lang="en-US" smtClean="0"/>
              <a:pPr>
                <a:defRPr/>
              </a:pPr>
              <a:t>33</a:t>
            </a:fld>
            <a:endParaRPr lang="en-US"/>
          </a:p>
        </p:txBody>
      </p:sp>
    </p:spTree>
    <p:extLst>
      <p:ext uri="{BB962C8B-B14F-4D97-AF65-F5344CB8AC3E}">
        <p14:creationId xmlns:p14="http://schemas.microsoft.com/office/powerpoint/2010/main" val="4196048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 once weekly insulin would cut down on the number of times a person has to inject themselves. This can overcome injection related barriers and also people that forget to take every day.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E9427D9C-05F1-354C-A2E5-9EF33083FE9C}" type="slidenum">
              <a:rPr lang="en-US" smtClean="0"/>
              <a:t>34</a:t>
            </a:fld>
            <a:endParaRPr lang="en-US" dirty="0"/>
          </a:p>
        </p:txBody>
      </p:sp>
    </p:spTree>
    <p:extLst>
      <p:ext uri="{BB962C8B-B14F-4D97-AF65-F5344CB8AC3E}">
        <p14:creationId xmlns:p14="http://schemas.microsoft.com/office/powerpoint/2010/main" val="340241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16E6-875D-A68C-083E-B452839D0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1BB33-EC1C-368C-D05A-BF726D907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D7AA7-D5D5-952C-C692-CBC67833BE3A}"/>
              </a:ext>
            </a:extLst>
          </p:cNvPr>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a:extLst>
              <a:ext uri="{FF2B5EF4-FFF2-40B4-BE49-F238E27FC236}">
                <a16:creationId xmlns:a16="http://schemas.microsoft.com/office/drawing/2014/main" id="{A1B46A4D-BCBE-8A83-F82A-467D763D2D25}"/>
              </a:ext>
            </a:extLst>
          </p:cNvPr>
          <p:cNvSpPr>
            <a:spLocks noGrp="1"/>
          </p:cNvSpPr>
          <p:nvPr>
            <p:ph type="sldNum" sz="quarter" idx="5"/>
          </p:nvPr>
        </p:nvSpPr>
        <p:spPr/>
        <p:txBody>
          <a:bodyPr/>
          <a:lstStyle/>
          <a:p>
            <a:pPr>
              <a:defRPr/>
            </a:pPr>
            <a:fld id="{F045A188-7DE8-4B37-BA16-FAAB5C45DD0B}" type="slidenum">
              <a:rPr lang="en-US" smtClean="0"/>
              <a:pPr>
                <a:defRPr/>
              </a:pPr>
              <a:t>39</a:t>
            </a:fld>
            <a:endParaRPr lang="en-US"/>
          </a:p>
        </p:txBody>
      </p:sp>
    </p:spTree>
    <p:extLst>
      <p:ext uri="{BB962C8B-B14F-4D97-AF65-F5344CB8AC3E}">
        <p14:creationId xmlns:p14="http://schemas.microsoft.com/office/powerpoint/2010/main" val="3104655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i="1" dirty="0"/>
              <a:t>CGM, continuous glucose monitoring.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9CF04-E0F8-4858-A4FE-0F88DB493753}"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772705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42</a:t>
            </a:fld>
            <a:endParaRPr lang="en-US"/>
          </a:p>
        </p:txBody>
      </p:sp>
    </p:spTree>
    <p:extLst>
      <p:ext uri="{BB962C8B-B14F-4D97-AF65-F5344CB8AC3E}">
        <p14:creationId xmlns:p14="http://schemas.microsoft.com/office/powerpoint/2010/main" val="3982686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43</a:t>
            </a:fld>
            <a:endParaRPr lang="en-US"/>
          </a:p>
        </p:txBody>
      </p:sp>
    </p:spTree>
    <p:extLst>
      <p:ext uri="{BB962C8B-B14F-4D97-AF65-F5344CB8AC3E}">
        <p14:creationId xmlns:p14="http://schemas.microsoft.com/office/powerpoint/2010/main" val="294521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44</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45</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47</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48</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4</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49</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56</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57</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r>
              <a:rPr lang="en-US" dirty="0"/>
              <a:t>Answer: B</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59</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000" indent="-188000" defTabSz="1002667">
              <a:buFont typeface="Arial" panose="020B0604020202020204" pitchFamily="34" charset="0"/>
              <a:buChar char="•"/>
              <a:defRPr/>
            </a:pPr>
            <a:r>
              <a:rPr lang="en-US" sz="1100" dirty="0"/>
              <a:t>According to the graph, insulin lispro has a longer time to onset, peak effect, and duration of action than </a:t>
            </a:r>
            <a:r>
              <a:rPr lang="en-US" sz="1100" dirty="0" err="1"/>
              <a:t>Afrezza</a:t>
            </a:r>
            <a:r>
              <a:rPr lang="en-US" sz="1100" dirty="0"/>
              <a:t>.</a:t>
            </a:r>
            <a:endParaRPr lang="en-US" b="0" dirty="0"/>
          </a:p>
          <a:p>
            <a:pPr marL="188000" indent="-188000">
              <a:buFont typeface="Arial" panose="020B0604020202020204" pitchFamily="34" charset="0"/>
              <a:buChar char="•"/>
            </a:pPr>
            <a:endParaRPr lang="en-US" b="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Pharmacodynamics data from an open-label, randomized, controlled, cross-over study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that compared the area under the glucose infusion rate versus time curve (GIR AUC) of  inhaled insulin  with SC RAI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lispro in 30 patients with T1D. Each volunteer received three different doses of each treatment over a series of six euglycemic clamps.</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to peak effect for inhaled insulin (12 units) was 42 minutes vs. 93 minutes for insulin lispro (8 units).</a:t>
            </a:r>
            <a:r>
              <a:rPr kumimoji="0" lang="en-US" sz="120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endParaRPr lang="en-US" sz="1200"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time to peak effect for circulating insulin in healthy individuals is approximately 45 minutes.</a:t>
            </a:r>
            <a:r>
              <a:rPr lang="en-US" sz="1200" baseline="30000" dirty="0">
                <a:solidFill>
                  <a:srgbClr val="000000"/>
                </a:solidFill>
                <a:latin typeface="Arial" panose="020B0604020202020204" pitchFamily="34" charset="0"/>
                <a:cs typeface="Arial" panose="020B0604020202020204" pitchFamily="34" charset="0"/>
              </a:rPr>
              <a:t>5</a:t>
            </a:r>
            <a:endPar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3476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shown are for the 12-unit doses. The 48-unit doses of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Afrezza</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have a time to peak effect of 55 minutes and time for effect to return to baseline of 270 minutes.</a:t>
            </a:r>
            <a:endPar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61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8788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62</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63</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64</a:t>
            </a:fld>
            <a:endParaRPr lang="en-US"/>
          </a:p>
        </p:txBody>
      </p:sp>
    </p:spTree>
    <p:extLst>
      <p:ext uri="{BB962C8B-B14F-4D97-AF65-F5344CB8AC3E}">
        <p14:creationId xmlns:p14="http://schemas.microsoft.com/office/powerpoint/2010/main" val="322700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5</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65</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66</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69</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74</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76</a:t>
            </a:fld>
            <a:endParaRPr lang="en-US"/>
          </a:p>
        </p:txBody>
      </p:sp>
    </p:spTree>
    <p:extLst>
      <p:ext uri="{BB962C8B-B14F-4D97-AF65-F5344CB8AC3E}">
        <p14:creationId xmlns:p14="http://schemas.microsoft.com/office/powerpoint/2010/main" val="2077635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78</a:t>
            </a:fld>
            <a:endParaRPr lang="en-US"/>
          </a:p>
        </p:txBody>
      </p:sp>
    </p:spTree>
    <p:extLst>
      <p:ext uri="{BB962C8B-B14F-4D97-AF65-F5344CB8AC3E}">
        <p14:creationId xmlns:p14="http://schemas.microsoft.com/office/powerpoint/2010/main" val="4145427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One of the common questions that comes up is what to do with the non-insulin agents once insulin is added. Most agents can be continued safely. In the case of SGLT2 inhibitors and GLP-1 therapies, they have beneficial cardiovascular benefits and should definitely be continued in people with heart failure, kidney disease, cardiovascular disease or high cardiovascular disease risk. </a:t>
            </a:r>
          </a:p>
          <a:p>
            <a:endParaRPr lang="en-US" dirty="0"/>
          </a:p>
          <a:p>
            <a:r>
              <a:rPr lang="en-US" dirty="0"/>
              <a:t>Other therapies like metformin, DPP 4inhibitors, TZD’s can also be continued and may reduce the need for as much insulin. DPP4 inhibitors should not be used in combination with GLP-1 therapies including GLP-1 receptor agonists and GLP-1/GIP receptor agonists. </a:t>
            </a:r>
          </a:p>
          <a:p>
            <a:endParaRPr lang="en-US" dirty="0"/>
          </a:p>
          <a:p>
            <a:r>
              <a:rPr lang="en-US" dirty="0"/>
              <a:t>Sulfonylureas and meglitinides are secretagogues and put a person at greater risk of hypoglycemia when combined with insulin. They should be discontinued when insulin is initiated.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84D9D-FCD2-4C90-8A9F-C9FA9000F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4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is the algorithm provided by the ADA for initiating and adjusting basal insulin. They recommend starting with 10 units of 0.1-0.2 units/kg/day. For someone with a higher body weight, it may be more efficient to start with weight based dosing. The initial basal insulin could be one of the long acting insulins or a bedtime intermediate acting insulin. </a:t>
            </a:r>
          </a:p>
          <a:p>
            <a:r>
              <a:rPr lang="en-US" dirty="0"/>
              <a:t>Adjust dose 10-15% or 2-4 units once or twice weekly to reach the fasting blood glucose target of 80-130mg/dL.  Other dose strategies include having the person raise the dose by 2 units every 3 days to reach FBG. </a:t>
            </a:r>
          </a:p>
          <a:p>
            <a:endParaRPr lang="en-US" dirty="0"/>
          </a:p>
          <a:p>
            <a:r>
              <a:rPr lang="en-US" dirty="0"/>
              <a:t>Assess the adequacy of insulin dosing at every visit. Check for signs of </a:t>
            </a:r>
            <a:r>
              <a:rPr lang="en-US" dirty="0" err="1"/>
              <a:t>overbasalization</a:t>
            </a:r>
            <a:r>
              <a:rPr lang="en-US" dirty="0"/>
              <a:t> such as high basal dose without prandial cover, over 0.5 units/kg/day. </a:t>
            </a:r>
          </a:p>
          <a:p>
            <a:r>
              <a:rPr lang="en-US" dirty="0"/>
              <a:t>Another sign is a big drop from bedtime to morning glucose or high glycemic variability. </a:t>
            </a:r>
          </a:p>
          <a:p>
            <a:endParaRPr lang="en-US" dirty="0"/>
          </a:p>
          <a:p>
            <a:r>
              <a:rPr lang="en-US" dirty="0"/>
              <a:t>In the event of hypoglycemia or FBG under 70, determine the cause. If there’s not a clear reason, then reduce insulin dose by 4 units or 10-20%.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D44F1-1FF6-4CC2-94CB-37FC26B3F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4074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a:t>
            </a:r>
            <a:r>
              <a:rPr lang="en-US" dirty="0" err="1"/>
              <a:t>oversalization</a:t>
            </a:r>
            <a:r>
              <a:rPr lang="en-US" dirty="0"/>
              <a:t> but also the confusion that can occur from regimen complexity: this patient was actually taking glargine 3 to 4 times daily !</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83</a:t>
            </a:fld>
            <a:endParaRPr lang="en-US" altLang="en-US"/>
          </a:p>
        </p:txBody>
      </p:sp>
    </p:spTree>
    <p:extLst>
      <p:ext uri="{BB962C8B-B14F-4D97-AF65-F5344CB8AC3E}">
        <p14:creationId xmlns:p14="http://schemas.microsoft.com/office/powerpoint/2010/main" val="33087425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9594">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9594">
              <a:defRPr/>
            </a:pPr>
            <a:endParaRPr lang="en-US" sz="1300" dirty="0">
              <a:ea typeface="ＭＳ Ｐゴシック" charset="-128"/>
              <a:cs typeface="ＭＳ Ｐゴシック" charset="-128"/>
            </a:endParaRPr>
          </a:p>
          <a:p>
            <a:pPr marL="188000" indent="-188000" defTabSz="499594">
              <a:buFont typeface="Arial"/>
              <a:buChar char="•"/>
              <a:defRPr/>
            </a:pPr>
            <a:r>
              <a:rPr lang="en-US" sz="1300" dirty="0">
                <a:ea typeface="ＭＳ Ｐゴシック" charset="-128"/>
                <a:cs typeface="ＭＳ Ｐゴシック" charset="-128"/>
              </a:rPr>
              <a:t>Adding 1 injection of a rapid acting insulin analogue before the largest meal,</a:t>
            </a:r>
          </a:p>
          <a:p>
            <a:pPr marL="188000" indent="-188000" defTabSz="499594">
              <a:buFont typeface="Arial"/>
              <a:buChar char="•"/>
              <a:defRPr/>
            </a:pPr>
            <a:r>
              <a:rPr lang="en-US" sz="1300" dirty="0">
                <a:ea typeface="ＭＳ Ｐゴシック" charset="-128"/>
                <a:cs typeface="ＭＳ Ｐゴシック" charset="-128"/>
              </a:rPr>
              <a:t>Adding 2-3 injections of a rapid acting insulin analogue before 2-3 meals, or</a:t>
            </a:r>
          </a:p>
          <a:p>
            <a:pPr marL="188000" indent="-188000" defTabSz="499594">
              <a:buFont typeface="Arial"/>
              <a:buChar char="•"/>
              <a:defRPr/>
            </a:pPr>
            <a:r>
              <a:rPr lang="en-US" sz="1300" dirty="0">
                <a:ea typeface="ＭＳ Ｐゴシック" charset="-128"/>
                <a:cs typeface="ＭＳ Ｐゴシック" charset="-128"/>
              </a:rPr>
              <a:t>Using premixed insulin BID</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84</a:t>
            </a:fld>
            <a:endParaRPr lang="en-US"/>
          </a:p>
        </p:txBody>
      </p:sp>
    </p:spTree>
    <p:extLst>
      <p:ext uri="{BB962C8B-B14F-4D97-AF65-F5344CB8AC3E}">
        <p14:creationId xmlns:p14="http://schemas.microsoft.com/office/powerpoint/2010/main" val="358710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85</a:t>
            </a:fld>
            <a:endParaRPr lang="en-US"/>
          </a:p>
        </p:txBody>
      </p:sp>
    </p:spTree>
    <p:extLst>
      <p:ext uri="{BB962C8B-B14F-4D97-AF65-F5344CB8AC3E}">
        <p14:creationId xmlns:p14="http://schemas.microsoft.com/office/powerpoint/2010/main" val="7589596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86</a:t>
            </a:fld>
            <a:endParaRPr lang="en-US"/>
          </a:p>
        </p:txBody>
      </p:sp>
    </p:spTree>
    <p:extLst>
      <p:ext uri="{BB962C8B-B14F-4D97-AF65-F5344CB8AC3E}">
        <p14:creationId xmlns:p14="http://schemas.microsoft.com/office/powerpoint/2010/main" val="19977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87</a:t>
            </a:fld>
            <a:endParaRPr lang="en-US"/>
          </a:p>
        </p:txBody>
      </p:sp>
    </p:spTree>
    <p:extLst>
      <p:ext uri="{BB962C8B-B14F-4D97-AF65-F5344CB8AC3E}">
        <p14:creationId xmlns:p14="http://schemas.microsoft.com/office/powerpoint/2010/main" val="20734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88</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91</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92</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her a1c was 8 or 9%</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94</a:t>
            </a:fld>
            <a:endParaRPr lang="en-US"/>
          </a:p>
        </p:txBody>
      </p:sp>
    </p:spTree>
    <p:extLst>
      <p:ext uri="{BB962C8B-B14F-4D97-AF65-F5344CB8AC3E}">
        <p14:creationId xmlns:p14="http://schemas.microsoft.com/office/powerpoint/2010/main" val="2224651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97</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98</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99</a:t>
            </a:fld>
            <a:endParaRPr lang="en-US"/>
          </a:p>
        </p:txBody>
      </p:sp>
    </p:spTree>
    <p:extLst>
      <p:ext uri="{BB962C8B-B14F-4D97-AF65-F5344CB8AC3E}">
        <p14:creationId xmlns:p14="http://schemas.microsoft.com/office/powerpoint/2010/main" val="255586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100</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Times New Roman" pitchFamily="18" charset="0"/>
                <a:ea typeface="+mn-ea"/>
                <a:cs typeface="+mn-cs"/>
              </a:rPr>
              <a:t>Insulin to Adjust</a:t>
            </a:r>
            <a:endParaRPr lang="en-US" sz="1200" b="0" i="0" u="none" strike="noStrike" kern="1200" dirty="0">
              <a:solidFill>
                <a:schemeClr val="tx1"/>
              </a:solidFill>
              <a:effectLst/>
              <a:latin typeface="Times New Roman" pitchFamily="18" charset="0"/>
              <a:ea typeface="+mn-ea"/>
              <a:cs typeface="+mn-cs"/>
            </a:endParaRP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a:t>
            </a:r>
            <a:r>
              <a:rPr lang="en-US" sz="1200" b="0" i="0" u="none" strike="noStrike" kern="1200" dirty="0" err="1">
                <a:solidFill>
                  <a:schemeClr val="tx1"/>
                </a:solidFill>
                <a:effectLst/>
                <a:latin typeface="Times New Roman" pitchFamily="18" charset="0"/>
                <a:ea typeface="+mn-ea"/>
                <a:cs typeface="+mn-cs"/>
              </a:rPr>
              <a:t>degludec</a:t>
            </a:r>
            <a:r>
              <a:rPr lang="en-US" sz="1200" b="0" i="0" u="none" strike="noStrike" kern="1200" dirty="0">
                <a:solidFill>
                  <a:schemeClr val="tx1"/>
                </a:solidFill>
                <a:effectLst/>
                <a:latin typeface="Times New Roman" pitchFamily="18" charset="0"/>
                <a:ea typeface="+mn-ea"/>
                <a:cs typeface="+mn-cs"/>
              </a:rPr>
              <a:t> QAM</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breakfast</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lunch </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dinner </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103</a:t>
            </a:fld>
            <a:endParaRPr lang="en-US"/>
          </a:p>
        </p:txBody>
      </p:sp>
    </p:spTree>
    <p:extLst>
      <p:ext uri="{BB962C8B-B14F-4D97-AF65-F5344CB8AC3E}">
        <p14:creationId xmlns:p14="http://schemas.microsoft.com/office/powerpoint/2010/main" val="4249547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105</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106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110</a:t>
            </a:fld>
            <a:endParaRPr lang="en-US"/>
          </a:p>
        </p:txBody>
      </p:sp>
    </p:spTree>
    <p:extLst>
      <p:ext uri="{BB962C8B-B14F-4D97-AF65-F5344CB8AC3E}">
        <p14:creationId xmlns:p14="http://schemas.microsoft.com/office/powerpoint/2010/main" val="9041391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112</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113</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115</a:t>
            </a:fld>
            <a:endParaRPr lang="en-US"/>
          </a:p>
        </p:txBody>
      </p:sp>
    </p:spTree>
    <p:extLst>
      <p:ext uri="{BB962C8B-B14F-4D97-AF65-F5344CB8AC3E}">
        <p14:creationId xmlns:p14="http://schemas.microsoft.com/office/powerpoint/2010/main" val="227403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8</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120</a:t>
            </a:fld>
            <a:endParaRPr lang="en-US"/>
          </a:p>
        </p:txBody>
      </p:sp>
    </p:spTree>
    <p:extLst>
      <p:ext uri="{BB962C8B-B14F-4D97-AF65-F5344CB8AC3E}">
        <p14:creationId xmlns:p14="http://schemas.microsoft.com/office/powerpoint/2010/main" val="1771859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121</a:t>
            </a:fld>
            <a:endParaRPr lang="en-US"/>
          </a:p>
        </p:txBody>
      </p:sp>
    </p:spTree>
    <p:extLst>
      <p:ext uri="{BB962C8B-B14F-4D97-AF65-F5344CB8AC3E}">
        <p14:creationId xmlns:p14="http://schemas.microsoft.com/office/powerpoint/2010/main" val="41025070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122</a:t>
            </a:fld>
            <a:endParaRPr lang="en-US"/>
          </a:p>
        </p:txBody>
      </p:sp>
    </p:spTree>
    <p:extLst>
      <p:ext uri="{BB962C8B-B14F-4D97-AF65-F5344CB8AC3E}">
        <p14:creationId xmlns:p14="http://schemas.microsoft.com/office/powerpoint/2010/main" val="992428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123</a:t>
            </a:fld>
            <a:endParaRPr lang="en-US"/>
          </a:p>
        </p:txBody>
      </p:sp>
    </p:spTree>
    <p:extLst>
      <p:ext uri="{BB962C8B-B14F-4D97-AF65-F5344CB8AC3E}">
        <p14:creationId xmlns:p14="http://schemas.microsoft.com/office/powerpoint/2010/main" val="3591977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125</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2117890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131</a:t>
            </a:fld>
            <a:endParaRPr lang="en-US"/>
          </a:p>
        </p:txBody>
      </p:sp>
    </p:spTree>
    <p:extLst>
      <p:ext uri="{BB962C8B-B14F-4D97-AF65-F5344CB8AC3E}">
        <p14:creationId xmlns:p14="http://schemas.microsoft.com/office/powerpoint/2010/main" val="3792540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135</a:t>
            </a:fld>
            <a:endParaRPr lang="en-US"/>
          </a:p>
        </p:txBody>
      </p:sp>
    </p:spTree>
    <p:extLst>
      <p:ext uri="{BB962C8B-B14F-4D97-AF65-F5344CB8AC3E}">
        <p14:creationId xmlns:p14="http://schemas.microsoft.com/office/powerpoint/2010/main" val="37549266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137</a:t>
            </a:fld>
            <a:endParaRPr lang="en-US"/>
          </a:p>
        </p:txBody>
      </p:sp>
    </p:spTree>
    <p:extLst>
      <p:ext uri="{BB962C8B-B14F-4D97-AF65-F5344CB8AC3E}">
        <p14:creationId xmlns:p14="http://schemas.microsoft.com/office/powerpoint/2010/main" val="11142630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139</a:t>
            </a:fld>
            <a:endParaRPr lang="en-US"/>
          </a:p>
        </p:txBody>
      </p:sp>
    </p:spTree>
    <p:extLst>
      <p:ext uri="{BB962C8B-B14F-4D97-AF65-F5344CB8AC3E}">
        <p14:creationId xmlns:p14="http://schemas.microsoft.com/office/powerpoint/2010/main" val="31502784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143</a:t>
            </a:fld>
            <a:endParaRPr lang="en-US"/>
          </a:p>
        </p:txBody>
      </p:sp>
    </p:spTree>
    <p:extLst>
      <p:ext uri="{BB962C8B-B14F-4D97-AF65-F5344CB8AC3E}">
        <p14:creationId xmlns:p14="http://schemas.microsoft.com/office/powerpoint/2010/main" val="118583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pPr lvl="2"/>
            <a:endParaRPr lang="en-US" dirty="0">
              <a:solidFill>
                <a:srgbClr val="000000"/>
              </a:solidFill>
            </a:endParaRPr>
          </a:p>
          <a:p>
            <a:pPr lvl="2"/>
            <a:r>
              <a:rPr lang="en-US" sz="1200" b="0" i="0" kern="1200" dirty="0" err="1">
                <a:solidFill>
                  <a:schemeClr val="tx1"/>
                </a:solidFill>
                <a:effectLst/>
                <a:latin typeface="Times New Roman" pitchFamily="18" charset="0"/>
                <a:ea typeface="+mn-ea"/>
                <a:cs typeface="+mn-cs"/>
              </a:rPr>
              <a:t>ince</a:t>
            </a:r>
            <a:r>
              <a:rPr lang="en-US" sz="1200" b="0" i="0" kern="1200" dirty="0">
                <a:solidFill>
                  <a:schemeClr val="tx1"/>
                </a:solidFill>
                <a:effectLst/>
                <a:latin typeface="Times New Roman" pitchFamily="18" charset="0"/>
                <a:ea typeface="+mn-ea"/>
                <a:cs typeface="+mn-cs"/>
              </a:rPr>
              <a:t> the 1920s insulin production required enormous quantities of animal pancreases, generally from cows or pigs. Advancements in chromatographic processing in the 1970s enabled firms to produce purer insulin, reducing the risk of the development of anti-insulin antibodies that had been found to induce insulin resistance in a significant number of patients.  Yet, these techniques required even more glands per unit of insulin (IU).  By 1981 production of one pound of insulin required 8,000 pounds of glands from 23,500 animals – but this was only enough insulin to treat 750 patients with diabetes for one year.  Because insulin production was so fundamentally dependent on animal glands, both the supply and the cost of insulin depended on gland availability, and over the course of the 1970s the U.S. supply of pancreas glands declined significantly, while the cost of beef and pork fluctuated wildly.  These market forces revealed the unsustainable nature of dependency on animal sources for insulin production.  </a:t>
            </a:r>
            <a:endParaRPr lang="en-US" dirty="0">
              <a:solidFill>
                <a:srgbClr val="000000"/>
              </a:solidFill>
            </a:endParaRPr>
          </a:p>
          <a:p>
            <a:endParaRPr lang="en-US" dirty="0"/>
          </a:p>
          <a:p>
            <a:r>
              <a:rPr lang="en-US" sz="1200" b="0" i="0" kern="1200" dirty="0">
                <a:solidFill>
                  <a:schemeClr val="tx1"/>
                </a:solidFill>
                <a:effectLst/>
                <a:latin typeface="Times New Roman" pitchFamily="18" charset="0"/>
                <a:ea typeface="+mn-ea"/>
                <a:cs typeface="+mn-cs"/>
              </a:rPr>
              <a:t>n 1978 scientists at City of Hope and Genentech developed a method for producing biosynthetic human insulin (BHI) using recombinant DNA technology in a unique multi-step process.  After extracting and manipulating the two polypeptide chains, A and B, that make up the human insulin gene, they inserted these into a common bacteria, which they programmed genetically to produce large amounts of insulin.  Eli Lilly &amp; Co. signed an agreement with Genentech to use the rDNA method to make human insulin commercially available.  On October 28, 1982, after only 5 months of review, the FDA approved Humulin, the first biosynthetic human insulin product and the first approved medical product of any kind that derived from this technology.</a:t>
            </a:r>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80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0480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375F88-2D4E-4D48-BB3F-FF0C9A1F08F2}" type="slidenum">
              <a:rPr lang="en-US">
                <a:latin typeface="Times New Roman" panose="02020603050405020304" pitchFamily="18" charset="0"/>
              </a:rPr>
              <a:pPr/>
              <a:t>162</a:t>
            </a:fld>
            <a:endParaRPr lang="en-US">
              <a:latin typeface="Times New Roman" panose="02020603050405020304" pitchFamily="18" charset="0"/>
            </a:endParaRPr>
          </a:p>
        </p:txBody>
      </p:sp>
    </p:spTree>
    <p:extLst>
      <p:ext uri="{BB962C8B-B14F-4D97-AF65-F5344CB8AC3E}">
        <p14:creationId xmlns:p14="http://schemas.microsoft.com/office/powerpoint/2010/main" val="37345816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163</a:t>
            </a:fld>
            <a:endParaRPr lang="en-US">
              <a:latin typeface="Times New Roman" panose="02020603050405020304" pitchFamily="18" charset="0"/>
            </a:endParaRPr>
          </a:p>
        </p:txBody>
      </p:sp>
    </p:spTree>
    <p:extLst>
      <p:ext uri="{BB962C8B-B14F-4D97-AF65-F5344CB8AC3E}">
        <p14:creationId xmlns:p14="http://schemas.microsoft.com/office/powerpoint/2010/main" val="9817024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164</a:t>
            </a:fld>
            <a:endParaRPr lang="en-US">
              <a:latin typeface="Times New Roman" panose="02020603050405020304" pitchFamily="18" charset="0"/>
            </a:endParaRPr>
          </a:p>
        </p:txBody>
      </p:sp>
    </p:spTree>
    <p:extLst>
      <p:ext uri="{BB962C8B-B14F-4D97-AF65-F5344CB8AC3E}">
        <p14:creationId xmlns:p14="http://schemas.microsoft.com/office/powerpoint/2010/main" val="12378198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165</a:t>
            </a:fld>
            <a:endParaRPr lang="en-US"/>
          </a:p>
        </p:txBody>
      </p:sp>
    </p:spTree>
    <p:extLst>
      <p:ext uri="{BB962C8B-B14F-4D97-AF65-F5344CB8AC3E}">
        <p14:creationId xmlns:p14="http://schemas.microsoft.com/office/powerpoint/2010/main" val="1150957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06104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172</a:t>
            </a:fld>
            <a:endParaRPr lang="en-US"/>
          </a:p>
        </p:txBody>
      </p:sp>
    </p:spTree>
    <p:extLst>
      <p:ext uri="{BB962C8B-B14F-4D97-AF65-F5344CB8AC3E}">
        <p14:creationId xmlns:p14="http://schemas.microsoft.com/office/powerpoint/2010/main" val="40532844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413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5549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1220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181</a:t>
            </a:fld>
            <a:endParaRPr lang="en-US">
              <a:solidFill>
                <a:srgbClr val="000000"/>
              </a:solidFill>
            </a:endParaRPr>
          </a:p>
        </p:txBody>
      </p:sp>
    </p:spTree>
    <p:extLst>
      <p:ext uri="{BB962C8B-B14F-4D97-AF65-F5344CB8AC3E}">
        <p14:creationId xmlns:p14="http://schemas.microsoft.com/office/powerpoint/2010/main" val="16854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BF295-39C0-E743-8219-739B5AEF8676}"/>
              </a:ext>
            </a:extLst>
          </p:cNvPr>
          <p:cNvSpPr>
            <a:spLocks noGrp="1"/>
          </p:cNvSpPr>
          <p:nvPr>
            <p:ph sz="half" idx="1" hasCustomPrompt="1"/>
          </p:nvPr>
        </p:nvSpPr>
        <p:spPr>
          <a:xfrm>
            <a:off x="594764" y="813733"/>
            <a:ext cx="8293608" cy="764541"/>
          </a:xfrm>
        </p:spPr>
        <p:txBody>
          <a:bodyPr/>
          <a:lstStyle>
            <a:lvl1pPr marL="0" indent="0">
              <a:buClr>
                <a:schemeClr val="accent1"/>
              </a:buClr>
              <a:buNone/>
              <a:defRPr sz="1650">
                <a:solidFill>
                  <a:schemeClr val="accent1"/>
                </a:solidFill>
              </a:defRPr>
            </a:lvl1pPr>
            <a:lvl2pPr marL="203597" indent="0">
              <a:buNone/>
              <a:defRPr sz="1650">
                <a:solidFill>
                  <a:schemeClr val="accent1"/>
                </a:solidFill>
              </a:defRPr>
            </a:lvl2pPr>
            <a:lvl3pPr marL="394097" indent="0">
              <a:buNone/>
              <a:defRPr sz="1650">
                <a:solidFill>
                  <a:schemeClr val="accent1"/>
                </a:solidFill>
              </a:defRPr>
            </a:lvl3pPr>
            <a:lvl4pPr marL="515541" indent="0">
              <a:buNone/>
              <a:defRPr sz="1650">
                <a:solidFill>
                  <a:schemeClr val="accent1"/>
                </a:solidFill>
              </a:defRPr>
            </a:lvl4pPr>
            <a:lvl5pPr marL="665559" indent="0">
              <a:buNone/>
              <a:defRPr sz="1650">
                <a:solidFill>
                  <a:schemeClr val="accent1"/>
                </a:solidFill>
              </a:defRPr>
            </a:lvl5pPr>
            <a:lvl6pPr>
              <a:defRPr sz="1350"/>
            </a:lvl6pPr>
            <a:lvl7pPr>
              <a:defRPr sz="1350"/>
            </a:lvl7pPr>
            <a:lvl8pPr>
              <a:defRPr sz="1350"/>
            </a:lvl8pPr>
            <a:lvl9pPr>
              <a:defRPr sz="1350"/>
            </a:lvl9pPr>
          </a:lstStyle>
          <a:p>
            <a:pPr lvl="0"/>
            <a:r>
              <a:rPr lang="en-US" dirty="0"/>
              <a:t>Click to edit subhead</a:t>
            </a:r>
          </a:p>
        </p:txBody>
      </p:sp>
      <p:sp>
        <p:nvSpPr>
          <p:cNvPr id="5" name="Title 1">
            <a:extLst>
              <a:ext uri="{FF2B5EF4-FFF2-40B4-BE49-F238E27FC236}">
                <a16:creationId xmlns:a16="http://schemas.microsoft.com/office/drawing/2014/main" id="{507B1804-D10E-494D-80BD-4F3005DAF349}"/>
              </a:ext>
            </a:extLst>
          </p:cNvPr>
          <p:cNvSpPr>
            <a:spLocks noGrp="1"/>
          </p:cNvSpPr>
          <p:nvPr>
            <p:ph type="title" hasCustomPrompt="1"/>
          </p:nvPr>
        </p:nvSpPr>
        <p:spPr>
          <a:xfrm>
            <a:off x="594764" y="199171"/>
            <a:ext cx="8293608" cy="512961"/>
          </a:xfrm>
        </p:spPr>
        <p:txBody>
          <a:bodyPr/>
          <a:lstStyle>
            <a:lvl1pPr>
              <a:defRPr>
                <a:solidFill>
                  <a:schemeClr val="accent6"/>
                </a:solidFill>
              </a:defRPr>
            </a:lvl1pPr>
          </a:lstStyle>
          <a:p>
            <a:r>
              <a:rPr lang="en-US" dirty="0"/>
              <a:t>Click to add headline</a:t>
            </a:r>
          </a:p>
        </p:txBody>
      </p:sp>
    </p:spTree>
    <p:extLst>
      <p:ext uri="{BB962C8B-B14F-4D97-AF65-F5344CB8AC3E}">
        <p14:creationId xmlns:p14="http://schemas.microsoft.com/office/powerpoint/2010/main" val="23037500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97866"/>
            <a:ext cx="9144000" cy="612775"/>
          </a:xfrm>
        </p:spPr>
        <p:txBody>
          <a:bodyPr/>
          <a:lstStyle>
            <a:lvl1pPr>
              <a:defRPr b="1" i="0">
                <a:latin typeface="+mn-lt"/>
                <a:cs typeface="Gotham Bold" pitchFamily="2" charset="0"/>
              </a:defRPr>
            </a:lvl1pPr>
          </a:lstStyle>
          <a:p>
            <a:r>
              <a:rPr lang="en-US" dirty="0"/>
              <a:t>Click to edit Master title style</a:t>
            </a:r>
          </a:p>
        </p:txBody>
      </p:sp>
      <p:sp>
        <p:nvSpPr>
          <p:cNvPr id="3" name="Content Placeholder 2"/>
          <p:cNvSpPr>
            <a:spLocks noGrp="1"/>
          </p:cNvSpPr>
          <p:nvPr>
            <p:ph idx="1"/>
          </p:nvPr>
        </p:nvSpPr>
        <p:spPr>
          <a:xfrm>
            <a:off x="480060" y="1765300"/>
            <a:ext cx="8237220" cy="3824617"/>
          </a:xfrm>
        </p:spPr>
        <p:txBody>
          <a:bodyPr/>
          <a:lstStyle>
            <a:lvl1pPr marL="214313" indent="-214313" algn="l">
              <a:buClrTx/>
              <a:buFont typeface="Arial" charset="0"/>
              <a:buChar char="•"/>
              <a:defRPr sz="1800" b="0" i="0">
                <a:solidFill>
                  <a:schemeClr val="tx1"/>
                </a:solidFill>
                <a:latin typeface="+mn-lt"/>
                <a:cs typeface="Gotham Book" pitchFamily="2" charset="0"/>
              </a:defRPr>
            </a:lvl1pPr>
            <a:lvl2pPr marL="557213" indent="-214313">
              <a:buClrTx/>
              <a:buFont typeface="Arial" charset="0"/>
              <a:buChar char="•"/>
              <a:defRPr sz="1500" b="0" i="0">
                <a:solidFill>
                  <a:schemeClr val="tx1"/>
                </a:solidFill>
                <a:latin typeface="+mn-lt"/>
                <a:cs typeface="Gotham Book" pitchFamily="2" charset="0"/>
              </a:defRPr>
            </a:lvl2pPr>
            <a:lvl3pPr marL="900113" indent="-214313">
              <a:buClrTx/>
              <a:buFont typeface="Arial" charset="0"/>
              <a:buChar char="•"/>
              <a:defRPr b="0" i="0">
                <a:solidFill>
                  <a:schemeClr val="tx1"/>
                </a:solidFill>
                <a:latin typeface="+mn-lt"/>
                <a:cs typeface="Gotham Book" pitchFamily="2" charset="0"/>
              </a:defRPr>
            </a:lvl3pPr>
            <a:lvl4pPr marL="1243013" indent="-214313">
              <a:buClrTx/>
              <a:buFont typeface="Arial" charset="0"/>
              <a:buChar char="•"/>
              <a:defRPr sz="1200" b="0" i="0">
                <a:solidFill>
                  <a:schemeClr val="tx1"/>
                </a:solidFill>
                <a:latin typeface="+mn-lt"/>
                <a:cs typeface="Gotham Book" pitchFamily="2" charset="0"/>
              </a:defRPr>
            </a:lvl4pPr>
            <a:lvl5pPr marL="1585913" indent="-214313">
              <a:buClrTx/>
              <a:buFont typeface="Arial" charset="0"/>
              <a:buChar char="•"/>
              <a:defRPr sz="1200" b="0" i="0">
                <a:solidFill>
                  <a:schemeClr val="tx1"/>
                </a:solidFill>
                <a:latin typeface="+mn-lt"/>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1B05374F-8FA5-9B0E-EBD7-412C3653D0D5}"/>
              </a:ext>
            </a:extLst>
          </p:cNvPr>
          <p:cNvSpPr>
            <a:spLocks noGrp="1"/>
          </p:cNvSpPr>
          <p:nvPr>
            <p:ph type="body" sz="quarter" idx="13" hasCustomPrompt="1"/>
          </p:nvPr>
        </p:nvSpPr>
        <p:spPr>
          <a:xfrm>
            <a:off x="484378" y="5966477"/>
            <a:ext cx="8232902" cy="298450"/>
          </a:xfrm>
        </p:spPr>
        <p:txBody>
          <a:bodyPr anchor="b">
            <a:normAutofit/>
          </a:bodyPr>
          <a:lstStyle>
            <a:lvl1pPr marL="0" indent="0" algn="l">
              <a:spcBef>
                <a:spcPts val="450"/>
              </a:spcBef>
              <a:buNone/>
              <a:defRPr sz="900" b="0" i="0">
                <a:solidFill>
                  <a:schemeClr val="tx1"/>
                </a:solidFill>
                <a:latin typeface="+mn-lt"/>
                <a:cs typeface="Gotham Book" pitchFamily="2" charset="0"/>
              </a:defRPr>
            </a:lvl1pPr>
            <a:lvl2pPr>
              <a:defRPr sz="900">
                <a:latin typeface="+mn-lt"/>
              </a:defRPr>
            </a:lvl2pPr>
            <a:lvl3pPr>
              <a:defRPr sz="900">
                <a:latin typeface="+mn-lt"/>
              </a:defRPr>
            </a:lvl3pPr>
          </a:lstStyle>
          <a:p>
            <a:pPr lvl="0"/>
            <a:r>
              <a:rPr lang="en-US" dirty="0"/>
              <a:t>References Edit Master text styles</a:t>
            </a:r>
          </a:p>
        </p:txBody>
      </p:sp>
    </p:spTree>
    <p:extLst>
      <p:ext uri="{BB962C8B-B14F-4D97-AF65-F5344CB8AC3E}">
        <p14:creationId xmlns:p14="http://schemas.microsoft.com/office/powerpoint/2010/main" val="328885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569116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r>
              <a:rPr lang="en-US" dirty="0"/>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751062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91491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6" r:id="rId18"/>
    <p:sldLayoutId id="2147483957" r:id="rId19"/>
    <p:sldLayoutId id="2147483958" r:id="rId20"/>
    <p:sldLayoutId id="2147483959" r:id="rId21"/>
    <p:sldLayoutId id="2147483960"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hyperlink" Target="http://www.diabetesed.ne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1.wmf"/></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3.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8.wmf"/></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28.xml"/><Relationship Id="rId4" Type="http://schemas.microsoft.com/office/2018/10/relationships/comments" Target="../comments/modernComment_B1D_53A36B62.xml"/></Relationships>
</file>

<file path=ppt/slides/_rels/slide11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80.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81.png"/></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3.png"/></Relationships>
</file>

<file path=ppt/slides/_rels/slide1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microsoft.com/office/2018/10/relationships/comments" Target="../comments/modernComment_E07_937AD5CB.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88.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9.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90.jpg"/></Relationships>
</file>

<file path=ppt/slides/_rels/slide1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5.xml"/><Relationship Id="rId7" Type="http://schemas.microsoft.com/office/2007/relationships/diagramDrawing" Target="../diagrams/drawing5.xml"/><Relationship Id="rId2" Type="http://schemas.microsoft.com/office/2018/10/relationships/comments" Target="../comments/modernComment_7FE4E4C8_9C96AEA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0.xml"/><Relationship Id="rId1" Type="http://schemas.openxmlformats.org/officeDocument/2006/relationships/tags" Target="../tags/tag36.xml"/><Relationship Id="rId4" Type="http://schemas.openxmlformats.org/officeDocument/2006/relationships/image" Target="../media/image91.png"/></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microsoft.com/office/2018/10/relationships/comments" Target="../comments/modernComment_7FFFE63A_D2F7FAC0.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98.wmf"/></Relationships>
</file>

<file path=ppt/slides/_rels/slide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2" Type="http://schemas.microsoft.com/office/2018/10/relationships/comments" Target="../comments/modernComment_7FFFE641_DD7F84C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jpeg"/><Relationship Id="rId2" Type="http://schemas.microsoft.com/office/2018/10/relationships/comments" Target="../comments/modernComment_7FFFE642_F592B396.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01.png"/></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8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jpeg"/><Relationship Id="rId2" Type="http://schemas.microsoft.com/office/2018/10/relationships/comments" Target="../comments/modernComment_EA4_3907E08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13.wmf"/><Relationship Id="rId5" Type="http://schemas.microsoft.com/office/2018/10/relationships/comments" Target="../comments/modernComment_7FFFE64D_C14D29B3.xml"/><Relationship Id="rId4" Type="http://schemas.openxmlformats.org/officeDocument/2006/relationships/notesSlide" Target="../notesSlides/notesSlide89.xml"/></Relationships>
</file>

<file path=ppt/slides/_rels/slide1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1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www.hepatitisc.uw.edu/page/clinical-calculators/fib-4"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jpg"/><Relationship Id="rId2" Type="http://schemas.microsoft.com/office/2018/10/relationships/comments" Target="../comments/modernComment_7FFFE6C5_1A4EC933.xml"/><Relationship Id="rId1" Type="http://schemas.openxmlformats.org/officeDocument/2006/relationships/slideLayout" Target="../slideLayouts/slideLayout21.xml"/><Relationship Id="rId6" Type="http://schemas.openxmlformats.org/officeDocument/2006/relationships/image" Target="../media/image83.png"/><Relationship Id="rId5" Type="http://schemas.openxmlformats.org/officeDocument/2006/relationships/image" Target="../media/image119.png"/><Relationship Id="rId4" Type="http://schemas.openxmlformats.org/officeDocument/2006/relationships/image" Target="../media/image118.jpg"/></Relationships>
</file>

<file path=ppt/slides/_rels/slide1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microsoft.com/office/2018/10/relationships/comments" Target="../comments/modernComment_7FFFE6DA_541029F1.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21.png"/></Relationships>
</file>

<file path=ppt/slides/_rels/slide15.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microsoft.com/office/2018/10/relationships/comments" Target="../comments/modernComment_D1E_BABA1FB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13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34.png"/></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Owner.BEVERLY-Q62OQR5\Local%20Settings\Temporary%20Internet%20Files\Content.IE5\61GJMDE5\MPj03877150000%5b1%5d.jpg" TargetMode="External"/><Relationship Id="rId1" Type="http://schemas.openxmlformats.org/officeDocument/2006/relationships/tags" Target="../tags/tag50.xml"/><Relationship Id="rId5" Type="http://schemas.openxmlformats.org/officeDocument/2006/relationships/image" Target="../media/image136.jpeg"/><Relationship Id="rId4" Type="http://schemas.openxmlformats.org/officeDocument/2006/relationships/notesSlide" Target="../notesSlides/notesSlide90.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138.png"/><Relationship Id="rId4" Type="http://schemas.openxmlformats.org/officeDocument/2006/relationships/image" Target="../media/image137.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39.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21.png"/></Relationships>
</file>

<file path=ppt/slides/_rels/slide1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41.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4.xml"/><Relationship Id="rId1" Type="http://schemas.openxmlformats.org/officeDocument/2006/relationships/tags" Target="../tags/tag55.xml"/><Relationship Id="rId5" Type="http://schemas.openxmlformats.org/officeDocument/2006/relationships/image" Target="../media/image141.png"/><Relationship Id="rId4" Type="http://schemas.openxmlformats.org/officeDocument/2006/relationships/image" Target="../media/image137.png"/></Relationships>
</file>

<file path=ppt/slides/_rels/slide1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145.jpeg"/></Relationships>
</file>

<file path=ppt/slides/_rels/slide1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41.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2.xml"/><Relationship Id="rId1" Type="http://schemas.openxmlformats.org/officeDocument/2006/relationships/tags" Target="../tags/tag60.xml"/><Relationship Id="rId5" Type="http://schemas.openxmlformats.org/officeDocument/2006/relationships/image" Target="../media/image151.jpeg"/><Relationship Id="rId4" Type="http://schemas.openxmlformats.org/officeDocument/2006/relationships/image" Target="../media/image150.png"/></Relationships>
</file>

<file path=ppt/slides/_rels/slide1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55.jpeg"/></Relationships>
</file>

<file path=ppt/slides/_rels/slide17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NULL"/><Relationship Id="rId3" Type="http://schemas.openxmlformats.org/officeDocument/2006/relationships/customXml" Target="../ink/ink1.xml"/><Relationship Id="rId7" Type="http://schemas.openxmlformats.org/officeDocument/2006/relationships/image" Target="NULL"/><Relationship Id="rId12" Type="http://schemas.openxmlformats.org/officeDocument/2006/relationships/customXml" Target="../ink/ink5.xml"/><Relationship Id="rId2" Type="http://schemas.openxmlformats.org/officeDocument/2006/relationships/image" Target="../media/image156.png"/><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4.xml"/><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58.png"/></Relationships>
</file>

<file path=ppt/slides/_rels/slide1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160.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1.jpeg"/><Relationship Id="rId2" Type="http://schemas.microsoft.com/office/2018/10/relationships/comments" Target="../comments/modernComment_C96_DBB3D0C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62.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63.jpeg"/></Relationships>
</file>

<file path=ppt/slides/_rels/slide188.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65.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A356F1_3A20CCCD.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169.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70.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71.png"/></Relationships>
</file>

<file path=ppt/slides/_rels/slide19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7FFFE681_E0CDAAC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7FFFE683_921CB71D.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7FFFE624_E33E812C.xml"/><Relationship Id="rId7"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8/10/relationships/comments" Target="../comments/modernComment_7FFFCDD0_58B7D18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microsoft.com/office/2018/10/relationships/comments" Target="../comments/modernComment_B24_96AFAB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8/10/relationships/comments" Target="../comments/modernComment_7FE4E651_F38099B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novo-pi.com/awiqli.pdf" TargetMode="External"/><Relationship Id="rId2" Type="http://schemas.microsoft.com/office/2018/10/relationships/comments" Target="../comments/modernComment_7FE4E650_9CE8AB7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microsoft.com/office/2018/10/relationships/comments" Target="../comments/modernComment_7FFFE682_8F10DA6C.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7FA356D4_F42DBE7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microsoft.com/office/2018/10/relationships/comments" Target="../comments/modernComment_133_BB3F668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1.png"/><Relationship Id="rId4" Type="http://schemas.microsoft.com/office/2018/10/relationships/comments" Target="../comments/modernComment_A9B_FFE7656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4.png"/><Relationship Id="rId4" Type="http://schemas.microsoft.com/office/2018/10/relationships/comments" Target="../comments/modernComment_7FA356D6_F557BC1A.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hyperlink" Target="https://afrezza.com/wp-content/uploads/2020/07/Storage-and-Handling-with-ISI-Afrezza-Assist-Update.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hyperlink" Target="https://diabetessisters.org/resources/inhaled-insulin-tip-sheet/"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1.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hyperlink" Target="https://doi.org/10.1177/2633559X20896414"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1.xml"/><Relationship Id="rId5" Type="http://schemas.openxmlformats.org/officeDocument/2006/relationships/image" Target="../media/image54.png"/><Relationship Id="rId4" Type="http://schemas.openxmlformats.org/officeDocument/2006/relationships/notesSlide" Target="../notesSlides/notesSlide53.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7FFFE62B_F030FC93.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microsoft.com/office/2018/10/relationships/comments" Target="../comments/modernComment_7FFFE62C_9060AECC.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microsoft.com/office/2018/10/relationships/comments" Target="../comments/modernComment_3764_8AB6F764.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108_909E079B.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62.png"/><Relationship Id="rId4" Type="http://schemas.openxmlformats.org/officeDocument/2006/relationships/image" Target="../media/image61.jpe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fda.gov/about-fda/fda-history-exhibits/100-years-insulin"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1.png"/><Relationship Id="rId4" Type="http://schemas.microsoft.com/office/2018/10/relationships/comments" Target="../comments/modernComment_A9A_E86D6CE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to Day 2 </a:t>
            </a:r>
            <a:endParaRPr lang="en-US" dirty="0"/>
          </a:p>
        </p:txBody>
      </p:sp>
      <p:sp>
        <p:nvSpPr>
          <p:cNvPr id="1215491" name="Rectangle 3"/>
          <p:cNvSpPr>
            <a:spLocks noGrp="1" noChangeArrowheads="1"/>
          </p:cNvSpPr>
          <p:nvPr>
            <p:ph type="body" sz="half" idx="4294967295"/>
          </p:nvPr>
        </p:nvSpPr>
        <p:spPr>
          <a:xfrm>
            <a:off x="732568" y="3968550"/>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4" name="Picture 3">
            <a:extLst>
              <a:ext uri="{FF2B5EF4-FFF2-40B4-BE49-F238E27FC236}">
                <a16:creationId xmlns:a16="http://schemas.microsoft.com/office/drawing/2014/main" id="{A1BE0A11-2824-F514-827A-FA7BB8DD2338}"/>
              </a:ext>
            </a:extLst>
          </p:cNvPr>
          <p:cNvPicPr>
            <a:picLocks noChangeAspect="1"/>
          </p:cNvPicPr>
          <p:nvPr/>
        </p:nvPicPr>
        <p:blipFill>
          <a:blip r:embed="rId5"/>
          <a:stretch>
            <a:fillRect/>
          </a:stretch>
        </p:blipFill>
        <p:spPr>
          <a:xfrm>
            <a:off x="307238" y="1064799"/>
            <a:ext cx="8595641" cy="2714870"/>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 or T2D)</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08627709"/>
              </p:ext>
            </p:extLst>
          </p:nvPr>
        </p:nvGraphicFramePr>
        <p:xfrm>
          <a:off x="459085" y="2597727"/>
          <a:ext cx="7770515" cy="1930399"/>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bedtime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E14D-F475-E8C0-AF78-B4C4873CB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04E72-3962-8B0A-95D1-D502902FD22D}"/>
              </a:ext>
            </a:extLst>
          </p:cNvPr>
          <p:cNvSpPr>
            <a:spLocks noGrp="1"/>
          </p:cNvSpPr>
          <p:nvPr>
            <p:ph type="title"/>
          </p:nvPr>
        </p:nvSpPr>
        <p:spPr>
          <a:xfrm>
            <a:off x="420042" y="336178"/>
            <a:ext cx="8229600" cy="1177636"/>
          </a:xfrm>
        </p:spPr>
        <p:txBody>
          <a:bodyPr>
            <a:normAutofit fontScale="90000"/>
          </a:bodyPr>
          <a:lstStyle/>
          <a:p>
            <a:r>
              <a:rPr lang="en-US" dirty="0"/>
              <a:t>Adjusting Insulin Doses: Let’s Practice</a:t>
            </a:r>
          </a:p>
        </p:txBody>
      </p:sp>
      <p:graphicFrame>
        <p:nvGraphicFramePr>
          <p:cNvPr id="5" name="Content Placeholder 4">
            <a:extLst>
              <a:ext uri="{FF2B5EF4-FFF2-40B4-BE49-F238E27FC236}">
                <a16:creationId xmlns:a16="http://schemas.microsoft.com/office/drawing/2014/main" id="{9F1007D9-C822-9A60-95E5-3E9C04195D36}"/>
              </a:ext>
            </a:extLst>
          </p:cNvPr>
          <p:cNvGraphicFramePr>
            <a:graphicFrameLocks noGrp="1"/>
          </p:cNvGraphicFramePr>
          <p:nvPr>
            <p:ph sz="quarter" idx="1"/>
            <p:extLst>
              <p:ext uri="{D42A27DB-BD31-4B8C-83A1-F6EECF244321}">
                <p14:modId xmlns:p14="http://schemas.microsoft.com/office/powerpoint/2010/main" val="1811500996"/>
              </p:ext>
            </p:extLst>
          </p:nvPr>
        </p:nvGraphicFramePr>
        <p:xfrm>
          <a:off x="420042" y="3659101"/>
          <a:ext cx="7770515" cy="1707226"/>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1"/>
                  </a:ext>
                </a:extLst>
              </a:tr>
              <a:tr h="337127">
                <a:tc>
                  <a:txBody>
                    <a:bodyPr/>
                    <a:lstStyle/>
                    <a:p>
                      <a:r>
                        <a:rPr lang="en-US" sz="1600" dirty="0"/>
                        <a:t>Pre-lunch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2"/>
                  </a:ext>
                </a:extLst>
              </a:tr>
              <a:tr h="358718">
                <a:tc>
                  <a:txBody>
                    <a:bodyPr/>
                    <a:lstStyle/>
                    <a:p>
                      <a:r>
                        <a:rPr lang="en-US" sz="1600" dirty="0"/>
                        <a:t>Post 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3"/>
                  </a:ext>
                </a:extLst>
              </a:tr>
              <a:tr h="337127">
                <a:tc>
                  <a:txBody>
                    <a:bodyPr/>
                    <a:lstStyle/>
                    <a:p>
                      <a:r>
                        <a:rPr lang="en-US" sz="1600" dirty="0"/>
                        <a:t>Before bedtime</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FB940BB7-4255-41C3-2A2F-D70A1172F8A1}"/>
              </a:ext>
            </a:extLst>
          </p:cNvPr>
          <p:cNvSpPr txBox="1"/>
          <p:nvPr/>
        </p:nvSpPr>
        <p:spPr>
          <a:xfrm>
            <a:off x="609600" y="1828800"/>
            <a:ext cx="7391400" cy="1200329"/>
          </a:xfrm>
          <a:prstGeom prst="rect">
            <a:avLst/>
          </a:prstGeom>
          <a:noFill/>
        </p:spPr>
        <p:txBody>
          <a:bodyPr wrap="square" rtlCol="0">
            <a:spAutoFit/>
          </a:bodyPr>
          <a:lstStyle/>
          <a:p>
            <a:r>
              <a:rPr lang="en-US" b="1" u="sng" dirty="0"/>
              <a:t>Example</a:t>
            </a:r>
          </a:p>
          <a:p>
            <a:r>
              <a:rPr lang="en-US" dirty="0"/>
              <a:t>Insulin </a:t>
            </a:r>
            <a:r>
              <a:rPr lang="en-US" dirty="0" err="1"/>
              <a:t>degludec</a:t>
            </a:r>
            <a:r>
              <a:rPr lang="en-US" dirty="0"/>
              <a:t> 20 units QAM</a:t>
            </a:r>
          </a:p>
          <a:p>
            <a:r>
              <a:rPr lang="en-US" dirty="0"/>
              <a:t>Insulin lispro 5 units TID before meals</a:t>
            </a:r>
          </a:p>
        </p:txBody>
      </p:sp>
    </p:spTree>
    <p:extLst>
      <p:ext uri="{BB962C8B-B14F-4D97-AF65-F5344CB8AC3E}">
        <p14:creationId xmlns:p14="http://schemas.microsoft.com/office/powerpoint/2010/main" val="360871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190500" y="1170434"/>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pPr lvl="1"/>
            <a:r>
              <a:rPr lang="en-US" dirty="0"/>
              <a:t>Remember though, CGM goal &lt;25% above 180mg/dL</a:t>
            </a:r>
          </a:p>
          <a:p>
            <a:r>
              <a:rPr lang="en-US" dirty="0"/>
              <a:t>By 4-5 hours, glucose should return to pre-meal level (&lt;130mg/dL)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988185"/>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1800</a:t>
            </a:r>
          </a:p>
          <a:p>
            <a:pPr lvl="1"/>
            <a:r>
              <a:rPr lang="en-US" dirty="0"/>
              <a:t>1800/49=37</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10</a:t>
            </a:r>
          </a:p>
        </p:txBody>
      </p:sp>
      <p:sp>
        <p:nvSpPr>
          <p:cNvPr id="3" name="Content Placeholder 2"/>
          <p:cNvSpPr>
            <a:spLocks noGrp="1"/>
          </p:cNvSpPr>
          <p:nvPr>
            <p:ph idx="1"/>
          </p:nvPr>
        </p:nvSpPr>
        <p:spPr>
          <a:xfrm>
            <a:off x="360218" y="1219200"/>
            <a:ext cx="7945582" cy="5410200"/>
          </a:xfrm>
        </p:spPr>
        <p:txBody>
          <a:bodyPr>
            <a:normAutofit lnSpcReduction="10000"/>
          </a:bodyPr>
          <a:lstStyle/>
          <a:p>
            <a:pPr marL="0" indent="0">
              <a:buNone/>
            </a:pPr>
            <a:r>
              <a:rPr lang="en-US" sz="2400" dirty="0"/>
              <a:t>Larry takes metformin 1000mg BID, insulin glargine 50 units once daily, empagliflozin 10mg daily. His A1C is 7.8%. His BMI is 32kg/m2. FBG averages 110 mg/dL. 2 </a:t>
            </a:r>
            <a:r>
              <a:rPr lang="en-US" sz="2400" dirty="0" err="1"/>
              <a:t>hr</a:t>
            </a:r>
            <a:r>
              <a:rPr lang="en-US" sz="2400" dirty="0"/>
              <a:t> PP breakfast=190mg/dL, 2 </a:t>
            </a:r>
            <a:r>
              <a:rPr lang="en-US" sz="2400" dirty="0" err="1"/>
              <a:t>hr</a:t>
            </a:r>
            <a:r>
              <a:rPr lang="en-US" sz="2400" dirty="0"/>
              <a:t> PP lunch=210mg/dL, and 2 </a:t>
            </a:r>
            <a:r>
              <a:rPr lang="en-US" sz="2400" dirty="0" err="1"/>
              <a:t>hr</a:t>
            </a:r>
            <a:r>
              <a:rPr lang="en-US" sz="2400" dirty="0"/>
              <a:t> PP dinner is 240mg/dL. What is the best recommendation for an agent to add to the regimen to achieve A1C target&lt;7%? </a:t>
            </a:r>
          </a:p>
          <a:p>
            <a:pPr marL="0" indent="0">
              <a:buNone/>
            </a:pPr>
            <a:endParaRPr lang="en-US" sz="2400" dirty="0"/>
          </a:p>
          <a:p>
            <a:pPr marL="600081" lvl="1" indent="-257178">
              <a:buFont typeface="+mj-lt"/>
              <a:buAutoNum type="alphaUcPeriod"/>
            </a:pPr>
            <a:r>
              <a:rPr lang="en-US" sz="2400" dirty="0"/>
              <a:t>Initiate insulin </a:t>
            </a:r>
            <a:r>
              <a:rPr lang="en-US" sz="2400" dirty="0" err="1"/>
              <a:t>aspart</a:t>
            </a:r>
            <a:r>
              <a:rPr lang="en-US" sz="2400" dirty="0"/>
              <a:t> 5 units at dinner, decrease insulin glargine to 45 units daily </a:t>
            </a:r>
          </a:p>
          <a:p>
            <a:pPr marL="600081" lvl="1" indent="-257178">
              <a:buFont typeface="+mj-lt"/>
              <a:buAutoNum type="alphaUcPeriod"/>
            </a:pPr>
            <a:r>
              <a:rPr lang="en-US" sz="2400" dirty="0"/>
              <a:t>Initiate insulin </a:t>
            </a:r>
            <a:r>
              <a:rPr lang="en-US" sz="2400" dirty="0" err="1"/>
              <a:t>aspart</a:t>
            </a:r>
            <a:r>
              <a:rPr lang="en-US" sz="2400" dirty="0"/>
              <a:t> 5 units with all meals, decrease insulin glargine to 35 units daily </a:t>
            </a:r>
          </a:p>
          <a:p>
            <a:pPr marL="600081" lvl="1" indent="-257178">
              <a:buFont typeface="+mj-lt"/>
              <a:buAutoNum type="alphaUcPeriod"/>
            </a:pPr>
            <a:r>
              <a:rPr lang="en-US" sz="2400" dirty="0"/>
              <a:t>Initiate insulin </a:t>
            </a:r>
            <a:r>
              <a:rPr lang="en-US" sz="2400" dirty="0" err="1"/>
              <a:t>aspart</a:t>
            </a:r>
            <a:r>
              <a:rPr lang="en-US" sz="2400" dirty="0"/>
              <a:t> 5 units at dinner, continue insulin glargine 50 units daily </a:t>
            </a:r>
          </a:p>
          <a:p>
            <a:pPr marL="600081" lvl="1" indent="-257178">
              <a:buFont typeface="+mj-lt"/>
              <a:buAutoNum type="alphaUcPeriod"/>
            </a:pPr>
            <a:r>
              <a:rPr lang="en-US" sz="2400" dirty="0"/>
              <a:t>Initiate </a:t>
            </a:r>
            <a:r>
              <a:rPr lang="en-US" sz="2400" dirty="0" err="1"/>
              <a:t>tirzepatide</a:t>
            </a:r>
            <a:r>
              <a:rPr lang="en-US" sz="2400" dirty="0"/>
              <a:t> 2.5mg weekly, decrease insulin glargine to 45 units daily </a:t>
            </a:r>
            <a:endParaRPr lang="en-US" sz="1600" dirty="0"/>
          </a:p>
        </p:txBody>
      </p:sp>
      <p:sp>
        <p:nvSpPr>
          <p:cNvPr id="6" name="Flowchart: Terminator 5">
            <a:extLst>
              <a:ext uri="{FF2B5EF4-FFF2-40B4-BE49-F238E27FC236}">
                <a16:creationId xmlns:a16="http://schemas.microsoft.com/office/drawing/2014/main" id="{D1F655A6-F609-A85A-E727-3E4BDC1B4E5B}"/>
              </a:ext>
            </a:extLst>
          </p:cNvPr>
          <p:cNvSpPr/>
          <p:nvPr/>
        </p:nvSpPr>
        <p:spPr>
          <a:xfrm>
            <a:off x="518606" y="5875020"/>
            <a:ext cx="8106788"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4" name="Picture 3" descr="Cartoon bee with magnifying glass">
            <a:extLst>
              <a:ext uri="{FF2B5EF4-FFF2-40B4-BE49-F238E27FC236}">
                <a16:creationId xmlns:a16="http://schemas.microsoft.com/office/drawing/2014/main" id="{299EEA35-DBE0-8C3E-7844-1B5E4C741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8146523" y="1733992"/>
            <a:ext cx="758855" cy="861494"/>
          </a:xfrm>
          <a:prstGeom prst="rect">
            <a:avLst/>
          </a:prstGeom>
        </p:spPr>
      </p:pic>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92500" lnSpcReduction="20000"/>
          </a:bodyPr>
          <a:lstStyle/>
          <a:p>
            <a:r>
              <a:rPr lang="en-US" dirty="0"/>
              <a:t>Many different types of insulin</a:t>
            </a:r>
          </a:p>
          <a:p>
            <a:r>
              <a:rPr lang="en-US" dirty="0"/>
              <a:t>Basal + bolus needed for T1D</a:t>
            </a:r>
          </a:p>
          <a:p>
            <a:r>
              <a:rPr lang="en-US" dirty="0"/>
              <a:t>Weight based dosing and rules of 1700/1800 and 500/450 can be used to calculate correction factor and carb ratio respectively</a:t>
            </a:r>
          </a:p>
          <a:p>
            <a:r>
              <a:rPr lang="en-US" dirty="0"/>
              <a:t>GLP1 agonist preferred 1</a:t>
            </a:r>
            <a:r>
              <a:rPr lang="en-US" baseline="30000" dirty="0"/>
              <a:t>st</a:t>
            </a:r>
            <a:r>
              <a:rPr lang="en-US" dirty="0"/>
              <a:t> injectable in T2D</a:t>
            </a:r>
          </a:p>
          <a:p>
            <a:r>
              <a:rPr lang="en-US" dirty="0"/>
              <a:t>Avoid </a:t>
            </a:r>
            <a:r>
              <a:rPr lang="en-US" dirty="0" err="1"/>
              <a:t>overbasalization</a:t>
            </a:r>
            <a:r>
              <a:rPr lang="en-US" dirty="0"/>
              <a:t>, utilize GLP1 agonist +/- prandial insulin if large bedtime-AM glucose drop</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Glargine, </a:t>
            </a:r>
            <a:r>
              <a:rPr lang="en-US" sz="2200" dirty="0" err="1">
                <a:solidFill>
                  <a:schemeClr val="accent2">
                    <a:lumMod val="50000"/>
                  </a:schemeClr>
                </a:solidFill>
                <a:latin typeface="Arial" pitchFamily="34" charset="0"/>
              </a:rPr>
              <a:t>Degludec</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8" name="Picture 7">
            <a:extLst>
              <a:ext uri="{FF2B5EF4-FFF2-40B4-BE49-F238E27FC236}">
                <a16:creationId xmlns:a16="http://schemas.microsoft.com/office/drawing/2014/main" id="{3FB532D3-4DBE-A77E-4C68-840990A7DCD4}"/>
              </a:ext>
            </a:extLst>
          </p:cNvPr>
          <p:cNvPicPr>
            <a:picLocks noChangeAspect="1"/>
          </p:cNvPicPr>
          <p:nvPr/>
        </p:nvPicPr>
        <p:blipFill>
          <a:blip r:embed="rId4"/>
          <a:stretch>
            <a:fillRect/>
          </a:stretch>
        </p:blipFill>
        <p:spPr>
          <a:xfrm>
            <a:off x="173999" y="6075938"/>
            <a:ext cx="2500609" cy="612509"/>
          </a:xfrm>
          <a:prstGeom prst="rect">
            <a:avLst/>
          </a:prstGeom>
        </p:spPr>
      </p:pic>
    </p:spTree>
    <p:custDataLst>
      <p:tags r:id="rId1"/>
    </p:custDataLst>
    <p:extLst>
      <p:ext uri="{BB962C8B-B14F-4D97-AF65-F5344CB8AC3E}">
        <p14:creationId xmlns:p14="http://schemas.microsoft.com/office/powerpoint/2010/main" val="364087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5486400"/>
          </a:xfrm>
        </p:spPr>
        <p:txBody>
          <a:bodyPr lIns="90477" tIns="44445" rIns="90477" bIns="44445">
            <a:normAutofit fontScale="92500" lnSpcReduction="10000"/>
          </a:bodyPr>
          <a:lstStyle/>
          <a:p>
            <a:pPr marL="514350" indent="-514350">
              <a:lnSpc>
                <a:spcPct val="110000"/>
              </a:lnSpc>
              <a:buAutoNum type="arabicPeriod"/>
              <a:defRPr/>
            </a:pPr>
            <a:r>
              <a:rPr lang="en-US" sz="2800" dirty="0"/>
              <a:t>Identify common yet often under diagnosed co-conditions associated with type 1 and type 2 diabetes.</a:t>
            </a:r>
          </a:p>
          <a:p>
            <a:pPr marL="514350" indent="-514350">
              <a:lnSpc>
                <a:spcPct val="110000"/>
              </a:lnSpc>
              <a:buAutoNum type="arabicPeriod"/>
              <a:defRPr/>
            </a:pPr>
            <a:r>
              <a:rPr lang="en-US" sz="2800" dirty="0"/>
              <a:t>Describe the interrelationship between glucose, inflammation and diabetes complications.</a:t>
            </a:r>
          </a:p>
          <a:p>
            <a:pPr marL="514350" indent="-514350">
              <a:lnSpc>
                <a:spcPct val="110000"/>
              </a:lnSpc>
              <a:buAutoNum type="arabicPeriod"/>
              <a:defRPr/>
            </a:pPr>
            <a:r>
              <a:rPr lang="en-US" sz="2800" dirty="0"/>
              <a:t>List the elements of a head-to-toe assessment including lower extremity assessment.</a:t>
            </a:r>
          </a:p>
          <a:p>
            <a:pPr marL="514350" indent="-514350">
              <a:lnSpc>
                <a:spcPct val="110000"/>
              </a:lnSpc>
              <a:buAutoNum type="arabicPeriod"/>
              <a:defRPr/>
            </a:pPr>
            <a:r>
              <a:rPr lang="en-US" sz="2800" dirty="0"/>
              <a:t>Discuss barriers to sexual health and communication strategies.</a:t>
            </a:r>
          </a:p>
          <a:p>
            <a:pPr>
              <a:lnSpc>
                <a:spcPct val="110000"/>
              </a:lnSpc>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387382136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48574" y="1143000"/>
            <a:ext cx="6324600" cy="5791200"/>
          </a:xfrm>
        </p:spPr>
        <p:txBody>
          <a:bodyPr>
            <a:normAutofit fontScale="85000" lnSpcReduction="20000"/>
          </a:bodyPr>
          <a:lstStyle/>
          <a:p>
            <a:pPr>
              <a:lnSpc>
                <a:spcPct val="120000"/>
              </a:lnSpc>
            </a:pPr>
            <a:r>
              <a:rPr lang="en-US" sz="3300" dirty="0"/>
              <a:t>Use person-centered communication, culturally sensitive, strength-based language and active listening; </a:t>
            </a:r>
          </a:p>
          <a:p>
            <a:pPr>
              <a:lnSpc>
                <a:spcPct val="120000"/>
              </a:lnSpc>
            </a:pPr>
            <a:r>
              <a:rPr lang="en-US" sz="3300" dirty="0"/>
              <a:t>Elicit individual preferences and beliefs; develop self-management plan together.</a:t>
            </a:r>
          </a:p>
          <a:p>
            <a:pPr>
              <a:lnSpc>
                <a:spcPct val="120000"/>
              </a:lnSpc>
            </a:pPr>
            <a:r>
              <a:rPr lang="en-US" sz="3300" dirty="0"/>
              <a:t>Diabetes Care coordinated by multi disciplinary team: </a:t>
            </a:r>
          </a:p>
          <a:p>
            <a:pPr lvl="1">
              <a:lnSpc>
                <a:spcPct val="120000"/>
              </a:lnSpc>
            </a:pPr>
            <a:r>
              <a:rPr lang="en-US" sz="2800" dirty="0"/>
              <a:t>CDCES, Providers, nurses, dietitians, exercise specialists, pharmacists, dentists, podiatrists, and behavioral health professionals.  </a:t>
            </a:r>
          </a:p>
          <a:p>
            <a:pPr>
              <a:lnSpc>
                <a:spcPct val="120000"/>
              </a:lnSpc>
            </a:pPr>
            <a:r>
              <a:rPr lang="en-US" sz="3300" dirty="0"/>
              <a:t>Goal is to optimize health outcomes and health-related quality of life</a:t>
            </a:r>
            <a:r>
              <a:rPr lang="en-US" dirty="0"/>
              <a: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174" y="2173835"/>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D7968DB-31D9-E95A-47D3-D80C46133EAE}"/>
              </a:ext>
            </a:extLst>
          </p:cNvPr>
          <p:cNvPicPr>
            <a:picLocks noChangeAspect="1"/>
          </p:cNvPicPr>
          <p:nvPr/>
        </p:nvPicPr>
        <p:blipFill>
          <a:blip r:embed="rId4"/>
          <a:stretch>
            <a:fillRect/>
          </a:stretch>
        </p:blipFill>
        <p:spPr>
          <a:xfrm>
            <a:off x="6056793" y="6400800"/>
            <a:ext cx="2878097" cy="381000"/>
          </a:xfrm>
          <a:prstGeom prst="rect">
            <a:avLst/>
          </a:prstGeom>
        </p:spPr>
      </p:pic>
    </p:spTree>
    <p:custDataLst>
      <p:tags r:id="rId1"/>
    </p:custDataLst>
    <p:extLst>
      <p:ext uri="{BB962C8B-B14F-4D97-AF65-F5344CB8AC3E}">
        <p14:creationId xmlns:p14="http://schemas.microsoft.com/office/powerpoint/2010/main" val="28162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B58D-34F8-1312-DF83-1EEF9738BFE5}"/>
              </a:ext>
            </a:extLst>
          </p:cNvPr>
          <p:cNvSpPr>
            <a:spLocks noGrp="1"/>
          </p:cNvSpPr>
          <p:nvPr>
            <p:ph type="title"/>
          </p:nvPr>
        </p:nvSpPr>
        <p:spPr>
          <a:xfrm>
            <a:off x="457200" y="228600"/>
            <a:ext cx="8229600" cy="914400"/>
          </a:xfrm>
        </p:spPr>
        <p:txBody>
          <a:bodyPr anchor="b">
            <a:normAutofit/>
          </a:bodyPr>
          <a:lstStyle/>
          <a:p>
            <a:r>
              <a:rPr lang="en-US" dirty="0"/>
              <a:t>Communication Goals</a:t>
            </a:r>
          </a:p>
        </p:txBody>
      </p:sp>
      <p:sp>
        <p:nvSpPr>
          <p:cNvPr id="3" name="Content Placeholder 2">
            <a:extLst>
              <a:ext uri="{FF2B5EF4-FFF2-40B4-BE49-F238E27FC236}">
                <a16:creationId xmlns:a16="http://schemas.microsoft.com/office/drawing/2014/main" id="{46D34E06-B71E-4F01-ED6F-CD60B2A0DCF1}"/>
              </a:ext>
            </a:extLst>
          </p:cNvPr>
          <p:cNvSpPr>
            <a:spLocks noGrp="1"/>
          </p:cNvSpPr>
          <p:nvPr>
            <p:ph sz="quarter" idx="1"/>
          </p:nvPr>
        </p:nvSpPr>
        <p:spPr>
          <a:xfrm>
            <a:off x="457200" y="1219200"/>
            <a:ext cx="4800600" cy="4937760"/>
          </a:xfrm>
        </p:spPr>
        <p:txBody>
          <a:bodyPr>
            <a:normAutofit fontScale="85000" lnSpcReduction="10000"/>
          </a:bodyPr>
          <a:lstStyle/>
          <a:p>
            <a:pPr>
              <a:lnSpc>
                <a:spcPct val="110000"/>
              </a:lnSpc>
            </a:pPr>
            <a:r>
              <a:rPr lang="en-US" sz="2800" dirty="0"/>
              <a:t>The communication goal between health care professionals and people with diabetes is to:</a:t>
            </a:r>
          </a:p>
          <a:p>
            <a:pPr>
              <a:lnSpc>
                <a:spcPct val="110000"/>
              </a:lnSpc>
            </a:pPr>
            <a:r>
              <a:rPr lang="en-US" sz="2800" dirty="0"/>
              <a:t>Establish a collaborative relationship.</a:t>
            </a:r>
          </a:p>
          <a:p>
            <a:pPr>
              <a:lnSpc>
                <a:spcPct val="110000"/>
              </a:lnSpc>
            </a:pPr>
            <a:r>
              <a:rPr lang="en-US" sz="2800" dirty="0"/>
              <a:t>Assess and address self-management barriers </a:t>
            </a:r>
            <a:r>
              <a:rPr lang="en-US" sz="2800" i="1" dirty="0"/>
              <a:t>without</a:t>
            </a:r>
            <a:r>
              <a:rPr lang="en-US" sz="2800" dirty="0"/>
              <a:t> blaming people with diabetes for “noncompliance” or “nonadherence” </a:t>
            </a:r>
          </a:p>
          <a:p>
            <a:pPr lvl="1">
              <a:lnSpc>
                <a:spcPct val="110000"/>
              </a:lnSpc>
            </a:pPr>
            <a:r>
              <a:rPr lang="en-US" sz="2800" dirty="0"/>
              <a:t>when the outcomes of self-management are not optimal.</a:t>
            </a:r>
          </a:p>
        </p:txBody>
      </p:sp>
      <p:pic>
        <p:nvPicPr>
          <p:cNvPr id="7" name="Picture 6" descr="Elderly man in counseling">
            <a:extLst>
              <a:ext uri="{FF2B5EF4-FFF2-40B4-BE49-F238E27FC236}">
                <a16:creationId xmlns:a16="http://schemas.microsoft.com/office/drawing/2014/main" id="{B7E94B39-7E5A-52C7-5DF9-0183361CBCAD}"/>
              </a:ext>
            </a:extLst>
          </p:cNvPr>
          <p:cNvPicPr>
            <a:picLocks noChangeAspect="1"/>
          </p:cNvPicPr>
          <p:nvPr/>
        </p:nvPicPr>
        <p:blipFill>
          <a:blip r:embed="rId2" cstate="print">
            <a:extLst>
              <a:ext uri="{28A0092B-C50C-407E-A947-70E740481C1C}">
                <a14:useLocalDpi xmlns:a14="http://schemas.microsoft.com/office/drawing/2010/main" val="0"/>
              </a:ext>
            </a:extLst>
          </a:blip>
          <a:srcRect l="25557" r="19805" b="-3"/>
          <a:stretch/>
        </p:blipFill>
        <p:spPr>
          <a:xfrm>
            <a:off x="5410200" y="1524000"/>
            <a:ext cx="3416046" cy="4173450"/>
          </a:xfrm>
          <a:prstGeom prst="rect">
            <a:avLst/>
          </a:prstGeom>
          <a:noFill/>
        </p:spPr>
      </p:pic>
      <p:pic>
        <p:nvPicPr>
          <p:cNvPr id="5" name="Picture 4">
            <a:extLst>
              <a:ext uri="{FF2B5EF4-FFF2-40B4-BE49-F238E27FC236}">
                <a16:creationId xmlns:a16="http://schemas.microsoft.com/office/drawing/2014/main" id="{C4302319-E1ED-5179-4B54-190326F6F0C0}"/>
              </a:ext>
            </a:extLst>
          </p:cNvPr>
          <p:cNvPicPr>
            <a:picLocks noChangeAspect="1"/>
          </p:cNvPicPr>
          <p:nvPr/>
        </p:nvPicPr>
        <p:blipFill>
          <a:blip r:embed="rId3"/>
          <a:stretch>
            <a:fillRect/>
          </a:stretch>
        </p:blipFill>
        <p:spPr>
          <a:xfrm>
            <a:off x="5801747" y="5723377"/>
            <a:ext cx="2887928" cy="710146"/>
          </a:xfrm>
          <a:prstGeom prst="rect">
            <a:avLst/>
          </a:prstGeom>
        </p:spPr>
      </p:pic>
    </p:spTree>
    <p:extLst>
      <p:ext uri="{BB962C8B-B14F-4D97-AF65-F5344CB8AC3E}">
        <p14:creationId xmlns:p14="http://schemas.microsoft.com/office/powerpoint/2010/main" val="357100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6008-7510-49F6-9D8C-3EB289AFBBA5}"/>
              </a:ext>
            </a:extLst>
          </p:cNvPr>
          <p:cNvSpPr>
            <a:spLocks noGrp="1"/>
          </p:cNvSpPr>
          <p:nvPr>
            <p:ph type="title"/>
          </p:nvPr>
        </p:nvSpPr>
        <p:spPr>
          <a:xfrm>
            <a:off x="457200" y="228600"/>
            <a:ext cx="8229600" cy="914400"/>
          </a:xfrm>
        </p:spPr>
        <p:txBody>
          <a:bodyPr anchor="b">
            <a:normAutofit/>
          </a:bodyPr>
          <a:lstStyle/>
          <a:p>
            <a:r>
              <a:rPr lang="en-US" dirty="0"/>
              <a:t>Communication Strategies</a:t>
            </a:r>
          </a:p>
        </p:txBody>
      </p:sp>
      <p:sp>
        <p:nvSpPr>
          <p:cNvPr id="3" name="Content Placeholder 2">
            <a:extLst>
              <a:ext uri="{FF2B5EF4-FFF2-40B4-BE49-F238E27FC236}">
                <a16:creationId xmlns:a16="http://schemas.microsoft.com/office/drawing/2014/main" id="{54E37286-F46D-FC17-2400-7EE8535BBAAF}"/>
              </a:ext>
            </a:extLst>
          </p:cNvPr>
          <p:cNvSpPr>
            <a:spLocks noGrp="1"/>
          </p:cNvSpPr>
          <p:nvPr>
            <p:ph sz="quarter" idx="1"/>
          </p:nvPr>
        </p:nvSpPr>
        <p:spPr>
          <a:xfrm>
            <a:off x="457200" y="1219200"/>
            <a:ext cx="4648200" cy="5334000"/>
          </a:xfrm>
        </p:spPr>
        <p:txBody>
          <a:bodyPr>
            <a:normAutofit fontScale="85000" lnSpcReduction="20000"/>
          </a:bodyPr>
          <a:lstStyle/>
          <a:p>
            <a:pPr>
              <a:lnSpc>
                <a:spcPct val="110000"/>
              </a:lnSpc>
            </a:pPr>
            <a:r>
              <a:rPr lang="en-US" sz="2800" dirty="0"/>
              <a:t>Empathize and use active listening techniques to help facilitate communication :</a:t>
            </a:r>
          </a:p>
          <a:p>
            <a:pPr lvl="1">
              <a:lnSpc>
                <a:spcPct val="110000"/>
              </a:lnSpc>
            </a:pPr>
            <a:r>
              <a:rPr lang="en-US" sz="2800" dirty="0"/>
              <a:t>open-ended questions, </a:t>
            </a:r>
          </a:p>
          <a:p>
            <a:pPr lvl="1">
              <a:lnSpc>
                <a:spcPct val="110000"/>
              </a:lnSpc>
            </a:pPr>
            <a:r>
              <a:rPr lang="en-US" sz="2800" dirty="0"/>
              <a:t>reflective statements, and </a:t>
            </a:r>
          </a:p>
          <a:p>
            <a:pPr lvl="1">
              <a:lnSpc>
                <a:spcPct val="110000"/>
              </a:lnSpc>
            </a:pPr>
            <a:r>
              <a:rPr lang="en-US" sz="2800" dirty="0"/>
              <a:t>summarizing what the person said, </a:t>
            </a:r>
          </a:p>
          <a:p>
            <a:pPr>
              <a:lnSpc>
                <a:spcPct val="110000"/>
              </a:lnSpc>
            </a:pPr>
            <a:r>
              <a:rPr lang="en-US" sz="2800" dirty="0"/>
              <a:t>Check in about perceptions of their:</a:t>
            </a:r>
          </a:p>
          <a:p>
            <a:pPr lvl="1">
              <a:lnSpc>
                <a:spcPct val="110000"/>
              </a:lnSpc>
            </a:pPr>
            <a:r>
              <a:rPr lang="en-US" sz="2800" dirty="0"/>
              <a:t>Ability or self-efficacy to manage diabetes.</a:t>
            </a:r>
          </a:p>
          <a:p>
            <a:pPr lvl="1">
              <a:lnSpc>
                <a:spcPct val="110000"/>
              </a:lnSpc>
            </a:pPr>
            <a:r>
              <a:rPr lang="en-US" sz="2800" dirty="0"/>
              <a:t>Address psychosocial factors to improve self-management and treatment outcomes.</a:t>
            </a:r>
          </a:p>
        </p:txBody>
      </p:sp>
      <p:pic>
        <p:nvPicPr>
          <p:cNvPr id="5" name="Picture 4" descr="People communicating in sign language">
            <a:extLst>
              <a:ext uri="{FF2B5EF4-FFF2-40B4-BE49-F238E27FC236}">
                <a16:creationId xmlns:a16="http://schemas.microsoft.com/office/drawing/2014/main" id="{46EE5F86-2049-DC0C-1D2B-B3C8A9E92DDB}"/>
              </a:ext>
            </a:extLst>
          </p:cNvPr>
          <p:cNvPicPr>
            <a:picLocks noChangeAspect="1"/>
          </p:cNvPicPr>
          <p:nvPr/>
        </p:nvPicPr>
        <p:blipFill>
          <a:blip r:embed="rId2" cstate="print">
            <a:extLst>
              <a:ext uri="{28A0092B-C50C-407E-A947-70E740481C1C}">
                <a14:useLocalDpi xmlns:a14="http://schemas.microsoft.com/office/drawing/2010/main" val="0"/>
              </a:ext>
            </a:extLst>
          </a:blip>
          <a:srcRect l="31308" r="14055" b="-3"/>
          <a:stretch/>
        </p:blipFill>
        <p:spPr>
          <a:xfrm>
            <a:off x="5428052" y="1216152"/>
            <a:ext cx="3245793" cy="3965448"/>
          </a:xfrm>
          <a:prstGeom prst="rect">
            <a:avLst/>
          </a:prstGeom>
          <a:noFill/>
        </p:spPr>
      </p:pic>
      <p:pic>
        <p:nvPicPr>
          <p:cNvPr id="7" name="Picture 6">
            <a:extLst>
              <a:ext uri="{FF2B5EF4-FFF2-40B4-BE49-F238E27FC236}">
                <a16:creationId xmlns:a16="http://schemas.microsoft.com/office/drawing/2014/main" id="{DE860DF7-7A82-949C-4CC8-927DA5BBEC86}"/>
              </a:ext>
            </a:extLst>
          </p:cNvPr>
          <p:cNvPicPr>
            <a:picLocks noChangeAspect="1"/>
          </p:cNvPicPr>
          <p:nvPr/>
        </p:nvPicPr>
        <p:blipFill>
          <a:blip r:embed="rId3"/>
          <a:stretch>
            <a:fillRect/>
          </a:stretch>
        </p:blipFill>
        <p:spPr>
          <a:xfrm>
            <a:off x="5767242" y="5206042"/>
            <a:ext cx="2887928" cy="710146"/>
          </a:xfrm>
          <a:prstGeom prst="rect">
            <a:avLst/>
          </a:prstGeom>
        </p:spPr>
      </p:pic>
    </p:spTree>
    <p:extLst>
      <p:ext uri="{BB962C8B-B14F-4D97-AF65-F5344CB8AC3E}">
        <p14:creationId xmlns:p14="http://schemas.microsoft.com/office/powerpoint/2010/main" val="30173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B186-3BA0-464C-B9B4-CDB933D4B039}"/>
              </a:ext>
            </a:extLst>
          </p:cNvPr>
          <p:cNvSpPr>
            <a:spLocks noGrp="1"/>
          </p:cNvSpPr>
          <p:nvPr>
            <p:ph type="title"/>
          </p:nvPr>
        </p:nvSpPr>
        <p:spPr/>
        <p:txBody>
          <a:bodyPr/>
          <a:lstStyle/>
          <a:p>
            <a:r>
              <a:rPr lang="en-US" dirty="0"/>
              <a:t>Language Guidelines ADA</a:t>
            </a:r>
          </a:p>
        </p:txBody>
      </p:sp>
      <p:sp>
        <p:nvSpPr>
          <p:cNvPr id="3" name="Content Placeholder 2">
            <a:extLst>
              <a:ext uri="{FF2B5EF4-FFF2-40B4-BE49-F238E27FC236}">
                <a16:creationId xmlns:a16="http://schemas.microsoft.com/office/drawing/2014/main" id="{01E8E1F5-AC94-43C0-A5B8-25E067D84E6C}"/>
              </a:ext>
            </a:extLst>
          </p:cNvPr>
          <p:cNvSpPr>
            <a:spLocks noGrp="1"/>
          </p:cNvSpPr>
          <p:nvPr>
            <p:ph sz="quarter" idx="1"/>
          </p:nvPr>
        </p:nvSpPr>
        <p:spPr>
          <a:xfrm>
            <a:off x="457200" y="1219200"/>
            <a:ext cx="4343400" cy="5486400"/>
          </a:xfrm>
        </p:spPr>
        <p:txBody>
          <a:bodyPr>
            <a:normAutofit fontScale="77500" lnSpcReduction="20000"/>
          </a:bodyPr>
          <a:lstStyle/>
          <a:p>
            <a:pPr>
              <a:lnSpc>
                <a:spcPct val="120000"/>
              </a:lnSpc>
              <a:buFont typeface="Arial" panose="020B0604020202020204" pitchFamily="34" charset="0"/>
              <a:buChar char="•"/>
            </a:pPr>
            <a:r>
              <a:rPr lang="en-US" dirty="0"/>
              <a:t>The goal of communication between health care professionals and people with diabetes is to establish a collaborative relationship and to assess and address self-management barriers without blaming people with diabetes for “noncompliance” or “nonadherence” when the outcomes of self-management are not optimal.</a:t>
            </a:r>
          </a:p>
        </p:txBody>
      </p:sp>
      <p:pic>
        <p:nvPicPr>
          <p:cNvPr id="6" name="Picture 5">
            <a:extLst>
              <a:ext uri="{FF2B5EF4-FFF2-40B4-BE49-F238E27FC236}">
                <a16:creationId xmlns:a16="http://schemas.microsoft.com/office/drawing/2014/main" id="{74294DDB-EF7D-47B0-9CB2-14556FD82D8D}"/>
              </a:ext>
            </a:extLst>
          </p:cNvPr>
          <p:cNvPicPr>
            <a:picLocks noChangeAspect="1"/>
          </p:cNvPicPr>
          <p:nvPr/>
        </p:nvPicPr>
        <p:blipFill>
          <a:blip r:embed="rId3"/>
          <a:stretch>
            <a:fillRect/>
          </a:stretch>
        </p:blipFill>
        <p:spPr>
          <a:xfrm>
            <a:off x="4724400" y="1370515"/>
            <a:ext cx="4105275" cy="2058485"/>
          </a:xfrm>
          <a:prstGeom prst="rect">
            <a:avLst/>
          </a:prstGeom>
        </p:spPr>
      </p:pic>
      <p:sp>
        <p:nvSpPr>
          <p:cNvPr id="5" name="TextBox 4">
            <a:extLst>
              <a:ext uri="{FF2B5EF4-FFF2-40B4-BE49-F238E27FC236}">
                <a16:creationId xmlns:a16="http://schemas.microsoft.com/office/drawing/2014/main" id="{BFC4AA7E-27A2-342B-D4D0-11268D93C09C}"/>
              </a:ext>
            </a:extLst>
          </p:cNvPr>
          <p:cNvSpPr txBox="1"/>
          <p:nvPr/>
        </p:nvSpPr>
        <p:spPr>
          <a:xfrm>
            <a:off x="5254765" y="3656515"/>
            <a:ext cx="3419475" cy="1200329"/>
          </a:xfrm>
          <a:prstGeom prst="rect">
            <a:avLst/>
          </a:prstGeom>
          <a:noFill/>
        </p:spPr>
        <p:txBody>
          <a:bodyPr wrap="square">
            <a:spAutoFit/>
          </a:bodyPr>
          <a:lstStyle/>
          <a:p>
            <a:pPr algn="ctr"/>
            <a:r>
              <a:rPr lang="en-US" b="0" i="0" dirty="0">
                <a:solidFill>
                  <a:srgbClr val="0070C0"/>
                </a:solidFill>
                <a:effectLst/>
                <a:latin typeface="Helvetica Neue"/>
              </a:rPr>
              <a:t>“Language has a strong impact on perceptions and behavior</a:t>
            </a:r>
            <a:r>
              <a:rPr lang="en-US" dirty="0">
                <a:solidFill>
                  <a:srgbClr val="0070C0"/>
                </a:solidFill>
                <a:latin typeface="Helvetica Neue"/>
              </a:rPr>
              <a:t>”</a:t>
            </a:r>
            <a:endParaRPr lang="en-US" dirty="0">
              <a:solidFill>
                <a:srgbClr val="0070C0"/>
              </a:solidFill>
            </a:endParaRPr>
          </a:p>
        </p:txBody>
      </p:sp>
      <p:pic>
        <p:nvPicPr>
          <p:cNvPr id="7" name="Picture 6">
            <a:extLst>
              <a:ext uri="{FF2B5EF4-FFF2-40B4-BE49-F238E27FC236}">
                <a16:creationId xmlns:a16="http://schemas.microsoft.com/office/drawing/2014/main" id="{7D696D45-2860-9AE0-7B48-C39841C959ED}"/>
              </a:ext>
            </a:extLst>
          </p:cNvPr>
          <p:cNvPicPr>
            <a:picLocks noChangeAspect="1"/>
          </p:cNvPicPr>
          <p:nvPr/>
        </p:nvPicPr>
        <p:blipFill>
          <a:blip r:embed="rId4"/>
          <a:stretch>
            <a:fillRect/>
          </a:stretch>
        </p:blipFill>
        <p:spPr>
          <a:xfrm>
            <a:off x="5786312" y="5791200"/>
            <a:ext cx="2887928" cy="710146"/>
          </a:xfrm>
          <a:prstGeom prst="rect">
            <a:avLst/>
          </a:prstGeom>
        </p:spPr>
      </p:pic>
    </p:spTree>
    <p:extLst>
      <p:ext uri="{BB962C8B-B14F-4D97-AF65-F5344CB8AC3E}">
        <p14:creationId xmlns:p14="http://schemas.microsoft.com/office/powerpoint/2010/main" val="247430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925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18736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glargine 58 units (Basal)</a:t>
            </a:r>
          </a:p>
          <a:p>
            <a:pPr lvl="1" eaLnBrk="1" hangingPunct="1">
              <a:lnSpc>
                <a:spcPct val="120000"/>
              </a:lnSpc>
              <a:defRPr/>
            </a:pPr>
            <a:r>
              <a:rPr lang="en-US" sz="2800" dirty="0"/>
              <a:t>Pioglitazone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4893647"/>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BG drops &gt; 70pts over </a:t>
            </a:r>
            <a:r>
              <a:rPr lang="en-US" dirty="0" err="1">
                <a:latin typeface="Calibri" panose="020F0502020204030204" pitchFamily="34" charset="0"/>
                <a:cs typeface="Calibri" panose="020F0502020204030204" pitchFamily="34" charset="0"/>
              </a:rPr>
              <a:t>hs</a:t>
            </a:r>
            <a:endParaRPr lang="en-US"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198297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799138"/>
          </a:xfrm>
        </p:spPr>
        <p:txBody>
          <a:bodyPr>
            <a:normAutofit fontScale="850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14800" y="1879599"/>
            <a:ext cx="1874436" cy="3425031"/>
          </a:xfrm>
          <a:prstGeom prst="rect">
            <a:avLst/>
          </a:prstGeom>
        </p:spPr>
      </p:pic>
    </p:spTree>
    <p:custDataLst>
      <p:tags r:id="rId1"/>
    </p:custDataLst>
    <p:extLst>
      <p:ext uri="{BB962C8B-B14F-4D97-AF65-F5344CB8AC3E}">
        <p14:creationId xmlns:p14="http://schemas.microsoft.com/office/powerpoint/2010/main" val="5312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lvl="1">
              <a:lnSpc>
                <a:spcPct val="110000"/>
              </a:lnSpc>
              <a:defRPr/>
            </a:pPr>
            <a:r>
              <a:rPr lang="en-US" sz="2400" dirty="0"/>
              <a:t>&lt;120/80 for high risk </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40786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D31E93D-0170-9128-F63F-0A24CC9E53E0}"/>
              </a:ext>
            </a:extLst>
          </p:cNvPr>
          <p:cNvPicPr>
            <a:picLocks noChangeAspect="1"/>
          </p:cNvPicPr>
          <p:nvPr/>
        </p:nvPicPr>
        <p:blipFill>
          <a:blip r:embed="rId8"/>
          <a:stretch>
            <a:fillRect/>
          </a:stretch>
        </p:blipFill>
        <p:spPr>
          <a:xfrm>
            <a:off x="560355" y="6068823"/>
            <a:ext cx="2751646" cy="676634"/>
          </a:xfrm>
          <a:prstGeom prst="rect">
            <a:avLst/>
          </a:prstGeom>
        </p:spPr>
      </p:pic>
    </p:spTree>
    <p:extLst>
      <p:ext uri="{BB962C8B-B14F-4D97-AF65-F5344CB8AC3E}">
        <p14:creationId xmlns:p14="http://schemas.microsoft.com/office/powerpoint/2010/main" val="262712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3769715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19997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2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solidFill>
                  <a:srgbClr val="0070C0"/>
                </a:solidFill>
              </a:rPr>
              <a:t>Tirzepatide (</a:t>
            </a:r>
            <a:r>
              <a:rPr lang="en-US" dirty="0" err="1">
                <a:solidFill>
                  <a:srgbClr val="0070C0"/>
                </a:solidFill>
              </a:rPr>
              <a:t>Zepbound</a:t>
            </a:r>
            <a:r>
              <a:rPr lang="en-US" dirty="0">
                <a:solidFill>
                  <a:srgbClr val="0070C0"/>
                </a:solidFill>
              </a:rPr>
              <a:t>)</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3"/>
          <a:stretch>
            <a:fillRect/>
          </a:stretch>
        </p:blipFill>
        <p:spPr>
          <a:xfrm>
            <a:off x="5298608" y="1598613"/>
            <a:ext cx="3383430" cy="3354387"/>
          </a:xfrm>
          <a:prstGeom prst="rect">
            <a:avLst/>
          </a:prstGeom>
          <a:noFill/>
        </p:spPr>
      </p:pic>
    </p:spTree>
    <p:extLst>
      <p:ext uri="{BB962C8B-B14F-4D97-AF65-F5344CB8AC3E}">
        <p14:creationId xmlns:p14="http://schemas.microsoft.com/office/powerpoint/2010/main" val="353946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31998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spTree>
    <p:custDataLst>
      <p:tags r:id="rId1"/>
    </p:custDataLst>
    <p:extLst>
      <p:ext uri="{BB962C8B-B14F-4D97-AF65-F5344CB8AC3E}">
        <p14:creationId xmlns:p14="http://schemas.microsoft.com/office/powerpoint/2010/main" val="258386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2000" dirty="0">
                <a:solidFill>
                  <a:srgbClr val="000000"/>
                </a:solidFill>
              </a:rPr>
              <a:t>The liver plays a major role in maintaining glucose levels by regulating the process of gluconeogenesis and glycogenolysis </a:t>
            </a:r>
          </a:p>
          <a:p>
            <a:r>
              <a:rPr lang="en-US" sz="2000" dirty="0">
                <a:solidFill>
                  <a:srgbClr val="000000"/>
                </a:solidFill>
              </a:rPr>
              <a:t>Excessive hepatic glucose release leads to hyperglycemia</a:t>
            </a:r>
          </a:p>
          <a:p>
            <a:r>
              <a:rPr lang="en-US" sz="2000" dirty="0">
                <a:solidFill>
                  <a:srgbClr val="000000"/>
                </a:solidFill>
              </a:rPr>
              <a:t>In a person without diabetes, there is a low level of insulin to keep glucose homeostasis from glucose produced by the liver (</a:t>
            </a:r>
            <a:r>
              <a:rPr lang="en-US" sz="2000" b="1" dirty="0">
                <a:solidFill>
                  <a:srgbClr val="000000"/>
                </a:solidFill>
              </a:rPr>
              <a:t>basal insulin</a:t>
            </a:r>
            <a:r>
              <a:rPr lang="en-US" sz="2000" dirty="0">
                <a:solidFill>
                  <a:srgbClr val="000000"/>
                </a:solidFill>
              </a:rPr>
              <a:t>)</a:t>
            </a:r>
          </a:p>
          <a:p>
            <a:r>
              <a:rPr lang="en-US" sz="2000" dirty="0">
                <a:solidFill>
                  <a:srgbClr val="000000"/>
                </a:solidFill>
              </a:rPr>
              <a:t>People with T1D lack the ability to produce insulin to counteract the liver’s effects </a:t>
            </a:r>
          </a:p>
          <a:p>
            <a:r>
              <a:rPr lang="en-US" sz="2000" dirty="0">
                <a:solidFill>
                  <a:srgbClr val="000000"/>
                </a:solidFill>
              </a:rPr>
              <a:t>People with T2D may not have enough insulin due to insulin resistance</a:t>
            </a:r>
          </a:p>
          <a:p>
            <a:r>
              <a:rPr lang="en-US" sz="2000" dirty="0">
                <a:solidFill>
                  <a:srgbClr val="000000"/>
                </a:solidFill>
              </a:rPr>
              <a:t>Long-acting insulins or intermediate-acting insulins serve as a basal or “background insulin”</a:t>
            </a:r>
          </a:p>
          <a:p>
            <a:r>
              <a:rPr lang="en-US" sz="20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504950" y="5889885"/>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spTree>
    <p:custDataLst>
      <p:tags r:id="rId1"/>
    </p:custDataLst>
    <p:extLst>
      <p:ext uri="{BB962C8B-B14F-4D97-AF65-F5344CB8AC3E}">
        <p14:creationId xmlns:p14="http://schemas.microsoft.com/office/powerpoint/2010/main" val="22323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Pioglitazone can be associated with fluid </a:t>
            </a:r>
            <a:r>
              <a:rPr lang="en-US" sz="2800" dirty="0" err="1"/>
              <a:t>wt</a:t>
            </a:r>
            <a:r>
              <a:rPr lang="en-US" sz="2800" dirty="0"/>
              <a:t> gain.</a:t>
            </a:r>
          </a:p>
          <a:p>
            <a:pPr eaLnBrk="1" hangingPunct="1">
              <a:defRPr/>
            </a:pPr>
            <a:r>
              <a:rPr lang="en-US" sz="2800" dirty="0"/>
              <a:t>Blood glucose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3531851"/>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1184"/>
            <a:ext cx="8229600" cy="990600"/>
          </a:xfrm>
        </p:spPr>
        <p:txBody>
          <a:bodyPr/>
          <a:lstStyle/>
          <a:p>
            <a:r>
              <a:rPr lang="en-US" dirty="0"/>
              <a:t>Poll question 11</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sp>
        <p:nvSpPr>
          <p:cNvPr id="2" name="Flowchart: Terminator 1">
            <a:extLst>
              <a:ext uri="{FF2B5EF4-FFF2-40B4-BE49-F238E27FC236}">
                <a16:creationId xmlns:a16="http://schemas.microsoft.com/office/drawing/2014/main" id="{96BB2DE1-19E3-59BB-B23E-0265997C1A72}"/>
              </a:ext>
            </a:extLst>
          </p:cNvPr>
          <p:cNvSpPr/>
          <p:nvPr/>
        </p:nvSpPr>
        <p:spPr>
          <a:xfrm>
            <a:off x="533400" y="3623310"/>
            <a:ext cx="6172200" cy="110109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3" name="Picture 2" descr="Cartoon bee with magnifying glass">
            <a:extLst>
              <a:ext uri="{FF2B5EF4-FFF2-40B4-BE49-F238E27FC236}">
                <a16:creationId xmlns:a16="http://schemas.microsoft.com/office/drawing/2014/main" id="{56BA485F-A73D-DEC5-C02D-D22B72893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8838">
            <a:off x="7116080" y="1375616"/>
            <a:ext cx="1385887" cy="1573335"/>
          </a:xfrm>
          <a:prstGeom prst="rect">
            <a:avLst/>
          </a:prstGeom>
        </p:spPr>
      </p:pic>
    </p:spTree>
    <p:extLst>
      <p:ext uri="{BB962C8B-B14F-4D97-AF65-F5344CB8AC3E}">
        <p14:creationId xmlns:p14="http://schemas.microsoft.com/office/powerpoint/2010/main" val="28759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3F0D-0BCB-14C6-9668-F3C07EBEA9FE}"/>
              </a:ext>
            </a:extLst>
          </p:cNvPr>
          <p:cNvSpPr>
            <a:spLocks noGrp="1"/>
          </p:cNvSpPr>
          <p:nvPr>
            <p:ph type="title"/>
          </p:nvPr>
        </p:nvSpPr>
        <p:spPr/>
        <p:txBody>
          <a:bodyPr/>
          <a:lstStyle/>
          <a:p>
            <a:r>
              <a:rPr lang="en-US" dirty="0"/>
              <a:t>Thyroid Disease and Diabetes</a:t>
            </a:r>
          </a:p>
        </p:txBody>
      </p:sp>
      <p:sp>
        <p:nvSpPr>
          <p:cNvPr id="3" name="Content Placeholder 2">
            <a:extLst>
              <a:ext uri="{FF2B5EF4-FFF2-40B4-BE49-F238E27FC236}">
                <a16:creationId xmlns:a16="http://schemas.microsoft.com/office/drawing/2014/main" id="{2CBEDA8F-CE6D-CB51-5CCA-0968CA5EFA85}"/>
              </a:ext>
            </a:extLst>
          </p:cNvPr>
          <p:cNvSpPr>
            <a:spLocks noGrp="1"/>
          </p:cNvSpPr>
          <p:nvPr>
            <p:ph sz="quarter" idx="1"/>
          </p:nvPr>
        </p:nvSpPr>
        <p:spPr>
          <a:xfrm>
            <a:off x="457200" y="1219200"/>
            <a:ext cx="6629400" cy="4937760"/>
          </a:xfrm>
        </p:spPr>
        <p:txBody>
          <a:bodyPr>
            <a:normAutofit/>
          </a:bodyPr>
          <a:lstStyle/>
          <a:p>
            <a:r>
              <a:rPr lang="en-US" dirty="0"/>
              <a:t>Thyroid disorders are </a:t>
            </a:r>
            <a:r>
              <a:rPr lang="en-US" b="1" dirty="0"/>
              <a:t>2–3 times more common</a:t>
            </a:r>
            <a:r>
              <a:rPr lang="en-US" dirty="0"/>
              <a:t> in people with diabetes.</a:t>
            </a:r>
          </a:p>
          <a:p>
            <a:r>
              <a:rPr lang="en-US" dirty="0"/>
              <a:t>Both conditions impact </a:t>
            </a:r>
            <a:r>
              <a:rPr lang="en-US" b="1" dirty="0"/>
              <a:t>metabolism, weight, energy, and cardiovascular health</a:t>
            </a:r>
            <a:r>
              <a:rPr lang="en-US" dirty="0"/>
              <a:t>.</a:t>
            </a:r>
          </a:p>
          <a:p>
            <a:r>
              <a:rPr lang="en-US" dirty="0"/>
              <a:t>Recognizing and addressing the overlap improves outcomes.</a:t>
            </a:r>
            <a:br>
              <a:rPr lang="en-US" dirty="0"/>
            </a:br>
            <a:endParaRPr lang="en-US" dirty="0"/>
          </a:p>
          <a:p>
            <a:endParaRPr lang="en-US" dirty="0"/>
          </a:p>
        </p:txBody>
      </p:sp>
      <p:pic>
        <p:nvPicPr>
          <p:cNvPr id="4" name="Picture 3"/>
          <p:cNvPicPr>
            <a:picLocks noChangeAspect="1"/>
          </p:cNvPicPr>
          <p:nvPr/>
        </p:nvPicPr>
        <p:blipFill>
          <a:blip r:embed="rId3"/>
          <a:stretch>
            <a:fillRect/>
          </a:stretch>
        </p:blipFill>
        <p:spPr>
          <a:xfrm>
            <a:off x="7106798" y="1505248"/>
            <a:ext cx="1689685" cy="2200275"/>
          </a:xfrm>
          <a:prstGeom prst="rect">
            <a:avLst/>
          </a:prstGeom>
        </p:spPr>
      </p:pic>
    </p:spTree>
    <p:extLst>
      <p:ext uri="{BB962C8B-B14F-4D97-AF65-F5344CB8AC3E}">
        <p14:creationId xmlns:p14="http://schemas.microsoft.com/office/powerpoint/2010/main" val="371612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90B2-E9B6-A1E7-0D7B-88B69C01B529}"/>
              </a:ext>
            </a:extLst>
          </p:cNvPr>
          <p:cNvSpPr>
            <a:spLocks noGrp="1"/>
          </p:cNvSpPr>
          <p:nvPr>
            <p:ph type="title"/>
          </p:nvPr>
        </p:nvSpPr>
        <p:spPr>
          <a:xfrm>
            <a:off x="457200" y="228600"/>
            <a:ext cx="8229600" cy="914400"/>
          </a:xfrm>
        </p:spPr>
        <p:txBody>
          <a:bodyPr anchor="b">
            <a:normAutofit/>
          </a:bodyPr>
          <a:lstStyle/>
          <a:p>
            <a:pPr>
              <a:lnSpc>
                <a:spcPct val="90000"/>
              </a:lnSpc>
            </a:pPr>
            <a:r>
              <a:rPr lang="en-US" sz="3700" b="1"/>
              <a:t>Prevalence: Hypothyroidism in Diabetes</a:t>
            </a:r>
            <a:endParaRPr lang="en-US" sz="3700"/>
          </a:p>
        </p:txBody>
      </p:sp>
      <p:sp>
        <p:nvSpPr>
          <p:cNvPr id="3" name="Content Placeholder 2">
            <a:extLst>
              <a:ext uri="{FF2B5EF4-FFF2-40B4-BE49-F238E27FC236}">
                <a16:creationId xmlns:a16="http://schemas.microsoft.com/office/drawing/2014/main" id="{FBCBC1B5-F497-9246-01AA-4E200ABB4D5B}"/>
              </a:ext>
            </a:extLst>
          </p:cNvPr>
          <p:cNvSpPr>
            <a:spLocks noGrp="1"/>
          </p:cNvSpPr>
          <p:nvPr>
            <p:ph sz="quarter" idx="1"/>
          </p:nvPr>
        </p:nvSpPr>
        <p:spPr>
          <a:xfrm>
            <a:off x="457200" y="1219200"/>
            <a:ext cx="5532192" cy="5638800"/>
          </a:xfrm>
        </p:spPr>
        <p:txBody>
          <a:bodyPr>
            <a:normAutofit fontScale="92500" lnSpcReduction="20000"/>
          </a:bodyPr>
          <a:lstStyle/>
          <a:p>
            <a:pPr>
              <a:lnSpc>
                <a:spcPct val="110000"/>
              </a:lnSpc>
            </a:pPr>
            <a:r>
              <a:rPr lang="en-US" sz="2400" b="1" dirty="0"/>
              <a:t>Type 1</a:t>
            </a:r>
          </a:p>
          <a:p>
            <a:pPr lvl="1">
              <a:lnSpc>
                <a:spcPct val="110000"/>
              </a:lnSpc>
            </a:pPr>
            <a:r>
              <a:rPr lang="en-US" sz="2400" dirty="0"/>
              <a:t>Overt hypothyroidism </a:t>
            </a:r>
            <a:r>
              <a:rPr lang="en-US" sz="2400" b="1" dirty="0"/>
              <a:t>~4–10%</a:t>
            </a:r>
          </a:p>
          <a:p>
            <a:pPr lvl="1">
              <a:lnSpc>
                <a:spcPct val="110000"/>
              </a:lnSpc>
            </a:pPr>
            <a:r>
              <a:rPr lang="en-US" sz="2400" dirty="0"/>
              <a:t>Subclinical hypothyroidism </a:t>
            </a:r>
            <a:r>
              <a:rPr lang="en-US" sz="2400" b="1" dirty="0"/>
              <a:t>~10–15%</a:t>
            </a:r>
          </a:p>
          <a:p>
            <a:pPr lvl="1">
              <a:lnSpc>
                <a:spcPct val="110000"/>
              </a:lnSpc>
            </a:pPr>
            <a:r>
              <a:rPr lang="en-US" sz="2400" dirty="0"/>
              <a:t>Up to 30% of people with T1D will develop autoimmune thyroid disease in their lifetime.</a:t>
            </a:r>
          </a:p>
          <a:p>
            <a:pPr>
              <a:lnSpc>
                <a:spcPct val="110000"/>
              </a:lnSpc>
            </a:pPr>
            <a:r>
              <a:rPr lang="en-US" sz="2400" b="1" dirty="0"/>
              <a:t>Type 2 diabetes: </a:t>
            </a:r>
          </a:p>
          <a:p>
            <a:pPr lvl="1">
              <a:lnSpc>
                <a:spcPct val="110000"/>
              </a:lnSpc>
            </a:pPr>
            <a:r>
              <a:rPr lang="en-US" sz="2400" dirty="0"/>
              <a:t>Overt hypothyroidism </a:t>
            </a:r>
            <a:r>
              <a:rPr lang="en-US" sz="2400" b="1" dirty="0"/>
              <a:t>~10–30%</a:t>
            </a:r>
          </a:p>
          <a:p>
            <a:pPr lvl="1">
              <a:lnSpc>
                <a:spcPct val="110000"/>
              </a:lnSpc>
            </a:pPr>
            <a:r>
              <a:rPr lang="en-US" sz="2400" dirty="0"/>
              <a:t>Higher prevalence of subclinical hypothyroidism (~5–10%) than the general population.</a:t>
            </a:r>
          </a:p>
          <a:p>
            <a:pPr>
              <a:lnSpc>
                <a:spcPct val="110000"/>
              </a:lnSpc>
            </a:pPr>
            <a:r>
              <a:rPr lang="en-US" sz="2400" b="1" dirty="0"/>
              <a:t>More Women &gt; men.</a:t>
            </a:r>
          </a:p>
          <a:p>
            <a:pPr>
              <a:lnSpc>
                <a:spcPct val="110000"/>
              </a:lnSpc>
              <a:defRPr/>
            </a:pPr>
            <a:r>
              <a:rPr lang="en-US" sz="2400" b="1" dirty="0"/>
              <a:t>Hashimoto’s thyroiditis – autoimmune thyroid</a:t>
            </a:r>
          </a:p>
          <a:p>
            <a:pPr lvl="1">
              <a:lnSpc>
                <a:spcPct val="110000"/>
              </a:lnSpc>
              <a:defRPr/>
            </a:pPr>
            <a:r>
              <a:rPr lang="en-US" sz="2400" dirty="0"/>
              <a:t>most common cause of hypothyroidism w/ diabetes</a:t>
            </a:r>
          </a:p>
        </p:txBody>
      </p:sp>
      <p:pic>
        <p:nvPicPr>
          <p:cNvPr id="7" name="Picture 6" descr="Two smiling people standing behind one another at corner of wall on sidewalk, one holding cellphone to take photo of both">
            <a:extLst>
              <a:ext uri="{FF2B5EF4-FFF2-40B4-BE49-F238E27FC236}">
                <a16:creationId xmlns:a16="http://schemas.microsoft.com/office/drawing/2014/main" id="{03531924-40D6-CDE2-6142-E4412ACBCA04}"/>
              </a:ext>
            </a:extLst>
          </p:cNvPr>
          <p:cNvPicPr>
            <a:picLocks noChangeAspect="1"/>
          </p:cNvPicPr>
          <p:nvPr/>
        </p:nvPicPr>
        <p:blipFill>
          <a:blip r:embed="rId3" cstate="print">
            <a:extLst>
              <a:ext uri="{28A0092B-C50C-407E-A947-70E740481C1C}">
                <a14:useLocalDpi xmlns:a14="http://schemas.microsoft.com/office/drawing/2010/main" val="0"/>
              </a:ext>
            </a:extLst>
          </a:blip>
          <a:srcRect l="11299" r="34063" b="-3"/>
          <a:stretch>
            <a:fillRect/>
          </a:stretch>
        </p:blipFill>
        <p:spPr>
          <a:xfrm>
            <a:off x="6301248" y="1216152"/>
            <a:ext cx="2372597" cy="2898648"/>
          </a:xfrm>
          <a:prstGeom prst="rect">
            <a:avLst/>
          </a:prstGeom>
          <a:noFill/>
        </p:spPr>
      </p:pic>
      <p:sp>
        <p:nvSpPr>
          <p:cNvPr id="9" name="TextBox 8">
            <a:extLst>
              <a:ext uri="{FF2B5EF4-FFF2-40B4-BE49-F238E27FC236}">
                <a16:creationId xmlns:a16="http://schemas.microsoft.com/office/drawing/2014/main" id="{7E43796B-C43C-DE96-1C8F-D7BDC4C92622}"/>
              </a:ext>
            </a:extLst>
          </p:cNvPr>
          <p:cNvSpPr txBox="1"/>
          <p:nvPr/>
        </p:nvSpPr>
        <p:spPr>
          <a:xfrm>
            <a:off x="6301248" y="4187952"/>
            <a:ext cx="2243125" cy="1200329"/>
          </a:xfrm>
          <a:prstGeom prst="rect">
            <a:avLst/>
          </a:prstGeom>
          <a:noFill/>
        </p:spPr>
        <p:txBody>
          <a:bodyPr wrap="square">
            <a:spAutoFit/>
          </a:bodyPr>
          <a:lstStyle/>
          <a:p>
            <a:pPr>
              <a:lnSpc>
                <a:spcPct val="90000"/>
              </a:lnSpc>
              <a:buNone/>
              <a:defRPr/>
            </a:pPr>
            <a:r>
              <a:rPr lang="en-US" sz="2000" i="1" dirty="0">
                <a:latin typeface="Calibri" panose="020F0502020204030204" pitchFamily="34" charset="0"/>
                <a:ea typeface="Calibri" panose="020F0502020204030204" pitchFamily="34" charset="0"/>
                <a:cs typeface="Calibri" panose="020F0502020204030204" pitchFamily="34" charset="0"/>
              </a:rPr>
              <a:t>NIH https://pmc.ncbi.nlm.nih.gov/articles/PMC3647563/</a:t>
            </a:r>
            <a:endParaRPr lang="en-US" sz="16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00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428317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782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glargine by 10 units</a:t>
            </a:r>
          </a:p>
          <a:p>
            <a:pPr>
              <a:lnSpc>
                <a:spcPct val="120000"/>
              </a:lnSpc>
            </a:pPr>
            <a:r>
              <a:rPr lang="en-US" dirty="0"/>
              <a:t>Stop sitagliptin</a:t>
            </a:r>
          </a:p>
          <a:p>
            <a:pPr>
              <a:lnSpc>
                <a:spcPct val="120000"/>
              </a:lnSpc>
            </a:pPr>
            <a:r>
              <a:rPr lang="en-US" dirty="0">
                <a:solidFill>
                  <a:srgbClr val="0070C0"/>
                </a:solidFill>
              </a:rPr>
              <a:t>Continue pioglitazone</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5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fontScale="90000"/>
          </a:bodyPr>
          <a:lstStyle/>
          <a:p>
            <a:r>
              <a:rPr lang="en-US" dirty="0"/>
              <a:t>Metabolic Associated Steatohepatitis</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MASH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200329"/>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(MASLD)</a:t>
            </a:r>
          </a:p>
        </p:txBody>
      </p:sp>
      <p:pic>
        <p:nvPicPr>
          <p:cNvPr id="9" name="Picture 8">
            <a:extLst>
              <a:ext uri="{FF2B5EF4-FFF2-40B4-BE49-F238E27FC236}">
                <a16:creationId xmlns:a16="http://schemas.microsoft.com/office/drawing/2014/main" id="{0B26078F-60DA-E37C-D521-2A05761358AE}"/>
              </a:ext>
            </a:extLst>
          </p:cNvPr>
          <p:cNvPicPr>
            <a:picLocks noChangeAspect="1"/>
          </p:cNvPicPr>
          <p:nvPr/>
        </p:nvPicPr>
        <p:blipFill>
          <a:blip r:embed="rId3"/>
          <a:stretch>
            <a:fillRect/>
          </a:stretch>
        </p:blipFill>
        <p:spPr>
          <a:xfrm>
            <a:off x="762000" y="5990192"/>
            <a:ext cx="2590800" cy="637081"/>
          </a:xfrm>
          <a:prstGeom prst="rect">
            <a:avLst/>
          </a:prstGeom>
        </p:spPr>
      </p:pic>
    </p:spTree>
    <p:extLst>
      <p:ext uri="{BB962C8B-B14F-4D97-AF65-F5344CB8AC3E}">
        <p14:creationId xmlns:p14="http://schemas.microsoft.com/office/powerpoint/2010/main" val="383286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fontScale="90000"/>
          </a:bodyPr>
          <a:lstStyle/>
          <a:p>
            <a:r>
              <a:rPr lang="en-US" dirty="0"/>
              <a:t>Natural History of MAFLD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MAFLD– </a:t>
            </a:r>
            <a:r>
              <a:rPr lang="en-US" dirty="0">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latin typeface="Calibri" panose="020F0502020204030204" pitchFamily="34" charset="0"/>
                <a:ea typeface="Calibri" panose="020F0502020204030204" pitchFamily="34" charset="0"/>
                <a:cs typeface="Calibri" panose="020F0502020204030204" pitchFamily="34" charset="0"/>
              </a:rPr>
              <a:t>steatotic</a:t>
            </a:r>
            <a:r>
              <a:rPr lang="en-US" dirty="0">
                <a:latin typeface="Calibri" panose="020F0502020204030204" pitchFamily="34" charset="0"/>
                <a:ea typeface="Calibri" panose="020F0502020204030204" pitchFamily="34" charset="0"/>
                <a:cs typeface="Calibri" panose="020F0502020204030204" pitchFamily="34" charset="0"/>
              </a:rPr>
              <a:t> liver disease </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265349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295400" y="5105764"/>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12	</a:t>
            </a:r>
          </a:p>
        </p:txBody>
      </p:sp>
      <p:sp>
        <p:nvSpPr>
          <p:cNvPr id="3" name="Content Placeholder 2"/>
          <p:cNvSpPr>
            <a:spLocks noGrp="1"/>
          </p:cNvSpPr>
          <p:nvPr>
            <p:ph sz="quarter" idx="1"/>
          </p:nvPr>
        </p:nvSpPr>
        <p:spPr>
          <a:xfrm>
            <a:off x="609600" y="1340708"/>
            <a:ext cx="6934200" cy="5013960"/>
          </a:xfrm>
        </p:spPr>
        <p:txBody>
          <a:bodyPr>
            <a:normAutofit/>
          </a:bodyPr>
          <a:lstStyle/>
          <a:p>
            <a:r>
              <a:rPr lang="en-US" dirty="0"/>
              <a:t>What best describes diabetes and </a:t>
            </a:r>
            <a:r>
              <a:rPr lang="en-US" dirty="0">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latin typeface="Calibri" panose="020F0502020204030204" pitchFamily="34" charset="0"/>
                <a:ea typeface="Calibri" panose="020F0502020204030204" pitchFamily="34" charset="0"/>
                <a:cs typeface="Calibri" panose="020F0502020204030204" pitchFamily="34" charset="0"/>
              </a:rPr>
              <a:t>steatotic</a:t>
            </a:r>
            <a:r>
              <a:rPr lang="en-US" dirty="0">
                <a:latin typeface="Calibri" panose="020F0502020204030204" pitchFamily="34" charset="0"/>
                <a:ea typeface="Calibri" panose="020F0502020204030204" pitchFamily="34" charset="0"/>
                <a:cs typeface="Calibri" panose="020F0502020204030204" pitchFamily="34" charset="0"/>
              </a:rPr>
              <a:t> liver disease (MASLD)? </a:t>
            </a:r>
            <a:endParaRPr lang="en-US" dirty="0"/>
          </a:p>
          <a:p>
            <a:pPr marL="274320" lvl="1" indent="0">
              <a:buNone/>
            </a:pPr>
            <a:r>
              <a:rPr lang="en-US" sz="2800" dirty="0"/>
              <a:t>A. More than 60% of people with diabetes have MASLD.</a:t>
            </a:r>
          </a:p>
          <a:p>
            <a:pPr marL="274320" lvl="1" indent="0">
              <a:buNone/>
            </a:pPr>
            <a:r>
              <a:rPr lang="en-US" sz="2800" dirty="0"/>
              <a:t>B. MASLD likely to be found in individuals with type 2 diabetes and BMI &lt; 25</a:t>
            </a:r>
          </a:p>
          <a:p>
            <a:pPr marL="274320" lvl="1" indent="0">
              <a:buNone/>
            </a:pPr>
            <a:r>
              <a:rPr lang="en-US" sz="2800" dirty="0"/>
              <a:t>C. Children don’t exhibit MASLD.</a:t>
            </a:r>
          </a:p>
          <a:p>
            <a:pPr marL="274320" lvl="1" indent="0">
              <a:buNone/>
            </a:pPr>
            <a:r>
              <a:rPr lang="en-US" sz="2800" dirty="0"/>
              <a:t>D. Almost all people with diabetes have MASLD.</a:t>
            </a:r>
          </a:p>
        </p:txBody>
      </p:sp>
      <p:sp>
        <p:nvSpPr>
          <p:cNvPr id="5" name="Oval 4">
            <a:extLst>
              <a:ext uri="{FF2B5EF4-FFF2-40B4-BE49-F238E27FC236}">
                <a16:creationId xmlns:a16="http://schemas.microsoft.com/office/drawing/2014/main" id="{2B84A2D3-FCB5-42CE-84A6-910220692C20}"/>
              </a:ext>
            </a:extLst>
          </p:cNvPr>
          <p:cNvSpPr/>
          <p:nvPr/>
        </p:nvSpPr>
        <p:spPr>
          <a:xfrm>
            <a:off x="457200" y="2677371"/>
            <a:ext cx="6934200" cy="118469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toon bee with magnifying glass">
            <a:extLst>
              <a:ext uri="{FF2B5EF4-FFF2-40B4-BE49-F238E27FC236}">
                <a16:creationId xmlns:a16="http://schemas.microsoft.com/office/drawing/2014/main" id="{303ED222-F4D1-71B0-2B55-A507B24B2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8838">
            <a:off x="7370884" y="1464310"/>
            <a:ext cx="1185862" cy="1346257"/>
          </a:xfrm>
          <a:prstGeom prst="rect">
            <a:avLst/>
          </a:prstGeom>
        </p:spPr>
      </p:pic>
    </p:spTree>
    <p:extLst>
      <p:ext uri="{BB962C8B-B14F-4D97-AF65-F5344CB8AC3E}">
        <p14:creationId xmlns:p14="http://schemas.microsoft.com/office/powerpoint/2010/main" val="197602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457200" y="152399"/>
            <a:ext cx="8229600" cy="1295401"/>
          </a:xfrm>
        </p:spPr>
        <p:txBody>
          <a:bodyPr>
            <a:normAutofit fontScale="90000"/>
          </a:bodyPr>
          <a:lstStyle/>
          <a:p>
            <a:r>
              <a:rPr lang="en-US" dirty="0"/>
              <a:t>Metabolic dysfunction–associated </a:t>
            </a:r>
            <a:r>
              <a:rPr lang="en-US" dirty="0" err="1"/>
              <a:t>steatotic</a:t>
            </a:r>
            <a:r>
              <a:rPr lang="en-US" dirty="0"/>
              <a:t> liver disease (MASLD)</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296615" y="1509978"/>
            <a:ext cx="5715000" cy="5043222"/>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&gt;70% have MASLD</a:t>
            </a:r>
          </a:p>
          <a:p>
            <a:pPr lvl="2"/>
            <a:r>
              <a:rPr lang="en-US" sz="2400" dirty="0">
                <a:solidFill>
                  <a:srgbClr val="383636"/>
                </a:solidFill>
                <a:ea typeface="Calibri" panose="020F0502020204030204" pitchFamily="34" charset="0"/>
                <a:cs typeface="Calibri" panose="020F0502020204030204" pitchFamily="34" charset="0"/>
              </a:rPr>
              <a:t>Of those 50% have MASH*</a:t>
            </a:r>
          </a:p>
          <a:p>
            <a:pPr lvl="3"/>
            <a:r>
              <a:rPr lang="en-US" sz="2000" dirty="0">
                <a:solidFill>
                  <a:srgbClr val="383636"/>
                </a:solidFill>
                <a:ea typeface="Calibri" panose="020F0502020204030204" pitchFamily="34" charset="0"/>
                <a:cs typeface="Calibri" panose="020F0502020204030204" pitchFamily="34" charset="0"/>
              </a:rPr>
              <a:t>12-20% have fibrosis</a:t>
            </a:r>
          </a:p>
          <a:p>
            <a:pPr lvl="1"/>
            <a:r>
              <a:rPr lang="en-US" sz="2800" dirty="0">
                <a:solidFill>
                  <a:srgbClr val="383636"/>
                </a:solidFill>
                <a:ea typeface="Calibri" panose="020F0502020204030204" pitchFamily="34" charset="0"/>
                <a:cs typeface="Calibri" panose="020F0502020204030204" pitchFamily="34" charset="0"/>
              </a:rPr>
              <a:t>Adults with type 1</a:t>
            </a:r>
          </a:p>
          <a:p>
            <a:pPr lvl="2"/>
            <a:r>
              <a:rPr lang="en-US" sz="2400" dirty="0">
                <a:solidFill>
                  <a:srgbClr val="383636"/>
                </a:solidFill>
                <a:ea typeface="Calibri" panose="020F0502020204030204" pitchFamily="34" charset="0"/>
                <a:cs typeface="Calibri" panose="020F0502020204030204" pitchFamily="34" charset="0"/>
              </a:rPr>
              <a:t>20% have MASLD   </a:t>
            </a:r>
            <a:endParaRPr lang="en-US" sz="2400" dirty="0">
              <a:solidFill>
                <a:srgbClr val="383636"/>
              </a:solidFill>
              <a:effectLst/>
              <a:ea typeface="Calibri" panose="020F0502020204030204" pitchFamily="34" charset="0"/>
              <a:cs typeface="Calibri" panose="020F0502020204030204" pitchFamily="34" charset="0"/>
            </a:endParaRPr>
          </a:p>
          <a:p>
            <a:pPr lvl="1"/>
            <a:r>
              <a:rPr lang="en-US" sz="1800" dirty="0"/>
              <a:t>MASH = 5% plus hepatic steatosis with inflammation and hepatocyte injury (hepatocyte ballooning), with or without evidence of liver fibrosis</a:t>
            </a:r>
            <a:endParaRPr lang="en-US" sz="2400" dirty="0">
              <a:ea typeface="Calibri" panose="020F0502020204030204" pitchFamily="34" charset="0"/>
              <a:cs typeface="Calibri" panose="020F0502020204030204" pitchFamily="34" charset="0"/>
            </a:endParaRPr>
          </a:p>
          <a:p>
            <a:r>
              <a:rPr lang="en-US" sz="2400" dirty="0">
                <a:solidFill>
                  <a:srgbClr val="383636"/>
                </a:solidFill>
                <a:ea typeface="Calibri" panose="020F0502020204030204" pitchFamily="34" charset="0"/>
                <a:cs typeface="Calibri" panose="020F0502020204030204" pitchFamily="34" charset="0"/>
              </a:rPr>
              <a:t>Screen for liver fibrosis using FIB 4 Index</a:t>
            </a:r>
            <a:r>
              <a:rPr lang="en-US" sz="2400" b="0" i="0" dirty="0">
                <a:solidFill>
                  <a:srgbClr val="383636"/>
                </a:solidFill>
                <a:effectLst/>
                <a:ea typeface="Calibri" panose="020F0502020204030204" pitchFamily="34" charset="0"/>
                <a:cs typeface="Calibri" panose="020F0502020204030204" pitchFamily="34" charset="0"/>
              </a:rPr>
              <a:t> </a:t>
            </a:r>
          </a:p>
          <a:p>
            <a:pPr lvl="1"/>
            <a:r>
              <a:rPr lang="en-US" sz="2400" b="0" i="0" dirty="0">
                <a:solidFill>
                  <a:srgbClr val="383636"/>
                </a:solidFill>
                <a:effectLst/>
                <a:ea typeface="Calibri" panose="020F0502020204030204" pitchFamily="34" charset="0"/>
                <a:cs typeface="Calibri" panose="020F0502020204030204" pitchFamily="34" charset="0"/>
              </a:rPr>
              <a:t>Uses liver enzymes (ALT &amp; AST), platelet count </a:t>
            </a:r>
            <a:r>
              <a:rPr lang="en-US" sz="2400" dirty="0">
                <a:solidFill>
                  <a:srgbClr val="383636"/>
                </a:solidFill>
                <a:ea typeface="Calibri" panose="020F0502020204030204" pitchFamily="34" charset="0"/>
                <a:cs typeface="Calibri" panose="020F0502020204030204" pitchFamily="34" charset="0"/>
              </a:rPr>
              <a:t>plus age</a:t>
            </a:r>
            <a:r>
              <a:rPr lang="en-US" sz="2400" b="0" i="0" dirty="0">
                <a:solidFill>
                  <a:srgbClr val="383636"/>
                </a:solidFill>
                <a:effectLst/>
                <a:ea typeface="Calibri" panose="020F0502020204030204" pitchFamily="34" charset="0"/>
                <a:cs typeface="Calibri" panose="020F0502020204030204" pitchFamily="34" charset="0"/>
              </a:rPr>
              <a:t> </a:t>
            </a:r>
            <a:r>
              <a:rPr lang="en-US" sz="2400" dirty="0">
                <a:solidFill>
                  <a:srgbClr val="383636"/>
                </a:solidFill>
                <a:ea typeface="Calibri" panose="020F0502020204030204" pitchFamily="34" charset="0"/>
                <a:cs typeface="Calibri" panose="020F0502020204030204" pitchFamily="34" charset="0"/>
              </a:rPr>
              <a:t>– positive if (FIB </a:t>
            </a:r>
            <a:r>
              <a:rPr lang="en-US" sz="2400" dirty="0"/>
              <a:t>≥</a:t>
            </a:r>
            <a:r>
              <a:rPr lang="en-US" sz="2400" dirty="0">
                <a:solidFill>
                  <a:srgbClr val="383636"/>
                </a:solidFill>
                <a:ea typeface="Calibri" panose="020F0502020204030204" pitchFamily="34" charset="0"/>
                <a:cs typeface="Calibri" panose="020F0502020204030204" pitchFamily="34" charset="0"/>
              </a:rPr>
              <a:t> 1.3) </a:t>
            </a:r>
            <a:endParaRPr lang="en-US" sz="2400" b="0" i="0" dirty="0">
              <a:solidFill>
                <a:srgbClr val="383636"/>
              </a:solidFill>
              <a:effectLst/>
              <a:ea typeface="Calibri" panose="020F0502020204030204" pitchFamily="34" charset="0"/>
              <a:cs typeface="Calibri" panose="020F0502020204030204" pitchFamily="34" charset="0"/>
            </a:endParaRPr>
          </a:p>
        </p:txBody>
      </p:sp>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659866"/>
            <a:ext cx="3048000" cy="2031607"/>
          </a:xfrm>
          <a:prstGeom prst="rect">
            <a:avLst/>
          </a:prstGeom>
        </p:spPr>
      </p:pic>
      <p:pic>
        <p:nvPicPr>
          <p:cNvPr id="4" name="Picture 3">
            <a:extLst>
              <a:ext uri="{FF2B5EF4-FFF2-40B4-BE49-F238E27FC236}">
                <a16:creationId xmlns:a16="http://schemas.microsoft.com/office/drawing/2014/main" id="{411E33FA-862B-EACE-9A3E-D416CC85D8AD}"/>
              </a:ext>
            </a:extLst>
          </p:cNvPr>
          <p:cNvPicPr>
            <a:picLocks noChangeAspect="1"/>
          </p:cNvPicPr>
          <p:nvPr/>
        </p:nvPicPr>
        <p:blipFill>
          <a:blip r:embed="rId4"/>
          <a:stretch>
            <a:fillRect/>
          </a:stretch>
        </p:blipFill>
        <p:spPr>
          <a:xfrm>
            <a:off x="5638800" y="6355430"/>
            <a:ext cx="3276600" cy="425719"/>
          </a:xfrm>
          <a:prstGeom prst="rect">
            <a:avLst/>
          </a:prstGeom>
        </p:spPr>
      </p:pic>
      <p:pic>
        <p:nvPicPr>
          <p:cNvPr id="5" name="Picture 4">
            <a:extLst>
              <a:ext uri="{FF2B5EF4-FFF2-40B4-BE49-F238E27FC236}">
                <a16:creationId xmlns:a16="http://schemas.microsoft.com/office/drawing/2014/main" id="{07119DB5-F1BD-FE22-1F0D-BBBDCC7E460E}"/>
              </a:ext>
            </a:extLst>
          </p:cNvPr>
          <p:cNvPicPr>
            <a:picLocks noChangeAspect="1"/>
          </p:cNvPicPr>
          <p:nvPr/>
        </p:nvPicPr>
        <p:blipFill>
          <a:blip r:embed="rId5"/>
          <a:stretch>
            <a:fillRect/>
          </a:stretch>
        </p:blipFill>
        <p:spPr>
          <a:xfrm>
            <a:off x="5245834" y="6324704"/>
            <a:ext cx="3769431" cy="513831"/>
          </a:xfrm>
          <a:prstGeom prst="rect">
            <a:avLst/>
          </a:prstGeom>
        </p:spPr>
      </p:pic>
      <p:pic>
        <p:nvPicPr>
          <p:cNvPr id="9" name="Picture 8">
            <a:extLst>
              <a:ext uri="{FF2B5EF4-FFF2-40B4-BE49-F238E27FC236}">
                <a16:creationId xmlns:a16="http://schemas.microsoft.com/office/drawing/2014/main" id="{9BA9B0F9-7E9D-8B4B-F80B-FB7DE79E288B}"/>
              </a:ext>
            </a:extLst>
          </p:cNvPr>
          <p:cNvPicPr>
            <a:picLocks noChangeAspect="1"/>
          </p:cNvPicPr>
          <p:nvPr/>
        </p:nvPicPr>
        <p:blipFill>
          <a:blip r:embed="rId6"/>
          <a:stretch>
            <a:fillRect/>
          </a:stretch>
        </p:blipFill>
        <p:spPr>
          <a:xfrm>
            <a:off x="5909187" y="1659866"/>
            <a:ext cx="2900517" cy="3284774"/>
          </a:xfrm>
          <a:prstGeom prst="rect">
            <a:avLst/>
          </a:prstGeom>
        </p:spPr>
      </p:pic>
    </p:spTree>
    <p:extLst>
      <p:ext uri="{BB962C8B-B14F-4D97-AF65-F5344CB8AC3E}">
        <p14:creationId xmlns:p14="http://schemas.microsoft.com/office/powerpoint/2010/main" val="95681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255891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spTree>
    <p:custDataLst>
      <p:tags r:id="rId1"/>
    </p:custDataLst>
    <p:extLst>
      <p:ext uri="{BB962C8B-B14F-4D97-AF65-F5344CB8AC3E}">
        <p14:creationId xmlns:p14="http://schemas.microsoft.com/office/powerpoint/2010/main" val="324305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pic>
        <p:nvPicPr>
          <p:cNvPr id="7" name="Picture 6">
            <a:extLst>
              <a:ext uri="{FF2B5EF4-FFF2-40B4-BE49-F238E27FC236}">
                <a16:creationId xmlns:a16="http://schemas.microsoft.com/office/drawing/2014/main" id="{667D0BC9-CA8D-0FA8-181E-4B4127401529}"/>
              </a:ext>
            </a:extLst>
          </p:cNvPr>
          <p:cNvPicPr>
            <a:picLocks noChangeAspect="1"/>
          </p:cNvPicPr>
          <p:nvPr/>
        </p:nvPicPr>
        <p:blipFill>
          <a:blip r:embed="rId4"/>
          <a:stretch>
            <a:fillRect/>
          </a:stretch>
        </p:blipFill>
        <p:spPr>
          <a:xfrm>
            <a:off x="457200" y="1164262"/>
            <a:ext cx="4174738" cy="2108039"/>
          </a:xfrm>
          <a:prstGeom prst="rect">
            <a:avLst/>
          </a:prstGeom>
        </p:spPr>
      </p:pic>
    </p:spTree>
    <p:extLst>
      <p:ext uri="{BB962C8B-B14F-4D97-AF65-F5344CB8AC3E}">
        <p14:creationId xmlns:p14="http://schemas.microsoft.com/office/powerpoint/2010/main" val="343074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7F343-1DEF-1F54-CAD0-FEE542A8301A}"/>
              </a:ext>
            </a:extLst>
          </p:cNvPr>
          <p:cNvSpPr>
            <a:spLocks noGrp="1"/>
          </p:cNvSpPr>
          <p:nvPr>
            <p:ph type="title"/>
          </p:nvPr>
        </p:nvSpPr>
        <p:spPr/>
        <p:txBody>
          <a:bodyPr/>
          <a:lstStyle/>
          <a:p>
            <a:r>
              <a:rPr lang="en-US" dirty="0"/>
              <a:t>Poll Question 13</a:t>
            </a:r>
          </a:p>
        </p:txBody>
      </p:sp>
      <p:sp>
        <p:nvSpPr>
          <p:cNvPr id="6" name="Content Placeholder 5">
            <a:extLst>
              <a:ext uri="{FF2B5EF4-FFF2-40B4-BE49-F238E27FC236}">
                <a16:creationId xmlns:a16="http://schemas.microsoft.com/office/drawing/2014/main" id="{B0E74672-69E9-152B-9BE5-83C52CE185FF}"/>
              </a:ext>
            </a:extLst>
          </p:cNvPr>
          <p:cNvSpPr>
            <a:spLocks noGrp="1"/>
          </p:cNvSpPr>
          <p:nvPr>
            <p:ph sz="quarter" idx="1"/>
          </p:nvPr>
        </p:nvSpPr>
        <p:spPr>
          <a:xfrm>
            <a:off x="514350" y="1143000"/>
            <a:ext cx="8229600" cy="5562600"/>
          </a:xfrm>
        </p:spPr>
        <p:txBody>
          <a:bodyPr>
            <a:normAutofit fontScale="70000" lnSpcReduction="20000"/>
          </a:bodyPr>
          <a:lstStyle/>
          <a:p>
            <a:pPr>
              <a:lnSpc>
                <a:spcPct val="120000"/>
              </a:lnSpc>
            </a:pPr>
            <a:r>
              <a:rPr lang="en-US" sz="3400" dirty="0"/>
              <a:t>AR lives with type 2 diabetes, and their waistline is 41 inches. Since their ALT and AST levels are elevated, you know they are at risk for steatosis (MASH). You quickly calculate their Fibrosis-4 Index (FIB-4), by plugging in AR’s Age, AST, ALT, platelet count into the </a:t>
            </a:r>
            <a:r>
              <a:rPr lang="en-US" sz="3400" u="sng" dirty="0">
                <a:hlinkClick r:id="rId2"/>
              </a:rPr>
              <a:t>FIB-4 calculator</a:t>
            </a:r>
            <a:r>
              <a:rPr lang="en-US" sz="3400" dirty="0"/>
              <a:t>.  AR’s result is 2.83. According to the ADA Standards, with a FIB-4 value of 2.83, which action is required?</a:t>
            </a:r>
          </a:p>
          <a:p>
            <a:pPr>
              <a:lnSpc>
                <a:spcPct val="120000"/>
              </a:lnSpc>
            </a:pPr>
            <a:endParaRPr lang="en-US" dirty="0"/>
          </a:p>
          <a:p>
            <a:pPr lvl="0">
              <a:lnSpc>
                <a:spcPct val="120000"/>
              </a:lnSpc>
            </a:pPr>
            <a:r>
              <a:rPr lang="en-US" dirty="0"/>
              <a:t>Start AR on pioglitazone and recheck FIB-4 in 3 months.</a:t>
            </a:r>
          </a:p>
          <a:p>
            <a:pPr lvl="0">
              <a:lnSpc>
                <a:spcPct val="120000"/>
              </a:lnSpc>
            </a:pPr>
            <a:r>
              <a:rPr lang="en-US" dirty="0"/>
              <a:t>Encourage AR to see a RDN and stop consumption of alcohol immediately.</a:t>
            </a:r>
          </a:p>
          <a:p>
            <a:pPr lvl="0">
              <a:lnSpc>
                <a:spcPct val="120000"/>
              </a:lnSpc>
            </a:pPr>
            <a:r>
              <a:rPr lang="en-US" dirty="0"/>
              <a:t>Suggest increased high intensity activity coupled with a GLP-1 to reduce body weight.</a:t>
            </a:r>
          </a:p>
          <a:p>
            <a:pPr lvl="0">
              <a:lnSpc>
                <a:spcPct val="120000"/>
              </a:lnSpc>
            </a:pPr>
            <a:r>
              <a:rPr lang="en-US" dirty="0"/>
              <a:t>Refer AR to liver specialist for further evaluation.</a:t>
            </a:r>
          </a:p>
        </p:txBody>
      </p:sp>
      <p:sp>
        <p:nvSpPr>
          <p:cNvPr id="7" name="Flowchart: Terminator 6">
            <a:extLst>
              <a:ext uri="{FF2B5EF4-FFF2-40B4-BE49-F238E27FC236}">
                <a16:creationId xmlns:a16="http://schemas.microsoft.com/office/drawing/2014/main" id="{2562C4C8-0042-7D6D-7242-744E62F6A673}"/>
              </a:ext>
            </a:extLst>
          </p:cNvPr>
          <p:cNvSpPr/>
          <p:nvPr/>
        </p:nvSpPr>
        <p:spPr>
          <a:xfrm>
            <a:off x="483870" y="6096000"/>
            <a:ext cx="6450330" cy="4495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2" name="Picture 1" descr="Cartoon bee with magnifying glass">
            <a:extLst>
              <a:ext uri="{FF2B5EF4-FFF2-40B4-BE49-F238E27FC236}">
                <a16:creationId xmlns:a16="http://schemas.microsoft.com/office/drawing/2014/main" id="{8F17C9C9-387B-8391-EB33-1E5C129DB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7889011" y="3399025"/>
            <a:ext cx="1084737" cy="1231453"/>
          </a:xfrm>
          <a:prstGeom prst="rect">
            <a:avLst/>
          </a:prstGeom>
        </p:spPr>
      </p:pic>
    </p:spTree>
    <p:extLst>
      <p:ext uri="{BB962C8B-B14F-4D97-AF65-F5344CB8AC3E}">
        <p14:creationId xmlns:p14="http://schemas.microsoft.com/office/powerpoint/2010/main" val="10183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649A-319D-78B6-69B9-EB173779AD0A}"/>
              </a:ext>
            </a:extLst>
          </p:cNvPr>
          <p:cNvSpPr>
            <a:spLocks noGrp="1"/>
          </p:cNvSpPr>
          <p:nvPr>
            <p:ph type="ctrTitle"/>
          </p:nvPr>
        </p:nvSpPr>
        <p:spPr>
          <a:xfrm>
            <a:off x="737560" y="2430897"/>
            <a:ext cx="3798497" cy="1996206"/>
          </a:xfrm>
        </p:spPr>
        <p:txBody>
          <a:bodyPr>
            <a:normAutofit/>
          </a:bodyPr>
          <a:lstStyle/>
          <a:p>
            <a:pPr algn="ctr"/>
            <a:r>
              <a:rPr lang="en-US" dirty="0"/>
              <a:t>No More NAFLD</a:t>
            </a:r>
          </a:p>
        </p:txBody>
      </p:sp>
      <p:sp>
        <p:nvSpPr>
          <p:cNvPr id="3" name="Footer Placeholder 2">
            <a:extLst>
              <a:ext uri="{FF2B5EF4-FFF2-40B4-BE49-F238E27FC236}">
                <a16:creationId xmlns:a16="http://schemas.microsoft.com/office/drawing/2014/main" id="{8DA7F7B8-A387-4A88-B504-74463FA4BFD4}"/>
              </a:ext>
            </a:extLst>
          </p:cNvPr>
          <p:cNvSpPr>
            <a:spLocks noGrp="1"/>
          </p:cNvSpPr>
          <p:nvPr>
            <p:ph type="ftr" sz="quarter" idx="3"/>
          </p:nvPr>
        </p:nvSpPr>
        <p:spPr>
          <a:xfrm>
            <a:off x="854979" y="4458733"/>
            <a:ext cx="3579384" cy="639816"/>
          </a:xfrm>
        </p:spPr>
        <p:txBody>
          <a:bodyPr/>
          <a:lstStyle/>
          <a:p>
            <a:pPr algn="ctr"/>
            <a:r>
              <a:rPr lang="en-US" dirty="0">
                <a:solidFill>
                  <a:srgbClr val="7030A0"/>
                </a:solidFill>
              </a:rPr>
              <a:t>The NAFLD nomenclature is changing.</a:t>
            </a:r>
          </a:p>
        </p:txBody>
      </p:sp>
      <p:pic>
        <p:nvPicPr>
          <p:cNvPr id="4" name="Content Placeholder 7" descr="A person looking through a microscope&#10;&#10;Description automatically generated">
            <a:extLst>
              <a:ext uri="{FF2B5EF4-FFF2-40B4-BE49-F238E27FC236}">
                <a16:creationId xmlns:a16="http://schemas.microsoft.com/office/drawing/2014/main" id="{A89779B2-4DB1-7B4F-53DC-71622629164B}"/>
              </a:ext>
            </a:extLst>
          </p:cNvPr>
          <p:cNvPicPr>
            <a:picLocks noChangeAspect="1"/>
          </p:cNvPicPr>
          <p:nvPr/>
        </p:nvPicPr>
        <p:blipFill rotWithShape="1">
          <a:blip r:embed="rId3"/>
          <a:srcRect l="7673" t="-17217" r="15161" b="1228"/>
          <a:stretch/>
        </p:blipFill>
        <p:spPr>
          <a:xfrm>
            <a:off x="4037098" y="568105"/>
            <a:ext cx="1929443" cy="1931490"/>
          </a:xfrm>
          <a:prstGeom prst="ellipse">
            <a:avLst/>
          </a:prstGeom>
          <a:ln w="63500" cap="rnd">
            <a:noFill/>
          </a:ln>
          <a:effectLst/>
          <a:scene3d>
            <a:camera prst="orthographicFront"/>
            <a:lightRig rig="contrasting" dir="t">
              <a:rot lat="0" lon="0" rev="3000000"/>
            </a:lightRig>
          </a:scene3d>
          <a:sp3d>
            <a:contourClr>
              <a:srgbClr val="333333"/>
            </a:contourClr>
          </a:sp3d>
        </p:spPr>
      </p:pic>
      <p:pic>
        <p:nvPicPr>
          <p:cNvPr id="6" name="Picture Placeholder 5" descr="A doctor talking to a patient&#10;&#10;Description automatically generated">
            <a:extLst>
              <a:ext uri="{FF2B5EF4-FFF2-40B4-BE49-F238E27FC236}">
                <a16:creationId xmlns:a16="http://schemas.microsoft.com/office/drawing/2014/main" id="{2E698F48-5CCC-02DD-7928-97A024A2FB0E}"/>
              </a:ext>
            </a:extLst>
          </p:cNvPr>
          <p:cNvPicPr>
            <a:picLocks noGrp="1" noChangeAspect="1"/>
          </p:cNvPicPr>
          <p:nvPr>
            <p:ph type="pic" sz="quarter" idx="10"/>
          </p:nvPr>
        </p:nvPicPr>
        <p:blipFill rotWithShape="1">
          <a:blip r:embed="rId4"/>
          <a:srcRect l="15665" r="17669"/>
          <a:stretch/>
        </p:blipFill>
        <p:spPr>
          <a:xfrm>
            <a:off x="4831627" y="1676206"/>
            <a:ext cx="3994322" cy="3994322"/>
          </a:xfrm>
        </p:spPr>
      </p:pic>
      <p:sp>
        <p:nvSpPr>
          <p:cNvPr id="5" name="TextBox 4">
            <a:extLst>
              <a:ext uri="{FF2B5EF4-FFF2-40B4-BE49-F238E27FC236}">
                <a16:creationId xmlns:a16="http://schemas.microsoft.com/office/drawing/2014/main" id="{640C0D79-7183-D6FD-7076-38E737D01509}"/>
              </a:ext>
            </a:extLst>
          </p:cNvPr>
          <p:cNvSpPr txBox="1"/>
          <p:nvPr/>
        </p:nvSpPr>
        <p:spPr>
          <a:xfrm>
            <a:off x="152400" y="2638511"/>
            <a:ext cx="8673549" cy="1446550"/>
          </a:xfrm>
          <a:prstGeom prst="rect">
            <a:avLst/>
          </a:prstGeom>
          <a:solidFill>
            <a:schemeClr val="bg1"/>
          </a:solidFill>
        </p:spPr>
        <p:txBody>
          <a:bodyPr wrap="square" rtlCol="0">
            <a:spAutoFit/>
          </a:bodyPr>
          <a:lstStyle/>
          <a:p>
            <a:pPr algn="ctr"/>
            <a:r>
              <a:rPr lang="en-US" sz="4400" dirty="0">
                <a:solidFill>
                  <a:srgbClr val="0070C0"/>
                </a:solidFill>
                <a:latin typeface="Calibri" panose="020F0502020204030204" pitchFamily="34" charset="0"/>
                <a:ea typeface="Calibri" panose="020F0502020204030204" pitchFamily="34" charset="0"/>
                <a:cs typeface="Calibri" panose="020F0502020204030204" pitchFamily="34" charset="0"/>
              </a:rPr>
              <a:t>“MASLD is the hepatic manifestation of metabolic syndrome.”</a:t>
            </a:r>
          </a:p>
        </p:txBody>
      </p:sp>
      <p:sp>
        <p:nvSpPr>
          <p:cNvPr id="8" name="TextBox 7">
            <a:extLst>
              <a:ext uri="{FF2B5EF4-FFF2-40B4-BE49-F238E27FC236}">
                <a16:creationId xmlns:a16="http://schemas.microsoft.com/office/drawing/2014/main" id="{FC46C6A0-3319-460E-CDC7-94A7BD30D79D}"/>
              </a:ext>
            </a:extLst>
          </p:cNvPr>
          <p:cNvSpPr txBox="1"/>
          <p:nvPr/>
        </p:nvSpPr>
        <p:spPr>
          <a:xfrm>
            <a:off x="120445" y="5702158"/>
            <a:ext cx="8915400" cy="1077218"/>
          </a:xfrm>
          <a:prstGeom prst="rect">
            <a:avLst/>
          </a:prstGeom>
          <a:solidFill>
            <a:schemeClr val="bg1"/>
          </a:solidFill>
        </p:spPr>
        <p:txBody>
          <a:bodyPr wrap="square">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Figure 4.2—ELF, enhanced liver fibrosis test; FIB-4, fibrosis-4 index; LSM, liver stiffness measurement, as measured by vibration-controlled transient elastography. “</a:t>
            </a:r>
            <a:r>
              <a:rPr lang="en-US" sz="1600" dirty="0" err="1">
                <a:latin typeface="Calibri" panose="020F0502020204030204" pitchFamily="34" charset="0"/>
                <a:ea typeface="Calibri" panose="020F0502020204030204" pitchFamily="34" charset="0"/>
                <a:cs typeface="Calibri" panose="020F0502020204030204" pitchFamily="34" charset="0"/>
              </a:rPr>
              <a:t>Fibroscan</a:t>
            </a:r>
            <a:r>
              <a:rPr lang="en-US" sz="1600" dirty="0">
                <a:latin typeface="Calibri" panose="020F0502020204030204" pitchFamily="34" charset="0"/>
                <a:ea typeface="Calibri" panose="020F0502020204030204" pitchFamily="34" charset="0"/>
                <a:cs typeface="Calibri" panose="020F0502020204030204" pitchFamily="34" charset="0"/>
              </a:rPr>
              <a:t>”  *In the absence of LSM, consider ELF a diagnostic alternative. If ELF ≥ 9.8, an individual is at high risk of MASH with advanced liver fibrosis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(≥F3–F4) and should be referred to a liver specialist.</a:t>
            </a:r>
          </a:p>
        </p:txBody>
      </p:sp>
      <p:pic>
        <p:nvPicPr>
          <p:cNvPr id="12" name="Picture 2">
            <a:extLst>
              <a:ext uri="{FF2B5EF4-FFF2-40B4-BE49-F238E27FC236}">
                <a16:creationId xmlns:a16="http://schemas.microsoft.com/office/drawing/2014/main" id="{14C01812-A4F6-BF6E-22A4-BF71EF0244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55" y="66334"/>
            <a:ext cx="9112045" cy="5518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CACD51D-ABC6-341E-41D2-B449806A49F8}"/>
              </a:ext>
            </a:extLst>
          </p:cNvPr>
          <p:cNvPicPr>
            <a:picLocks noChangeAspect="1"/>
          </p:cNvPicPr>
          <p:nvPr/>
        </p:nvPicPr>
        <p:blipFill>
          <a:blip r:embed="rId6"/>
          <a:stretch>
            <a:fillRect/>
          </a:stretch>
        </p:blipFill>
        <p:spPr>
          <a:xfrm>
            <a:off x="98322" y="1226492"/>
            <a:ext cx="2470355" cy="327023"/>
          </a:xfrm>
          <a:prstGeom prst="rect">
            <a:avLst/>
          </a:prstGeom>
        </p:spPr>
      </p:pic>
    </p:spTree>
    <p:extLst>
      <p:ext uri="{BB962C8B-B14F-4D97-AF65-F5344CB8AC3E}">
        <p14:creationId xmlns:p14="http://schemas.microsoft.com/office/powerpoint/2010/main" val="44137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2"/>
    </p:ext>
  </p:extLs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152400"/>
            <a:ext cx="8229600" cy="1215134"/>
          </a:xfrm>
        </p:spPr>
        <p:txBody>
          <a:bodyPr anchor="b">
            <a:normAutofit fontScale="90000"/>
          </a:bodyPr>
          <a:lstStyle/>
          <a:p>
            <a:r>
              <a:rPr lang="en-US" dirty="0"/>
              <a:t>Other Treatments for MASLD and MASH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524000"/>
            <a:ext cx="4721368" cy="5334000"/>
          </a:xfrm>
        </p:spPr>
        <p:txBody>
          <a:bodyPr>
            <a:normAutofit/>
          </a:bodyPr>
          <a:lstStyle/>
          <a:p>
            <a:pPr>
              <a:lnSpc>
                <a:spcPct val="90000"/>
              </a:lnSpc>
            </a:pPr>
            <a:r>
              <a:rPr lang="en-US" sz="2800" dirty="0"/>
              <a:t>Meds that lower glucose, cholesterol and weight</a:t>
            </a:r>
          </a:p>
          <a:p>
            <a:pPr>
              <a:lnSpc>
                <a:spcPct val="90000"/>
              </a:lnSpc>
            </a:pPr>
            <a:r>
              <a:rPr lang="en-US" sz="2800" dirty="0"/>
              <a:t>Bariatric surgery</a:t>
            </a:r>
          </a:p>
          <a:p>
            <a:pPr>
              <a:lnSpc>
                <a:spcPct val="90000"/>
              </a:lnSpc>
            </a:pPr>
            <a:r>
              <a:rPr lang="en-US" sz="2800" dirty="0"/>
              <a:t>Pioglitazone </a:t>
            </a:r>
          </a:p>
          <a:p>
            <a:pPr>
              <a:lnSpc>
                <a:spcPct val="90000"/>
              </a:lnSpc>
            </a:pPr>
            <a:r>
              <a:rPr lang="en-US" sz="2800" dirty="0"/>
              <a:t>Improves lipid and glucose metabolism</a:t>
            </a:r>
          </a:p>
          <a:p>
            <a:pPr lvl="1">
              <a:lnSpc>
                <a:spcPct val="90000"/>
              </a:lnSpc>
            </a:pPr>
            <a:r>
              <a:rPr lang="en-US" sz="2800" dirty="0"/>
              <a:t>Reverses steatohepatitis in prediabetes/diabetes </a:t>
            </a:r>
          </a:p>
          <a:p>
            <a:pPr lvl="1">
              <a:lnSpc>
                <a:spcPct val="90000"/>
              </a:lnSpc>
            </a:pPr>
            <a:r>
              <a:rPr lang="en-US" sz="2800" dirty="0"/>
              <a:t>Causes 1-2% </a:t>
            </a:r>
            <a:r>
              <a:rPr lang="en-US" sz="2800" dirty="0" err="1"/>
              <a:t>wt</a:t>
            </a:r>
            <a:r>
              <a:rPr lang="en-US" sz="2800" dirty="0"/>
              <a:t> gain at 15 mg</a:t>
            </a:r>
          </a:p>
          <a:p>
            <a:pPr lvl="1">
              <a:lnSpc>
                <a:spcPct val="90000"/>
              </a:lnSpc>
            </a:pPr>
            <a:r>
              <a:rPr lang="en-US" sz="2800" dirty="0"/>
              <a:t>3-5% </a:t>
            </a:r>
            <a:r>
              <a:rPr lang="en-US" sz="2800" dirty="0" err="1"/>
              <a:t>wt</a:t>
            </a:r>
            <a:r>
              <a:rPr lang="en-US" sz="2800" dirty="0"/>
              <a:t> gain at 45 mg</a:t>
            </a:r>
          </a:p>
          <a:p>
            <a:pPr lvl="1">
              <a:lnSpc>
                <a:spcPct val="90000"/>
              </a:lnSpc>
            </a:pPr>
            <a:r>
              <a:rPr lang="en-US" sz="2800" dirty="0"/>
              <a:t>GLP-1 /GIP and others</a:t>
            </a: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FB8C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Support lifestyle changes</a:t>
            </a:r>
          </a:p>
        </p:txBody>
      </p:sp>
    </p:spTree>
    <p:extLst>
      <p:ext uri="{BB962C8B-B14F-4D97-AF65-F5344CB8AC3E}">
        <p14:creationId xmlns:p14="http://schemas.microsoft.com/office/powerpoint/2010/main" val="161600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normAutofit fontScale="85000" lnSpcReduction="10000"/>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a:xfrm>
            <a:off x="4632198" y="1216152"/>
            <a:ext cx="4041648" cy="5641848"/>
          </a:xfrm>
        </p:spPr>
        <p:txBody>
          <a:bodyPr>
            <a:normAutofit fontScale="85000" lnSpcReduction="10000"/>
          </a:bodyPr>
          <a:lstStyle/>
          <a:p>
            <a:r>
              <a:rPr lang="en-US" dirty="0"/>
              <a:t>Treatment</a:t>
            </a:r>
          </a:p>
          <a:p>
            <a:pPr lvl="1">
              <a:lnSpc>
                <a:spcPct val="120000"/>
              </a:lnSpc>
            </a:pPr>
            <a:r>
              <a:rPr lang="en-US" dirty="0"/>
              <a:t>Pioglitazone</a:t>
            </a:r>
          </a:p>
          <a:p>
            <a:pPr lvl="1">
              <a:lnSpc>
                <a:spcPct val="120000"/>
              </a:lnSpc>
            </a:pPr>
            <a:r>
              <a:rPr lang="en-US" dirty="0"/>
              <a:t>GLP-1/GIP, </a:t>
            </a:r>
            <a:r>
              <a:rPr lang="en-US" dirty="0" err="1"/>
              <a:t>esp</a:t>
            </a:r>
            <a:r>
              <a:rPr lang="en-US" dirty="0"/>
              <a:t> semaglutide</a:t>
            </a:r>
          </a:p>
          <a:p>
            <a:pPr lvl="1">
              <a:lnSpc>
                <a:spcPct val="120000"/>
              </a:lnSpc>
            </a:pPr>
            <a:r>
              <a:rPr lang="en-US" dirty="0" err="1"/>
              <a:t>Resmetirom</a:t>
            </a:r>
            <a:r>
              <a:rPr lang="en-US" dirty="0"/>
              <a:t> - thyroid hormone receptor-</a:t>
            </a:r>
            <a:r>
              <a:rPr lang="el-GR" dirty="0"/>
              <a:t>β </a:t>
            </a:r>
            <a:r>
              <a:rPr lang="en-US" dirty="0"/>
              <a:t>agonist for F2 or F3 liver fibrosis</a:t>
            </a:r>
          </a:p>
          <a:p>
            <a:pPr lvl="1">
              <a:lnSpc>
                <a:spcPct val="120000"/>
              </a:lnSpc>
            </a:pPr>
            <a:r>
              <a:rPr lang="en-US" dirty="0"/>
              <a:t>Statin</a:t>
            </a:r>
          </a:p>
          <a:p>
            <a:pPr lvl="1">
              <a:lnSpc>
                <a:spcPct val="120000"/>
              </a:lnSpc>
            </a:pPr>
            <a:r>
              <a:rPr lang="en-US" dirty="0"/>
              <a:t>Insulin for decompensated cirrhosis </a:t>
            </a:r>
          </a:p>
          <a:p>
            <a:pPr lvl="1"/>
            <a:endParaRPr lang="en-US" dirty="0"/>
          </a:p>
          <a:p>
            <a:r>
              <a:rPr lang="en-US" dirty="0"/>
              <a:t>Prevention</a:t>
            </a:r>
          </a:p>
          <a:p>
            <a:pPr lvl="1"/>
            <a:r>
              <a:rPr lang="en-US" dirty="0"/>
              <a:t>Cancer Screenings</a:t>
            </a:r>
          </a:p>
          <a:p>
            <a:pPr lvl="1"/>
            <a:r>
              <a:rPr lang="en-US" dirty="0"/>
              <a:t>Decrease inflammation</a:t>
            </a:r>
          </a:p>
        </p:txBody>
      </p:sp>
      <p:pic>
        <p:nvPicPr>
          <p:cNvPr id="7" name="Picture 6">
            <a:extLst>
              <a:ext uri="{FF2B5EF4-FFF2-40B4-BE49-F238E27FC236}">
                <a16:creationId xmlns:a16="http://schemas.microsoft.com/office/drawing/2014/main" id="{8C592F2B-7B52-B76D-70FE-049AFB35F0CC}"/>
              </a:ext>
            </a:extLst>
          </p:cNvPr>
          <p:cNvPicPr>
            <a:picLocks noChangeAspect="1"/>
          </p:cNvPicPr>
          <p:nvPr/>
        </p:nvPicPr>
        <p:blipFill>
          <a:blip r:embed="rId2"/>
          <a:stretch>
            <a:fillRect/>
          </a:stretch>
        </p:blipFill>
        <p:spPr>
          <a:xfrm>
            <a:off x="609600" y="5653035"/>
            <a:ext cx="2590800" cy="637081"/>
          </a:xfrm>
          <a:prstGeom prst="rect">
            <a:avLst/>
          </a:prstGeom>
        </p:spPr>
      </p:pic>
    </p:spTree>
    <p:extLst>
      <p:ext uri="{BB962C8B-B14F-4D97-AF65-F5344CB8AC3E}">
        <p14:creationId xmlns:p14="http://schemas.microsoft.com/office/powerpoint/2010/main" val="140960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FADBB-3D3C-AFF6-2893-7764F1BBA4F7}"/>
              </a:ext>
            </a:extLst>
          </p:cNvPr>
          <p:cNvPicPr>
            <a:picLocks noChangeAspect="1"/>
          </p:cNvPicPr>
          <p:nvPr/>
        </p:nvPicPr>
        <p:blipFill>
          <a:blip r:embed="rId3"/>
          <a:stretch>
            <a:fillRect/>
          </a:stretch>
        </p:blipFill>
        <p:spPr>
          <a:xfrm>
            <a:off x="5638800" y="6355430"/>
            <a:ext cx="3276600" cy="425719"/>
          </a:xfrm>
          <a:prstGeom prst="rect">
            <a:avLst/>
          </a:prstGeom>
        </p:spPr>
      </p:pic>
      <p:pic>
        <p:nvPicPr>
          <p:cNvPr id="4098" name="Picture 2">
            <a:extLst>
              <a:ext uri="{FF2B5EF4-FFF2-40B4-BE49-F238E27FC236}">
                <a16:creationId xmlns:a16="http://schemas.microsoft.com/office/drawing/2014/main" id="{2A773EEE-FE27-333C-8EED-D518A6DD50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4" y="91599"/>
            <a:ext cx="9049732" cy="670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8B5182-48BD-490D-4AD4-59CACEB7C087}"/>
              </a:ext>
            </a:extLst>
          </p:cNvPr>
          <p:cNvSpPr txBox="1"/>
          <p:nvPr/>
        </p:nvSpPr>
        <p:spPr>
          <a:xfrm>
            <a:off x="47134" y="5859249"/>
            <a:ext cx="4736260" cy="523220"/>
          </a:xfrm>
          <a:prstGeom prst="rect">
            <a:avLst/>
          </a:prstGeom>
          <a:noFill/>
        </p:spPr>
        <p:txBody>
          <a:bodyPr wrap="square">
            <a:spAutoFit/>
          </a:bodyPr>
          <a:lstStyle/>
          <a:p>
            <a:r>
              <a:rPr lang="en-US" sz="1400" i="0" dirty="0">
                <a:solidFill>
                  <a:srgbClr val="383636"/>
                </a:solidFill>
                <a:effectLst/>
                <a:latin typeface="Helvetica Neue"/>
              </a:rPr>
              <a:t>F0-F1, no to minimal fibrosis; F2-F3, </a:t>
            </a:r>
          </a:p>
          <a:p>
            <a:r>
              <a:rPr lang="en-US" sz="1400" i="0" dirty="0">
                <a:solidFill>
                  <a:srgbClr val="383636"/>
                </a:solidFill>
                <a:effectLst/>
                <a:latin typeface="Helvetica Neue"/>
              </a:rPr>
              <a:t>moderate fibrosis; F4, cirrhosis</a:t>
            </a:r>
            <a:endParaRPr lang="en-US" sz="1600" dirty="0"/>
          </a:p>
        </p:txBody>
      </p:sp>
      <p:pic>
        <p:nvPicPr>
          <p:cNvPr id="3" name="Picture 2">
            <a:extLst>
              <a:ext uri="{FF2B5EF4-FFF2-40B4-BE49-F238E27FC236}">
                <a16:creationId xmlns:a16="http://schemas.microsoft.com/office/drawing/2014/main" id="{9550A307-D9FD-36BE-CEA9-058772CC6E5D}"/>
              </a:ext>
            </a:extLst>
          </p:cNvPr>
          <p:cNvPicPr>
            <a:picLocks noChangeAspect="1"/>
          </p:cNvPicPr>
          <p:nvPr/>
        </p:nvPicPr>
        <p:blipFill>
          <a:blip r:embed="rId5"/>
          <a:stretch>
            <a:fillRect/>
          </a:stretch>
        </p:blipFill>
        <p:spPr>
          <a:xfrm>
            <a:off x="5121388" y="457200"/>
            <a:ext cx="3769431" cy="513831"/>
          </a:xfrm>
          <a:prstGeom prst="rect">
            <a:avLst/>
          </a:prstGeom>
        </p:spPr>
      </p:pic>
    </p:spTree>
    <p:extLst>
      <p:ext uri="{BB962C8B-B14F-4D97-AF65-F5344CB8AC3E}">
        <p14:creationId xmlns:p14="http://schemas.microsoft.com/office/powerpoint/2010/main" val="141034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29ECBD-B4D6-93C7-CB6C-20E6D9FC76DF}"/>
              </a:ext>
            </a:extLst>
          </p:cNvPr>
          <p:cNvSpPr txBox="1"/>
          <p:nvPr/>
        </p:nvSpPr>
        <p:spPr>
          <a:xfrm>
            <a:off x="1371600" y="6410235"/>
            <a:ext cx="5981700" cy="461665"/>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www.DiabetesEd.net</a:t>
            </a:r>
            <a:r>
              <a:rPr lang="en-US" dirty="0">
                <a:latin typeface="Calibri" panose="020F0502020204030204" pitchFamily="34" charset="0"/>
                <a:ea typeface="Calibri" panose="020F0502020204030204" pitchFamily="34" charset="0"/>
                <a:cs typeface="Calibri" panose="020F0502020204030204" pitchFamily="34" charset="0"/>
              </a:rPr>
              <a:t>  FREE &gt; </a:t>
            </a:r>
            <a:r>
              <a:rPr lang="en-US" dirty="0" err="1">
                <a:latin typeface="Calibri" panose="020F0502020204030204" pitchFamily="34" charset="0"/>
                <a:ea typeface="Calibri" panose="020F0502020204030204" pitchFamily="34" charset="0"/>
                <a:cs typeface="Calibri" panose="020F0502020204030204" pitchFamily="34" charset="0"/>
              </a:rPr>
              <a:t>PocketCards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Content Placeholder 5">
            <a:extLst>
              <a:ext uri="{FF2B5EF4-FFF2-40B4-BE49-F238E27FC236}">
                <a16:creationId xmlns:a16="http://schemas.microsoft.com/office/drawing/2014/main" id="{112EC12E-2BAC-CC09-4A59-C22C93BAAC4B}"/>
              </a:ext>
            </a:extLst>
          </p:cNvPr>
          <p:cNvPicPr>
            <a:picLocks noGrp="1" noChangeAspect="1"/>
          </p:cNvPicPr>
          <p:nvPr>
            <p:ph sz="quarter" idx="1"/>
          </p:nvPr>
        </p:nvPicPr>
        <p:blipFill>
          <a:blip r:embed="rId4"/>
          <a:stretch>
            <a:fillRect/>
          </a:stretch>
        </p:blipFill>
        <p:spPr>
          <a:xfrm>
            <a:off x="178765" y="228600"/>
            <a:ext cx="8786469" cy="6107668"/>
          </a:xfrm>
          <a:prstGeom prst="rect">
            <a:avLst/>
          </a:prstGeom>
        </p:spPr>
      </p:pic>
      <p:sp>
        <p:nvSpPr>
          <p:cNvPr id="8" name="TextBox 7">
            <a:extLst>
              <a:ext uri="{FF2B5EF4-FFF2-40B4-BE49-F238E27FC236}">
                <a16:creationId xmlns:a16="http://schemas.microsoft.com/office/drawing/2014/main" id="{CEF6A900-DE12-FD44-F370-E0661C06CB29}"/>
              </a:ext>
            </a:extLst>
          </p:cNvPr>
          <p:cNvSpPr txBox="1"/>
          <p:nvPr/>
        </p:nvSpPr>
        <p:spPr>
          <a:xfrm>
            <a:off x="4230624" y="216932"/>
            <a:ext cx="4698034" cy="6096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3275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E9E3-F4EA-4BCD-B279-A6CA736036BD}"/>
              </a:ext>
            </a:extLst>
          </p:cNvPr>
          <p:cNvSpPr>
            <a:spLocks noGrp="1"/>
          </p:cNvSpPr>
          <p:nvPr>
            <p:ph type="title"/>
          </p:nvPr>
        </p:nvSpPr>
        <p:spPr/>
        <p:txBody>
          <a:bodyPr/>
          <a:lstStyle/>
          <a:p>
            <a:r>
              <a:rPr lang="en-US" dirty="0"/>
              <a:t>Fractures</a:t>
            </a:r>
          </a:p>
        </p:txBody>
      </p:sp>
      <p:sp>
        <p:nvSpPr>
          <p:cNvPr id="3" name="Content Placeholder 2">
            <a:extLst>
              <a:ext uri="{FF2B5EF4-FFF2-40B4-BE49-F238E27FC236}">
                <a16:creationId xmlns:a16="http://schemas.microsoft.com/office/drawing/2014/main" id="{A7962FF1-2EC2-4845-BFDF-49E103B9AFA8}"/>
              </a:ext>
            </a:extLst>
          </p:cNvPr>
          <p:cNvSpPr>
            <a:spLocks noGrp="1"/>
          </p:cNvSpPr>
          <p:nvPr>
            <p:ph sz="quarter" idx="1"/>
          </p:nvPr>
        </p:nvSpPr>
        <p:spPr>
          <a:xfrm>
            <a:off x="457200" y="1219200"/>
            <a:ext cx="5562600" cy="5638800"/>
          </a:xfrm>
        </p:spPr>
        <p:txBody>
          <a:bodyPr>
            <a:normAutofit lnSpcReduction="10000"/>
          </a:bodyPr>
          <a:lstStyle/>
          <a:p>
            <a:r>
              <a:rPr lang="en-US" dirty="0"/>
              <a:t>Hip fractures:</a:t>
            </a:r>
          </a:p>
          <a:p>
            <a:pPr lvl="1"/>
            <a:r>
              <a:rPr lang="en-US" dirty="0"/>
              <a:t>Type 1 - 4.3 relative risk associated w/ osteoporosis</a:t>
            </a:r>
          </a:p>
          <a:p>
            <a:pPr lvl="1"/>
            <a:r>
              <a:rPr lang="en-US" dirty="0"/>
              <a:t>Type 2 – 1.8 relative risk </a:t>
            </a:r>
          </a:p>
          <a:p>
            <a:r>
              <a:rPr lang="en-US" dirty="0"/>
              <a:t>Health care professionals can:</a:t>
            </a:r>
          </a:p>
          <a:p>
            <a:pPr lvl="1"/>
            <a:r>
              <a:rPr lang="en-US" dirty="0"/>
              <a:t>Assess risk fracture risk and history, </a:t>
            </a:r>
            <a:r>
              <a:rPr lang="en-US" dirty="0" err="1"/>
              <a:t>esp</a:t>
            </a:r>
            <a:r>
              <a:rPr lang="en-US" dirty="0"/>
              <a:t> with older clients</a:t>
            </a:r>
          </a:p>
          <a:p>
            <a:pPr lvl="1"/>
            <a:r>
              <a:rPr lang="en-US" dirty="0"/>
              <a:t>Recommend bone mineral density assessment</a:t>
            </a:r>
          </a:p>
          <a:p>
            <a:pPr lvl="1"/>
            <a:r>
              <a:rPr lang="en-US" dirty="0"/>
              <a:t>Assess if would benefit from vita d supplement</a:t>
            </a:r>
          </a:p>
          <a:p>
            <a:pPr lvl="1"/>
            <a:r>
              <a:rPr lang="en-US" dirty="0"/>
              <a:t>Home health/ Physical Therapy</a:t>
            </a:r>
          </a:p>
          <a:p>
            <a:pPr lvl="1"/>
            <a:r>
              <a:rPr lang="en-US" dirty="0"/>
              <a:t>Use TZDs and SGLT’s with caution</a:t>
            </a:r>
          </a:p>
          <a:p>
            <a:pPr lvl="1"/>
            <a:endParaRPr lang="en-US" dirty="0"/>
          </a:p>
        </p:txBody>
      </p:sp>
      <p:pic>
        <p:nvPicPr>
          <p:cNvPr id="4" name="Picture 3">
            <a:extLst>
              <a:ext uri="{FF2B5EF4-FFF2-40B4-BE49-F238E27FC236}">
                <a16:creationId xmlns:a16="http://schemas.microsoft.com/office/drawing/2014/main" id="{7BDF1107-A50D-4F0B-9912-9C5179FE501B}"/>
              </a:ext>
            </a:extLst>
          </p:cNvPr>
          <p:cNvPicPr>
            <a:picLocks noChangeAspect="1"/>
          </p:cNvPicPr>
          <p:nvPr/>
        </p:nvPicPr>
        <p:blipFill>
          <a:blip r:embed="rId2"/>
          <a:stretch>
            <a:fillRect/>
          </a:stretch>
        </p:blipFill>
        <p:spPr>
          <a:xfrm>
            <a:off x="6383250" y="1388519"/>
            <a:ext cx="2508338" cy="3564481"/>
          </a:xfrm>
          <a:prstGeom prst="rect">
            <a:avLst/>
          </a:prstGeom>
        </p:spPr>
      </p:pic>
      <p:pic>
        <p:nvPicPr>
          <p:cNvPr id="6" name="Picture 5">
            <a:extLst>
              <a:ext uri="{FF2B5EF4-FFF2-40B4-BE49-F238E27FC236}">
                <a16:creationId xmlns:a16="http://schemas.microsoft.com/office/drawing/2014/main" id="{9D019F3B-0F65-0CF0-0526-4BFDD8AD4847}"/>
              </a:ext>
            </a:extLst>
          </p:cNvPr>
          <p:cNvPicPr>
            <a:picLocks noChangeAspect="1"/>
          </p:cNvPicPr>
          <p:nvPr/>
        </p:nvPicPr>
        <p:blipFill>
          <a:blip r:embed="rId3"/>
          <a:stretch>
            <a:fillRect/>
          </a:stretch>
        </p:blipFill>
        <p:spPr>
          <a:xfrm>
            <a:off x="6461364" y="4958751"/>
            <a:ext cx="2352110" cy="578387"/>
          </a:xfrm>
          <a:prstGeom prst="rect">
            <a:avLst/>
          </a:prstGeom>
        </p:spPr>
      </p:pic>
    </p:spTree>
    <p:extLst>
      <p:ext uri="{BB962C8B-B14F-4D97-AF65-F5344CB8AC3E}">
        <p14:creationId xmlns:p14="http://schemas.microsoft.com/office/powerpoint/2010/main" val="280173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3517-4188-2F9A-4B20-F800A2F22E78}"/>
              </a:ext>
            </a:extLst>
          </p:cNvPr>
          <p:cNvSpPr>
            <a:spLocks noGrp="1"/>
          </p:cNvSpPr>
          <p:nvPr>
            <p:ph type="title"/>
          </p:nvPr>
        </p:nvSpPr>
        <p:spPr/>
        <p:txBody>
          <a:bodyPr/>
          <a:lstStyle/>
          <a:p>
            <a:r>
              <a:rPr lang="en-US" dirty="0"/>
              <a:t>Bone Mineral Density Testing</a:t>
            </a:r>
          </a:p>
        </p:txBody>
      </p:sp>
      <p:sp>
        <p:nvSpPr>
          <p:cNvPr id="3" name="Content Placeholder 2">
            <a:extLst>
              <a:ext uri="{FF2B5EF4-FFF2-40B4-BE49-F238E27FC236}">
                <a16:creationId xmlns:a16="http://schemas.microsoft.com/office/drawing/2014/main" id="{7C5A688E-C78A-D4EC-6945-E9EF33ED2ADE}"/>
              </a:ext>
            </a:extLst>
          </p:cNvPr>
          <p:cNvSpPr>
            <a:spLocks noGrp="1"/>
          </p:cNvSpPr>
          <p:nvPr>
            <p:ph sz="quarter" idx="1"/>
          </p:nvPr>
        </p:nvSpPr>
        <p:spPr>
          <a:xfrm>
            <a:off x="457200" y="1219200"/>
            <a:ext cx="5257800" cy="4937760"/>
          </a:xfrm>
        </p:spPr>
        <p:txBody>
          <a:bodyPr>
            <a:normAutofit fontScale="85000" lnSpcReduction="20000"/>
          </a:bodyPr>
          <a:lstStyle/>
          <a:p>
            <a:pPr>
              <a:lnSpc>
                <a:spcPct val="120000"/>
              </a:lnSpc>
            </a:pPr>
            <a:r>
              <a:rPr lang="en-US" dirty="0"/>
              <a:t>Determination of fracture risk traditionally relied on measurements of bone mineral density (BMD) and the World Health Organization–defined T-score of less than −2.5 SD. </a:t>
            </a:r>
          </a:p>
          <a:p>
            <a:pPr>
              <a:lnSpc>
                <a:spcPct val="120000"/>
              </a:lnSpc>
            </a:pPr>
            <a:r>
              <a:rPr lang="en-US" dirty="0"/>
              <a:t>Now established that the consideration of other risk factors improves the categorization of fracture risk</a:t>
            </a:r>
          </a:p>
          <a:p>
            <a:pPr marL="0" indent="0">
              <a:lnSpc>
                <a:spcPct val="120000"/>
              </a:lnSpc>
              <a:buNone/>
            </a:pPr>
            <a:r>
              <a:rPr lang="en-US" dirty="0"/>
              <a:t>    </a:t>
            </a:r>
          </a:p>
        </p:txBody>
      </p:sp>
      <p:sp>
        <p:nvSpPr>
          <p:cNvPr id="5" name="TextBox 4">
            <a:extLst>
              <a:ext uri="{FF2B5EF4-FFF2-40B4-BE49-F238E27FC236}">
                <a16:creationId xmlns:a16="http://schemas.microsoft.com/office/drawing/2014/main" id="{C98BB003-9EB1-A750-11A4-526414C74B11}"/>
              </a:ext>
            </a:extLst>
          </p:cNvPr>
          <p:cNvSpPr txBox="1"/>
          <p:nvPr/>
        </p:nvSpPr>
        <p:spPr>
          <a:xfrm>
            <a:off x="924464" y="5638800"/>
            <a:ext cx="7543800" cy="923330"/>
          </a:xfrm>
          <a:prstGeom prst="rect">
            <a:avLst/>
          </a:prstGeom>
          <a:noFill/>
          <a:ln w="38100">
            <a:solidFill>
              <a:srgbClr val="7030A0"/>
            </a:solidFill>
          </a:ln>
        </p:spPr>
        <p:txBody>
          <a:bodyPr wrap="square">
            <a:spAutoFit/>
          </a:bodyPr>
          <a:lstStyle/>
          <a:p>
            <a:pPr algn="ctr"/>
            <a:r>
              <a:rPr lang="en-US" sz="1800" dirty="0">
                <a:solidFill>
                  <a:srgbClr val="383636"/>
                </a:solidFill>
                <a:latin typeface="Calibri" panose="020F0502020204030204" pitchFamily="34" charset="0"/>
                <a:ea typeface="Calibri" panose="020F0502020204030204" pitchFamily="34" charset="0"/>
                <a:cs typeface="Calibri" panose="020F0502020204030204" pitchFamily="34" charset="0"/>
              </a:rPr>
              <a:t>If at Risk for Fracture - </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Advise people with diabetes on their intake of calcium (1,000–1,200 mg/day) and vitamin D to ensure it meets the recommended daily allowance through their diet or supplemental means.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620518A-53BE-52F9-0C91-C55C8225818A}"/>
              </a:ext>
            </a:extLst>
          </p:cNvPr>
          <p:cNvPicPr>
            <a:picLocks noChangeAspect="1"/>
          </p:cNvPicPr>
          <p:nvPr/>
        </p:nvPicPr>
        <p:blipFill>
          <a:blip r:embed="rId2"/>
          <a:stretch>
            <a:fillRect/>
          </a:stretch>
        </p:blipFill>
        <p:spPr>
          <a:xfrm>
            <a:off x="6116154" y="4697177"/>
            <a:ext cx="2352110" cy="578387"/>
          </a:xfrm>
          <a:prstGeom prst="rect">
            <a:avLst/>
          </a:prstGeom>
        </p:spPr>
      </p:pic>
      <p:pic>
        <p:nvPicPr>
          <p:cNvPr id="7" name="Picture 6" descr="Elderly woman finishing a marathon">
            <a:extLst>
              <a:ext uri="{FF2B5EF4-FFF2-40B4-BE49-F238E27FC236}">
                <a16:creationId xmlns:a16="http://schemas.microsoft.com/office/drawing/2014/main" id="{5AE7E14E-66C4-0878-458E-4DA62035B63B}"/>
              </a:ext>
            </a:extLst>
          </p:cNvPr>
          <p:cNvPicPr>
            <a:picLocks noChangeAspect="1"/>
          </p:cNvPicPr>
          <p:nvPr/>
        </p:nvPicPr>
        <p:blipFill>
          <a:blip r:embed="rId3" cstate="print">
            <a:extLst>
              <a:ext uri="{28A0092B-C50C-407E-A947-70E740481C1C}">
                <a14:useLocalDpi xmlns:a14="http://schemas.microsoft.com/office/drawing/2010/main" val="0"/>
              </a:ext>
            </a:extLst>
          </a:blip>
          <a:srcRect l="17500" r="32390"/>
          <a:stretch>
            <a:fillRect/>
          </a:stretch>
        </p:blipFill>
        <p:spPr>
          <a:xfrm>
            <a:off x="6019800" y="1309804"/>
            <a:ext cx="2352110" cy="3129258"/>
          </a:xfrm>
          <a:prstGeom prst="rect">
            <a:avLst/>
          </a:prstGeom>
        </p:spPr>
      </p:pic>
    </p:spTree>
    <p:extLst>
      <p:ext uri="{BB962C8B-B14F-4D97-AF65-F5344CB8AC3E}">
        <p14:creationId xmlns:p14="http://schemas.microsoft.com/office/powerpoint/2010/main" val="342711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0A1A9-2BA7-73A9-6322-E24175A74162}"/>
              </a:ext>
            </a:extLst>
          </p:cNvPr>
          <p:cNvSpPr>
            <a:spLocks noGrp="1"/>
          </p:cNvSpPr>
          <p:nvPr>
            <p:ph type="title"/>
          </p:nvPr>
        </p:nvSpPr>
        <p:spPr/>
        <p:txBody>
          <a:bodyPr/>
          <a:lstStyle/>
          <a:p>
            <a:r>
              <a:rPr lang="en-US" dirty="0"/>
              <a:t>Assess Risk factors for Fracture </a:t>
            </a:r>
          </a:p>
        </p:txBody>
      </p:sp>
      <p:sp>
        <p:nvSpPr>
          <p:cNvPr id="12" name="TextBox 11">
            <a:extLst>
              <a:ext uri="{FF2B5EF4-FFF2-40B4-BE49-F238E27FC236}">
                <a16:creationId xmlns:a16="http://schemas.microsoft.com/office/drawing/2014/main" id="{0C754DB9-2392-B663-D970-CB7DD3AF3EB5}"/>
              </a:ext>
            </a:extLst>
          </p:cNvPr>
          <p:cNvSpPr txBox="1"/>
          <p:nvPr/>
        </p:nvSpPr>
        <p:spPr>
          <a:xfrm>
            <a:off x="716923" y="5087723"/>
            <a:ext cx="8077200" cy="830997"/>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Avoid TZDs if high risk and use caution with medications that can cause hypo (insulin, meglitinides and sulfonylureas)</a:t>
            </a:r>
          </a:p>
        </p:txBody>
      </p:sp>
      <p:pic>
        <p:nvPicPr>
          <p:cNvPr id="5" name="Picture 4">
            <a:extLst>
              <a:ext uri="{FF2B5EF4-FFF2-40B4-BE49-F238E27FC236}">
                <a16:creationId xmlns:a16="http://schemas.microsoft.com/office/drawing/2014/main" id="{A34D1A4A-A78F-9143-AA04-4AE9DBDECF4C}"/>
              </a:ext>
            </a:extLst>
          </p:cNvPr>
          <p:cNvPicPr>
            <a:picLocks noChangeAspect="1"/>
          </p:cNvPicPr>
          <p:nvPr/>
        </p:nvPicPr>
        <p:blipFill>
          <a:blip r:embed="rId2"/>
          <a:stretch>
            <a:fillRect/>
          </a:stretch>
        </p:blipFill>
        <p:spPr>
          <a:xfrm>
            <a:off x="457200" y="1269137"/>
            <a:ext cx="8229600" cy="3713758"/>
          </a:xfrm>
          <a:prstGeom prst="rect">
            <a:avLst/>
          </a:prstGeom>
        </p:spPr>
      </p:pic>
      <p:pic>
        <p:nvPicPr>
          <p:cNvPr id="2" name="Picture 1">
            <a:extLst>
              <a:ext uri="{FF2B5EF4-FFF2-40B4-BE49-F238E27FC236}">
                <a16:creationId xmlns:a16="http://schemas.microsoft.com/office/drawing/2014/main" id="{8918B238-4DF7-5D2E-041B-55CDD6957D9C}"/>
              </a:ext>
            </a:extLst>
          </p:cNvPr>
          <p:cNvPicPr>
            <a:picLocks noChangeAspect="1"/>
          </p:cNvPicPr>
          <p:nvPr/>
        </p:nvPicPr>
        <p:blipFill>
          <a:blip r:embed="rId3"/>
          <a:stretch>
            <a:fillRect/>
          </a:stretch>
        </p:blipFill>
        <p:spPr>
          <a:xfrm>
            <a:off x="5029200" y="6115568"/>
            <a:ext cx="3769431" cy="513831"/>
          </a:xfrm>
          <a:prstGeom prst="rect">
            <a:avLst/>
          </a:prstGeom>
        </p:spPr>
      </p:pic>
    </p:spTree>
    <p:extLst>
      <p:ext uri="{BB962C8B-B14F-4D97-AF65-F5344CB8AC3E}">
        <p14:creationId xmlns:p14="http://schemas.microsoft.com/office/powerpoint/2010/main" val="13899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C971-CCA9-5A45-4EA8-FF718DEB9F06}"/>
              </a:ext>
            </a:extLst>
          </p:cNvPr>
          <p:cNvSpPr>
            <a:spLocks noGrp="1"/>
          </p:cNvSpPr>
          <p:nvPr>
            <p:ph type="title"/>
          </p:nvPr>
        </p:nvSpPr>
        <p:spPr/>
        <p:txBody>
          <a:bodyPr/>
          <a:lstStyle/>
          <a:p>
            <a:r>
              <a:rPr lang="en-US" dirty="0"/>
              <a:t>Cognitive Impairment</a:t>
            </a:r>
          </a:p>
        </p:txBody>
      </p:sp>
      <p:sp>
        <p:nvSpPr>
          <p:cNvPr id="3" name="Content Placeholder 2">
            <a:extLst>
              <a:ext uri="{FF2B5EF4-FFF2-40B4-BE49-F238E27FC236}">
                <a16:creationId xmlns:a16="http://schemas.microsoft.com/office/drawing/2014/main" id="{BE51868B-D93D-7937-9BBE-93C56AD22FB0}"/>
              </a:ext>
            </a:extLst>
          </p:cNvPr>
          <p:cNvSpPr>
            <a:spLocks noGrp="1"/>
          </p:cNvSpPr>
          <p:nvPr>
            <p:ph sz="quarter" idx="1"/>
          </p:nvPr>
        </p:nvSpPr>
        <p:spPr/>
        <p:txBody>
          <a:bodyPr>
            <a:normAutofit fontScale="92500" lnSpcReduction="10000"/>
          </a:bodyPr>
          <a:lstStyle/>
          <a:p>
            <a:pPr>
              <a:lnSpc>
                <a:spcPct val="110000"/>
              </a:lnSpc>
            </a:pPr>
            <a:r>
              <a:rPr lang="en-US" dirty="0">
                <a:solidFill>
                  <a:srgbClr val="383636"/>
                </a:solidFill>
                <a:ea typeface="Calibri" panose="020F0502020204030204" pitchFamily="34" charset="0"/>
                <a:cs typeface="Calibri" panose="020F0502020204030204" pitchFamily="34" charset="0"/>
              </a:rPr>
              <a:t>Meta-analysis showed i</a:t>
            </a:r>
            <a:r>
              <a:rPr lang="en-US" b="0" i="0" dirty="0">
                <a:solidFill>
                  <a:srgbClr val="383636"/>
                </a:solidFill>
                <a:effectLst/>
                <a:ea typeface="Calibri" panose="020F0502020204030204" pitchFamily="34" charset="0"/>
                <a:cs typeface="Calibri" panose="020F0502020204030204" pitchFamily="34" charset="0"/>
              </a:rPr>
              <a:t>ndividuals with diabetes had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all types of dementia,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Alzheimer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 91% higher risk of vascular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compared with individuals without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3271F21-90C2-066D-303B-A3223D715E02}"/>
              </a:ext>
            </a:extLst>
          </p:cNvPr>
          <p:cNvSpPr>
            <a:spLocks noGrp="1"/>
          </p:cNvSpPr>
          <p:nvPr>
            <p:ph sz="quarter" idx="2"/>
          </p:nvPr>
        </p:nvSpPr>
        <p:spPr>
          <a:xfrm>
            <a:off x="4857238" y="1216152"/>
            <a:ext cx="3816607" cy="4937760"/>
          </a:xfrm>
        </p:spPr>
        <p:txBody>
          <a:bodyPr>
            <a:normAutofit fontScale="92500" lnSpcReduction="10000"/>
          </a:bodyPr>
          <a:lstStyle/>
          <a:p>
            <a:r>
              <a:rPr lang="en-US" dirty="0">
                <a:solidFill>
                  <a:srgbClr val="383636"/>
                </a:solidFill>
                <a:ea typeface="Calibri" panose="020F0502020204030204" pitchFamily="34" charset="0"/>
                <a:cs typeface="Calibri" panose="020F0502020204030204" pitchFamily="34" charset="0"/>
              </a:rPr>
              <a:t>P</a:t>
            </a:r>
            <a:r>
              <a:rPr lang="en-US" b="0" i="0" dirty="0">
                <a:solidFill>
                  <a:srgbClr val="383636"/>
                </a:solidFill>
                <a:effectLst/>
                <a:ea typeface="Calibri" panose="020F0502020204030204" pitchFamily="34" charset="0"/>
                <a:cs typeface="Calibri" panose="020F0502020204030204" pitchFamily="34" charset="0"/>
              </a:rPr>
              <a:t>eople with Alzheimer dementia are more likely to develop diabetes than people without Alzheimer dementia.</a:t>
            </a:r>
            <a:endParaRPr lang="en-US" dirty="0">
              <a:ea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C1080D25-92F2-23A7-6678-3B6FF7E3E97F}"/>
              </a:ext>
            </a:extLst>
          </p:cNvPr>
          <p:cNvCxnSpPr>
            <a:cxnSpLocks/>
          </p:cNvCxnSpPr>
          <p:nvPr/>
        </p:nvCxnSpPr>
        <p:spPr>
          <a:xfrm>
            <a:off x="4013027" y="2209800"/>
            <a:ext cx="971642" cy="0"/>
          </a:xfrm>
          <a:prstGeom prst="straightConnector1">
            <a:avLst/>
          </a:prstGeom>
          <a:ln w="76200">
            <a:solidFill>
              <a:srgbClr val="7030A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descr="Frustrated old businessman">
            <a:extLst>
              <a:ext uri="{FF2B5EF4-FFF2-40B4-BE49-F238E27FC236}">
                <a16:creationId xmlns:a16="http://schemas.microsoft.com/office/drawing/2014/main" id="{5F10C89A-DA9C-9514-611B-A517F419D43D}"/>
              </a:ext>
            </a:extLst>
          </p:cNvPr>
          <p:cNvPicPr>
            <a:picLocks noChangeAspect="1"/>
          </p:cNvPicPr>
          <p:nvPr/>
        </p:nvPicPr>
        <p:blipFill>
          <a:blip r:embed="rId2" cstate="print">
            <a:extLst>
              <a:ext uri="{28A0092B-C50C-407E-A947-70E740481C1C}">
                <a14:useLocalDpi xmlns:a14="http://schemas.microsoft.com/office/drawing/2010/main" val="0"/>
              </a:ext>
            </a:extLst>
          </a:blip>
          <a:srcRect l="35833" r="7500"/>
          <a:stretch/>
        </p:blipFill>
        <p:spPr>
          <a:xfrm>
            <a:off x="5512901" y="3871448"/>
            <a:ext cx="2209800" cy="2599765"/>
          </a:xfrm>
          <a:prstGeom prst="rect">
            <a:avLst/>
          </a:prstGeom>
        </p:spPr>
      </p:pic>
      <p:pic>
        <p:nvPicPr>
          <p:cNvPr id="7" name="Picture 6">
            <a:extLst>
              <a:ext uri="{FF2B5EF4-FFF2-40B4-BE49-F238E27FC236}">
                <a16:creationId xmlns:a16="http://schemas.microsoft.com/office/drawing/2014/main" id="{96DAB39C-C9BC-3363-D319-8525EBC6681E}"/>
              </a:ext>
            </a:extLst>
          </p:cNvPr>
          <p:cNvPicPr>
            <a:picLocks noChangeAspect="1"/>
          </p:cNvPicPr>
          <p:nvPr/>
        </p:nvPicPr>
        <p:blipFill>
          <a:blip r:embed="rId3"/>
          <a:stretch>
            <a:fillRect/>
          </a:stretch>
        </p:blipFill>
        <p:spPr>
          <a:xfrm>
            <a:off x="689546" y="5963297"/>
            <a:ext cx="2815654" cy="692373"/>
          </a:xfrm>
          <a:prstGeom prst="rect">
            <a:avLst/>
          </a:prstGeom>
        </p:spPr>
      </p:pic>
    </p:spTree>
    <p:extLst>
      <p:ext uri="{BB962C8B-B14F-4D97-AF65-F5344CB8AC3E}">
        <p14:creationId xmlns:p14="http://schemas.microsoft.com/office/powerpoint/2010/main" val="2272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5275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a:bodyPr>
          <a:lstStyle/>
          <a:p>
            <a:r>
              <a:rPr lang="en-US" dirty="0"/>
              <a:t>Dental, Eye,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9527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14</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a:xfrm>
            <a:off x="457200" y="1219200"/>
            <a:ext cx="7620000" cy="4937760"/>
          </a:xfrm>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Flowchart: Terminator 3">
            <a:extLst>
              <a:ext uri="{FF2B5EF4-FFF2-40B4-BE49-F238E27FC236}">
                <a16:creationId xmlns:a16="http://schemas.microsoft.com/office/drawing/2014/main" id="{545B4A14-5E7D-04F4-53B8-E4B74F819B8C}"/>
              </a:ext>
            </a:extLst>
          </p:cNvPr>
          <p:cNvSpPr/>
          <p:nvPr/>
        </p:nvSpPr>
        <p:spPr>
          <a:xfrm>
            <a:off x="445770" y="2514600"/>
            <a:ext cx="7631430" cy="914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5" name="Picture 4" descr="Cartoon bee with magnifying glass">
            <a:extLst>
              <a:ext uri="{FF2B5EF4-FFF2-40B4-BE49-F238E27FC236}">
                <a16:creationId xmlns:a16="http://schemas.microsoft.com/office/drawing/2014/main" id="{B0E1BCCA-F544-6DD3-A91F-24456A76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8838">
            <a:off x="7762096" y="1339450"/>
            <a:ext cx="1065449" cy="1209556"/>
          </a:xfrm>
          <a:prstGeom prst="rect">
            <a:avLst/>
          </a:prstGeom>
        </p:spPr>
      </p:pic>
    </p:spTree>
    <p:extLst>
      <p:ext uri="{BB962C8B-B14F-4D97-AF65-F5344CB8AC3E}">
        <p14:creationId xmlns:p14="http://schemas.microsoft.com/office/powerpoint/2010/main" val="86332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70000" lnSpcReduction="20000"/>
          </a:bodyPr>
          <a:lstStyle/>
          <a:p>
            <a:pPr>
              <a:lnSpc>
                <a:spcPct val="120000"/>
              </a:lnSpc>
            </a:pPr>
            <a:r>
              <a:rPr lang="en-US" sz="3400" dirty="0"/>
              <a:t>More severe and prevalent with diabetes and elevated A1C levels.</a:t>
            </a:r>
          </a:p>
          <a:p>
            <a:pPr lvl="1">
              <a:lnSpc>
                <a:spcPct val="120000"/>
              </a:lnSpc>
            </a:pPr>
            <a:r>
              <a:rPr lang="en-US" dirty="0"/>
              <a:t>periodontal treatment associated with better glycemic control </a:t>
            </a:r>
          </a:p>
          <a:p>
            <a:pPr marL="274320" lvl="1" indent="0">
              <a:lnSpc>
                <a:spcPct val="120000"/>
              </a:lnSpc>
              <a:buNone/>
            </a:pPr>
            <a:r>
              <a:rPr lang="en-US" dirty="0"/>
              <a:t>	(A1C 8.3% vs. 7.8%)</a:t>
            </a:r>
          </a:p>
          <a:p>
            <a:pPr lvl="1">
              <a:lnSpc>
                <a:spcPct val="120000"/>
              </a:lnSpc>
            </a:pPr>
            <a:r>
              <a:rPr lang="en-US" dirty="0"/>
              <a:t>Benefits lasted for 12 </a:t>
            </a:r>
            <a:r>
              <a:rPr lang="en-US" dirty="0" err="1"/>
              <a:t>mo’s</a:t>
            </a:r>
            <a:endParaRPr lang="en-US" dirty="0"/>
          </a:p>
          <a:p>
            <a:pPr lvl="1">
              <a:lnSpc>
                <a:spcPct val="120000"/>
              </a:lnSpc>
            </a:pPr>
            <a:endParaRPr lang="en-US" dirty="0"/>
          </a:p>
          <a:p>
            <a:pPr>
              <a:lnSpc>
                <a:spcPct val="120000"/>
              </a:lnSpc>
            </a:pPr>
            <a:r>
              <a:rPr lang="en-US" sz="3400" dirty="0"/>
              <a:t>People with periodontal disease have higher rates of diabetes.</a:t>
            </a:r>
          </a:p>
          <a:p>
            <a:pPr eaLnBrk="1" hangingPunct="1">
              <a:lnSpc>
                <a:spcPct val="120000"/>
              </a:lnSpc>
              <a:defRPr/>
            </a:pPr>
            <a:r>
              <a:rPr lang="en-US" sz="3400" dirty="0">
                <a:solidFill>
                  <a:srgbClr val="0070C0"/>
                </a:solidFill>
              </a:rPr>
              <a:t>First time, periodontal disease is listed as a risk factor for diabetes in ADA </a:t>
            </a:r>
            <a:r>
              <a:rPr lang="en-US" sz="3400" dirty="0" err="1">
                <a:solidFill>
                  <a:srgbClr val="0070C0"/>
                </a:solidFill>
              </a:rPr>
              <a:t>Stds</a:t>
            </a:r>
            <a:r>
              <a:rPr lang="en-US" sz="3400" dirty="0">
                <a:solidFill>
                  <a:srgbClr val="0070C0"/>
                </a:solidFill>
              </a:rPr>
              <a:t>.</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0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17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0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
        <p:nvSpPr>
          <p:cNvPr id="4" name="TextBox 3">
            <a:extLst>
              <a:ext uri="{FF2B5EF4-FFF2-40B4-BE49-F238E27FC236}">
                <a16:creationId xmlns:a16="http://schemas.microsoft.com/office/drawing/2014/main" id="{42BB6242-920E-5C82-E73C-9E1A6FE94B63}"/>
              </a:ext>
            </a:extLst>
          </p:cNvPr>
          <p:cNvSpPr txBox="1"/>
          <p:nvPr/>
        </p:nvSpPr>
        <p:spPr>
          <a:xfrm>
            <a:off x="6477000" y="1447800"/>
            <a:ext cx="2286000" cy="769441"/>
          </a:xfrm>
          <a:prstGeom prst="rect">
            <a:avLst/>
          </a:prstGeom>
          <a:noFill/>
          <a:ln>
            <a:solidFill>
              <a:srgbClr val="FF0000"/>
            </a:solidFill>
          </a:ln>
        </p:spPr>
        <p:txBody>
          <a:bodyPr wrap="square" rtlCol="0">
            <a:spAutoFit/>
          </a:bodyPr>
          <a:lstStyle/>
          <a:p>
            <a:pPr algn="ctr"/>
            <a:r>
              <a:rPr lang="en-US" sz="2000" dirty="0"/>
              <a:t>Detemir is no longer available</a:t>
            </a:r>
            <a:r>
              <a:rPr lang="en-US" dirty="0"/>
              <a:t>. </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917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defRPr/>
            </a:pPr>
            <a:r>
              <a:rPr lang="en-US" dirty="0"/>
              <a:t>Keeping Oral Healthy</a:t>
            </a:r>
          </a:p>
        </p:txBody>
      </p:sp>
      <p:sp>
        <p:nvSpPr>
          <p:cNvPr id="3" name="Content Placeholder 2"/>
          <p:cNvSpPr>
            <a:spLocks noGrp="1"/>
          </p:cNvSpPr>
          <p:nvPr>
            <p:ph sz="quarter" idx="1"/>
          </p:nvPr>
        </p:nvSpPr>
        <p:spPr>
          <a:xfrm>
            <a:off x="457200" y="1219200"/>
            <a:ext cx="4953000" cy="5638800"/>
          </a:xfrm>
        </p:spPr>
        <p:txBody>
          <a:bodyPr>
            <a:normAutofit/>
          </a:bodyPr>
          <a:lstStyle/>
          <a:p>
            <a:pPr>
              <a:lnSpc>
                <a:spcPct val="90000"/>
              </a:lnSpc>
              <a:defRPr/>
            </a:pPr>
            <a:r>
              <a:rPr lang="en-US" sz="2800" dirty="0"/>
              <a:t>Oral disease linked with heart disease</a:t>
            </a:r>
          </a:p>
          <a:p>
            <a:pPr eaLnBrk="1" hangingPunct="1">
              <a:lnSpc>
                <a:spcPct val="90000"/>
              </a:lnSpc>
              <a:defRPr/>
            </a:pPr>
            <a:r>
              <a:rPr lang="en-US" sz="2800" dirty="0"/>
              <a:t>Dental exams (every 6 </a:t>
            </a:r>
            <a:r>
              <a:rPr lang="en-US" sz="2800" dirty="0" err="1"/>
              <a:t>mo’s</a:t>
            </a:r>
            <a:r>
              <a:rPr lang="en-US" sz="2800" dirty="0"/>
              <a:t>)</a:t>
            </a:r>
          </a:p>
          <a:p>
            <a:pPr eaLnBrk="1" hangingPunct="1">
              <a:lnSpc>
                <a:spcPct val="90000"/>
              </a:lnSpc>
              <a:defRPr/>
            </a:pPr>
            <a:r>
              <a:rPr lang="en-US" sz="2800" dirty="0"/>
              <a:t>Metabolic control critical</a:t>
            </a:r>
            <a:endParaRPr lang="en-US" sz="2800" i="1" dirty="0"/>
          </a:p>
          <a:p>
            <a:pPr eaLnBrk="1" hangingPunct="1">
              <a:lnSpc>
                <a:spcPct val="90000"/>
              </a:lnSpc>
              <a:defRPr/>
            </a:pPr>
            <a:r>
              <a:rPr lang="en-US" sz="2800" dirty="0"/>
              <a:t>Quit smoking</a:t>
            </a:r>
          </a:p>
          <a:p>
            <a:pPr eaLnBrk="1" hangingPunct="1">
              <a:lnSpc>
                <a:spcPct val="90000"/>
              </a:lnSpc>
              <a:defRPr/>
            </a:pPr>
            <a:r>
              <a:rPr lang="en-US" sz="2800" dirty="0"/>
              <a:t>Brush twice daily and floss daily. </a:t>
            </a:r>
          </a:p>
          <a:p>
            <a:pPr eaLnBrk="1" hangingPunct="1">
              <a:lnSpc>
                <a:spcPct val="90000"/>
              </a:lnSpc>
              <a:defRPr/>
            </a:pPr>
            <a:r>
              <a:rPr lang="en-US" sz="2800" dirty="0"/>
              <a:t>Help access affordable dental care.</a:t>
            </a:r>
          </a:p>
          <a:p>
            <a:pPr eaLnBrk="1" hangingPunct="1">
              <a:lnSpc>
                <a:spcPct val="90000"/>
              </a:lnSpc>
              <a:defRPr/>
            </a:pPr>
            <a:r>
              <a:rPr lang="en-US" sz="2800" dirty="0"/>
              <a:t>Treat infections with </a:t>
            </a:r>
            <a:r>
              <a:rPr lang="en-US" sz="2800" dirty="0" err="1"/>
              <a:t>ATB’x</a:t>
            </a:r>
            <a:r>
              <a:rPr lang="en-US" sz="2800" dirty="0"/>
              <a:t>, can lower A1c by 1-2%. Lowering BG shortens infection.</a:t>
            </a:r>
          </a:p>
          <a:p>
            <a:pPr>
              <a:lnSpc>
                <a:spcPct val="90000"/>
              </a:lnSpc>
              <a:defRPr/>
            </a:pPr>
            <a:endParaRPr lang="en-US" sz="2200" dirty="0"/>
          </a:p>
        </p:txBody>
      </p:sp>
      <p:pic>
        <p:nvPicPr>
          <p:cNvPr id="5" name="Picture 4" descr="Dental floss and toothbrush">
            <a:extLst>
              <a:ext uri="{FF2B5EF4-FFF2-40B4-BE49-F238E27FC236}">
                <a16:creationId xmlns:a16="http://schemas.microsoft.com/office/drawing/2014/main" id="{0C9ECD47-169F-838A-1A65-2A60F6D9C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62" y="1348868"/>
            <a:ext cx="3276602" cy="2187132"/>
          </a:xfrm>
          <a:prstGeom prst="rect">
            <a:avLst/>
          </a:prstGeom>
          <a:noFill/>
        </p:spPr>
      </p:pic>
      <p:sp>
        <p:nvSpPr>
          <p:cNvPr id="6" name="TextBox 5">
            <a:extLst>
              <a:ext uri="{FF2B5EF4-FFF2-40B4-BE49-F238E27FC236}">
                <a16:creationId xmlns:a16="http://schemas.microsoft.com/office/drawing/2014/main" id="{762C66AC-F1E4-A900-70FE-5F707C240A73}"/>
              </a:ext>
            </a:extLst>
          </p:cNvPr>
          <p:cNvSpPr txBox="1"/>
          <p:nvPr/>
        </p:nvSpPr>
        <p:spPr>
          <a:xfrm>
            <a:off x="5410200" y="3657600"/>
            <a:ext cx="3276600" cy="457200"/>
          </a:xfrm>
          <a:prstGeom prst="rect">
            <a:avLst/>
          </a:prstGeom>
          <a:noFill/>
        </p:spPr>
        <p:txBody>
          <a:bodyPr wrap="square" rtlCol="0">
            <a:spAutoFit/>
          </a:bodyPr>
          <a:lstStyle/>
          <a:p>
            <a:pPr algn="ctr"/>
            <a:r>
              <a:rPr lang="en-US" dirty="0">
                <a:solidFill>
                  <a:srgbClr val="0070C0"/>
                </a:solidFill>
                <a:latin typeface="STXinwei" panose="020B0503020204020204" pitchFamily="2" charset="-122"/>
                <a:ea typeface="STXinwei" panose="020B0503020204020204" pitchFamily="2" charset="-122"/>
              </a:rPr>
              <a:t>Best $10 investment</a:t>
            </a:r>
          </a:p>
        </p:txBody>
      </p:sp>
    </p:spTree>
    <p:custDataLst>
      <p:tags r:id="rId1"/>
    </p:custDataLst>
    <p:extLst>
      <p:ext uri="{BB962C8B-B14F-4D97-AF65-F5344CB8AC3E}">
        <p14:creationId xmlns:p14="http://schemas.microsoft.com/office/powerpoint/2010/main" val="420699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a:xfrm>
            <a:off x="457200" y="381000"/>
            <a:ext cx="8229600" cy="1219200"/>
          </a:xfrm>
        </p:spPr>
        <p:txBody>
          <a:bodyPr>
            <a:normAutofit fontScale="90000"/>
          </a:bodyPr>
          <a:lstStyle/>
          <a:p>
            <a:pPr eaLnBrk="1" hangingPunct="1">
              <a:defRPr/>
            </a:pPr>
            <a:r>
              <a:rPr lang="en-US" dirty="0"/>
              <a:t>Diabetes – Microvascular Complications</a:t>
            </a:r>
            <a:r>
              <a:rPr lang="en-US" sz="4000" dirty="0"/>
              <a:t>	</a:t>
            </a:r>
          </a:p>
        </p:txBody>
      </p:sp>
      <p:pic>
        <p:nvPicPr>
          <p:cNvPr id="1470468" name="MPj0387715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5259388" y="3962400"/>
            <a:ext cx="3048000" cy="2286000"/>
          </a:xfrm>
        </p:spPr>
      </p:pic>
      <p:sp>
        <p:nvSpPr>
          <p:cNvPr id="1470467" name="Rectangle 3"/>
          <p:cNvSpPr>
            <a:spLocks noGrp="1" noChangeArrowheads="1"/>
          </p:cNvSpPr>
          <p:nvPr>
            <p:ph type="body" sz="half" idx="4294967295"/>
          </p:nvPr>
        </p:nvSpPr>
        <p:spPr>
          <a:xfrm>
            <a:off x="457200" y="1981201"/>
            <a:ext cx="7850188" cy="2438400"/>
          </a:xfrm>
        </p:spPr>
        <p:txBody>
          <a:bodyPr>
            <a:normAutofit/>
          </a:bodyPr>
          <a:lstStyle/>
          <a:p>
            <a:pPr eaLnBrk="1" hangingPunct="1"/>
            <a:r>
              <a:rPr lang="en-US" sz="3600" dirty="0"/>
              <a:t>Microvascular Complications</a:t>
            </a:r>
          </a:p>
          <a:p>
            <a:pPr lvl="1" eaLnBrk="1" hangingPunct="1"/>
            <a:r>
              <a:rPr lang="en-US" sz="3200" dirty="0"/>
              <a:t>Diabetes eye disease, nephropathy and  neuropathy</a:t>
            </a:r>
            <a:endParaRPr lang="en-US" sz="3600" dirty="0"/>
          </a:p>
        </p:txBody>
      </p:sp>
    </p:spTree>
    <p:custDataLst>
      <p:tags r:id="rId1"/>
    </p:custDataLst>
    <p:extLst>
      <p:ext uri="{BB962C8B-B14F-4D97-AF65-F5344CB8AC3E}">
        <p14:creationId xmlns:p14="http://schemas.microsoft.com/office/powerpoint/2010/main" val="1456767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70467">
                                            <p:txEl>
                                              <p:pRg st="1" end="1"/>
                                            </p:txEl>
                                          </p:spTgt>
                                        </p:tgtEl>
                                        <p:attrNameLst>
                                          <p:attrName>style.visibility</p:attrName>
                                        </p:attrNameLst>
                                      </p:cBhvr>
                                      <p:to>
                                        <p:strVal val="visible"/>
                                      </p:to>
                                    </p:set>
                                    <p:anim calcmode="lin" valueType="num">
                                      <p:cBhvr additive="base">
                                        <p:cTn id="7" dur="2000" fill="hold"/>
                                        <p:tgtEl>
                                          <p:spTgt spid="1470467">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70467">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470467">
                                            <p:txEl>
                                              <p:pRg st="0" end="0"/>
                                            </p:txEl>
                                          </p:spTgt>
                                        </p:tgtEl>
                                        <p:attrNameLst>
                                          <p:attrName>style.visibility</p:attrName>
                                        </p:attrNameLst>
                                      </p:cBhvr>
                                      <p:to>
                                        <p:strVal val="visible"/>
                                      </p:to>
                                    </p:set>
                                    <p:anim calcmode="lin" valueType="num">
                                      <p:cBhvr additive="base">
                                        <p:cTn id="12" dur="2000" fill="hold"/>
                                        <p:tgtEl>
                                          <p:spTgt spid="1470467">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704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7046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1470468"/>
                                        </p:tgtEl>
                                      </p:cBhvr>
                                    </p:cmd>
                                  </p:childTnLst>
                                </p:cTn>
                              </p:par>
                            </p:childTnLst>
                          </p:cTn>
                        </p:par>
                      </p:childTnLst>
                    </p:cTn>
                  </p:par>
                </p:childTnLst>
              </p:cTn>
              <p:nextCondLst>
                <p:cond evt="onClick" delay="0">
                  <p:tgtEl>
                    <p:spTgt spid="1470468"/>
                  </p:tgtEl>
                </p:cond>
              </p:nextCondLst>
            </p:seq>
            <p:video>
              <p:cMediaNode>
                <p:cTn id="19" fill="hold" display="0">
                  <p:stCondLst>
                    <p:cond delay="indefinite"/>
                  </p:stCondLst>
                  <p:endCondLst>
                    <p:cond evt="onNext" delay="0">
                      <p:tgtEl>
                        <p:sldTgt/>
                      </p:tgtEl>
                    </p:cond>
                    <p:cond evt="onPrev" delay="0">
                      <p:tgtEl>
                        <p:sldTgt/>
                      </p:tgtEl>
                    </p:cond>
                  </p:endCondLst>
                </p:cTn>
                <p:tgtEl>
                  <p:spTgt spid="1470468"/>
                </p:tgtEl>
              </p:cMediaNode>
            </p:vide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dirty="0"/>
              <a:t>View of boys by person with </a:t>
            </a:r>
            <a:r>
              <a:rPr lang="en-US" dirty="0"/>
              <a:t>usual </a:t>
            </a:r>
            <a:r>
              <a:rPr lang="en-US" sz="2400" dirty="0"/>
              <a:t>vision</a:t>
            </a:r>
            <a:endParaRPr lang="en-US" sz="2400" dirty="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4201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rcRect b="8881"/>
          <a:stretch/>
        </p:blipFill>
        <p:spPr>
          <a:xfrm>
            <a:off x="990600" y="838200"/>
            <a:ext cx="7162800" cy="5181600"/>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54931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15	</a:t>
            </a:r>
          </a:p>
        </p:txBody>
      </p:sp>
      <p:sp>
        <p:nvSpPr>
          <p:cNvPr id="3" name="Content Placeholder 2"/>
          <p:cNvSpPr>
            <a:spLocks noGrp="1"/>
          </p:cNvSpPr>
          <p:nvPr>
            <p:ph sz="quarter" idx="1"/>
          </p:nvPr>
        </p:nvSpPr>
        <p:spPr>
          <a:xfrm>
            <a:off x="457200" y="1219200"/>
            <a:ext cx="7010400" cy="4937760"/>
          </a:xfrm>
        </p:spPr>
        <p:txBody>
          <a:bodyPr>
            <a:normAutofit lnSpcReduction="10000"/>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sp>
        <p:nvSpPr>
          <p:cNvPr id="5" name="Flowchart: Terminator 4">
            <a:extLst>
              <a:ext uri="{FF2B5EF4-FFF2-40B4-BE49-F238E27FC236}">
                <a16:creationId xmlns:a16="http://schemas.microsoft.com/office/drawing/2014/main" id="{E29CE13A-058B-9B33-3B7D-1967B51854EB}"/>
              </a:ext>
            </a:extLst>
          </p:cNvPr>
          <p:cNvSpPr/>
          <p:nvPr/>
        </p:nvSpPr>
        <p:spPr>
          <a:xfrm>
            <a:off x="457200" y="4114800"/>
            <a:ext cx="7010400" cy="914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6" name="Picture 5" descr="Cartoon bee with magnifying glass">
            <a:extLst>
              <a:ext uri="{FF2B5EF4-FFF2-40B4-BE49-F238E27FC236}">
                <a16:creationId xmlns:a16="http://schemas.microsoft.com/office/drawing/2014/main" id="{378226ED-A5E8-1441-8DD1-79E24A8635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838">
            <a:off x="7573281" y="1176092"/>
            <a:ext cx="1385887" cy="1573335"/>
          </a:xfrm>
          <a:prstGeom prst="rect">
            <a:avLst/>
          </a:prstGeom>
        </p:spPr>
      </p:pic>
    </p:spTree>
    <p:custDataLst>
      <p:tags r:id="rId1"/>
    </p:custDataLst>
    <p:extLst>
      <p:ext uri="{BB962C8B-B14F-4D97-AF65-F5344CB8AC3E}">
        <p14:creationId xmlns:p14="http://schemas.microsoft.com/office/powerpoint/2010/main" val="10890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142875" y="1184031"/>
            <a:ext cx="6638925" cy="5867400"/>
          </a:xfrm>
        </p:spPr>
        <p:txBody>
          <a:bodyPr>
            <a:normAutofit fontScale="92500" lnSpcReduction="20000"/>
          </a:bodyPr>
          <a:lstStyle/>
          <a:p>
            <a:pPr lvl="1">
              <a:lnSpc>
                <a:spcPct val="120000"/>
              </a:lnSpc>
            </a:pPr>
            <a:r>
              <a:rPr lang="en-US" sz="3000" dirty="0"/>
              <a:t>Optimize BG and B/P Control to protect eyes</a:t>
            </a:r>
          </a:p>
          <a:p>
            <a:pPr lvl="1">
              <a:lnSpc>
                <a:spcPct val="120000"/>
              </a:lnSpc>
            </a:pPr>
            <a:r>
              <a:rPr lang="en-US" sz="3000" dirty="0"/>
              <a:t>Screen with initial dilated and comprehensive eye exam by ophthalmologist or optometrist </a:t>
            </a:r>
          </a:p>
          <a:p>
            <a:pPr lvl="2">
              <a:lnSpc>
                <a:spcPct val="120000"/>
              </a:lnSpc>
            </a:pPr>
            <a:r>
              <a:rPr lang="en-US" sz="3000" dirty="0"/>
              <a:t>Type 2 at diagnosis, then every year*</a:t>
            </a:r>
          </a:p>
          <a:p>
            <a:pPr lvl="2">
              <a:lnSpc>
                <a:spcPct val="120000"/>
              </a:lnSpc>
            </a:pPr>
            <a:r>
              <a:rPr lang="en-US" sz="3000" dirty="0"/>
              <a:t>Type 1 within 5 years of dx, then every year*</a:t>
            </a:r>
          </a:p>
          <a:p>
            <a:pPr lvl="2">
              <a:lnSpc>
                <a:spcPct val="120000"/>
              </a:lnSpc>
            </a:pPr>
            <a:r>
              <a:rPr lang="en-US" sz="3000" dirty="0">
                <a:ea typeface="Calibri" panose="020F0502020204030204" pitchFamily="34" charset="0"/>
                <a:cs typeface="Calibri" panose="020F0502020204030204" pitchFamily="34" charset="0"/>
              </a:rPr>
              <a:t>*I</a:t>
            </a:r>
            <a:r>
              <a:rPr lang="en-US" sz="3000" b="0" i="0" dirty="0">
                <a:effectLst/>
                <a:ea typeface="Calibri" panose="020F0502020204030204" pitchFamily="34" charset="0"/>
                <a:cs typeface="Calibri" panose="020F0502020204030204" pitchFamily="34" charset="0"/>
              </a:rPr>
              <a:t>f </a:t>
            </a:r>
            <a:r>
              <a:rPr lang="en-US" sz="3000" b="1" i="0" dirty="0">
                <a:effectLst/>
                <a:ea typeface="Calibri" panose="020F0502020204030204" pitchFamily="34" charset="0"/>
                <a:cs typeface="Calibri" panose="020F0502020204030204" pitchFamily="34" charset="0"/>
              </a:rPr>
              <a:t>no</a:t>
            </a:r>
            <a:r>
              <a:rPr lang="en-US" sz="3000" b="0" i="0" dirty="0">
                <a:effectLst/>
                <a:ea typeface="Calibri" panose="020F0502020204030204" pitchFamily="34" charset="0"/>
                <a:cs typeface="Calibri" panose="020F0502020204030204" pitchFamily="34" charset="0"/>
              </a:rPr>
              <a:t> evidence of retinopathy </a:t>
            </a:r>
            <a:r>
              <a:rPr lang="en-US" sz="3000" b="1" i="0" dirty="0">
                <a:effectLst/>
                <a:ea typeface="Calibri" panose="020F0502020204030204" pitchFamily="34" charset="0"/>
                <a:cs typeface="Calibri" panose="020F0502020204030204" pitchFamily="34" charset="0"/>
              </a:rPr>
              <a:t>and</a:t>
            </a:r>
            <a:r>
              <a:rPr lang="en-US" sz="3000" b="0" i="0" dirty="0">
                <a:effectLst/>
                <a:ea typeface="Calibri" panose="020F0502020204030204" pitchFamily="34" charset="0"/>
                <a:cs typeface="Calibri" panose="020F0502020204030204" pitchFamily="34" charset="0"/>
              </a:rPr>
              <a:t> glycemic indicators within goal range, then screening every 1–2 years may be considered</a:t>
            </a:r>
            <a:r>
              <a:rPr lang="en-US" sz="3000" b="0" i="0" dirty="0">
                <a:solidFill>
                  <a:srgbClr val="0070C0"/>
                </a:solidFill>
                <a:effectLst/>
                <a:ea typeface="Calibri" panose="020F0502020204030204" pitchFamily="34" charset="0"/>
                <a:cs typeface="Calibri" panose="020F0502020204030204" pitchFamily="34" charset="0"/>
              </a:rPr>
              <a:t>.</a:t>
            </a:r>
            <a:endParaRPr lang="en-US" sz="3000" dirty="0"/>
          </a:p>
          <a:p>
            <a:pPr lvl="1"/>
            <a:endParaRPr lang="en-US" dirty="0"/>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6" name="Picture 5">
            <a:extLst>
              <a:ext uri="{FF2B5EF4-FFF2-40B4-BE49-F238E27FC236}">
                <a16:creationId xmlns:a16="http://schemas.microsoft.com/office/drawing/2014/main" id="{B4C80C7A-9722-04D3-7717-0EFAF4DAFEF4}"/>
              </a:ext>
            </a:extLst>
          </p:cNvPr>
          <p:cNvPicPr>
            <a:picLocks noChangeAspect="1"/>
          </p:cNvPicPr>
          <p:nvPr/>
        </p:nvPicPr>
        <p:blipFill>
          <a:blip r:embed="rId4"/>
          <a:stretch>
            <a:fillRect/>
          </a:stretch>
        </p:blipFill>
        <p:spPr>
          <a:xfrm>
            <a:off x="6975231" y="2897798"/>
            <a:ext cx="1905000" cy="409863"/>
          </a:xfrm>
          <a:prstGeom prst="rect">
            <a:avLst/>
          </a:prstGeom>
        </p:spPr>
      </p:pic>
    </p:spTree>
    <p:custDataLst>
      <p:tags r:id="rId1"/>
    </p:custDataLst>
    <p:extLst>
      <p:ext uri="{BB962C8B-B14F-4D97-AF65-F5344CB8AC3E}">
        <p14:creationId xmlns:p14="http://schemas.microsoft.com/office/powerpoint/2010/main" val="236412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5509E3E-2962-F72A-6B90-8460196CAE39}"/>
              </a:ext>
            </a:extLst>
          </p:cNvPr>
          <p:cNvPicPr>
            <a:picLocks noChangeAspect="1"/>
          </p:cNvPicPr>
          <p:nvPr/>
        </p:nvPicPr>
        <p:blipFill>
          <a:blip r:embed="rId5"/>
          <a:stretch>
            <a:fillRect/>
          </a:stretch>
        </p:blipFill>
        <p:spPr>
          <a:xfrm>
            <a:off x="5181600" y="5072015"/>
            <a:ext cx="3143689" cy="676369"/>
          </a:xfrm>
          <a:prstGeom prst="rect">
            <a:avLst/>
          </a:prstGeom>
        </p:spPr>
      </p:pic>
    </p:spTree>
    <p:custDataLst>
      <p:tags r:id="rId1"/>
    </p:custDataLst>
    <p:extLst>
      <p:ext uri="{BB962C8B-B14F-4D97-AF65-F5344CB8AC3E}">
        <p14:creationId xmlns:p14="http://schemas.microsoft.com/office/powerpoint/2010/main" val="8104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1618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9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5449078"/>
          </a:xfrm>
        </p:spPr>
        <p:txBody>
          <a:bodyPr>
            <a:normAutofit lnSpcReduction="10000"/>
          </a:bodyPr>
          <a:lstStyle/>
          <a:p>
            <a:r>
              <a:rPr lang="en-US" sz="2600" dirty="0">
                <a:solidFill>
                  <a:srgbClr val="000000"/>
                </a:solidFill>
              </a:rPr>
              <a:t>Most insulin is U100: 100 units/mL</a:t>
            </a:r>
          </a:p>
          <a:p>
            <a:r>
              <a:rPr lang="en-US" sz="2600" dirty="0">
                <a:solidFill>
                  <a:srgbClr val="000000"/>
                </a:solidFill>
              </a:rPr>
              <a:t>There is also concentrated insulin</a:t>
            </a:r>
          </a:p>
          <a:p>
            <a:pPr lvl="1"/>
            <a:r>
              <a:rPr lang="en-US" dirty="0">
                <a:solidFill>
                  <a:srgbClr val="000000"/>
                </a:solidFill>
              </a:rPr>
              <a:t>U500 insulin, 500 units/mL, U300, 300 units/mL, and U200, 200 units/mL </a:t>
            </a:r>
          </a:p>
          <a:p>
            <a:r>
              <a:rPr lang="en-US" sz="2600" dirty="0">
                <a:solidFill>
                  <a:srgbClr val="000000"/>
                </a:solidFill>
              </a:rPr>
              <a:t>Insulin is available in a vial, pen, or cartridge</a:t>
            </a:r>
          </a:p>
          <a:p>
            <a:r>
              <a:rPr lang="en-US" sz="2600" dirty="0">
                <a:solidFill>
                  <a:srgbClr val="000000"/>
                </a:solidFill>
              </a:rPr>
              <a:t>U100 insulin:</a:t>
            </a:r>
          </a:p>
          <a:p>
            <a:pPr lvl="1"/>
            <a:r>
              <a:rPr lang="en-US" dirty="0">
                <a:solidFill>
                  <a:srgbClr val="000000"/>
                </a:solidFill>
              </a:rPr>
              <a:t>1 vial =10mL = 1000 units</a:t>
            </a:r>
          </a:p>
          <a:p>
            <a:pPr lvl="1"/>
            <a:r>
              <a:rPr lang="en-US" dirty="0">
                <a:solidFill>
                  <a:srgbClr val="000000"/>
                </a:solidFill>
              </a:rPr>
              <a:t>1 pen =3 mL = 300 units</a:t>
            </a:r>
          </a:p>
          <a:p>
            <a:pPr lvl="1"/>
            <a:r>
              <a:rPr lang="en-US" dirty="0">
                <a:solidFill>
                  <a:srgbClr val="000000"/>
                </a:solidFill>
              </a:rPr>
              <a:t>1 cartridge = 3 mL = 300 units</a:t>
            </a:r>
          </a:p>
          <a:p>
            <a:pPr lvl="1"/>
            <a:r>
              <a:rPr lang="en-US" dirty="0">
                <a:solidFill>
                  <a:srgbClr val="000000"/>
                </a:solidFill>
              </a:rPr>
              <a:t>1 box of pens = 5 pens = 1500 units</a:t>
            </a:r>
          </a:p>
          <a:p>
            <a:r>
              <a:rPr lang="en-US" sz="2600" dirty="0">
                <a:solidFill>
                  <a:srgbClr val="000000"/>
                </a:solidFill>
              </a:rPr>
              <a:t>Inhaled insulin</a:t>
            </a:r>
          </a:p>
          <a:p>
            <a:pPr lvl="1"/>
            <a:r>
              <a:rPr lang="en-US"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457200" y="6347920"/>
            <a:ext cx="7280314" cy="320358"/>
          </a:xfrm>
        </p:spPr>
        <p:txBody>
          <a:bodyPr>
            <a:noAutofit/>
          </a:bodyPr>
          <a:lstStyle/>
          <a:p>
            <a:r>
              <a:rPr lang="en-US" i="0" dirty="0">
                <a:solidFill>
                  <a:srgbClr val="000000"/>
                </a:solidFill>
              </a:rPr>
              <a:t>Insulin package inserts.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25851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16</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sp>
        <p:nvSpPr>
          <p:cNvPr id="5" name="Oval 4">
            <a:extLst>
              <a:ext uri="{FF2B5EF4-FFF2-40B4-BE49-F238E27FC236}">
                <a16:creationId xmlns:a16="http://schemas.microsoft.com/office/drawing/2014/main" id="{C508CA03-9E74-3133-7C60-E13C816A2F3E}"/>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toon bee with magnifying glass">
            <a:extLst>
              <a:ext uri="{FF2B5EF4-FFF2-40B4-BE49-F238E27FC236}">
                <a16:creationId xmlns:a16="http://schemas.microsoft.com/office/drawing/2014/main" id="{C660E08C-EA18-D3FC-072C-77CD698604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8838">
            <a:off x="7573281" y="1176092"/>
            <a:ext cx="1385887" cy="1573335"/>
          </a:xfrm>
          <a:prstGeom prst="rect">
            <a:avLst/>
          </a:prstGeom>
        </p:spPr>
      </p:pic>
    </p:spTree>
    <p:extLst>
      <p:ext uri="{BB962C8B-B14F-4D97-AF65-F5344CB8AC3E}">
        <p14:creationId xmlns:p14="http://schemas.microsoft.com/office/powerpoint/2010/main" val="105471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2945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12. Microvascular Complications Nerves</a:t>
            </a:r>
          </a:p>
        </p:txBody>
      </p:sp>
      <p:sp>
        <p:nvSpPr>
          <p:cNvPr id="3" name="Content Placeholder 2"/>
          <p:cNvSpPr>
            <a:spLocks noGrp="1"/>
          </p:cNvSpPr>
          <p:nvPr>
            <p:ph sz="quarter" idx="1"/>
          </p:nvPr>
        </p:nvSpPr>
        <p:spPr>
          <a:xfrm>
            <a:off x="457200" y="1219200"/>
            <a:ext cx="5791200" cy="5486400"/>
          </a:xfrm>
        </p:spPr>
        <p:txBody>
          <a:bodyPr>
            <a:normAutofit fontScale="92500" lnSpcReduction="10000"/>
          </a:bodyPr>
          <a:lstStyle/>
          <a:p>
            <a:r>
              <a:rPr lang="en-US" dirty="0"/>
              <a:t>Nerve Disease </a:t>
            </a:r>
          </a:p>
          <a:p>
            <a:pPr lvl="1"/>
            <a:r>
              <a:rPr lang="en-US" dirty="0"/>
              <a:t>Optimize glucose to prevent/delay.</a:t>
            </a:r>
          </a:p>
          <a:p>
            <a:pPr lvl="1"/>
            <a:r>
              <a:rPr lang="en-US" dirty="0"/>
              <a:t>Optimize </a:t>
            </a:r>
            <a:r>
              <a:rPr lang="en-US" dirty="0" err="1"/>
              <a:t>wt</a:t>
            </a:r>
            <a:r>
              <a:rPr lang="en-US" dirty="0"/>
              <a:t>, BP, lipids </a:t>
            </a:r>
            <a:r>
              <a:rPr lang="en-US" i="1" dirty="0"/>
              <a:t>to slow </a:t>
            </a:r>
            <a:r>
              <a:rPr lang="en-US" dirty="0"/>
              <a:t>progression.</a:t>
            </a:r>
          </a:p>
          <a:p>
            <a:pPr lvl="1"/>
            <a:r>
              <a:rPr lang="en-US" dirty="0"/>
              <a:t>Screen for nerve disease using simple tests:</a:t>
            </a:r>
          </a:p>
          <a:p>
            <a:pPr lvl="2"/>
            <a:r>
              <a:rPr lang="en-US" sz="2600" dirty="0"/>
              <a:t>Type 2 at diagnosis, then annually</a:t>
            </a:r>
          </a:p>
          <a:p>
            <a:pPr lvl="2"/>
            <a:r>
              <a:rPr lang="en-US" sz="2600" dirty="0"/>
              <a:t>Type 1 diabetes 5 years, then annually</a:t>
            </a:r>
          </a:p>
          <a:p>
            <a:pPr lvl="3"/>
            <a:r>
              <a:rPr lang="en-US" sz="2200" dirty="0"/>
              <a:t>10-g Monofilament -  protective sense</a:t>
            </a:r>
          </a:p>
          <a:p>
            <a:pPr lvl="3"/>
            <a:r>
              <a:rPr lang="en-US" sz="2200" dirty="0"/>
              <a:t>Pinprick &amp; temperature - small nerve fiber</a:t>
            </a:r>
          </a:p>
          <a:p>
            <a:pPr lvl="3"/>
            <a:r>
              <a:rPr lang="en-US" sz="2200" dirty="0"/>
              <a:t> Reflexes &amp; vibration – Large nerves</a:t>
            </a:r>
          </a:p>
          <a:p>
            <a:pPr lvl="1"/>
            <a:r>
              <a:rPr lang="en-US" sz="3000" dirty="0"/>
              <a:t>Assess and treat to reduce pain and symptoms to improve quality of life.</a:t>
            </a:r>
          </a:p>
          <a:p>
            <a:pPr lvl="2"/>
            <a:endParaRPr lang="en-US" sz="2600" dirty="0"/>
          </a:p>
        </p:txBody>
      </p:sp>
      <p:pic>
        <p:nvPicPr>
          <p:cNvPr id="4" name="Picture 3"/>
          <p:cNvPicPr>
            <a:picLocks noChangeAspect="1"/>
          </p:cNvPicPr>
          <p:nvPr/>
        </p:nvPicPr>
        <p:blipFill>
          <a:blip r:embed="rId3"/>
          <a:stretch>
            <a:fillRect/>
          </a:stretch>
        </p:blipFill>
        <p:spPr>
          <a:xfrm>
            <a:off x="6445983" y="1219200"/>
            <a:ext cx="2270125" cy="1676400"/>
          </a:xfrm>
          <a:prstGeom prst="rect">
            <a:avLst/>
          </a:prstGeom>
        </p:spPr>
      </p:pic>
      <p:sp>
        <p:nvSpPr>
          <p:cNvPr id="5" name="TextBox 4">
            <a:extLst>
              <a:ext uri="{FF2B5EF4-FFF2-40B4-BE49-F238E27FC236}">
                <a16:creationId xmlns:a16="http://schemas.microsoft.com/office/drawing/2014/main" id="{D467E89C-7038-E445-CA7B-5D52EE58B36D}"/>
              </a:ext>
            </a:extLst>
          </p:cNvPr>
          <p:cNvSpPr txBox="1"/>
          <p:nvPr/>
        </p:nvSpPr>
        <p:spPr>
          <a:xfrm>
            <a:off x="6445983" y="3124200"/>
            <a:ext cx="2164617" cy="1200329"/>
          </a:xfrm>
          <a:prstGeom prst="rect">
            <a:avLst/>
          </a:prstGeom>
          <a:noFill/>
        </p:spPr>
        <p:txBody>
          <a:bodyPr wrap="square" rtlCol="0">
            <a:spAutoFit/>
          </a:bodyPr>
          <a:lstStyle/>
          <a:p>
            <a:pPr algn="ctr"/>
            <a:r>
              <a:rPr lang="en-US" sz="2400" dirty="0">
                <a:solidFill>
                  <a:srgbClr val="0070C0"/>
                </a:solidFill>
                <a:latin typeface="Tenorite" panose="020F0502020204030204" pitchFamily="2" charset="0"/>
              </a:rPr>
              <a:t>Avoid opioids for pain management </a:t>
            </a:r>
          </a:p>
        </p:txBody>
      </p:sp>
      <p:pic>
        <p:nvPicPr>
          <p:cNvPr id="6" name="Picture 5">
            <a:extLst>
              <a:ext uri="{FF2B5EF4-FFF2-40B4-BE49-F238E27FC236}">
                <a16:creationId xmlns:a16="http://schemas.microsoft.com/office/drawing/2014/main" id="{593E6A72-A77C-96F7-5F56-C38735AD4BED}"/>
              </a:ext>
            </a:extLst>
          </p:cNvPr>
          <p:cNvPicPr>
            <a:picLocks noChangeAspect="1"/>
          </p:cNvPicPr>
          <p:nvPr/>
        </p:nvPicPr>
        <p:blipFill>
          <a:blip r:embed="rId4"/>
          <a:stretch>
            <a:fillRect/>
          </a:stretch>
        </p:blipFill>
        <p:spPr>
          <a:xfrm>
            <a:off x="5857436" y="6117154"/>
            <a:ext cx="3143689" cy="676369"/>
          </a:xfrm>
          <a:prstGeom prst="rect">
            <a:avLst/>
          </a:prstGeom>
        </p:spPr>
      </p:pic>
    </p:spTree>
    <p:custDataLst>
      <p:tags r:id="rId1"/>
    </p:custDataLst>
    <p:extLst>
      <p:ext uri="{BB962C8B-B14F-4D97-AF65-F5344CB8AC3E}">
        <p14:creationId xmlns:p14="http://schemas.microsoft.com/office/powerpoint/2010/main" val="39834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20868952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19843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8" name="Picture 7">
            <a:extLst>
              <a:ext uri="{FF2B5EF4-FFF2-40B4-BE49-F238E27FC236}">
                <a16:creationId xmlns:a16="http://schemas.microsoft.com/office/drawing/2014/main" id="{5BD87DE4-9C3E-7FEC-89B4-ACA7B592CFBA}"/>
              </a:ext>
            </a:extLst>
          </p:cNvPr>
          <p:cNvPicPr>
            <a:picLocks noChangeAspect="1"/>
          </p:cNvPicPr>
          <p:nvPr/>
        </p:nvPicPr>
        <p:blipFill>
          <a:blip r:embed="rId3"/>
          <a:stretch>
            <a:fillRect/>
          </a:stretch>
        </p:blipFill>
        <p:spPr>
          <a:xfrm>
            <a:off x="5197925" y="6136194"/>
            <a:ext cx="3143689" cy="676369"/>
          </a:xfrm>
          <a:prstGeom prst="rect">
            <a:avLst/>
          </a:prstGeom>
        </p:spPr>
      </p:pic>
    </p:spTree>
    <p:extLst>
      <p:ext uri="{BB962C8B-B14F-4D97-AF65-F5344CB8AC3E}">
        <p14:creationId xmlns:p14="http://schemas.microsoft.com/office/powerpoint/2010/main" val="20440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pic>
        <p:nvPicPr>
          <p:cNvPr id="9" name="Picture 8">
            <a:extLst>
              <a:ext uri="{FF2B5EF4-FFF2-40B4-BE49-F238E27FC236}">
                <a16:creationId xmlns:a16="http://schemas.microsoft.com/office/drawing/2014/main" id="{13AE1201-BDC7-08E3-F2BF-4D9ECE3F1A36}"/>
              </a:ext>
            </a:extLst>
          </p:cNvPr>
          <p:cNvPicPr>
            <a:picLocks noChangeAspect="1"/>
          </p:cNvPicPr>
          <p:nvPr/>
        </p:nvPicPr>
        <p:blipFill>
          <a:blip r:embed="rId3"/>
          <a:stretch>
            <a:fillRect/>
          </a:stretch>
        </p:blipFill>
        <p:spPr>
          <a:xfrm>
            <a:off x="906179" y="6210469"/>
            <a:ext cx="2599021" cy="559183"/>
          </a:xfrm>
          <a:prstGeom prst="rect">
            <a:avLst/>
          </a:prstGeom>
        </p:spPr>
      </p:pic>
    </p:spTree>
    <p:extLst>
      <p:ext uri="{BB962C8B-B14F-4D97-AF65-F5344CB8AC3E}">
        <p14:creationId xmlns:p14="http://schemas.microsoft.com/office/powerpoint/2010/main" val="109768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84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739314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7" name="Picture 6">
            <a:extLst>
              <a:ext uri="{FF2B5EF4-FFF2-40B4-BE49-F238E27FC236}">
                <a16:creationId xmlns:a16="http://schemas.microsoft.com/office/drawing/2014/main" id="{8F3F6CB4-A40B-B553-B410-7380DA0D53B6}"/>
              </a:ext>
            </a:extLst>
          </p:cNvPr>
          <p:cNvPicPr>
            <a:picLocks noChangeAspect="1"/>
          </p:cNvPicPr>
          <p:nvPr/>
        </p:nvPicPr>
        <p:blipFill>
          <a:blip r:embed="rId2"/>
          <a:stretch>
            <a:fillRect/>
          </a:stretch>
        </p:blipFill>
        <p:spPr>
          <a:xfrm>
            <a:off x="257357" y="47490"/>
            <a:ext cx="5590993" cy="6763019"/>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C8441B4-E69E-C837-0365-2A8010A75705}"/>
                  </a:ext>
                </a:extLst>
              </p14:cNvPr>
              <p14:cNvContentPartPr/>
              <p14:nvPr/>
            </p14:nvContentPartPr>
            <p14:xfrm>
              <a:off x="3734800" y="6521717"/>
              <a:ext cx="360" cy="360"/>
            </p14:xfrm>
          </p:contentPart>
        </mc:Choice>
        <mc:Fallback xmlns="">
          <p:pic>
            <p:nvPicPr>
              <p:cNvPr id="6" name="Ink 5">
                <a:extLst>
                  <a:ext uri="{FF2B5EF4-FFF2-40B4-BE49-F238E27FC236}">
                    <a16:creationId xmlns:a16="http://schemas.microsoft.com/office/drawing/2014/main" id="{AC8441B4-E69E-C837-0365-2A8010A75705}"/>
                  </a:ext>
                </a:extLst>
              </p:cNvPr>
              <p:cNvPicPr/>
              <p:nvPr/>
            </p:nvPicPr>
            <p:blipFill>
              <a:blip r:embed="rId5"/>
              <a:stretch>
                <a:fillRect/>
              </a:stretch>
            </p:blipFill>
            <p:spPr>
              <a:xfrm>
                <a:off x="3680800" y="641407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A659ABF-00CA-8C63-F767-EF4E9308F7EB}"/>
                  </a:ext>
                </a:extLst>
              </p14:cNvPr>
              <p14:cNvContentPartPr/>
              <p14:nvPr/>
            </p14:nvContentPartPr>
            <p14:xfrm>
              <a:off x="3679360" y="6469157"/>
              <a:ext cx="1486440" cy="19800"/>
            </p14:xfrm>
          </p:contentPart>
        </mc:Choice>
        <mc:Fallback xmlns="">
          <p:pic>
            <p:nvPicPr>
              <p:cNvPr id="8" name="Ink 7">
                <a:extLst>
                  <a:ext uri="{FF2B5EF4-FFF2-40B4-BE49-F238E27FC236}">
                    <a16:creationId xmlns:a16="http://schemas.microsoft.com/office/drawing/2014/main" id="{9A659ABF-00CA-8C63-F767-EF4E9308F7EB}"/>
                  </a:ext>
                </a:extLst>
              </p:cNvPr>
              <p:cNvPicPr/>
              <p:nvPr/>
            </p:nvPicPr>
            <p:blipFill>
              <a:blip r:embed="rId7"/>
              <a:stretch>
                <a:fillRect/>
              </a:stretch>
            </p:blipFill>
            <p:spPr>
              <a:xfrm>
                <a:off x="3625360" y="6361517"/>
                <a:ext cx="15940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7778538-2CA7-0F15-E47F-15AD6DBBA4B6}"/>
                  </a:ext>
                </a:extLst>
              </p14:cNvPr>
              <p14:cNvContentPartPr/>
              <p14:nvPr/>
            </p14:nvContentPartPr>
            <p14:xfrm>
              <a:off x="3745600" y="6643037"/>
              <a:ext cx="1938960" cy="77760"/>
            </p14:xfrm>
          </p:contentPart>
        </mc:Choice>
        <mc:Fallback xmlns="">
          <p:pic>
            <p:nvPicPr>
              <p:cNvPr id="9" name="Ink 8">
                <a:extLst>
                  <a:ext uri="{FF2B5EF4-FFF2-40B4-BE49-F238E27FC236}">
                    <a16:creationId xmlns:a16="http://schemas.microsoft.com/office/drawing/2014/main" id="{17778538-2CA7-0F15-E47F-15AD6DBBA4B6}"/>
                  </a:ext>
                </a:extLst>
              </p:cNvPr>
              <p:cNvPicPr/>
              <p:nvPr/>
            </p:nvPicPr>
            <p:blipFill>
              <a:blip r:embed="rId9"/>
              <a:stretch>
                <a:fillRect/>
              </a:stretch>
            </p:blipFill>
            <p:spPr>
              <a:xfrm>
                <a:off x="3691600" y="6535397"/>
                <a:ext cx="20466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E0F58D6D-D1DA-0AB9-A805-78577B53AC69}"/>
                  </a:ext>
                </a:extLst>
              </p14:cNvPr>
              <p14:cNvContentPartPr/>
              <p14:nvPr/>
            </p14:nvContentPartPr>
            <p14:xfrm>
              <a:off x="1508920" y="6356477"/>
              <a:ext cx="924840" cy="68040"/>
            </p14:xfrm>
          </p:contentPart>
        </mc:Choice>
        <mc:Fallback xmlns="">
          <p:pic>
            <p:nvPicPr>
              <p:cNvPr id="10" name="Ink 9">
                <a:extLst>
                  <a:ext uri="{FF2B5EF4-FFF2-40B4-BE49-F238E27FC236}">
                    <a16:creationId xmlns:a16="http://schemas.microsoft.com/office/drawing/2014/main" id="{E0F58D6D-D1DA-0AB9-A805-78577B53AC69}"/>
                  </a:ext>
                </a:extLst>
              </p:cNvPr>
              <p:cNvPicPr/>
              <p:nvPr/>
            </p:nvPicPr>
            <p:blipFill>
              <a:blip r:embed="rId11"/>
              <a:stretch>
                <a:fillRect/>
              </a:stretch>
            </p:blipFill>
            <p:spPr>
              <a:xfrm>
                <a:off x="1455280" y="6248837"/>
                <a:ext cx="103248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353CA02F-9621-A1E8-687B-B45A7C47D5D9}"/>
                  </a:ext>
                </a:extLst>
              </p14:cNvPr>
              <p14:cNvContentPartPr/>
              <p14:nvPr/>
            </p14:nvContentPartPr>
            <p14:xfrm>
              <a:off x="1498120" y="6631877"/>
              <a:ext cx="770760" cy="67320"/>
            </p14:xfrm>
          </p:contentPart>
        </mc:Choice>
        <mc:Fallback xmlns="">
          <p:pic>
            <p:nvPicPr>
              <p:cNvPr id="11" name="Ink 10">
                <a:extLst>
                  <a:ext uri="{FF2B5EF4-FFF2-40B4-BE49-F238E27FC236}">
                    <a16:creationId xmlns:a16="http://schemas.microsoft.com/office/drawing/2014/main" id="{353CA02F-9621-A1E8-687B-B45A7C47D5D9}"/>
                  </a:ext>
                </a:extLst>
              </p:cNvPr>
              <p:cNvPicPr/>
              <p:nvPr/>
            </p:nvPicPr>
            <p:blipFill>
              <a:blip r:embed="rId13"/>
              <a:stretch>
                <a:fillRect/>
              </a:stretch>
            </p:blipFill>
            <p:spPr>
              <a:xfrm>
                <a:off x="1444480" y="6523877"/>
                <a:ext cx="878400" cy="282960"/>
              </a:xfrm>
              <a:prstGeom prst="rect">
                <a:avLst/>
              </a:prstGeom>
            </p:spPr>
          </p:pic>
        </mc:Fallback>
      </mc:AlternateContent>
    </p:spTree>
    <p:extLst>
      <p:ext uri="{BB962C8B-B14F-4D97-AF65-F5344CB8AC3E}">
        <p14:creationId xmlns:p14="http://schemas.microsoft.com/office/powerpoint/2010/main" val="423155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E4C18EAB-52B6-3AAB-9AF7-90AA0BBE4140}"/>
              </a:ext>
            </a:extLst>
          </p:cNvPr>
          <p:cNvPicPr>
            <a:picLocks noChangeAspect="1"/>
          </p:cNvPicPr>
          <p:nvPr/>
        </p:nvPicPr>
        <p:blipFill>
          <a:blip r:embed="rId3"/>
          <a:stretch>
            <a:fillRect/>
          </a:stretch>
        </p:blipFill>
        <p:spPr>
          <a:xfrm>
            <a:off x="345410" y="916236"/>
            <a:ext cx="8453179" cy="5867400"/>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Acetaminophen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42427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114993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3594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18361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13673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nerve cell">
            <a:extLst>
              <a:ext uri="{FF2B5EF4-FFF2-40B4-BE49-F238E27FC236}">
                <a16:creationId xmlns:a16="http://schemas.microsoft.com/office/drawing/2014/main" id="{BEC893FB-981C-69BE-560F-2BB6F4ED5595}"/>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4A58F0EC-9154-4A78-B69F-8F02B95B2ABC}"/>
              </a:ext>
            </a:extLst>
          </p:cNvPr>
          <p:cNvSpPr>
            <a:spLocks noGrp="1"/>
          </p:cNvSpPr>
          <p:nvPr>
            <p:ph type="title"/>
          </p:nvPr>
        </p:nvSpPr>
        <p:spPr/>
        <p:txBody>
          <a:bodyPr/>
          <a:lstStyle/>
          <a:p>
            <a:r>
              <a:rPr lang="en-US" dirty="0"/>
              <a:t>Autonomic Neuropathy</a:t>
            </a:r>
          </a:p>
        </p:txBody>
      </p:sp>
      <p:sp>
        <p:nvSpPr>
          <p:cNvPr id="6" name="Content Placeholder 5">
            <a:extLst>
              <a:ext uri="{FF2B5EF4-FFF2-40B4-BE49-F238E27FC236}">
                <a16:creationId xmlns:a16="http://schemas.microsoft.com/office/drawing/2014/main" id="{1DEF9E5A-0B33-4B2E-859F-3CC1C9B31D7D}"/>
              </a:ext>
            </a:extLst>
          </p:cNvPr>
          <p:cNvSpPr txBox="1">
            <a:spLocks noGrp="1"/>
          </p:cNvSpPr>
          <p:nvPr>
            <p:ph sz="quarter" idx="1"/>
          </p:nvPr>
        </p:nvSpPr>
        <p:spPr>
          <a:xfrm>
            <a:off x="457200" y="1237696"/>
            <a:ext cx="5715000" cy="4909036"/>
          </a:xfrm>
          <a:prstGeom prst="rect">
            <a:avLst/>
          </a:prstGeom>
          <a:noFill/>
        </p:spPr>
        <p:txBody>
          <a:bodyPr wrap="square" rtlCol="0">
            <a:spAutoFit/>
          </a:bodyPr>
          <a:lstStyle/>
          <a:p>
            <a:r>
              <a:rPr lang="en-US" sz="2800" dirty="0"/>
              <a:t>A condition that causes nerve damage to the autonomic nervous system which is in charge of digestion, sexual function, heart rate, and the adrenergic flight or fight response. </a:t>
            </a:r>
          </a:p>
          <a:p>
            <a:r>
              <a:rPr lang="en-US" sz="2800" dirty="0"/>
              <a:t>The autonomic nervous system also “oversees” the energy-conserving parasympathetic response including bladder control, heart rate slowing, eye pupil constriction, and more.</a:t>
            </a:r>
          </a:p>
        </p:txBody>
      </p:sp>
    </p:spTree>
    <p:extLst>
      <p:ext uri="{BB962C8B-B14F-4D97-AF65-F5344CB8AC3E}">
        <p14:creationId xmlns:p14="http://schemas.microsoft.com/office/powerpoint/2010/main" val="368599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3975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841808"/>
          </a:xfrm>
        </p:spPr>
        <p:txBody>
          <a:bodyPr>
            <a:normAutofit lnSpcReduction="10000"/>
          </a:bodyPr>
          <a:lstStyle/>
          <a:p>
            <a:pPr eaLnBrk="1" hangingPunct="1">
              <a:lnSpc>
                <a:spcPct val="90000"/>
              </a:lnSpc>
            </a:pPr>
            <a:r>
              <a:rPr lang="en-US" sz="3600" dirty="0"/>
              <a:t>20-30 years             trice daily</a:t>
            </a:r>
          </a:p>
          <a:p>
            <a:pPr eaLnBrk="1" hangingPunct="1">
              <a:lnSpc>
                <a:spcPct val="90000"/>
              </a:lnSpc>
            </a:pPr>
            <a:r>
              <a:rPr lang="en-US" sz="3600" dirty="0"/>
              <a:t>30-40 years             tri weekly</a:t>
            </a:r>
          </a:p>
          <a:p>
            <a:pPr eaLnBrk="1" hangingPunct="1">
              <a:lnSpc>
                <a:spcPct val="90000"/>
              </a:lnSpc>
            </a:pPr>
            <a:r>
              <a:rPr lang="en-US" sz="3600" dirty="0"/>
              <a:t>40-50 years             try weekly</a:t>
            </a:r>
          </a:p>
          <a:p>
            <a:pPr eaLnBrk="1" hangingPunct="1">
              <a:lnSpc>
                <a:spcPct val="90000"/>
              </a:lnSpc>
            </a:pPr>
            <a:r>
              <a:rPr lang="en-US" sz="3600" dirty="0"/>
              <a:t>50-60 years             try weakly</a:t>
            </a:r>
          </a:p>
          <a:p>
            <a:pPr eaLnBrk="1" hangingPunct="1">
              <a:lnSpc>
                <a:spcPct val="90000"/>
              </a:lnSpc>
            </a:pPr>
            <a:r>
              <a:rPr lang="en-US" sz="3600" dirty="0"/>
              <a:t>60-70 years             try oysters</a:t>
            </a:r>
          </a:p>
          <a:p>
            <a:pPr eaLnBrk="1" hangingPunct="1">
              <a:lnSpc>
                <a:spcPct val="90000"/>
              </a:lnSpc>
            </a:pPr>
            <a:r>
              <a:rPr lang="en-US" sz="3600" dirty="0"/>
              <a:t>70-80 years             try anything</a:t>
            </a:r>
          </a:p>
          <a:p>
            <a:pPr eaLnBrk="1" hangingPunct="1">
              <a:lnSpc>
                <a:spcPct val="90000"/>
              </a:lnSpc>
            </a:pPr>
            <a:r>
              <a:rPr lang="en-US" sz="3600" dirty="0"/>
              <a:t>80-90 years             try to remember</a:t>
            </a:r>
          </a:p>
          <a:p>
            <a:pPr eaLnBrk="1" hangingPunct="1">
              <a:lnSpc>
                <a:spcPct val="90000"/>
              </a:lnSpc>
              <a:buFont typeface="Wingdings" panose="05000000000000000000" pitchFamily="2" charset="2"/>
              <a:buNone/>
            </a:pPr>
            <a:r>
              <a:rPr lang="en-US" sz="36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909" y="1600200"/>
            <a:ext cx="1839316" cy="1028700"/>
          </a:xfrm>
          <a:prstGeom prst="rect">
            <a:avLst/>
          </a:prstGeom>
        </p:spPr>
      </p:pic>
    </p:spTree>
    <p:custDataLst>
      <p:tags r:id="rId1"/>
    </p:custDataLst>
    <p:extLst>
      <p:ext uri="{BB962C8B-B14F-4D97-AF65-F5344CB8AC3E}">
        <p14:creationId xmlns:p14="http://schemas.microsoft.com/office/powerpoint/2010/main" val="290404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11301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71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 &amp; Biosimilars</a:t>
            </a:r>
          </a:p>
        </p:txBody>
      </p:sp>
      <p:sp>
        <p:nvSpPr>
          <p:cNvPr id="3" name="Content Placeholder 2"/>
          <p:cNvSpPr>
            <a:spLocks noGrp="1"/>
          </p:cNvSpPr>
          <p:nvPr>
            <p:ph sz="quarter" idx="1"/>
          </p:nvPr>
        </p:nvSpPr>
        <p:spPr>
          <a:xfrm>
            <a:off x="314358" y="1364698"/>
            <a:ext cx="6361693" cy="5467069"/>
          </a:xfrm>
        </p:spPr>
        <p:txBody>
          <a:bodyPr>
            <a:normAutofit fontScale="92500" lnSpcReduction="10000"/>
          </a:bodyPr>
          <a:lstStyle/>
          <a:p>
            <a:pPr>
              <a:lnSpc>
                <a:spcPct val="110000"/>
              </a:lnSpc>
            </a:pPr>
            <a:r>
              <a:rPr lang="en-US" sz="2800" dirty="0">
                <a:solidFill>
                  <a:srgbClr val="000000"/>
                </a:solidFill>
              </a:rPr>
              <a:t>These follow-on insulin products </a:t>
            </a:r>
            <a:r>
              <a:rPr lang="en-US" sz="2800" u="sng" dirty="0">
                <a:solidFill>
                  <a:srgbClr val="000000"/>
                </a:solidFill>
              </a:rPr>
              <a:t>require</a:t>
            </a:r>
            <a:r>
              <a:rPr lang="en-US" sz="2800" dirty="0">
                <a:solidFill>
                  <a:srgbClr val="000000"/>
                </a:solidFill>
              </a:rPr>
              <a:t> a separate prescription (not directly interchangeable):</a:t>
            </a:r>
          </a:p>
          <a:p>
            <a:pPr lvl="1">
              <a:lnSpc>
                <a:spcPct val="110000"/>
              </a:lnSpc>
            </a:pPr>
            <a:r>
              <a:rPr lang="en-US" sz="2000" dirty="0">
                <a:solidFill>
                  <a:srgbClr val="000000"/>
                </a:solidFill>
              </a:rPr>
              <a:t>Insulin glargine (Lantus), follow-on product (</a:t>
            </a:r>
            <a:r>
              <a:rPr lang="en-US" sz="2000" dirty="0" err="1">
                <a:solidFill>
                  <a:srgbClr val="000000"/>
                </a:solidFill>
              </a:rPr>
              <a:t>Basaglar</a:t>
            </a:r>
            <a:r>
              <a:rPr lang="en-US" sz="2000" dirty="0">
                <a:solidFill>
                  <a:srgbClr val="000000"/>
                </a:solidFill>
              </a:rPr>
              <a:t>)</a:t>
            </a:r>
          </a:p>
          <a:p>
            <a:pPr lvl="1">
              <a:lnSpc>
                <a:spcPct val="110000"/>
              </a:lnSpc>
            </a:pPr>
            <a:r>
              <a:rPr lang="en-US" sz="2000" dirty="0">
                <a:solidFill>
                  <a:srgbClr val="000000"/>
                </a:solidFill>
              </a:rPr>
              <a:t>Insulin lispro (Humalog), follow-on product (</a:t>
            </a:r>
            <a:r>
              <a:rPr lang="en-US" sz="2000" dirty="0" err="1">
                <a:solidFill>
                  <a:srgbClr val="000000"/>
                </a:solidFill>
              </a:rPr>
              <a:t>Admelog</a:t>
            </a:r>
            <a:r>
              <a:rPr lang="en-US" sz="2000" dirty="0">
                <a:solidFill>
                  <a:srgbClr val="000000"/>
                </a:solidFill>
              </a:rPr>
              <a:t>)</a:t>
            </a:r>
          </a:p>
          <a:p>
            <a:pPr>
              <a:lnSpc>
                <a:spcPct val="110000"/>
              </a:lnSpc>
            </a:pPr>
            <a:r>
              <a:rPr lang="en-US" sz="2800" dirty="0">
                <a:solidFill>
                  <a:srgbClr val="000000"/>
                </a:solidFill>
              </a:rPr>
              <a:t>However, these have demonstrated bioequivalence and are interchangeable with the reference product:</a:t>
            </a:r>
          </a:p>
          <a:p>
            <a:pPr lvl="1">
              <a:lnSpc>
                <a:spcPct val="110000"/>
              </a:lnSpc>
            </a:pPr>
            <a:r>
              <a:rPr lang="en-US" sz="2000" dirty="0">
                <a:solidFill>
                  <a:srgbClr val="000000"/>
                </a:solidFill>
              </a:rPr>
              <a:t>Insulin glargine-</a:t>
            </a:r>
            <a:r>
              <a:rPr lang="en-US" sz="2000" dirty="0" err="1">
                <a:solidFill>
                  <a:srgbClr val="000000"/>
                </a:solidFill>
              </a:rPr>
              <a:t>yfgn</a:t>
            </a:r>
            <a:r>
              <a:rPr lang="en-US" sz="2000" dirty="0">
                <a:solidFill>
                  <a:srgbClr val="000000"/>
                </a:solidFill>
              </a:rPr>
              <a:t> (</a:t>
            </a:r>
            <a:r>
              <a:rPr lang="en-US" sz="2000" dirty="0" err="1">
                <a:solidFill>
                  <a:srgbClr val="000000"/>
                </a:solidFill>
              </a:rPr>
              <a:t>Semglee</a:t>
            </a:r>
            <a:r>
              <a:rPr lang="en-US" sz="2000" dirty="0">
                <a:solidFill>
                  <a:srgbClr val="000000"/>
                </a:solidFill>
              </a:rPr>
              <a:t>) interchangeable with Lantus</a:t>
            </a:r>
          </a:p>
          <a:p>
            <a:pPr lvl="1">
              <a:lnSpc>
                <a:spcPct val="110000"/>
              </a:lnSpc>
            </a:pPr>
            <a:r>
              <a:rPr lang="en-US" sz="2000" dirty="0">
                <a:solidFill>
                  <a:srgbClr val="000000"/>
                </a:solidFill>
              </a:rPr>
              <a:t>Insulin glargine-</a:t>
            </a:r>
            <a:r>
              <a:rPr lang="en-US" sz="2000" dirty="0" err="1">
                <a:solidFill>
                  <a:srgbClr val="000000"/>
                </a:solidFill>
              </a:rPr>
              <a:t>aglr</a:t>
            </a:r>
            <a:r>
              <a:rPr lang="en-US" sz="2000" dirty="0">
                <a:solidFill>
                  <a:srgbClr val="000000"/>
                </a:solidFill>
              </a:rPr>
              <a:t> (</a:t>
            </a:r>
            <a:r>
              <a:rPr lang="en-US" sz="2000" dirty="0" err="1">
                <a:solidFill>
                  <a:srgbClr val="000000"/>
                </a:solidFill>
              </a:rPr>
              <a:t>Rezvoglar</a:t>
            </a:r>
            <a:r>
              <a:rPr lang="en-US" sz="2000" dirty="0">
                <a:solidFill>
                  <a:srgbClr val="000000"/>
                </a:solidFill>
              </a:rPr>
              <a:t>) interchangeable with Lantus</a:t>
            </a:r>
          </a:p>
          <a:p>
            <a:pPr lvl="1">
              <a:lnSpc>
                <a:spcPct val="110000"/>
              </a:lnSpc>
            </a:pPr>
            <a:r>
              <a:rPr lang="en-US" sz="2000" dirty="0">
                <a:solidFill>
                  <a:srgbClr val="000000"/>
                </a:solidFill>
              </a:rPr>
              <a:t>Insulin aspart-</a:t>
            </a:r>
            <a:r>
              <a:rPr lang="en-US" sz="2000" dirty="0" err="1">
                <a:solidFill>
                  <a:srgbClr val="000000"/>
                </a:solidFill>
              </a:rPr>
              <a:t>szjj</a:t>
            </a:r>
            <a:r>
              <a:rPr lang="en-US" sz="2000" dirty="0">
                <a:solidFill>
                  <a:srgbClr val="000000"/>
                </a:solidFill>
              </a:rPr>
              <a:t> (</a:t>
            </a:r>
            <a:r>
              <a:rPr lang="en-US" sz="2000" dirty="0" err="1">
                <a:solidFill>
                  <a:srgbClr val="000000"/>
                </a:solidFill>
              </a:rPr>
              <a:t>Merilog</a:t>
            </a:r>
            <a:r>
              <a:rPr lang="en-US" sz="2000" dirty="0">
                <a:solidFill>
                  <a:srgbClr val="000000"/>
                </a:solidFill>
              </a:rPr>
              <a:t>)  and insulin aspart-</a:t>
            </a:r>
            <a:r>
              <a:rPr lang="en-US" sz="2000" dirty="0" err="1">
                <a:solidFill>
                  <a:srgbClr val="000000"/>
                </a:solidFill>
              </a:rPr>
              <a:t>xjhz</a:t>
            </a:r>
            <a:r>
              <a:rPr lang="en-US" sz="2000" dirty="0">
                <a:solidFill>
                  <a:srgbClr val="000000"/>
                </a:solidFill>
              </a:rPr>
              <a:t> (Kirsty) interchangeable with Novolog </a:t>
            </a:r>
          </a:p>
          <a:p>
            <a:pPr marL="0" indent="0">
              <a:lnSpc>
                <a:spcPct val="110000"/>
              </a:lnSpc>
              <a:buNone/>
            </a:pPr>
            <a:endParaRPr lang="en-US" sz="2400" dirty="0"/>
          </a:p>
        </p:txBody>
      </p:sp>
      <p:pic>
        <p:nvPicPr>
          <p:cNvPr id="7" name="Picture 6"/>
          <p:cNvPicPr>
            <a:picLocks noChangeAspect="1"/>
          </p:cNvPicPr>
          <p:nvPr/>
        </p:nvPicPr>
        <p:blipFill>
          <a:blip r:embed="rId4"/>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7239000" y="5611232"/>
            <a:ext cx="159064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5"/>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14535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04DE-30DD-2D91-A3B2-19E3031B7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9C4A6-1E6F-A786-631B-92EA4E6B3382}"/>
              </a:ext>
            </a:extLst>
          </p:cNvPr>
          <p:cNvSpPr>
            <a:spLocks noGrp="1"/>
          </p:cNvSpPr>
          <p:nvPr>
            <p:ph type="title"/>
          </p:nvPr>
        </p:nvSpPr>
        <p:spPr/>
        <p:txBody>
          <a:bodyPr/>
          <a:lstStyle/>
          <a:p>
            <a:r>
              <a:rPr lang="en-US"/>
              <a:t>Assess Sexual </a:t>
            </a:r>
            <a:r>
              <a:rPr lang="en-US" dirty="0"/>
              <a:t>Health</a:t>
            </a:r>
          </a:p>
        </p:txBody>
      </p:sp>
      <p:pic>
        <p:nvPicPr>
          <p:cNvPr id="7" name="Content Placeholder 6" descr="Woman wearing sportswear">
            <a:extLst>
              <a:ext uri="{FF2B5EF4-FFF2-40B4-BE49-F238E27FC236}">
                <a16:creationId xmlns:a16="http://schemas.microsoft.com/office/drawing/2014/main" id="{BEBC5EA4-6552-62AA-B214-D655FE9CD9A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858189" y="1234272"/>
            <a:ext cx="2971801" cy="1981200"/>
          </a:xfrm>
        </p:spPr>
      </p:pic>
      <p:sp>
        <p:nvSpPr>
          <p:cNvPr id="4" name="Content Placeholder 3">
            <a:extLst>
              <a:ext uri="{FF2B5EF4-FFF2-40B4-BE49-F238E27FC236}">
                <a16:creationId xmlns:a16="http://schemas.microsoft.com/office/drawing/2014/main" id="{6867890B-DC1D-6014-7684-F32C50FDF059}"/>
              </a:ext>
            </a:extLst>
          </p:cNvPr>
          <p:cNvSpPr>
            <a:spLocks noGrp="1"/>
          </p:cNvSpPr>
          <p:nvPr>
            <p:ph sz="quarter" idx="2"/>
          </p:nvPr>
        </p:nvSpPr>
        <p:spPr>
          <a:xfrm>
            <a:off x="457200" y="1224224"/>
            <a:ext cx="5410200" cy="5410200"/>
          </a:xfrm>
        </p:spPr>
        <p:txBody>
          <a:bodyPr>
            <a:noAutofit/>
          </a:bodyPr>
          <a:lstStyle/>
          <a:p>
            <a:r>
              <a:rPr lang="en-US" sz="2400" dirty="0"/>
              <a:t>In women with diabetes or prediabetes, assess sexual health:</a:t>
            </a:r>
          </a:p>
          <a:p>
            <a:pPr>
              <a:lnSpc>
                <a:spcPct val="120000"/>
              </a:lnSpc>
            </a:pPr>
            <a:r>
              <a:rPr lang="en-US" sz="2200" b="0" i="0" dirty="0">
                <a:solidFill>
                  <a:srgbClr val="383636"/>
                </a:solidFill>
                <a:effectLst/>
                <a:latin typeface="Helvetica Neue"/>
              </a:rPr>
              <a:t>33% reported female sexual dysfunction (FSD)</a:t>
            </a:r>
            <a:endParaRPr lang="en-US" sz="2200" dirty="0"/>
          </a:p>
          <a:p>
            <a:pPr>
              <a:lnSpc>
                <a:spcPct val="120000"/>
              </a:lnSpc>
            </a:pPr>
            <a:r>
              <a:rPr lang="en-US" sz="2200" dirty="0"/>
              <a:t>Screen for desire (libido), arousal, orgasm difficulties, particularly in those with depression and/or anxiety and those with recurrent urinary tract infections. </a:t>
            </a:r>
          </a:p>
          <a:p>
            <a:pPr>
              <a:lnSpc>
                <a:spcPct val="120000"/>
              </a:lnSpc>
            </a:pPr>
            <a:r>
              <a:rPr lang="en-US" sz="2200" dirty="0"/>
              <a:t>In postmenopausal women - screen for symptoms and/or signs of genitourinary syndrome of menopause, including vaginal dryness and dyspareunia</a:t>
            </a:r>
            <a:r>
              <a:rPr lang="en-US" sz="2000" dirty="0"/>
              <a:t>.</a:t>
            </a:r>
          </a:p>
        </p:txBody>
      </p:sp>
    </p:spTree>
    <p:extLst>
      <p:ext uri="{BB962C8B-B14F-4D97-AF65-F5344CB8AC3E}">
        <p14:creationId xmlns:p14="http://schemas.microsoft.com/office/powerpoint/2010/main" val="408139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550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2" y="1295400"/>
            <a:ext cx="4571999" cy="3224789"/>
          </a:xfrm>
        </p:spPr>
        <p:txBody>
          <a:bodyPr>
            <a:normAutofit fontScale="550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sp>
        <p:nvSpPr>
          <p:cNvPr id="5" name="Rectangle 4">
            <a:extLst>
              <a:ext uri="{FF2B5EF4-FFF2-40B4-BE49-F238E27FC236}">
                <a16:creationId xmlns:a16="http://schemas.microsoft.com/office/drawing/2014/main" id="{E4577C61-624F-4617-BA9F-870956BE7BBA}"/>
              </a:ext>
            </a:extLst>
          </p:cNvPr>
          <p:cNvSpPr/>
          <p:nvPr/>
        </p:nvSpPr>
        <p:spPr>
          <a:xfrm>
            <a:off x="4724400" y="5214435"/>
            <a:ext cx="3962400" cy="1569660"/>
          </a:xfrm>
          <a:prstGeom prst="rect">
            <a:avLst/>
          </a:prstGeom>
        </p:spPr>
        <p:txBody>
          <a:bodyPr wrap="square">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pic>
        <p:nvPicPr>
          <p:cNvPr id="6" name="Picture 5" descr="Two people sitting at café table">
            <a:extLst>
              <a:ext uri="{FF2B5EF4-FFF2-40B4-BE49-F238E27FC236}">
                <a16:creationId xmlns:a16="http://schemas.microsoft.com/office/drawing/2014/main" id="{4F8A0BC6-8A21-B85F-B353-A06AFA6DD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993" y="3933825"/>
            <a:ext cx="3771829" cy="2514328"/>
          </a:xfrm>
          <a:prstGeom prst="rect">
            <a:avLst/>
          </a:prstGeom>
        </p:spPr>
      </p:pic>
    </p:spTree>
    <p:custDataLst>
      <p:tags r:id="rId1"/>
    </p:custDataLst>
    <p:extLst>
      <p:ext uri="{BB962C8B-B14F-4D97-AF65-F5344CB8AC3E}">
        <p14:creationId xmlns:p14="http://schemas.microsoft.com/office/powerpoint/2010/main" val="35774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1318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85000" lnSpcReduction="20000"/>
          </a:bodyPr>
          <a:lstStyle/>
          <a:p>
            <a:pPr marL="0" indent="0">
              <a:lnSpc>
                <a:spcPct val="120000"/>
              </a:lnSpc>
              <a:buNone/>
            </a:pPr>
            <a:r>
              <a:rPr lang="en-US" b="1" dirty="0">
                <a:solidFill>
                  <a:srgbClr val="12D903"/>
                </a:solidFill>
              </a:rPr>
              <a:t>A</a:t>
            </a:r>
            <a:r>
              <a:rPr lang="en-US" dirty="0"/>
              <a:t> - A1c less than 7%, TIR 70%</a:t>
            </a:r>
          </a:p>
          <a:p>
            <a:pPr marL="0" indent="0">
              <a:lnSpc>
                <a:spcPct val="120000"/>
              </a:lnSpc>
              <a:buNone/>
            </a:pPr>
            <a:r>
              <a:rPr lang="en-US" b="1" dirty="0">
                <a:solidFill>
                  <a:srgbClr val="12D903"/>
                </a:solidFill>
              </a:rPr>
              <a:t>B</a:t>
            </a:r>
            <a:r>
              <a:rPr lang="en-US" dirty="0"/>
              <a:t> - Blood pressure &lt; 130/80</a:t>
            </a:r>
          </a:p>
          <a:p>
            <a:pPr marL="0" indent="0">
              <a:lnSpc>
                <a:spcPct val="120000"/>
              </a:lnSpc>
              <a:buNone/>
            </a:pPr>
            <a:r>
              <a:rPr lang="en-US" b="1" dirty="0">
                <a:solidFill>
                  <a:srgbClr val="12D903"/>
                </a:solidFill>
              </a:rPr>
              <a:t>C</a:t>
            </a:r>
            <a:r>
              <a:rPr lang="en-US" dirty="0"/>
              <a:t> - Cholesterol  </a:t>
            </a:r>
          </a:p>
          <a:p>
            <a:pPr marL="0" indent="0">
              <a:lnSpc>
                <a:spcPct val="120000"/>
              </a:lnSpc>
              <a:buNone/>
            </a:pPr>
            <a:r>
              <a:rPr lang="en-US" dirty="0"/>
              <a:t>      LDL&lt; 70, HDL &gt; 40, Triglycerides &lt; 150</a:t>
            </a:r>
          </a:p>
          <a:p>
            <a:pPr marL="0" indent="0">
              <a:lnSpc>
                <a:spcPct val="120000"/>
              </a:lnSpc>
              <a:buNone/>
            </a:pPr>
            <a:r>
              <a:rPr lang="en-US" b="1" dirty="0">
                <a:solidFill>
                  <a:srgbClr val="12D903"/>
                </a:solidFill>
              </a:rPr>
              <a:t>D</a:t>
            </a:r>
            <a:r>
              <a:rPr lang="en-US" dirty="0"/>
              <a:t> - Drugs- Keep list on phone</a:t>
            </a:r>
          </a:p>
          <a:p>
            <a:pPr marL="0" indent="0">
              <a:lnSpc>
                <a:spcPct val="120000"/>
              </a:lnSpc>
              <a:buNone/>
            </a:pPr>
            <a:r>
              <a:rPr lang="en-US" b="1" dirty="0">
                <a:solidFill>
                  <a:srgbClr val="12D903"/>
                </a:solidFill>
              </a:rPr>
              <a:t>E</a:t>
            </a:r>
            <a:r>
              <a:rPr lang="en-US" dirty="0"/>
              <a:t> - Exercise and Eyes</a:t>
            </a:r>
          </a:p>
          <a:p>
            <a:pPr marL="0" indent="0">
              <a:lnSpc>
                <a:spcPct val="120000"/>
              </a:lnSpc>
              <a:buNone/>
            </a:pPr>
            <a:r>
              <a:rPr lang="en-US" b="1" dirty="0">
                <a:solidFill>
                  <a:srgbClr val="12D903"/>
                </a:solidFill>
              </a:rPr>
              <a:t>F</a:t>
            </a:r>
            <a:r>
              <a:rPr lang="en-US" dirty="0"/>
              <a:t> - Food and Feet</a:t>
            </a:r>
          </a:p>
          <a:p>
            <a:pPr marL="0" indent="0">
              <a:lnSpc>
                <a:spcPct val="120000"/>
              </a:lnSpc>
              <a:buNone/>
            </a:pPr>
            <a:r>
              <a:rPr lang="en-US" b="1" dirty="0">
                <a:solidFill>
                  <a:srgbClr val="12D903"/>
                </a:solidFill>
              </a:rPr>
              <a:t>G</a:t>
            </a:r>
            <a:r>
              <a:rPr lang="en-US" dirty="0">
                <a:solidFill>
                  <a:srgbClr val="12D903"/>
                </a:solidFill>
              </a:rPr>
              <a:t> – </a:t>
            </a:r>
            <a:r>
              <a:rPr lang="en-US" dirty="0"/>
              <a:t>Glucose checks and goals </a:t>
            </a:r>
          </a:p>
          <a:p>
            <a:pPr marL="0" indent="0">
              <a:lnSpc>
                <a:spcPct val="120000"/>
              </a:lnSpc>
              <a:buNone/>
            </a:pPr>
            <a:r>
              <a:rPr lang="en-US" b="1" dirty="0">
                <a:solidFill>
                  <a:srgbClr val="12D903"/>
                </a:solidFill>
              </a:rPr>
              <a:t>H</a:t>
            </a:r>
            <a:r>
              <a:rPr lang="en-US" dirty="0"/>
              <a:t>- Healthy Coping - Hoorah for your hard work!</a:t>
            </a:r>
          </a:p>
          <a:p>
            <a:pPr marL="0" indent="0">
              <a:lnSpc>
                <a:spcPct val="120000"/>
              </a:lnSpc>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477000" y="1257938"/>
            <a:ext cx="2402886" cy="2206231"/>
          </a:xfrm>
          <a:prstGeom prst="rect">
            <a:avLst/>
          </a:prstGeom>
        </p:spPr>
      </p:pic>
    </p:spTree>
    <p:custDataLst>
      <p:tags r:id="rId1"/>
    </p:custDataLst>
    <p:extLst>
      <p:ext uri="{BB962C8B-B14F-4D97-AF65-F5344CB8AC3E}">
        <p14:creationId xmlns:p14="http://schemas.microsoft.com/office/powerpoint/2010/main" val="40278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241280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dirty="0"/>
            </a:br>
            <a:r>
              <a:rPr lang="en-US" sz="2800" dirty="0"/>
              <a:t>Insulin – Ultimate Hormone Replacement Therapy</a:t>
            </a:r>
          </a:p>
        </p:txBody>
      </p:sp>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indent="0">
              <a:lnSpc>
                <a:spcPct val="90000"/>
              </a:lnSpc>
              <a:spcBef>
                <a:spcPts val="0"/>
              </a:spcBef>
              <a:spcAft>
                <a:spcPts val="600"/>
              </a:spcAft>
              <a:buNone/>
            </a:pPr>
            <a:r>
              <a:rPr lang="en-US" sz="2700" dirty="0"/>
              <a:t>Director, Education &amp; Training in Diabetes Technology</a:t>
            </a:r>
          </a:p>
          <a:p>
            <a:pPr marL="0" lvl="0" indent="0">
              <a:lnSpc>
                <a:spcPct val="90000"/>
              </a:lnSpc>
              <a:spcBef>
                <a:spcPts val="0"/>
              </a:spcBef>
              <a:spcAft>
                <a:spcPts val="600"/>
              </a:spcAft>
              <a:buClr>
                <a:srgbClr val="86AA2C"/>
              </a:buClr>
              <a:buNone/>
            </a:pPr>
            <a:r>
              <a:rPr lang="en-US" sz="2700" dirty="0"/>
              <a:t>Cleveland Clinic Diabetes Center</a:t>
            </a:r>
          </a:p>
        </p:txBody>
      </p:sp>
      <p:pic>
        <p:nvPicPr>
          <p:cNvPr id="4" name="Picture 3">
            <a:extLst>
              <a:ext uri="{FF2B5EF4-FFF2-40B4-BE49-F238E27FC236}">
                <a16:creationId xmlns:a16="http://schemas.microsoft.com/office/drawing/2014/main" id="{650C3471-406C-2041-A977-3515874E3915}"/>
              </a:ext>
            </a:extLst>
          </p:cNvPr>
          <p:cNvPicPr>
            <a:picLocks noChangeAspect="1"/>
          </p:cNvPicPr>
          <p:nvPr/>
        </p:nvPicPr>
        <p:blipFill>
          <a:blip r:embed="rId4"/>
          <a:stretch>
            <a:fillRect/>
          </a:stretch>
        </p:blipFill>
        <p:spPr>
          <a:xfrm>
            <a:off x="609600" y="1247254"/>
            <a:ext cx="3629532" cy="4572638"/>
          </a:xfrm>
          <a:prstGeom prst="rect">
            <a:avLst/>
          </a:prstGeom>
        </p:spPr>
      </p:pic>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Poll 1</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Rezvoglar</a:t>
            </a:r>
            <a:r>
              <a:rPr lang="en-US" dirty="0"/>
              <a:t> (Insulin glargine U100)</a:t>
            </a:r>
          </a:p>
          <a:p>
            <a:pPr marL="514350" indent="-514350">
              <a:buClr>
                <a:schemeClr val="tx1"/>
              </a:buClr>
              <a:buFont typeface="+mj-lt"/>
              <a:buAutoNum type="alphaUcPeriod"/>
            </a:pPr>
            <a:r>
              <a:rPr lang="en-US" dirty="0"/>
              <a:t>Tresiba (Insulin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61052159-743A-BB54-91CF-B4B2D0AF6FC0}"/>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7" name="Picture 6" descr="Cartoon bee with magnifying glass">
            <a:extLst>
              <a:ext uri="{FF2B5EF4-FFF2-40B4-BE49-F238E27FC236}">
                <a16:creationId xmlns:a16="http://schemas.microsoft.com/office/drawing/2014/main" id="{79589255-820F-799D-516B-F587A5CC7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7086600" y="1752600"/>
            <a:ext cx="1385887" cy="1573335"/>
          </a:xfrm>
          <a:prstGeom prst="rect">
            <a:avLst/>
          </a:prstGeom>
        </p:spPr>
      </p:pic>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Prime pens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DEEF-2EC4-9DA0-0317-C1EFC2A859BD}"/>
              </a:ext>
            </a:extLst>
          </p:cNvPr>
          <p:cNvSpPr>
            <a:spLocks noGrp="1"/>
          </p:cNvSpPr>
          <p:nvPr>
            <p:ph type="title"/>
          </p:nvPr>
        </p:nvSpPr>
        <p:spPr/>
        <p:txBody>
          <a:bodyPr/>
          <a:lstStyle/>
          <a:p>
            <a:r>
              <a:rPr lang="en-US" dirty="0"/>
              <a:t>Mixing NPH &amp; Regular Insulin </a:t>
            </a:r>
          </a:p>
        </p:txBody>
      </p:sp>
      <p:sp>
        <p:nvSpPr>
          <p:cNvPr id="3" name="Content Placeholder 2">
            <a:extLst>
              <a:ext uri="{FF2B5EF4-FFF2-40B4-BE49-F238E27FC236}">
                <a16:creationId xmlns:a16="http://schemas.microsoft.com/office/drawing/2014/main" id="{19F9DA4F-3DEC-CD6D-049C-10855739894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86537D75-4C62-03BE-86EC-0470B228DCB7}"/>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547DE752-AEEF-85C1-BBB0-06AA0E62A3E6}"/>
              </a:ext>
            </a:extLst>
          </p:cNvPr>
          <p:cNvPicPr>
            <a:picLocks noChangeAspect="1"/>
          </p:cNvPicPr>
          <p:nvPr/>
        </p:nvPicPr>
        <p:blipFill>
          <a:blip r:embed="rId3"/>
          <a:stretch>
            <a:fillRect/>
          </a:stretch>
        </p:blipFill>
        <p:spPr>
          <a:xfrm>
            <a:off x="762000" y="1226343"/>
            <a:ext cx="7331132" cy="5479257"/>
          </a:xfrm>
          <a:prstGeom prst="rect">
            <a:avLst/>
          </a:prstGeom>
        </p:spPr>
      </p:pic>
    </p:spTree>
    <p:extLst>
      <p:ext uri="{BB962C8B-B14F-4D97-AF65-F5344CB8AC3E}">
        <p14:creationId xmlns:p14="http://schemas.microsoft.com/office/powerpoint/2010/main" val="3771574978"/>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958046" y="1339232"/>
            <a:ext cx="7080717" cy="5410200"/>
          </a:xfrm>
        </p:spPr>
      </p:pic>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sp>
        <p:nvSpPr>
          <p:cNvPr id="4" name="Rectangle 3">
            <a:extLst>
              <a:ext uri="{FF2B5EF4-FFF2-40B4-BE49-F238E27FC236}">
                <a16:creationId xmlns:a16="http://schemas.microsoft.com/office/drawing/2014/main" id="{F102F39D-29BE-16D9-FB86-4ADB7CAB8E69}"/>
              </a:ext>
            </a:extLst>
          </p:cNvPr>
          <p:cNvSpPr/>
          <p:nvPr/>
        </p:nvSpPr>
        <p:spPr>
          <a:xfrm>
            <a:off x="5791200" y="1371600"/>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02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r>
              <a:rPr lang="en-US" altLang="en-US" dirty="0" err="1"/>
              <a:t>Corcept</a:t>
            </a:r>
            <a:r>
              <a:rPr lang="en-US" altLang="en-US" dirty="0"/>
              <a:t>, Sequel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E7E2-2352-A65F-3166-0A1EE7519145}"/>
              </a:ext>
            </a:extLst>
          </p:cNvPr>
          <p:cNvSpPr>
            <a:spLocks noGrp="1"/>
          </p:cNvSpPr>
          <p:nvPr>
            <p:ph type="title"/>
          </p:nvPr>
        </p:nvSpPr>
        <p:spPr/>
        <p:txBody>
          <a:bodyPr/>
          <a:lstStyle/>
          <a:p>
            <a:r>
              <a:rPr lang="en-US" dirty="0"/>
              <a:t>Basal Insulin Storage &amp; Dispensing</a:t>
            </a:r>
          </a:p>
        </p:txBody>
      </p:sp>
      <p:pic>
        <p:nvPicPr>
          <p:cNvPr id="5" name="Content Placeholder 4">
            <a:extLst>
              <a:ext uri="{FF2B5EF4-FFF2-40B4-BE49-F238E27FC236}">
                <a16:creationId xmlns:a16="http://schemas.microsoft.com/office/drawing/2014/main" id="{27F05D5F-79DC-49DC-2844-0BFA302903FD}"/>
              </a:ext>
            </a:extLst>
          </p:cNvPr>
          <p:cNvPicPr>
            <a:picLocks noGrp="1" noChangeAspect="1"/>
          </p:cNvPicPr>
          <p:nvPr>
            <p:ph sz="quarter" idx="1"/>
          </p:nvPr>
        </p:nvPicPr>
        <p:blipFill>
          <a:blip r:embed="rId3"/>
          <a:stretch>
            <a:fillRect/>
          </a:stretch>
        </p:blipFill>
        <p:spPr>
          <a:xfrm>
            <a:off x="0" y="1447800"/>
            <a:ext cx="9196785" cy="3736986"/>
          </a:xfrm>
          <a:prstGeom prst="rect">
            <a:avLst/>
          </a:prstGeom>
        </p:spPr>
      </p:pic>
    </p:spTree>
    <p:extLst>
      <p:ext uri="{BB962C8B-B14F-4D97-AF65-F5344CB8AC3E}">
        <p14:creationId xmlns:p14="http://schemas.microsoft.com/office/powerpoint/2010/main" val="245135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36759ABE-5F48-49B8-C60E-E7521DBA3FD4}"/>
              </a:ext>
            </a:extLst>
          </p:cNvPr>
          <p:cNvSpPr/>
          <p:nvPr/>
        </p:nvSpPr>
        <p:spPr>
          <a:xfrm>
            <a:off x="428786" y="3962400"/>
            <a:ext cx="2390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5" name="Picture 4" descr="Cartoon bee with magnifying glass">
            <a:extLst>
              <a:ext uri="{FF2B5EF4-FFF2-40B4-BE49-F238E27FC236}">
                <a16:creationId xmlns:a16="http://schemas.microsoft.com/office/drawing/2014/main" id="{9B8D8EE7-B78E-715D-450B-46405ED67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6966631" y="2206417"/>
            <a:ext cx="1385887" cy="1573335"/>
          </a:xfrm>
          <a:prstGeom prst="rect">
            <a:avLst/>
          </a:prstGeom>
        </p:spPr>
      </p:pic>
    </p:spTree>
    <p:extLst>
      <p:ext uri="{BB962C8B-B14F-4D97-AF65-F5344CB8AC3E}">
        <p14:creationId xmlns:p14="http://schemas.microsoft.com/office/powerpoint/2010/main" val="198850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1C024-A7BA-9818-45D9-7F67E7D87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8FCAA-12F4-4B0C-5AC5-97DF0090A05A}"/>
              </a:ext>
            </a:extLst>
          </p:cNvPr>
          <p:cNvSpPr>
            <a:spLocks noGrp="1"/>
          </p:cNvSpPr>
          <p:nvPr>
            <p:ph type="ctrTitle"/>
          </p:nvPr>
        </p:nvSpPr>
        <p:spPr/>
        <p:txBody>
          <a:bodyPr/>
          <a:lstStyle/>
          <a:p>
            <a:r>
              <a:rPr lang="en-US" dirty="0"/>
              <a:t>Weekly Insulin </a:t>
            </a:r>
          </a:p>
        </p:txBody>
      </p:sp>
      <p:sp>
        <p:nvSpPr>
          <p:cNvPr id="3" name="Subtitle 2">
            <a:extLst>
              <a:ext uri="{FF2B5EF4-FFF2-40B4-BE49-F238E27FC236}">
                <a16:creationId xmlns:a16="http://schemas.microsoft.com/office/drawing/2014/main" id="{64F26FC6-8362-DC7C-A007-D92924E40C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259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BA42C-A827-5FAC-443C-3D1E717E2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6FF57-B6BF-4DE5-5FC1-EAC56BC099F5}"/>
              </a:ext>
            </a:extLst>
          </p:cNvPr>
          <p:cNvSpPr>
            <a:spLocks noGrp="1"/>
          </p:cNvSpPr>
          <p:nvPr>
            <p:ph type="title"/>
          </p:nvPr>
        </p:nvSpPr>
        <p:spPr/>
        <p:txBody>
          <a:bodyPr/>
          <a:lstStyle/>
          <a:p>
            <a:r>
              <a:rPr lang="en-US" sz="3300" b="0" dirty="0">
                <a:latin typeface="Arial" panose="020B0604020202020204" pitchFamily="34" charset="0"/>
                <a:cs typeface="Arial" panose="020B0604020202020204" pitchFamily="34" charset="0"/>
              </a:rPr>
              <a:t>Rationale for Developing Once-Weekly Insulin </a:t>
            </a:r>
          </a:p>
        </p:txBody>
      </p:sp>
      <p:graphicFrame>
        <p:nvGraphicFramePr>
          <p:cNvPr id="5" name="Content Placeholder 4">
            <a:extLst>
              <a:ext uri="{FF2B5EF4-FFF2-40B4-BE49-F238E27FC236}">
                <a16:creationId xmlns:a16="http://schemas.microsoft.com/office/drawing/2014/main" id="{883539B8-4573-C1AC-8130-FD14A9128A40}"/>
              </a:ext>
            </a:extLst>
          </p:cNvPr>
          <p:cNvGraphicFramePr>
            <a:graphicFrameLocks noGrp="1"/>
          </p:cNvGraphicFramePr>
          <p:nvPr>
            <p:ph idx="1"/>
            <p:extLst>
              <p:ext uri="{D42A27DB-BD31-4B8C-83A1-F6EECF244321}">
                <p14:modId xmlns:p14="http://schemas.microsoft.com/office/powerpoint/2010/main" val="3996835301"/>
              </p:ext>
            </p:extLst>
          </p:nvPr>
        </p:nvGraphicFramePr>
        <p:xfrm>
          <a:off x="480060" y="2253615"/>
          <a:ext cx="8237220" cy="2350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DED6CDF-396F-7958-FC4B-2EC11341B27A}"/>
              </a:ext>
            </a:extLst>
          </p:cNvPr>
          <p:cNvSpPr>
            <a:spLocks noGrp="1"/>
          </p:cNvSpPr>
          <p:nvPr>
            <p:ph type="body" sz="quarter" idx="13"/>
          </p:nvPr>
        </p:nvSpPr>
        <p:spPr/>
        <p:txBody>
          <a:bodyPr/>
          <a:lstStyle/>
          <a:p>
            <a:pPr lvl="0"/>
            <a:r>
              <a:rPr lang="en-US" dirty="0"/>
              <a:t>Rosenstock J et al. </a:t>
            </a:r>
            <a:r>
              <a:rPr lang="en-US" i="1" dirty="0" err="1"/>
              <a:t>Endocr</a:t>
            </a:r>
            <a:r>
              <a:rPr lang="en-US" i="1" dirty="0"/>
              <a:t> Rev</a:t>
            </a:r>
            <a:r>
              <a:rPr lang="en-US" dirty="0"/>
              <a:t>. 2024;45(3):379-413.  </a:t>
            </a:r>
          </a:p>
        </p:txBody>
      </p:sp>
    </p:spTree>
    <p:extLst>
      <p:ext uri="{BB962C8B-B14F-4D97-AF65-F5344CB8AC3E}">
        <p14:creationId xmlns:p14="http://schemas.microsoft.com/office/powerpoint/2010/main" val="3812524332"/>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021FC-AA48-AEC0-7302-A3D30CE7B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5F0C3-C7EC-A60C-F8A9-D175482C8C85}"/>
              </a:ext>
            </a:extLst>
          </p:cNvPr>
          <p:cNvSpPr>
            <a:spLocks noGrp="1"/>
          </p:cNvSpPr>
          <p:nvPr>
            <p:ph type="title"/>
          </p:nvPr>
        </p:nvSpPr>
        <p:spPr/>
        <p:txBody>
          <a:bodyPr>
            <a:normAutofit fontScale="90000"/>
          </a:bodyPr>
          <a:lstStyle/>
          <a:p>
            <a:r>
              <a:rPr lang="en-US" dirty="0"/>
              <a:t>Weekly Insulins vs Standard Insulins</a:t>
            </a:r>
          </a:p>
        </p:txBody>
      </p:sp>
      <p:sp>
        <p:nvSpPr>
          <p:cNvPr id="3" name="Content Placeholder 2">
            <a:extLst>
              <a:ext uri="{FF2B5EF4-FFF2-40B4-BE49-F238E27FC236}">
                <a16:creationId xmlns:a16="http://schemas.microsoft.com/office/drawing/2014/main" id="{8E0FB175-D3F1-A820-73D3-5BCE53287106}"/>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DBD2D56B-B9BC-A182-641D-2486819EDCF1}"/>
              </a:ext>
            </a:extLst>
          </p:cNvPr>
          <p:cNvPicPr>
            <a:picLocks noChangeAspect="1"/>
          </p:cNvPicPr>
          <p:nvPr/>
        </p:nvPicPr>
        <p:blipFill>
          <a:blip r:embed="rId3"/>
          <a:stretch>
            <a:fillRect/>
          </a:stretch>
        </p:blipFill>
        <p:spPr>
          <a:xfrm>
            <a:off x="609600" y="1295400"/>
            <a:ext cx="7912314" cy="4343400"/>
          </a:xfrm>
          <a:prstGeom prst="rect">
            <a:avLst/>
          </a:prstGeom>
        </p:spPr>
      </p:pic>
    </p:spTree>
    <p:extLst>
      <p:ext uri="{BB962C8B-B14F-4D97-AF65-F5344CB8AC3E}">
        <p14:creationId xmlns:p14="http://schemas.microsoft.com/office/powerpoint/2010/main" val="148844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Icodec</a:t>
            </a:r>
            <a:r>
              <a:rPr lang="en-US" dirty="0"/>
              <a:t> (Awiqli)</a:t>
            </a:r>
          </a:p>
        </p:txBody>
      </p:sp>
      <p:sp>
        <p:nvSpPr>
          <p:cNvPr id="3" name="Content Placeholder 2"/>
          <p:cNvSpPr>
            <a:spLocks noGrp="1"/>
          </p:cNvSpPr>
          <p:nvPr>
            <p:ph sz="quarter" idx="1"/>
          </p:nvPr>
        </p:nvSpPr>
        <p:spPr>
          <a:xfrm>
            <a:off x="457200" y="1219200"/>
            <a:ext cx="4041648" cy="5638800"/>
          </a:xfrm>
        </p:spPr>
        <p:txBody>
          <a:bodyPr>
            <a:normAutofit/>
          </a:bodyPr>
          <a:lstStyle/>
          <a:p>
            <a:r>
              <a:rPr lang="en-US" dirty="0" err="1"/>
              <a:t>Icodec</a:t>
            </a:r>
            <a:endParaRPr lang="en-US" dirty="0"/>
          </a:p>
          <a:p>
            <a:pPr lvl="1"/>
            <a:r>
              <a:rPr lang="en-US" sz="2800" dirty="0"/>
              <a:t>An ultra long acting insulin – lasts 7 days</a:t>
            </a:r>
          </a:p>
          <a:p>
            <a:pPr lvl="1"/>
            <a:r>
              <a:rPr lang="en-US" sz="2800" dirty="0"/>
              <a:t>Peaks in 2-4 days</a:t>
            </a:r>
          </a:p>
          <a:p>
            <a:pPr lvl="1"/>
            <a:r>
              <a:rPr lang="en-US" sz="2800" dirty="0"/>
              <a:t>Takes 3-4 weeks to reach steady state</a:t>
            </a:r>
          </a:p>
          <a:p>
            <a:pPr lvl="1"/>
            <a:r>
              <a:rPr lang="en-US" sz="2800" dirty="0"/>
              <a:t>Available in U-700 pens dosed in 10 units increments. </a:t>
            </a:r>
          </a:p>
          <a:p>
            <a:pPr lvl="1"/>
            <a:r>
              <a:rPr lang="en-US" sz="2800" dirty="0"/>
              <a:t>Adjust dose every 7-14 days</a:t>
            </a:r>
          </a:p>
          <a:p>
            <a:pPr marL="274320" lvl="1" indent="0">
              <a:buNone/>
            </a:pPr>
            <a:endParaRPr lang="en-US" dirty="0"/>
          </a:p>
          <a:p>
            <a:pPr lvl="1"/>
            <a:endParaRPr lang="en-US" dirty="0"/>
          </a:p>
          <a:p>
            <a:pPr lvl="1"/>
            <a:endParaRPr lang="en-US" dirty="0"/>
          </a:p>
        </p:txBody>
      </p:sp>
      <p:sp>
        <p:nvSpPr>
          <p:cNvPr id="5" name="Content Placeholder 4">
            <a:extLst>
              <a:ext uri="{FF2B5EF4-FFF2-40B4-BE49-F238E27FC236}">
                <a16:creationId xmlns:a16="http://schemas.microsoft.com/office/drawing/2014/main" id="{8F497F5E-E09F-D78B-B37C-D6D5969B51EC}"/>
              </a:ext>
            </a:extLst>
          </p:cNvPr>
          <p:cNvSpPr>
            <a:spLocks noGrp="1"/>
          </p:cNvSpPr>
          <p:nvPr>
            <p:ph sz="quarter" idx="2"/>
          </p:nvPr>
        </p:nvSpPr>
        <p:spPr/>
        <p:txBody>
          <a:bodyPr>
            <a:normAutofit/>
          </a:bodyPr>
          <a:lstStyle/>
          <a:p>
            <a:r>
              <a:rPr lang="en-US" sz="2400" dirty="0"/>
              <a:t>Because of </a:t>
            </a:r>
            <a:r>
              <a:rPr lang="en-US" sz="2400" dirty="0" err="1"/>
              <a:t>icodec’s</a:t>
            </a:r>
            <a:r>
              <a:rPr lang="en-US" sz="2400" dirty="0"/>
              <a:t> long half-life and delayed steady state, dose changes take longer to fully manifest, avoid making rapid or frequent adjustments.</a:t>
            </a:r>
          </a:p>
          <a:p>
            <a:r>
              <a:rPr lang="en-US" sz="2400" dirty="0"/>
              <a:t>Adjust every 1-2 weeks based on glycemic response.</a:t>
            </a:r>
          </a:p>
          <a:p>
            <a:endParaRPr lang="en-US" dirty="0"/>
          </a:p>
        </p:txBody>
      </p:sp>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Desk and clock">
            <a:extLst>
              <a:ext uri="{FF2B5EF4-FFF2-40B4-BE49-F238E27FC236}">
                <a16:creationId xmlns:a16="http://schemas.microsoft.com/office/drawing/2014/main" id="{43BAF7F8-BC1C-C3A2-07AD-DA3610E46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4789956"/>
            <a:ext cx="2532919" cy="1703784"/>
          </a:xfrm>
          <a:prstGeom prst="rect">
            <a:avLst/>
          </a:prstGeom>
        </p:spPr>
      </p:pic>
    </p:spTree>
    <p:extLst>
      <p:ext uri="{BB962C8B-B14F-4D97-AF65-F5344CB8AC3E}">
        <p14:creationId xmlns:p14="http://schemas.microsoft.com/office/powerpoint/2010/main" val="25280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09D17-45BE-4F9A-3DDE-0459873668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91F83D8-6514-94E7-4D30-8BD7502A74FD}"/>
              </a:ext>
            </a:extLst>
          </p:cNvPr>
          <p:cNvSpPr>
            <a:spLocks noGrp="1"/>
          </p:cNvSpPr>
          <p:nvPr>
            <p:ph type="title"/>
          </p:nvPr>
        </p:nvSpPr>
        <p:spPr/>
        <p:txBody>
          <a:bodyPr/>
          <a:lstStyle/>
          <a:p>
            <a:r>
              <a:rPr lang="en-US" dirty="0" err="1"/>
              <a:t>Icodec</a:t>
            </a:r>
            <a:r>
              <a:rPr lang="en-US" dirty="0"/>
              <a:t> Dosing Considerations</a:t>
            </a:r>
          </a:p>
        </p:txBody>
      </p:sp>
      <p:sp>
        <p:nvSpPr>
          <p:cNvPr id="6" name="Content Placeholder 5">
            <a:extLst>
              <a:ext uri="{FF2B5EF4-FFF2-40B4-BE49-F238E27FC236}">
                <a16:creationId xmlns:a16="http://schemas.microsoft.com/office/drawing/2014/main" id="{3FCBCE26-048C-9644-58B2-1DDB95F3EC3D}"/>
              </a:ext>
            </a:extLst>
          </p:cNvPr>
          <p:cNvSpPr>
            <a:spLocks noGrp="1"/>
          </p:cNvSpPr>
          <p:nvPr>
            <p:ph sz="quarter" idx="1"/>
          </p:nvPr>
        </p:nvSpPr>
        <p:spPr>
          <a:xfrm>
            <a:off x="457200" y="1219200"/>
            <a:ext cx="3429000" cy="5638800"/>
          </a:xfrm>
        </p:spPr>
        <p:txBody>
          <a:bodyPr>
            <a:normAutofit fontScale="70000" lnSpcReduction="20000"/>
          </a:bodyPr>
          <a:lstStyle/>
          <a:p>
            <a:pPr>
              <a:lnSpc>
                <a:spcPct val="120000"/>
              </a:lnSpc>
            </a:pPr>
            <a:r>
              <a:rPr lang="en-US" sz="3600" dirty="0"/>
              <a:t>When initiating </a:t>
            </a:r>
            <a:r>
              <a:rPr lang="en-US" sz="3600" b="1" dirty="0"/>
              <a:t>insulin </a:t>
            </a:r>
            <a:r>
              <a:rPr lang="en-US" sz="3600" b="1" dirty="0" err="1"/>
              <a:t>icodec</a:t>
            </a:r>
            <a:r>
              <a:rPr lang="en-US" sz="3600" dirty="0"/>
              <a:t>, dosing based on current total daily basal insulin dose. </a:t>
            </a:r>
          </a:p>
          <a:p>
            <a:pPr>
              <a:lnSpc>
                <a:spcPct val="120000"/>
              </a:lnSpc>
            </a:pPr>
            <a:r>
              <a:rPr lang="en-US" sz="3600" dirty="0"/>
              <a:t>Multiply existing </a:t>
            </a:r>
            <a:r>
              <a:rPr lang="en-US" sz="3600" b="1" dirty="0"/>
              <a:t>daily basal dose by 7</a:t>
            </a:r>
            <a:r>
              <a:rPr lang="en-US" sz="3600" dirty="0"/>
              <a:t> to estimate the initial once-weekly dose, followed by careful titration based on fasting glucose trends</a:t>
            </a:r>
            <a:r>
              <a:rPr lang="en-US" dirty="0"/>
              <a:t>.</a:t>
            </a:r>
          </a:p>
        </p:txBody>
      </p:sp>
      <p:sp>
        <p:nvSpPr>
          <p:cNvPr id="2" name="Content Placeholder 1">
            <a:extLst>
              <a:ext uri="{FF2B5EF4-FFF2-40B4-BE49-F238E27FC236}">
                <a16:creationId xmlns:a16="http://schemas.microsoft.com/office/drawing/2014/main" id="{CFF615BD-5B50-85FC-E48E-C04E3ED4A036}"/>
              </a:ext>
            </a:extLst>
          </p:cNvPr>
          <p:cNvSpPr>
            <a:spLocks noGrp="1"/>
          </p:cNvSpPr>
          <p:nvPr>
            <p:ph sz="quarter" idx="2"/>
          </p:nvPr>
        </p:nvSpPr>
        <p:spPr>
          <a:xfrm>
            <a:off x="5410200" y="1219200"/>
            <a:ext cx="3733800" cy="4937760"/>
          </a:xfrm>
        </p:spPr>
        <p:txBody>
          <a:bodyPr>
            <a:normAutofit fontScale="70000" lnSpcReduction="20000"/>
          </a:bodyPr>
          <a:lstStyle/>
          <a:p>
            <a:pPr>
              <a:lnSpc>
                <a:spcPct val="120000"/>
              </a:lnSpc>
            </a:pPr>
            <a:r>
              <a:rPr lang="en-US" sz="3400" dirty="0"/>
              <a:t>For individuals who are insulin-naïve, a standard starting dose of 70 units once weekly in clinical trials was used in clinical studies.</a:t>
            </a:r>
          </a:p>
          <a:p>
            <a:pPr>
              <a:lnSpc>
                <a:spcPct val="120000"/>
              </a:lnSpc>
            </a:pPr>
            <a:r>
              <a:rPr lang="en-US" sz="3400" dirty="0"/>
              <a:t>Individualization is key—consider factors such as hypoglycemia risk, renal function, ability to monitor glucose when determining and adjusting the dose.</a:t>
            </a:r>
          </a:p>
          <a:p>
            <a:pPr marL="0" indent="0">
              <a:lnSpc>
                <a:spcPct val="120000"/>
              </a:lnSpc>
              <a:buNone/>
            </a:pPr>
            <a:endParaRPr lang="en-US" sz="3400" dirty="0"/>
          </a:p>
          <a:p>
            <a:endParaRPr lang="en-US" dirty="0"/>
          </a:p>
        </p:txBody>
      </p:sp>
      <p:pic>
        <p:nvPicPr>
          <p:cNvPr id="4" name="Picture 3" descr="Businessman fist on chin">
            <a:extLst>
              <a:ext uri="{FF2B5EF4-FFF2-40B4-BE49-F238E27FC236}">
                <a16:creationId xmlns:a16="http://schemas.microsoft.com/office/drawing/2014/main" id="{2208F569-2FE1-AE81-FEC6-628C64C6C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087" y="1219200"/>
            <a:ext cx="1386644" cy="4572000"/>
          </a:xfrm>
          <a:prstGeom prst="rect">
            <a:avLst/>
          </a:prstGeom>
        </p:spPr>
      </p:pic>
    </p:spTree>
    <p:extLst>
      <p:ext uri="{BB962C8B-B14F-4D97-AF65-F5344CB8AC3E}">
        <p14:creationId xmlns:p14="http://schemas.microsoft.com/office/powerpoint/2010/main" val="408529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B11792-A77E-D705-3B68-18D10B230004}"/>
              </a:ext>
            </a:extLst>
          </p:cNvPr>
          <p:cNvSpPr>
            <a:spLocks noGrp="1"/>
          </p:cNvSpPr>
          <p:nvPr>
            <p:ph type="title"/>
          </p:nvPr>
        </p:nvSpPr>
        <p:spPr/>
        <p:txBody>
          <a:bodyPr/>
          <a:lstStyle/>
          <a:p>
            <a:r>
              <a:rPr lang="en-US" dirty="0" err="1"/>
              <a:t>Icodec</a:t>
            </a:r>
            <a:r>
              <a:rPr lang="en-US" dirty="0"/>
              <a:t> Dosing Considerations</a:t>
            </a:r>
          </a:p>
        </p:txBody>
      </p:sp>
      <p:sp>
        <p:nvSpPr>
          <p:cNvPr id="6" name="Content Placeholder 5">
            <a:extLst>
              <a:ext uri="{FF2B5EF4-FFF2-40B4-BE49-F238E27FC236}">
                <a16:creationId xmlns:a16="http://schemas.microsoft.com/office/drawing/2014/main" id="{E8E6DC06-369C-0DD5-6694-6EFB1150619A}"/>
              </a:ext>
            </a:extLst>
          </p:cNvPr>
          <p:cNvSpPr>
            <a:spLocks noGrp="1"/>
          </p:cNvSpPr>
          <p:nvPr>
            <p:ph sz="quarter" idx="1"/>
          </p:nvPr>
        </p:nvSpPr>
        <p:spPr>
          <a:xfrm>
            <a:off x="457200" y="1219200"/>
            <a:ext cx="8229600" cy="5791200"/>
          </a:xfrm>
        </p:spPr>
        <p:txBody>
          <a:bodyPr>
            <a:normAutofit/>
          </a:bodyPr>
          <a:lstStyle/>
          <a:p>
            <a:r>
              <a:rPr lang="en-US" b="1" dirty="0"/>
              <a:t>Dose Adjustment in Altered Kidney Function   </a:t>
            </a:r>
            <a:endParaRPr lang="en-US" dirty="0"/>
          </a:p>
          <a:p>
            <a:pPr lvl="1"/>
            <a:r>
              <a:rPr lang="en-US" dirty="0"/>
              <a:t>eGFR of 50 or greater – no dosage adjustment needed.</a:t>
            </a:r>
          </a:p>
          <a:p>
            <a:pPr lvl="1"/>
            <a:r>
              <a:rPr lang="en-US" dirty="0"/>
              <a:t>eGFR of 10-50 – administer 75% of usual starting dose.</a:t>
            </a:r>
          </a:p>
          <a:p>
            <a:pPr lvl="1"/>
            <a:r>
              <a:rPr lang="en-US" dirty="0"/>
              <a:t>eGFR less than 10 – administer 50% of usual dose.</a:t>
            </a:r>
          </a:p>
          <a:p>
            <a:r>
              <a:rPr lang="en-US" b="1" dirty="0"/>
              <a:t>Missed Doses:</a:t>
            </a:r>
            <a:endParaRPr lang="en-US" dirty="0"/>
          </a:p>
          <a:p>
            <a:pPr lvl="1"/>
            <a:r>
              <a:rPr lang="en-US" dirty="0"/>
              <a:t>If 3 or fewer days until next regularly scheduled dose:</a:t>
            </a:r>
          </a:p>
          <a:p>
            <a:pPr lvl="2"/>
            <a:r>
              <a:rPr lang="en-US" dirty="0"/>
              <a:t>Administer missed dose as soon as possible. </a:t>
            </a:r>
          </a:p>
          <a:p>
            <a:pPr lvl="2"/>
            <a:r>
              <a:rPr lang="en-US" dirty="0"/>
              <a:t>Reset weekly dosing schedule to start one week later.</a:t>
            </a:r>
          </a:p>
          <a:p>
            <a:pPr lvl="1"/>
            <a:r>
              <a:rPr lang="en-US" dirty="0"/>
              <a:t>If 4 or more days until next regularly scheduled dose:</a:t>
            </a:r>
          </a:p>
          <a:p>
            <a:pPr lvl="2"/>
            <a:r>
              <a:rPr lang="en-US" dirty="0"/>
              <a:t>Administer missed dose as soon as possible. </a:t>
            </a:r>
          </a:p>
          <a:p>
            <a:pPr lvl="2"/>
            <a:r>
              <a:rPr lang="en-US" dirty="0"/>
              <a:t>Continue current weekly dosing schedule. </a:t>
            </a:r>
          </a:p>
          <a:p>
            <a:pPr lvl="1"/>
            <a:r>
              <a:rPr lang="en-US" b="1" dirty="0">
                <a:hlinkClick r:id="rId3"/>
              </a:rPr>
              <a:t>See Package Insert for Dosing Info</a:t>
            </a:r>
            <a:endParaRPr lang="en-US" dirty="0"/>
          </a:p>
          <a:p>
            <a:endParaRPr lang="en-US" dirty="0"/>
          </a:p>
        </p:txBody>
      </p:sp>
    </p:spTree>
    <p:extLst>
      <p:ext uri="{BB962C8B-B14F-4D97-AF65-F5344CB8AC3E}">
        <p14:creationId xmlns:p14="http://schemas.microsoft.com/office/powerpoint/2010/main" val="263249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C0DAE-147C-42B9-D88C-04B4106BC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6550B-38F6-CF7F-1A8E-C3EE2DEBEF73}"/>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34196683-9B3E-5C07-537D-06ADA14B5FA4}"/>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4B0D6CBC-BCB9-A9C7-F4F4-2BC430D7ED04}"/>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56586D70-84D5-020A-EC34-E770E87B44EE}"/>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582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1D7B7-69AE-A855-F4C0-FADA4C90C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FF24D-9B46-C9A1-3216-9A050D4A271E}"/>
              </a:ext>
            </a:extLst>
          </p:cNvPr>
          <p:cNvSpPr>
            <a:spLocks noGrp="1"/>
          </p:cNvSpPr>
          <p:nvPr>
            <p:ph type="title"/>
          </p:nvPr>
        </p:nvSpPr>
        <p:spPr/>
        <p:txBody>
          <a:bodyPr/>
          <a:lstStyle/>
          <a:p>
            <a:r>
              <a:rPr lang="en-US" dirty="0" err="1"/>
              <a:t>Degludec</a:t>
            </a:r>
            <a:r>
              <a:rPr lang="en-US" dirty="0"/>
              <a:t> vs. </a:t>
            </a:r>
            <a:r>
              <a:rPr lang="en-US" dirty="0" err="1"/>
              <a:t>Efsitora</a:t>
            </a:r>
            <a:r>
              <a:rPr lang="en-US" dirty="0"/>
              <a:t> in T2D</a:t>
            </a:r>
          </a:p>
        </p:txBody>
      </p:sp>
      <p:sp>
        <p:nvSpPr>
          <p:cNvPr id="3" name="Content Placeholder 2">
            <a:extLst>
              <a:ext uri="{FF2B5EF4-FFF2-40B4-BE49-F238E27FC236}">
                <a16:creationId xmlns:a16="http://schemas.microsoft.com/office/drawing/2014/main" id="{FA7556DD-907B-19DD-80F7-4E9CA01649C9}"/>
              </a:ext>
            </a:extLst>
          </p:cNvPr>
          <p:cNvSpPr>
            <a:spLocks noGrp="1"/>
          </p:cNvSpPr>
          <p:nvPr>
            <p:ph sz="quarter" idx="1"/>
          </p:nvPr>
        </p:nvSpPr>
        <p:spPr>
          <a:xfrm>
            <a:off x="5943600" y="1219200"/>
            <a:ext cx="2743200" cy="4937760"/>
          </a:xfrm>
        </p:spPr>
        <p:txBody>
          <a:bodyPr>
            <a:normAutofit fontScale="77500" lnSpcReduction="20000"/>
          </a:bodyPr>
          <a:lstStyle/>
          <a:p>
            <a:r>
              <a:rPr lang="en-US" b="1" dirty="0"/>
              <a:t>Insulin </a:t>
            </a:r>
            <a:r>
              <a:rPr lang="en-US" b="1" dirty="0" err="1"/>
              <a:t>efsitora</a:t>
            </a:r>
            <a:r>
              <a:rPr lang="en-US" b="1" dirty="0"/>
              <a:t> alfa: </a:t>
            </a:r>
            <a:r>
              <a:rPr lang="en-US" dirty="0"/>
              <a:t>once-weekly, Fc-fusion basal insulin with ~17-day half-life</a:t>
            </a:r>
          </a:p>
          <a:p>
            <a:endParaRPr lang="en-US" dirty="0"/>
          </a:p>
          <a:p>
            <a:r>
              <a:rPr lang="en-US" dirty="0"/>
              <a:t>928 pts</a:t>
            </a:r>
          </a:p>
          <a:p>
            <a:endParaRPr lang="en-US" dirty="0"/>
          </a:p>
          <a:p>
            <a:r>
              <a:rPr lang="en-US" dirty="0"/>
              <a:t>Primary outcome: change in A1C</a:t>
            </a:r>
          </a:p>
          <a:p>
            <a:endParaRPr lang="en-US" dirty="0"/>
          </a:p>
          <a:p>
            <a:r>
              <a:rPr lang="en-US" dirty="0" err="1"/>
              <a:t>Efsitora</a:t>
            </a:r>
            <a:r>
              <a:rPr lang="en-US" dirty="0"/>
              <a:t> non-inferior</a:t>
            </a:r>
          </a:p>
        </p:txBody>
      </p:sp>
      <p:pic>
        <p:nvPicPr>
          <p:cNvPr id="4" name="Picture 3" descr="Image">
            <a:extLst>
              <a:ext uri="{FF2B5EF4-FFF2-40B4-BE49-F238E27FC236}">
                <a16:creationId xmlns:a16="http://schemas.microsoft.com/office/drawing/2014/main" id="{7F1A33A6-1DE6-D7F2-9251-19A22860BE21}"/>
              </a:ext>
            </a:extLst>
          </p:cNvPr>
          <p:cNvPicPr>
            <a:picLocks noChangeAspect="1"/>
          </p:cNvPicPr>
          <p:nvPr/>
        </p:nvPicPr>
        <p:blipFill>
          <a:blip r:embed="rId2" cstate="print"/>
          <a:stretch>
            <a:fillRect/>
          </a:stretch>
        </p:blipFill>
        <p:spPr>
          <a:xfrm>
            <a:off x="447675" y="1219200"/>
            <a:ext cx="5401753" cy="5486400"/>
          </a:xfrm>
          <a:prstGeom prst="rect">
            <a:avLst/>
          </a:prstGeom>
        </p:spPr>
      </p:pic>
    </p:spTree>
    <p:extLst>
      <p:ext uri="{BB962C8B-B14F-4D97-AF65-F5344CB8AC3E}">
        <p14:creationId xmlns:p14="http://schemas.microsoft.com/office/powerpoint/2010/main" val="37112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8409F-F69B-943D-9D2D-FFA964B170B3}"/>
              </a:ext>
            </a:extLst>
          </p:cNvPr>
          <p:cNvSpPr>
            <a:spLocks noGrp="1"/>
          </p:cNvSpPr>
          <p:nvPr>
            <p:ph idx="4294967295"/>
          </p:nvPr>
        </p:nvSpPr>
        <p:spPr>
          <a:xfrm>
            <a:off x="1" y="1808560"/>
            <a:ext cx="4280297" cy="2099072"/>
          </a:xfrm>
          <a:solidFill>
            <a:schemeClr val="accent1">
              <a:lumMod val="20000"/>
              <a:lumOff val="80000"/>
            </a:schemeClr>
          </a:solidFill>
        </p:spPr>
        <p:txBody>
          <a:bodyPr anchor="ctr">
            <a:normAutofit/>
          </a:bodyPr>
          <a:lstStyle/>
          <a:p>
            <a:pPr marL="0" indent="0" algn="ctr">
              <a:buNone/>
            </a:pPr>
            <a:r>
              <a:rPr lang="en-US" sz="1400" b="1" dirty="0">
                <a:solidFill>
                  <a:schemeClr val="accent1"/>
                </a:solidFill>
              </a:rPr>
              <a:t>Potential Benefits</a:t>
            </a:r>
          </a:p>
          <a:p>
            <a:pPr marL="300038" lvl="2" indent="-214313">
              <a:buSzPct val="75000"/>
              <a:buBlip>
                <a:blip>
                  <a:extLst>
                    <a:ext uri="{96DAC541-7B7A-43D3-8B79-37D633B846F1}">
                      <asvg:svgBlip xmlns:asvg="http://schemas.microsoft.com/office/drawing/2016/SVG/main" r:embed="rId3"/>
                    </a:ext>
                  </a:extLst>
                </a:blip>
              </a:buBlip>
            </a:pPr>
            <a:r>
              <a:rPr lang="en-US" sz="1400" dirty="0"/>
              <a:t>Fewer injections → improved acceptance and persistence</a:t>
            </a:r>
          </a:p>
          <a:p>
            <a:pPr marL="300038" lvl="2" indent="-214313">
              <a:buSzPct val="75000"/>
              <a:buBlip>
                <a:blip>
                  <a:extLst>
                    <a:ext uri="{96DAC541-7B7A-43D3-8B79-37D633B846F1}">
                      <asvg:svgBlip xmlns:asvg="http://schemas.microsoft.com/office/drawing/2016/SVG/main" r:embed="rId3"/>
                    </a:ext>
                  </a:extLst>
                </a:blip>
              </a:buBlip>
            </a:pPr>
            <a:r>
              <a:rPr lang="en-US" sz="1400" dirty="0"/>
              <a:t>Simplified routines, especially for insulin‑naive patients</a:t>
            </a:r>
          </a:p>
          <a:p>
            <a:pPr marL="300038" lvl="2" indent="-214313">
              <a:buSzPct val="75000"/>
              <a:buBlip>
                <a:blip>
                  <a:extLst>
                    <a:ext uri="{96DAC541-7B7A-43D3-8B79-37D633B846F1}">
                      <asvg:svgBlip xmlns:asvg="http://schemas.microsoft.com/office/drawing/2016/SVG/main" r:embed="rId3"/>
                    </a:ext>
                  </a:extLst>
                </a:blip>
              </a:buBlip>
            </a:pPr>
            <a:r>
              <a:rPr lang="en-US" sz="1400" dirty="0"/>
              <a:t>Opportunity to pair with CGM + decision support</a:t>
            </a:r>
          </a:p>
          <a:p>
            <a:pPr marL="300038" lvl="2" indent="-214313">
              <a:buSzPct val="75000"/>
              <a:buBlip>
                <a:blip>
                  <a:extLst>
                    <a:ext uri="{96DAC541-7B7A-43D3-8B79-37D633B846F1}">
                      <asvg:svgBlip xmlns:asvg="http://schemas.microsoft.com/office/drawing/2016/SVG/main" r:embed="rId3"/>
                    </a:ext>
                  </a:extLst>
                </a:blip>
              </a:buBlip>
            </a:pPr>
            <a:r>
              <a:rPr lang="en-US" sz="1400" dirty="0"/>
              <a:t>Patient‑reported satisfaction signals </a:t>
            </a:r>
          </a:p>
        </p:txBody>
      </p:sp>
      <p:sp>
        <p:nvSpPr>
          <p:cNvPr id="6" name="Content Placeholder 5">
            <a:extLst>
              <a:ext uri="{FF2B5EF4-FFF2-40B4-BE49-F238E27FC236}">
                <a16:creationId xmlns:a16="http://schemas.microsoft.com/office/drawing/2014/main" id="{73C31660-C3B1-524E-65EF-BFED3D246BD3}"/>
              </a:ext>
            </a:extLst>
          </p:cNvPr>
          <p:cNvSpPr>
            <a:spLocks noGrp="1"/>
          </p:cNvSpPr>
          <p:nvPr>
            <p:ph idx="4294967295"/>
          </p:nvPr>
        </p:nvSpPr>
        <p:spPr>
          <a:xfrm>
            <a:off x="4837510" y="1816894"/>
            <a:ext cx="4306490" cy="2090738"/>
          </a:xfrm>
          <a:solidFill>
            <a:schemeClr val="accent3">
              <a:lumMod val="20000"/>
              <a:lumOff val="80000"/>
            </a:schemeClr>
          </a:solidFill>
        </p:spPr>
        <p:txBody>
          <a:bodyPr anchor="ctr">
            <a:normAutofit/>
          </a:bodyPr>
          <a:lstStyle/>
          <a:p>
            <a:pPr marL="0" indent="0" algn="ctr">
              <a:buNone/>
            </a:pPr>
            <a:r>
              <a:rPr lang="en-US" sz="1400" b="1" dirty="0">
                <a:solidFill>
                  <a:schemeClr val="accent6"/>
                </a:solidFill>
              </a:rPr>
              <a:t>Unique Risks</a:t>
            </a:r>
          </a:p>
          <a:p>
            <a:pPr marL="300038" lvl="2" indent="-214313">
              <a:buSzPct val="75000"/>
              <a:buBlip>
                <a:blip>
                  <a:extLst>
                    <a:ext uri="{96DAC541-7B7A-43D3-8B79-37D633B846F1}">
                      <asvg:svgBlip xmlns:asvg="http://schemas.microsoft.com/office/drawing/2016/SVG/main" r:embed="rId3"/>
                    </a:ext>
                  </a:extLst>
                </a:blip>
              </a:buBlip>
            </a:pPr>
            <a:r>
              <a:rPr lang="en-US" sz="1400" dirty="0"/>
              <a:t>Longer half‑lives → slower “undo” if overtitrated</a:t>
            </a:r>
          </a:p>
          <a:p>
            <a:pPr marL="300038" lvl="2" indent="-214313">
              <a:buSzPct val="75000"/>
              <a:buBlip>
                <a:blip>
                  <a:extLst>
                    <a:ext uri="{96DAC541-7B7A-43D3-8B79-37D633B846F1}">
                      <asvg:svgBlip xmlns:asvg="http://schemas.microsoft.com/office/drawing/2016/SVG/main" r:embed="rId3"/>
                    </a:ext>
                  </a:extLst>
                </a:blip>
              </a:buBlip>
            </a:pPr>
            <a:r>
              <a:rPr lang="en-US" sz="1400" dirty="0"/>
              <a:t>Missed doses show no immediate loss of efficacy</a:t>
            </a:r>
          </a:p>
          <a:p>
            <a:pPr marL="300038" lvl="2" indent="-214313">
              <a:buSzPct val="75000"/>
              <a:buBlip>
                <a:blip>
                  <a:extLst>
                    <a:ext uri="{96DAC541-7B7A-43D3-8B79-37D633B846F1}">
                      <asvg:svgBlip xmlns:asvg="http://schemas.microsoft.com/office/drawing/2016/SVG/main" r:embed="rId3"/>
                    </a:ext>
                  </a:extLst>
                </a:blip>
              </a:buBlip>
            </a:pPr>
            <a:r>
              <a:rPr lang="en-US" sz="1400" dirty="0"/>
              <a:t>Illness/surgery may require temporary strategy changes</a:t>
            </a:r>
          </a:p>
          <a:p>
            <a:pPr marL="300038" lvl="2" indent="-214313">
              <a:buSzPct val="75000"/>
              <a:buBlip>
                <a:blip>
                  <a:extLst>
                    <a:ext uri="{96DAC541-7B7A-43D3-8B79-37D633B846F1}">
                      <asvg:svgBlip xmlns:asvg="http://schemas.microsoft.com/office/drawing/2016/SVG/main" r:embed="rId3"/>
                    </a:ext>
                  </a:extLst>
                </a:blip>
              </a:buBlip>
            </a:pPr>
            <a:r>
              <a:rPr lang="en-US" sz="1400" dirty="0"/>
              <a:t>Hypoglycemia risk: generally low but varies by trial and population</a:t>
            </a:r>
          </a:p>
        </p:txBody>
      </p:sp>
      <p:sp>
        <p:nvSpPr>
          <p:cNvPr id="2" name="Title 1">
            <a:extLst>
              <a:ext uri="{FF2B5EF4-FFF2-40B4-BE49-F238E27FC236}">
                <a16:creationId xmlns:a16="http://schemas.microsoft.com/office/drawing/2014/main" id="{BC4CCF8E-0C54-66B0-C29C-75DE2CC42563}"/>
              </a:ext>
            </a:extLst>
          </p:cNvPr>
          <p:cNvSpPr>
            <a:spLocks noGrp="1"/>
          </p:cNvSpPr>
          <p:nvPr>
            <p:ph type="title" idx="4294967295"/>
          </p:nvPr>
        </p:nvSpPr>
        <p:spPr>
          <a:xfrm>
            <a:off x="339328" y="457201"/>
            <a:ext cx="8804672" cy="1175148"/>
          </a:xfrm>
        </p:spPr>
        <p:txBody>
          <a:bodyPr>
            <a:normAutofit/>
          </a:bodyPr>
          <a:lstStyle/>
          <a:p>
            <a:r>
              <a:rPr lang="en-US" sz="3300" dirty="0"/>
              <a:t>Benefits and Risks of Once-Weekly Basal Insulin</a:t>
            </a:r>
          </a:p>
        </p:txBody>
      </p:sp>
      <p:sp>
        <p:nvSpPr>
          <p:cNvPr id="5" name="Content Placeholder 4">
            <a:extLst>
              <a:ext uri="{FF2B5EF4-FFF2-40B4-BE49-F238E27FC236}">
                <a16:creationId xmlns:a16="http://schemas.microsoft.com/office/drawing/2014/main" id="{CEA7366C-8521-831E-1501-979509F19160}"/>
              </a:ext>
            </a:extLst>
          </p:cNvPr>
          <p:cNvSpPr>
            <a:spLocks noGrp="1"/>
          </p:cNvSpPr>
          <p:nvPr>
            <p:ph sz="quarter" idx="4294967295"/>
          </p:nvPr>
        </p:nvSpPr>
        <p:spPr>
          <a:xfrm>
            <a:off x="339328" y="6400799"/>
            <a:ext cx="5859066" cy="245269"/>
          </a:xfrm>
        </p:spPr>
        <p:txBody>
          <a:bodyPr>
            <a:normAutofit fontScale="70000" lnSpcReduction="20000"/>
          </a:bodyPr>
          <a:lstStyle/>
          <a:p>
            <a:pPr marL="0" indent="0">
              <a:buNone/>
            </a:pPr>
            <a:r>
              <a:rPr lang="en-US" sz="900" dirty="0"/>
              <a:t>Lingvay. JAMA. 2023;330:228. Bajaj. Ann Intern Med. 2023;176:1476.</a:t>
            </a:r>
            <a:br>
              <a:rPr lang="en-US" sz="900" dirty="0"/>
            </a:br>
            <a:r>
              <a:rPr lang="en-US" sz="900" dirty="0"/>
              <a:t>Shubrook. Fed Pract. 2024;41:S47. Bajaj. Diabetes Care. 2021;44:1586.</a:t>
            </a:r>
          </a:p>
        </p:txBody>
      </p:sp>
      <p:sp>
        <p:nvSpPr>
          <p:cNvPr id="7" name="Content Placeholder 2">
            <a:extLst>
              <a:ext uri="{FF2B5EF4-FFF2-40B4-BE49-F238E27FC236}">
                <a16:creationId xmlns:a16="http://schemas.microsoft.com/office/drawing/2014/main" id="{4FADE9F3-28DC-3E0E-C137-824953CBA17D}"/>
              </a:ext>
            </a:extLst>
          </p:cNvPr>
          <p:cNvSpPr txBox="1">
            <a:spLocks/>
          </p:cNvSpPr>
          <p:nvPr/>
        </p:nvSpPr>
        <p:spPr>
          <a:xfrm>
            <a:off x="1295400" y="4398356"/>
            <a:ext cx="6253844" cy="1470528"/>
          </a:xfrm>
          <a:prstGeom prst="rect">
            <a:avLst/>
          </a:prstGeom>
          <a:solidFill>
            <a:schemeClr val="accent2">
              <a:lumMod val="10000"/>
              <a:lumOff val="90000"/>
            </a:schemeClr>
          </a:solidFill>
        </p:spPr>
        <p:txBody>
          <a:bodyPr vert="horz" lIns="0" tIns="0" rIns="0" bIns="0" rtlCol="0" anchor="ctr">
            <a:noAutofit/>
          </a:bodyPr>
          <a:lstStyle>
            <a:lvl1pPr marL="342900" indent="-342900" algn="l" defTabSz="914400" rtl="0" eaLnBrk="1" latinLnBrk="0" hangingPunct="1">
              <a:lnSpc>
                <a:spcPct val="100000"/>
              </a:lnSpc>
              <a:spcBef>
                <a:spcPts val="1000"/>
              </a:spcBef>
              <a:spcAft>
                <a:spcPts val="700"/>
              </a:spcAft>
              <a:buSzPct val="75000"/>
              <a:buFontTx/>
              <a:buBlip>
                <a:blip>
                  <a:extLst>
                    <a:ext uri="{96DAC541-7B7A-43D3-8B79-37D633B846F1}">
                      <asvg:svgBlip xmlns:asvg="http://schemas.microsoft.com/office/drawing/2016/SVG/main" r:embed="rId3"/>
                    </a:ext>
                  </a:extLst>
                </a:blip>
              </a:buBlip>
              <a:defRPr lang="en-US" sz="2400" kern="1200">
                <a:solidFill>
                  <a:schemeClr val="tx1"/>
                </a:solidFill>
                <a:latin typeface="Poppins" pitchFamily="2" charset="77"/>
                <a:ea typeface="+mn-ea"/>
                <a:cs typeface="Poppins" pitchFamily="2" charset="77"/>
              </a:defRPr>
            </a:lvl1pPr>
            <a:lvl2pPr marL="231775" indent="-231775" algn="l" defTabSz="914400" rtl="0" eaLnBrk="1" latinLnBrk="0" hangingPunct="1">
              <a:lnSpc>
                <a:spcPct val="110000"/>
              </a:lnSpc>
              <a:spcBef>
                <a:spcPts val="500"/>
              </a:spcBef>
              <a:buFont typeface="Poppins" panose="00000500000000000000" pitchFamily="2" charset="0"/>
              <a:buChar char="•"/>
              <a:defRPr sz="2000" kern="1200">
                <a:solidFill>
                  <a:schemeClr val="tx1"/>
                </a:solidFill>
                <a:latin typeface="Poppins" pitchFamily="2" charset="77"/>
                <a:ea typeface="+mn-ea"/>
                <a:cs typeface="Poppins" pitchFamily="2" charset="77"/>
              </a:defRPr>
            </a:lvl2pPr>
            <a:lvl3pPr marL="457200" indent="-228600" algn="l" defTabSz="914400" rtl="0" eaLnBrk="1" latinLnBrk="0" hangingPunct="1">
              <a:lnSpc>
                <a:spcPct val="100000"/>
              </a:lnSpc>
              <a:spcBef>
                <a:spcPts val="1000"/>
              </a:spcBef>
              <a:spcAft>
                <a:spcPts val="700"/>
              </a:spcAft>
              <a:buFont typeface="Arial" panose="020B0604020202020204" pitchFamily="34" charset="0"/>
              <a:buChar char="•"/>
              <a:defRPr sz="2200" kern="1200">
                <a:solidFill>
                  <a:schemeClr val="tx1"/>
                </a:solidFill>
                <a:latin typeface="Poppins" pitchFamily="2" charset="77"/>
                <a:ea typeface="+mn-ea"/>
                <a:cs typeface="Poppins" pitchFamily="2" charset="77"/>
              </a:defRPr>
            </a:lvl3pPr>
            <a:lvl4pPr marL="685800" indent="-228600" algn="l" defTabSz="914400" rtl="0" eaLnBrk="1" latinLnBrk="0" hangingPunct="1">
              <a:lnSpc>
                <a:spcPct val="100000"/>
              </a:lnSpc>
              <a:spcBef>
                <a:spcPts val="1000"/>
              </a:spcBef>
              <a:spcAft>
                <a:spcPts val="700"/>
              </a:spcAft>
              <a:buFont typeface="Calibri" panose="020F0502020204030204" pitchFamily="34" charset="0"/>
              <a:buChar char="─"/>
              <a:defRPr lang="en-US" sz="2000" kern="1200">
                <a:solidFill>
                  <a:schemeClr val="tx1"/>
                </a:solidFill>
                <a:latin typeface="Poppins" pitchFamily="2" charset="77"/>
                <a:ea typeface="+mn-ea"/>
                <a:cs typeface="Poppins" pitchFamily="2" charset="77"/>
              </a:defRPr>
            </a:lvl4pPr>
            <a:lvl5pPr marL="971550" indent="-285750" algn="l" defTabSz="914400" rtl="0" eaLnBrk="1" latinLnBrk="0" hangingPunct="1">
              <a:lnSpc>
                <a:spcPct val="100000"/>
              </a:lnSpc>
              <a:spcBef>
                <a:spcPts val="1000"/>
              </a:spcBef>
              <a:spcAft>
                <a:spcPts val="700"/>
              </a:spcAft>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ts val="750"/>
              </a:spcBef>
              <a:spcAft>
                <a:spcPts val="525"/>
              </a:spcAft>
              <a:buNone/>
              <a:defRPr/>
            </a:pPr>
            <a:r>
              <a:rPr lang="en-US" sz="1400" b="1" dirty="0">
                <a:solidFill>
                  <a:srgbClr val="161616"/>
                </a:solidFill>
              </a:rPr>
              <a:t>Dosing Considerations </a:t>
            </a:r>
          </a:p>
          <a:p>
            <a:pPr marL="300038" lvl="2" indent="-214313" defTabSz="685800" fontAlgn="auto">
              <a:spcBef>
                <a:spcPts val="750"/>
              </a:spcBef>
              <a:spcAft>
                <a:spcPts val="525"/>
              </a:spcAft>
              <a:buSzPct val="75000"/>
              <a:buBlip>
                <a:blip>
                  <a:extLst>
                    <a:ext uri="{96DAC541-7B7A-43D3-8B79-37D633B846F1}">
                      <asvg:svgBlip xmlns:asvg="http://schemas.microsoft.com/office/drawing/2016/SVG/main" r:embed="rId3"/>
                    </a:ext>
                  </a:extLst>
                </a:blip>
              </a:buBlip>
              <a:defRPr/>
            </a:pPr>
            <a:r>
              <a:rPr lang="en-US" sz="1400" dirty="0">
                <a:solidFill>
                  <a:srgbClr val="161616"/>
                </a:solidFill>
              </a:rPr>
              <a:t>Treat‑to‑target using fasting glucose</a:t>
            </a:r>
          </a:p>
          <a:p>
            <a:pPr marL="300038" lvl="2" indent="-214313" defTabSz="685800" fontAlgn="auto">
              <a:spcBef>
                <a:spcPts val="750"/>
              </a:spcBef>
              <a:spcAft>
                <a:spcPts val="525"/>
              </a:spcAft>
              <a:buSzPct val="75000"/>
              <a:buBlip>
                <a:blip>
                  <a:extLst>
                    <a:ext uri="{96DAC541-7B7A-43D3-8B79-37D633B846F1}">
                      <asvg:svgBlip xmlns:asvg="http://schemas.microsoft.com/office/drawing/2016/SVG/main" r:embed="rId3"/>
                    </a:ext>
                  </a:extLst>
                </a:blip>
              </a:buBlip>
              <a:defRPr/>
            </a:pPr>
            <a:r>
              <a:rPr lang="en-US" sz="1400" dirty="0">
                <a:solidFill>
                  <a:srgbClr val="161616"/>
                </a:solidFill>
              </a:rPr>
              <a:t>More flexible dose titration</a:t>
            </a:r>
          </a:p>
          <a:p>
            <a:pPr marL="300038" lvl="2" indent="-214313" defTabSz="685800" fontAlgn="auto">
              <a:spcBef>
                <a:spcPts val="750"/>
              </a:spcBef>
              <a:spcAft>
                <a:spcPts val="525"/>
              </a:spcAft>
              <a:buSzPct val="75000"/>
              <a:buBlip>
                <a:blip>
                  <a:extLst>
                    <a:ext uri="{96DAC541-7B7A-43D3-8B79-37D633B846F1}">
                      <asvg:svgBlip xmlns:asvg="http://schemas.microsoft.com/office/drawing/2016/SVG/main" r:embed="rId3"/>
                    </a:ext>
                  </a:extLst>
                </a:blip>
              </a:buBlip>
              <a:defRPr/>
            </a:pPr>
            <a:r>
              <a:rPr lang="en-US" sz="1400" dirty="0">
                <a:solidFill>
                  <a:srgbClr val="161616"/>
                </a:solidFill>
              </a:rPr>
              <a:t>Dose changes are less frequent (weekly or every 2-4 wk)</a:t>
            </a:r>
          </a:p>
          <a:p>
            <a:pPr marL="300038" lvl="2" indent="-214313" defTabSz="685800" fontAlgn="auto">
              <a:spcBef>
                <a:spcPts val="750"/>
              </a:spcBef>
              <a:spcAft>
                <a:spcPts val="525"/>
              </a:spcAft>
              <a:buSzPct val="75000"/>
              <a:buBlip>
                <a:blip>
                  <a:extLst>
                    <a:ext uri="{96DAC541-7B7A-43D3-8B79-37D633B846F1}">
                      <asvg:svgBlip xmlns:asvg="http://schemas.microsoft.com/office/drawing/2016/SVG/main" r:embed="rId3"/>
                    </a:ext>
                  </a:extLst>
                </a:blip>
              </a:buBlip>
              <a:defRPr/>
            </a:pPr>
            <a:r>
              <a:rPr lang="en-US" sz="1400" dirty="0">
                <a:solidFill>
                  <a:srgbClr val="161616"/>
                </a:solidFill>
              </a:rPr>
              <a:t>Switching to once-weekly insulin may require a loading dose</a:t>
            </a:r>
          </a:p>
        </p:txBody>
      </p:sp>
    </p:spTree>
    <p:extLst>
      <p:ext uri="{BB962C8B-B14F-4D97-AF65-F5344CB8AC3E}">
        <p14:creationId xmlns:p14="http://schemas.microsoft.com/office/powerpoint/2010/main" val="12187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p:txBody>
          <a:bodyPr>
            <a:normAutofit/>
          </a:bodyPr>
          <a:lstStyle/>
          <a:p>
            <a:r>
              <a:rPr lang="en-US" dirty="0"/>
              <a:t>RL takes 140 units of </a:t>
            </a:r>
            <a:r>
              <a:rPr lang="en-US" dirty="0" err="1"/>
              <a:t>icodec</a:t>
            </a:r>
            <a:r>
              <a:rPr lang="en-US" dirty="0"/>
              <a:t> once weekly and 10 units aspart at each meal. BMI is 28kg/m2 and A1C is 6.9%.  Pre breakfast BG levels are ranging from 70-90s. What is the best action?</a:t>
            </a:r>
          </a:p>
          <a:p>
            <a:pPr marL="514350" indent="-514350">
              <a:buAutoNum type="alphaLcPeriod"/>
            </a:pPr>
            <a:r>
              <a:rPr lang="en-US" dirty="0"/>
              <a:t>Advise RL to eat bedtime protein/carb snack.</a:t>
            </a:r>
          </a:p>
          <a:p>
            <a:pPr marL="514350" indent="-514350">
              <a:buAutoNum type="alphaLcPeriod"/>
            </a:pPr>
            <a:r>
              <a:rPr lang="en-US" dirty="0"/>
              <a:t>Decrease breakfast </a:t>
            </a:r>
            <a:r>
              <a:rPr lang="en-US" dirty="0" err="1"/>
              <a:t>aspart</a:t>
            </a:r>
            <a:r>
              <a:rPr lang="en-US" dirty="0"/>
              <a:t> by 2 units.</a:t>
            </a:r>
          </a:p>
          <a:p>
            <a:pPr marL="514350" indent="-514350">
              <a:buAutoNum type="alphaLcPeriod"/>
            </a:pPr>
            <a:r>
              <a:rPr lang="en-US" dirty="0"/>
              <a:t>Increase breakfast carbs by 15 gms.</a:t>
            </a:r>
          </a:p>
          <a:p>
            <a:pPr marL="514350" indent="-514350">
              <a:buAutoNum type="alphaLcPeriod"/>
            </a:pPr>
            <a:r>
              <a:rPr lang="en-US" dirty="0"/>
              <a:t>Decrease </a:t>
            </a:r>
            <a:r>
              <a:rPr lang="en-US" dirty="0" err="1"/>
              <a:t>icodec</a:t>
            </a:r>
            <a:r>
              <a:rPr lang="en-US" dirty="0"/>
              <a:t> to 110 units weekly </a:t>
            </a:r>
          </a:p>
        </p:txBody>
      </p:sp>
      <p:pic>
        <p:nvPicPr>
          <p:cNvPr id="4" name="Picture 3" descr="Cartoon bee with magnifying glass">
            <a:extLst>
              <a:ext uri="{FF2B5EF4-FFF2-40B4-BE49-F238E27FC236}">
                <a16:creationId xmlns:a16="http://schemas.microsoft.com/office/drawing/2014/main" id="{83BE34ED-E744-9D38-DBE6-2D0950BA9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7347632" y="3909050"/>
            <a:ext cx="1385887" cy="1573335"/>
          </a:xfrm>
          <a:prstGeom prst="rect">
            <a:avLst/>
          </a:prstGeom>
        </p:spPr>
      </p:pic>
      <p:sp>
        <p:nvSpPr>
          <p:cNvPr id="5" name="Oval 4">
            <a:extLst>
              <a:ext uri="{FF2B5EF4-FFF2-40B4-BE49-F238E27FC236}">
                <a16:creationId xmlns:a16="http://schemas.microsoft.com/office/drawing/2014/main" id="{E6D43A4C-F7D5-8444-CB0F-9F274F33919C}"/>
              </a:ext>
            </a:extLst>
          </p:cNvPr>
          <p:cNvSpPr/>
          <p:nvPr/>
        </p:nvSpPr>
        <p:spPr>
          <a:xfrm>
            <a:off x="457199" y="4818870"/>
            <a:ext cx="6705600" cy="111208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ln w="38100">
                <a:solidFill>
                  <a:prstClr val="white"/>
                </a:solidFill>
              </a:ln>
              <a:solidFill>
                <a:prstClr val="white"/>
              </a:solidFill>
              <a:latin typeface="Calibri" panose="020F0502020204030204"/>
            </a:endParaRPr>
          </a:p>
        </p:txBody>
      </p:sp>
    </p:spTree>
    <p:extLst>
      <p:ext uri="{BB962C8B-B14F-4D97-AF65-F5344CB8AC3E}">
        <p14:creationId xmlns:p14="http://schemas.microsoft.com/office/powerpoint/2010/main" val="4947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8346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8A47-4E3D-6682-6121-FA127A485E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00CC96-221A-5AB6-212F-D31E79D000B9}"/>
              </a:ext>
            </a:extLst>
          </p:cNvPr>
          <p:cNvSpPr txBox="1"/>
          <p:nvPr/>
        </p:nvSpPr>
        <p:spPr>
          <a:xfrm>
            <a:off x="1163574" y="6410235"/>
            <a:ext cx="6134100" cy="461665"/>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www.DiabetesEd.net</a:t>
            </a:r>
            <a:r>
              <a:rPr lang="en-US" dirty="0">
                <a:latin typeface="Calibri" panose="020F0502020204030204" pitchFamily="34" charset="0"/>
                <a:ea typeface="Calibri" panose="020F0502020204030204" pitchFamily="34" charset="0"/>
                <a:cs typeface="Calibri" panose="020F0502020204030204" pitchFamily="34" charset="0"/>
              </a:rPr>
              <a:t>  FREE &gt; </a:t>
            </a:r>
            <a:r>
              <a:rPr lang="en-US" dirty="0" err="1">
                <a:latin typeface="Calibri" panose="020F0502020204030204" pitchFamily="34" charset="0"/>
                <a:ea typeface="Calibri" panose="020F0502020204030204" pitchFamily="34" charset="0"/>
                <a:cs typeface="Calibri" panose="020F0502020204030204" pitchFamily="34" charset="0"/>
              </a:rPr>
              <a:t>PocketCards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Content Placeholder 5">
            <a:extLst>
              <a:ext uri="{FF2B5EF4-FFF2-40B4-BE49-F238E27FC236}">
                <a16:creationId xmlns:a16="http://schemas.microsoft.com/office/drawing/2014/main" id="{8D855271-CC79-2140-A7D7-A40DCA27FA18}"/>
              </a:ext>
            </a:extLst>
          </p:cNvPr>
          <p:cNvPicPr>
            <a:picLocks noGrp="1" noChangeAspect="1"/>
          </p:cNvPicPr>
          <p:nvPr>
            <p:ph sz="quarter" idx="1"/>
          </p:nvPr>
        </p:nvPicPr>
        <p:blipFill>
          <a:blip r:embed="rId4"/>
          <a:stretch>
            <a:fillRect/>
          </a:stretch>
        </p:blipFill>
        <p:spPr>
          <a:xfrm>
            <a:off x="178765" y="228600"/>
            <a:ext cx="8786469" cy="6107668"/>
          </a:xfrm>
          <a:prstGeom prst="rect">
            <a:avLst/>
          </a:prstGeom>
        </p:spPr>
      </p:pic>
      <p:sp>
        <p:nvSpPr>
          <p:cNvPr id="8" name="TextBox 7">
            <a:extLst>
              <a:ext uri="{FF2B5EF4-FFF2-40B4-BE49-F238E27FC236}">
                <a16:creationId xmlns:a16="http://schemas.microsoft.com/office/drawing/2014/main" id="{C8AEA19D-E5DF-5418-1401-11B606835257}"/>
              </a:ext>
            </a:extLst>
          </p:cNvPr>
          <p:cNvSpPr txBox="1"/>
          <p:nvPr/>
        </p:nvSpPr>
        <p:spPr>
          <a:xfrm>
            <a:off x="4230624" y="216932"/>
            <a:ext cx="4698034" cy="6096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0024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450/TDD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Also known as insulin sensitivity factor (ISF)</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1700/TDD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450 and rule of 1700,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p:txBody>
          <a:bodyPr/>
          <a:lstStyle/>
          <a:p>
            <a:r>
              <a:rPr lang="en-US" dirty="0"/>
              <a:t>Based on the rule of 450 and rule of 1700, what should Austin’s ICR and ICF be? (TDD=20 units/day)</a:t>
            </a:r>
          </a:p>
          <a:p>
            <a:pPr marL="514350" indent="-514350">
              <a:buFont typeface="+mj-lt"/>
              <a:buAutoNum type="alphaUcPeriod"/>
            </a:pPr>
            <a:r>
              <a:rPr lang="en-US" dirty="0"/>
              <a:t>ICR=22, ISF=85</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9AEF8D0-58AF-F517-944A-676EAC068EFC}"/>
              </a:ext>
            </a:extLst>
          </p:cNvPr>
          <p:cNvSpPr/>
          <p:nvPr/>
        </p:nvSpPr>
        <p:spPr>
          <a:xfrm>
            <a:off x="457200" y="2738034"/>
            <a:ext cx="3152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5" name="Picture 4" descr="Cartoon bee with magnifying glass">
            <a:extLst>
              <a:ext uri="{FF2B5EF4-FFF2-40B4-BE49-F238E27FC236}">
                <a16:creationId xmlns:a16="http://schemas.microsoft.com/office/drawing/2014/main" id="{6F4DD183-68FE-F58D-06C0-82519F502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6814232" y="2442416"/>
            <a:ext cx="1385887" cy="1573335"/>
          </a:xfrm>
          <a:prstGeom prst="rect">
            <a:avLst/>
          </a:prstGeom>
        </p:spPr>
      </p:pic>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ICR=450/20=22.5</a:t>
            </a:r>
          </a:p>
          <a:p>
            <a:pPr lvl="1"/>
            <a:r>
              <a:rPr lang="en-US" dirty="0">
                <a:solidFill>
                  <a:srgbClr val="000000"/>
                </a:solidFill>
              </a:rPr>
              <a:t>This means that 1 unit of insulin covers 22 grams of carbohydrate</a:t>
            </a:r>
          </a:p>
          <a:p>
            <a:pPr lvl="1"/>
            <a:r>
              <a:rPr lang="en-US" dirty="0">
                <a:solidFill>
                  <a:srgbClr val="000000"/>
                </a:solidFill>
              </a:rPr>
              <a:t>If Austin eats 45 grams of carbohydrate, he should inject 2 units</a:t>
            </a:r>
          </a:p>
          <a:p>
            <a:r>
              <a:rPr lang="en-US" dirty="0">
                <a:solidFill>
                  <a:srgbClr val="000000"/>
                </a:solidFill>
              </a:rPr>
              <a:t>ISF=1700/20=85</a:t>
            </a:r>
          </a:p>
          <a:p>
            <a:pPr lvl="1"/>
            <a:r>
              <a:rPr lang="en-US" dirty="0">
                <a:solidFill>
                  <a:srgbClr val="000000"/>
                </a:solidFill>
              </a:rPr>
              <a:t>This means that 1 unit of insulin is expected to lower glucose by 85 mg/dL</a:t>
            </a:r>
          </a:p>
          <a:p>
            <a:pPr lvl="1"/>
            <a:r>
              <a:rPr lang="en-US" dirty="0">
                <a:solidFill>
                  <a:srgbClr val="000000"/>
                </a:solidFill>
              </a:rPr>
              <a:t>Austin’s glucose target is 100</a:t>
            </a:r>
          </a:p>
          <a:p>
            <a:pPr lvl="1"/>
            <a:r>
              <a:rPr lang="en-US" dirty="0">
                <a:solidFill>
                  <a:srgbClr val="000000"/>
                </a:solidFill>
              </a:rPr>
              <a:t>If his current glucose is 185,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would you start on a </a:t>
            </a:r>
            <a:r>
              <a:rPr lang="en-US" sz="3000" dirty="0" err="1"/>
              <a:t>a</a:t>
            </a:r>
            <a:r>
              <a:rPr lang="en-US" sz="3000" dirty="0"/>
              <a:t> child with T1D that weighs 65lbs? </a:t>
            </a:r>
          </a:p>
          <a:p>
            <a:pPr marL="720092" lvl="1" indent="-514350">
              <a:buFont typeface="+mj-lt"/>
              <a:buAutoNum type="alphaUcPeriod"/>
            </a:pPr>
            <a:r>
              <a:rPr lang="en-US" sz="3000" dirty="0"/>
              <a:t>10 units/day</a:t>
            </a:r>
          </a:p>
          <a:p>
            <a:pPr marL="720092" lvl="1" indent="-514350">
              <a:buFont typeface="+mj-lt"/>
              <a:buAutoNum type="alphaUcPeriod"/>
            </a:pPr>
            <a:r>
              <a:rPr lang="en-US" sz="3000" dirty="0"/>
              <a:t>15 units/day </a:t>
            </a:r>
          </a:p>
          <a:p>
            <a:pPr marL="720092" lvl="1" indent="-514350">
              <a:buFont typeface="+mj-lt"/>
              <a:buAutoNum type="alphaUcPeriod"/>
            </a:pPr>
            <a:r>
              <a:rPr lang="en-US" sz="3000" dirty="0"/>
              <a:t>30 units/day</a:t>
            </a:r>
          </a:p>
          <a:p>
            <a:pPr marL="720092" lvl="1" indent="-514350">
              <a:buFont typeface="+mj-lt"/>
              <a:buAutoNum type="alphaUcPeriod"/>
            </a:pPr>
            <a:r>
              <a:rPr lang="en-US" sz="3000" dirty="0"/>
              <a:t>40 units/day</a:t>
            </a:r>
            <a:endParaRPr lang="en-US" sz="2700" dirty="0"/>
          </a:p>
        </p:txBody>
      </p:sp>
      <p:sp>
        <p:nvSpPr>
          <p:cNvPr id="4" name="Flowchart: Terminator 3">
            <a:extLst>
              <a:ext uri="{FF2B5EF4-FFF2-40B4-BE49-F238E27FC236}">
                <a16:creationId xmlns:a16="http://schemas.microsoft.com/office/drawing/2014/main" id="{E43B4F96-BA20-BEAC-A438-1DE05A30C4E1}"/>
              </a:ext>
            </a:extLst>
          </p:cNvPr>
          <p:cNvSpPr/>
          <p:nvPr/>
        </p:nvSpPr>
        <p:spPr>
          <a:xfrm>
            <a:off x="760862" y="2772874"/>
            <a:ext cx="3049137"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5" name="Picture 4" descr="Cartoon bee with magnifying glass">
            <a:extLst>
              <a:ext uri="{FF2B5EF4-FFF2-40B4-BE49-F238E27FC236}">
                <a16:creationId xmlns:a16="http://schemas.microsoft.com/office/drawing/2014/main" id="{487708D7-7EA6-1171-A0E9-846A67C6F7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8838">
            <a:off x="7062366" y="2061416"/>
            <a:ext cx="1385887" cy="1573335"/>
          </a:xfrm>
          <a:prstGeom prst="rect">
            <a:avLst/>
          </a:prstGeom>
        </p:spPr>
      </p:pic>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4"/>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r>
              <a:rPr lang="en-US" dirty="0" err="1"/>
              <a:t>Afrezza</a:t>
            </a:r>
            <a:r>
              <a:rPr lang="en-US" dirty="0"/>
              <a:t>)  </a:t>
            </a:r>
          </a:p>
        </p:txBody>
      </p:sp>
      <p:sp>
        <p:nvSpPr>
          <p:cNvPr id="6" name="TextBox 5"/>
          <p:cNvSpPr txBox="1"/>
          <p:nvPr/>
        </p:nvSpPr>
        <p:spPr>
          <a:xfrm>
            <a:off x="228600" y="3886917"/>
            <a:ext cx="4343400"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for kids or during pregnancy (yet)</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Comes in 4, 8 and 12 units cartridges</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extLst>
              <p:ext uri="{D42A27DB-BD31-4B8C-83A1-F6EECF244321}">
                <p14:modId xmlns:p14="http://schemas.microsoft.com/office/powerpoint/2010/main" val="1024132273"/>
              </p:ext>
            </p:extLst>
          </p:nvPr>
        </p:nvGraphicFramePr>
        <p:xfrm>
          <a:off x="4800601" y="2320083"/>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0832614-E93F-214C-8122-B060554F3C68}"/>
              </a:ext>
            </a:extLst>
          </p:cNvPr>
          <p:cNvSpPr txBox="1"/>
          <p:nvPr/>
        </p:nvSpPr>
        <p:spPr>
          <a:xfrm>
            <a:off x="576864" y="5846037"/>
            <a:ext cx="5551871" cy="600164"/>
          </a:xfrm>
          <a:prstGeom prst="rect">
            <a:avLst/>
          </a:prstGeom>
          <a:noFill/>
        </p:spPr>
        <p:txBody>
          <a:bodyPr wrap="square" lIns="0" tIns="0" rIns="0" bIns="0" rtlCol="0" anchor="b" anchorCtr="0">
            <a:spAutoFit/>
          </a:bodyPr>
          <a:lstStyle/>
          <a:p>
            <a:pPr marL="85725" indent="-78581" defTabSz="685800" fontAlgn="auto">
              <a:spcBef>
                <a:spcPts val="0"/>
              </a:spcBef>
              <a:spcAft>
                <a:spcPts val="0"/>
              </a:spcAft>
              <a:buFont typeface="+mj-lt"/>
              <a:buAutoNum type="arabicPeriod"/>
              <a:defRPr/>
            </a:pPr>
            <a:r>
              <a:rPr lang="en-US" sz="600" dirty="0">
                <a:solidFill>
                  <a:srgbClr val="000000"/>
                </a:solidFill>
                <a:latin typeface="Arial Narrow" panose="020B0604020202020204" pitchFamily="34" charset="0"/>
                <a:cs typeface="Arial Narrow" panose="020B0604020202020204" pitchFamily="34" charset="0"/>
              </a:rPr>
              <a:t>.</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Grant M, </a:t>
            </a:r>
            <a:r>
              <a:rPr lang="en-US" sz="1100" dirty="0" err="1">
                <a:solidFill>
                  <a:srgbClr val="000000"/>
                </a:solidFill>
                <a:latin typeface="Arial Narrow" panose="020B0604020202020204" pitchFamily="34" charset="0"/>
                <a:cs typeface="Arial Narrow" panose="020B0604020202020204" pitchFamily="34" charset="0"/>
              </a:rPr>
              <a:t>Heise</a:t>
            </a:r>
            <a:r>
              <a:rPr lang="en-US" sz="1100" dirty="0">
                <a:solidFill>
                  <a:srgbClr val="000000"/>
                </a:solidFill>
                <a:latin typeface="Arial Narrow" panose="020B0604020202020204" pitchFamily="34" charset="0"/>
                <a:cs typeface="Arial Narrow" panose="020B0604020202020204" pitchFamily="34" charset="0"/>
              </a:rPr>
              <a:t> T, Baughman R. </a:t>
            </a:r>
            <a:r>
              <a:rPr lang="en-US" sz="1100" i="1" dirty="0">
                <a:solidFill>
                  <a:srgbClr val="000000"/>
                </a:solidFill>
                <a:latin typeface="Arial Narrow" panose="020B0604020202020204" pitchFamily="34" charset="0"/>
                <a:cs typeface="Arial Narrow" panose="020B0604020202020204" pitchFamily="34" charset="0"/>
              </a:rPr>
              <a:t>Clin </a:t>
            </a:r>
            <a:r>
              <a:rPr lang="en-US" sz="1100" i="1" dirty="0" err="1">
                <a:solidFill>
                  <a:srgbClr val="000000"/>
                </a:solidFill>
                <a:latin typeface="Arial Narrow" panose="020B0604020202020204" pitchFamily="34" charset="0"/>
                <a:cs typeface="Arial Narrow" panose="020B0604020202020204" pitchFamily="34" charset="0"/>
              </a:rPr>
              <a:t>Pharmacokinet</a:t>
            </a:r>
            <a:r>
              <a:rPr lang="en-US" sz="1100" dirty="0">
                <a:solidFill>
                  <a:srgbClr val="000000"/>
                </a:solidFill>
                <a:latin typeface="Arial Narrow" panose="020B0604020202020204" pitchFamily="34" charset="0"/>
                <a:cs typeface="Arial Narrow" panose="020B0604020202020204" pitchFamily="34" charset="0"/>
              </a:rPr>
              <a:t>. 2022;61(3):413-422.</a:t>
            </a:r>
          </a:p>
          <a:p>
            <a:pPr marL="7144">
              <a:defRPr/>
            </a:pPr>
            <a:r>
              <a:rPr lang="en-US" sz="1100" dirty="0" err="1">
                <a:solidFill>
                  <a:srgbClr val="000000"/>
                </a:solidFill>
                <a:latin typeface="Arial Narrow" panose="020B0604020202020204" pitchFamily="34" charset="0"/>
                <a:cs typeface="Arial Narrow" panose="020B0604020202020204" pitchFamily="34" charset="0"/>
              </a:rPr>
              <a:t>Caumo</a:t>
            </a:r>
            <a:r>
              <a:rPr lang="en-US" sz="1100" dirty="0">
                <a:solidFill>
                  <a:srgbClr val="000000"/>
                </a:solidFill>
                <a:latin typeface="Arial Narrow" panose="020B0604020202020204" pitchFamily="34" charset="0"/>
                <a:cs typeface="Arial Narrow" panose="020B0604020202020204" pitchFamily="34" charset="0"/>
              </a:rPr>
              <a:t> A, Bergman RN, </a:t>
            </a:r>
            <a:r>
              <a:rPr lang="en-US" sz="1100" dirty="0" err="1">
                <a:solidFill>
                  <a:srgbClr val="000000"/>
                </a:solidFill>
                <a:latin typeface="Arial Narrow" panose="020B0604020202020204" pitchFamily="34" charset="0"/>
                <a:cs typeface="Arial Narrow" panose="020B0604020202020204" pitchFamily="34" charset="0"/>
              </a:rPr>
              <a:t>Cobelli</a:t>
            </a:r>
            <a:r>
              <a:rPr lang="en-US" sz="1100" dirty="0">
                <a:solidFill>
                  <a:srgbClr val="000000"/>
                </a:solidFill>
                <a:latin typeface="Arial Narrow" panose="020B0604020202020204" pitchFamily="34" charset="0"/>
                <a:cs typeface="Arial Narrow" panose="020B0604020202020204" pitchFamily="34" charset="0"/>
              </a:rPr>
              <a:t> C. </a:t>
            </a:r>
            <a:r>
              <a:rPr lang="en-US" sz="1100" i="1" dirty="0">
                <a:solidFill>
                  <a:srgbClr val="000000"/>
                </a:solidFill>
                <a:latin typeface="Arial Narrow" panose="020B0604020202020204" pitchFamily="34" charset="0"/>
                <a:cs typeface="Arial Narrow" panose="020B0604020202020204" pitchFamily="34" charset="0"/>
              </a:rPr>
              <a:t>J Clin Endocrinol </a:t>
            </a:r>
            <a:r>
              <a:rPr lang="en-US" sz="1100" i="1" dirty="0" err="1">
                <a:solidFill>
                  <a:srgbClr val="000000"/>
                </a:solidFill>
                <a:latin typeface="Arial Narrow" panose="020B0604020202020204" pitchFamily="34" charset="0"/>
                <a:cs typeface="Arial Narrow" panose="020B0604020202020204" pitchFamily="34" charset="0"/>
              </a:rPr>
              <a:t>Metab</a:t>
            </a:r>
            <a:r>
              <a:rPr lang="en-US" sz="1100" i="1" dirty="0">
                <a:solidFill>
                  <a:srgbClr val="000000"/>
                </a:solidFill>
                <a:latin typeface="Arial Narrow" panose="020B0604020202020204" pitchFamily="34" charset="0"/>
                <a:cs typeface="Arial Narrow" panose="020B0604020202020204" pitchFamily="34" charset="0"/>
              </a:rPr>
              <a:t>. </a:t>
            </a:r>
            <a:r>
              <a:rPr lang="en-US" sz="1100" dirty="0">
                <a:solidFill>
                  <a:srgbClr val="000000"/>
                </a:solidFill>
                <a:latin typeface="Arial Narrow" panose="020B0604020202020204" pitchFamily="34" charset="0"/>
                <a:cs typeface="Arial Narrow" panose="020B0604020202020204" pitchFamily="34" charset="0"/>
              </a:rPr>
              <a:t>2000;85(11):4396-4402.</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Afrezza (insulin human) Inhalation Powder Prescribing Information. MannKind Corporation.</a:t>
            </a:r>
          </a:p>
        </p:txBody>
      </p:sp>
      <p:pic>
        <p:nvPicPr>
          <p:cNvPr id="5" name="Picture 4"/>
          <p:cNvPicPr>
            <a:picLocks noChangeAspect="1"/>
          </p:cNvPicPr>
          <p:nvPr/>
        </p:nvPicPr>
        <p:blipFill>
          <a:blip r:embed="rId3"/>
          <a:stretch>
            <a:fillRect/>
          </a:stretch>
        </p:blipFill>
        <p:spPr>
          <a:xfrm>
            <a:off x="374736" y="2314975"/>
            <a:ext cx="6887643" cy="3531062"/>
          </a:xfrm>
          <a:prstGeom prst="rect">
            <a:avLst/>
          </a:prstGeom>
        </p:spPr>
      </p:pic>
      <p:sp>
        <p:nvSpPr>
          <p:cNvPr id="6" name="Title 1">
            <a:extLst>
              <a:ext uri="{FF2B5EF4-FFF2-40B4-BE49-F238E27FC236}">
                <a16:creationId xmlns:a16="http://schemas.microsoft.com/office/drawing/2014/main" id="{0ABD5063-DE4E-6EB4-58B6-037B57166CA8}"/>
              </a:ext>
            </a:extLst>
          </p:cNvPr>
          <p:cNvSpPr>
            <a:spLocks noGrp="1"/>
          </p:cNvSpPr>
          <p:nvPr>
            <p:ph type="title"/>
          </p:nvPr>
        </p:nvSpPr>
        <p:spPr>
          <a:xfrm>
            <a:off x="228600" y="300387"/>
            <a:ext cx="8293608" cy="766196"/>
          </a:xfrm>
        </p:spPr>
        <p:txBody>
          <a:bodyPr>
            <a:normAutofit/>
          </a:bodyPr>
          <a:lstStyle/>
          <a:p>
            <a:r>
              <a:rPr lang="en-US" kern="1200" dirty="0">
                <a:solidFill>
                  <a:schemeClr val="bg1"/>
                </a:solidFill>
              </a:rPr>
              <a:t>Inhaled Insulin Vs. Insulin lispro</a:t>
            </a:r>
          </a:p>
        </p:txBody>
      </p:sp>
      <p:sp>
        <p:nvSpPr>
          <p:cNvPr id="2" name="TextBox 1">
            <a:extLst>
              <a:ext uri="{FF2B5EF4-FFF2-40B4-BE49-F238E27FC236}">
                <a16:creationId xmlns:a16="http://schemas.microsoft.com/office/drawing/2014/main" id="{24BB2229-1A99-8C7B-3F65-3D66BB413FB3}"/>
              </a:ext>
            </a:extLst>
          </p:cNvPr>
          <p:cNvSpPr txBox="1"/>
          <p:nvPr/>
        </p:nvSpPr>
        <p:spPr>
          <a:xfrm>
            <a:off x="1048295" y="2155519"/>
            <a:ext cx="1403639" cy="646331"/>
          </a:xfrm>
          <a:prstGeom prst="rect">
            <a:avLst/>
          </a:prstGeom>
          <a:noFill/>
        </p:spPr>
        <p:txBody>
          <a:bodyPr wrap="square" rtlCol="0">
            <a:spAutoFit/>
          </a:bodyPr>
          <a:lstStyle/>
          <a:p>
            <a:r>
              <a:rPr lang="en-US" sz="1800" b="1" dirty="0"/>
              <a:t>Inhaled insulin </a:t>
            </a:r>
          </a:p>
        </p:txBody>
      </p:sp>
      <p:sp>
        <p:nvSpPr>
          <p:cNvPr id="3" name="TextBox 2">
            <a:extLst>
              <a:ext uri="{FF2B5EF4-FFF2-40B4-BE49-F238E27FC236}">
                <a16:creationId xmlns:a16="http://schemas.microsoft.com/office/drawing/2014/main" id="{A95916E6-01E9-80A4-A907-9474A7E61799}"/>
              </a:ext>
            </a:extLst>
          </p:cNvPr>
          <p:cNvSpPr txBox="1"/>
          <p:nvPr/>
        </p:nvSpPr>
        <p:spPr>
          <a:xfrm>
            <a:off x="2451934" y="3077466"/>
            <a:ext cx="900866" cy="369332"/>
          </a:xfrm>
          <a:prstGeom prst="rect">
            <a:avLst/>
          </a:prstGeom>
          <a:noFill/>
        </p:spPr>
        <p:txBody>
          <a:bodyPr wrap="square" rtlCol="0">
            <a:spAutoFit/>
          </a:bodyPr>
          <a:lstStyle/>
          <a:p>
            <a:r>
              <a:rPr lang="en-US" sz="1800" b="1" dirty="0"/>
              <a:t>Lispro</a:t>
            </a:r>
          </a:p>
        </p:txBody>
      </p:sp>
      <p:sp>
        <p:nvSpPr>
          <p:cNvPr id="11" name="TextBox 10">
            <a:extLst>
              <a:ext uri="{FF2B5EF4-FFF2-40B4-BE49-F238E27FC236}">
                <a16:creationId xmlns:a16="http://schemas.microsoft.com/office/drawing/2014/main" id="{238C93C1-AAD8-FC4B-BD1C-4231146CEFB8}"/>
              </a:ext>
            </a:extLst>
          </p:cNvPr>
          <p:cNvSpPr txBox="1"/>
          <p:nvPr/>
        </p:nvSpPr>
        <p:spPr>
          <a:xfrm>
            <a:off x="5429998" y="1593144"/>
            <a:ext cx="3255379" cy="3177793"/>
          </a:xfrm>
          <a:prstGeom prst="rect">
            <a:avLst/>
          </a:prstGeom>
          <a:noFill/>
        </p:spPr>
        <p:txBody>
          <a:bodyPr wrap="square" lIns="0" tIns="0" rIns="0" bIns="0" rtlCol="0">
            <a:spAutoFit/>
          </a:bodyPr>
          <a:lstStyle/>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Clinical trial comparing inhaled insulin to insulin lispro in 30 people with T1D. </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Time to peak effect for inhaled insulin (12 units) was 42 minutes vs. 93 minutes for insulin lispro (8 units).</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The time to peak effect in healthy individuals is </a:t>
            </a:r>
            <a:r>
              <a:rPr lang="en-US" sz="1500" dirty="0" err="1">
                <a:solidFill>
                  <a:srgbClr val="000000"/>
                </a:solidFill>
                <a:latin typeface="Arial" panose="020B0604020202020204" pitchFamily="34" charset="0"/>
                <a:cs typeface="Arial" panose="020B0604020202020204" pitchFamily="34" charset="0"/>
              </a:rPr>
              <a:t>approx</a:t>
            </a:r>
            <a:r>
              <a:rPr lang="en-US" sz="1500" dirty="0">
                <a:solidFill>
                  <a:srgbClr val="000000"/>
                </a:solidFill>
                <a:latin typeface="Arial" panose="020B0604020202020204" pitchFamily="34" charset="0"/>
                <a:cs typeface="Arial" panose="020B0604020202020204" pitchFamily="34" charset="0"/>
              </a:rPr>
              <a:t> 45 minutes.</a:t>
            </a:r>
            <a:endParaRPr lang="en-US" sz="1500" baseline="30000"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82801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C0D3-92E3-614F-B1C9-C1931D937394}"/>
              </a:ext>
            </a:extLst>
          </p:cNvPr>
          <p:cNvSpPr>
            <a:spLocks noGrp="1"/>
          </p:cNvSpPr>
          <p:nvPr>
            <p:ph type="title"/>
          </p:nvPr>
        </p:nvSpPr>
        <p:spPr>
          <a:xfrm>
            <a:off x="425196" y="381001"/>
            <a:ext cx="8293608" cy="1073818"/>
          </a:xfrm>
        </p:spPr>
        <p:txBody>
          <a:bodyPr>
            <a:normAutofit/>
          </a:bodyPr>
          <a:lstStyle/>
          <a:p>
            <a:r>
              <a:rPr lang="en-US" kern="1200" dirty="0">
                <a:solidFill>
                  <a:schemeClr val="bg1"/>
                </a:solidFill>
              </a:rPr>
              <a:t>Inhaled Insulin: Time to Effect </a:t>
            </a:r>
            <a:endParaRPr lang="en-US" kern="1200" baseline="30000" dirty="0">
              <a:solidFill>
                <a:schemeClr val="bg1"/>
              </a:solidFill>
            </a:endParaRPr>
          </a:p>
        </p:txBody>
      </p:sp>
      <p:sp>
        <p:nvSpPr>
          <p:cNvPr id="16" name="TextBox 15">
            <a:extLst>
              <a:ext uri="{FF2B5EF4-FFF2-40B4-BE49-F238E27FC236}">
                <a16:creationId xmlns:a16="http://schemas.microsoft.com/office/drawing/2014/main" id="{2CC3912C-0105-384C-AF4E-067102260118}"/>
              </a:ext>
            </a:extLst>
          </p:cNvPr>
          <p:cNvSpPr txBox="1"/>
          <p:nvPr/>
        </p:nvSpPr>
        <p:spPr>
          <a:xfrm>
            <a:off x="6198932" y="2514600"/>
            <a:ext cx="2757196" cy="4065215"/>
          </a:xfrm>
          <a:prstGeom prst="rect">
            <a:avLst/>
          </a:prstGeom>
          <a:noFill/>
        </p:spPr>
        <p:txBody>
          <a:bodyPr wrap="square" lIns="205740" tIns="205740" rIns="0" bIns="205740" rtlCol="0">
            <a:spAutoFit/>
          </a:bodyPr>
          <a:lstStyle/>
          <a:p>
            <a:pPr marL="128588" indent="-128588" defTabSz="685800" fontAlgn="auto">
              <a:spcBef>
                <a:spcPts val="0"/>
              </a:spcBef>
              <a:spcAft>
                <a:spcPts val="0"/>
              </a:spcAft>
              <a:buFont typeface="Arial" panose="020B0604020202020204" pitchFamily="34" charset="0"/>
              <a:buChar char="•"/>
              <a:defRPr/>
            </a:pPr>
            <a:endParaRPr lang="en-US" sz="1600"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to reach peak effect for inhaled insulin is 45 minutes versus 90-120 minutes with injectable insulin</a:t>
            </a:r>
          </a:p>
          <a:p>
            <a:pPr marL="128588" indent="-128588" defTabSz="685800" fontAlgn="auto">
              <a:spcBef>
                <a:spcPts val="0"/>
              </a:spcBef>
              <a:spcAft>
                <a:spcPts val="0"/>
              </a:spcAft>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for insulin effect to return to baseline for inhaled is 180 minutes vs. 275-320 minutes for injectable insulin </a:t>
            </a:r>
          </a:p>
          <a:p>
            <a:pPr marL="128588" indent="-128588" defTabSz="685800" fontAlgn="auto">
              <a:spcBef>
                <a:spcPts val="0"/>
              </a:spcBef>
              <a:spcAft>
                <a:spcPts val="0"/>
              </a:spcAft>
              <a:buFont typeface="Arial" panose="020B0604020202020204" pitchFamily="34" charset="0"/>
              <a:buChar char="•"/>
              <a:defRPr/>
            </a:pPr>
            <a:endParaRPr lang="en-US" sz="18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58ED7C-8D9A-064E-B26C-991D68C9CB34}"/>
              </a:ext>
            </a:extLst>
          </p:cNvPr>
          <p:cNvSpPr txBox="1"/>
          <p:nvPr/>
        </p:nvSpPr>
        <p:spPr>
          <a:xfrm>
            <a:off x="425196" y="6246912"/>
            <a:ext cx="6204204" cy="153888"/>
          </a:xfrm>
          <a:prstGeom prst="rect">
            <a:avLst/>
          </a:prstGeom>
          <a:noFill/>
        </p:spPr>
        <p:txBody>
          <a:bodyPr wrap="square" lIns="0" tIns="0" rIns="0" bIns="0" rtlCol="0" anchor="b" anchorCtr="0">
            <a:spAutoFit/>
          </a:bodyPr>
          <a:lstStyle/>
          <a:p>
            <a:pPr defTabSz="685800" fontAlgn="auto">
              <a:spcBef>
                <a:spcPts val="0"/>
              </a:spcBef>
              <a:spcAft>
                <a:spcPts val="0"/>
              </a:spcAft>
              <a:defRPr/>
            </a:pPr>
            <a:r>
              <a:rPr lang="en-US" sz="1000" dirty="0">
                <a:solidFill>
                  <a:srgbClr val="000000"/>
                </a:solidFill>
                <a:latin typeface="Arial Narrow" panose="020B0604020202020204" pitchFamily="34" charset="0"/>
                <a:cs typeface="Arial Narrow" panose="020B0604020202020204" pitchFamily="34" charset="0"/>
              </a:rPr>
              <a:t>1.Afrezza (insulin human) Inhalation Powder Prescribing Information. MannKind Corporation. </a:t>
            </a:r>
          </a:p>
        </p:txBody>
      </p:sp>
      <p:graphicFrame>
        <p:nvGraphicFramePr>
          <p:cNvPr id="3" name="Table 2">
            <a:extLst>
              <a:ext uri="{FF2B5EF4-FFF2-40B4-BE49-F238E27FC236}">
                <a16:creationId xmlns:a16="http://schemas.microsoft.com/office/drawing/2014/main" id="{67B2551E-ED2B-BA6E-BAF7-C412B218960C}"/>
              </a:ext>
            </a:extLst>
          </p:cNvPr>
          <p:cNvGraphicFramePr>
            <a:graphicFrameLocks noGrp="1"/>
          </p:cNvGraphicFramePr>
          <p:nvPr>
            <p:extLst>
              <p:ext uri="{D42A27DB-BD31-4B8C-83A1-F6EECF244321}">
                <p14:modId xmlns:p14="http://schemas.microsoft.com/office/powerpoint/2010/main" val="4110398933"/>
              </p:ext>
            </p:extLst>
          </p:nvPr>
        </p:nvGraphicFramePr>
        <p:xfrm>
          <a:off x="268135" y="2456789"/>
          <a:ext cx="5913864" cy="2743200"/>
        </p:xfrm>
        <a:graphic>
          <a:graphicData uri="http://schemas.openxmlformats.org/drawingml/2006/table">
            <a:tbl>
              <a:tblPr firstRow="1" bandRow="1">
                <a:tableStyleId>{5C22544A-7EE6-4342-B048-85BDC9FD1C3A}</a:tableStyleId>
              </a:tblPr>
              <a:tblGrid>
                <a:gridCol w="1603120">
                  <a:extLst>
                    <a:ext uri="{9D8B030D-6E8A-4147-A177-3AD203B41FA5}">
                      <a16:colId xmlns:a16="http://schemas.microsoft.com/office/drawing/2014/main" val="2399595699"/>
                    </a:ext>
                  </a:extLst>
                </a:gridCol>
                <a:gridCol w="1567543">
                  <a:extLst>
                    <a:ext uri="{9D8B030D-6E8A-4147-A177-3AD203B41FA5}">
                      <a16:colId xmlns:a16="http://schemas.microsoft.com/office/drawing/2014/main" val="4126744428"/>
                    </a:ext>
                  </a:extLst>
                </a:gridCol>
                <a:gridCol w="1401338">
                  <a:extLst>
                    <a:ext uri="{9D8B030D-6E8A-4147-A177-3AD203B41FA5}">
                      <a16:colId xmlns:a16="http://schemas.microsoft.com/office/drawing/2014/main" val="1700556807"/>
                    </a:ext>
                  </a:extLst>
                </a:gridCol>
                <a:gridCol w="1341863">
                  <a:extLst>
                    <a:ext uri="{9D8B030D-6E8A-4147-A177-3AD203B41FA5}">
                      <a16:colId xmlns:a16="http://schemas.microsoft.com/office/drawing/2014/main" val="4107856854"/>
                    </a:ext>
                  </a:extLst>
                </a:gridCol>
              </a:tblGrid>
              <a:tr h="480060">
                <a:tc>
                  <a:txBody>
                    <a:bodyPr/>
                    <a:lstStyle/>
                    <a:p>
                      <a:endParaRPr lang="en-US" sz="1800" dirty="0"/>
                    </a:p>
                  </a:txBody>
                  <a:tcPr marL="68580" marR="68580" marT="34290" marB="34290"/>
                </a:tc>
                <a:tc>
                  <a:txBody>
                    <a:bodyPr/>
                    <a:lstStyle/>
                    <a:p>
                      <a:r>
                        <a:rPr lang="en-US" sz="1800" dirty="0"/>
                        <a:t>Insulin in Healthy Individuals</a:t>
                      </a:r>
                    </a:p>
                  </a:txBody>
                  <a:tcPr marL="68580" marR="68580" marT="34290" marB="34290"/>
                </a:tc>
                <a:tc>
                  <a:txBody>
                    <a:bodyPr/>
                    <a:lstStyle/>
                    <a:p>
                      <a:r>
                        <a:rPr lang="en-US" sz="1800" dirty="0"/>
                        <a:t>Inhaled Insulin</a:t>
                      </a:r>
                    </a:p>
                  </a:txBody>
                  <a:tcPr marL="68580" marR="68580" marT="34290" marB="34290"/>
                </a:tc>
                <a:tc>
                  <a:txBody>
                    <a:bodyPr/>
                    <a:lstStyle/>
                    <a:p>
                      <a:r>
                        <a:rPr lang="en-US" sz="1800" dirty="0"/>
                        <a:t>Injectable Insulin</a:t>
                      </a:r>
                    </a:p>
                  </a:txBody>
                  <a:tcPr marL="68580" marR="68580" marT="34290" marB="34290"/>
                </a:tc>
                <a:extLst>
                  <a:ext uri="{0D108BD9-81ED-4DB2-BD59-A6C34878D82A}">
                    <a16:rowId xmlns:a16="http://schemas.microsoft.com/office/drawing/2014/main" val="3368587597"/>
                  </a:ext>
                </a:extLst>
              </a:tr>
              <a:tr h="278130">
                <a:tc>
                  <a:txBody>
                    <a:bodyPr/>
                    <a:lstStyle/>
                    <a:p>
                      <a:r>
                        <a:rPr lang="en-US" sz="1800" dirty="0"/>
                        <a:t>Onset (minutes</a:t>
                      </a:r>
                    </a:p>
                  </a:txBody>
                  <a:tcPr marL="68580" marR="68580" marT="34290" marB="34290"/>
                </a:tc>
                <a:tc>
                  <a:txBody>
                    <a:bodyPr/>
                    <a:lstStyle/>
                    <a:p>
                      <a:r>
                        <a:rPr lang="en-US" sz="1800" dirty="0"/>
                        <a:t>10</a:t>
                      </a:r>
                    </a:p>
                  </a:txBody>
                  <a:tcPr marL="68580" marR="68580" marT="34290" marB="34290"/>
                </a:tc>
                <a:tc>
                  <a:txBody>
                    <a:bodyPr/>
                    <a:lstStyle/>
                    <a:p>
                      <a:r>
                        <a:rPr lang="en-US" sz="1800" dirty="0"/>
                        <a:t>12</a:t>
                      </a:r>
                    </a:p>
                  </a:txBody>
                  <a:tcPr marL="68580" marR="68580" marT="34290" marB="34290"/>
                </a:tc>
                <a:tc>
                  <a:txBody>
                    <a:bodyPr/>
                    <a:lstStyle/>
                    <a:p>
                      <a:r>
                        <a:rPr lang="en-US" sz="1800" dirty="0"/>
                        <a:t>17-30</a:t>
                      </a:r>
                    </a:p>
                  </a:txBody>
                  <a:tcPr marL="68580" marR="68580" marT="34290" marB="34290"/>
                </a:tc>
                <a:extLst>
                  <a:ext uri="{0D108BD9-81ED-4DB2-BD59-A6C34878D82A}">
                    <a16:rowId xmlns:a16="http://schemas.microsoft.com/office/drawing/2014/main" val="1763229200"/>
                  </a:ext>
                </a:extLst>
              </a:tr>
              <a:tr h="278130">
                <a:tc>
                  <a:txBody>
                    <a:bodyPr/>
                    <a:lstStyle/>
                    <a:p>
                      <a:r>
                        <a:rPr lang="en-US" sz="1800" dirty="0"/>
                        <a:t>Peak effect (minutes)</a:t>
                      </a:r>
                    </a:p>
                  </a:txBody>
                  <a:tcPr marL="68580" marR="68580" marT="34290" marB="34290"/>
                </a:tc>
                <a:tc>
                  <a:txBody>
                    <a:bodyPr/>
                    <a:lstStyle/>
                    <a:p>
                      <a:r>
                        <a:rPr lang="en-US" sz="1800" dirty="0"/>
                        <a:t>45</a:t>
                      </a:r>
                    </a:p>
                  </a:txBody>
                  <a:tcPr marL="68580" marR="68580" marT="34290" marB="34290"/>
                </a:tc>
                <a:tc>
                  <a:txBody>
                    <a:bodyPr/>
                    <a:lstStyle/>
                    <a:p>
                      <a:r>
                        <a:rPr lang="en-US" sz="1800" dirty="0"/>
                        <a:t>45</a:t>
                      </a:r>
                    </a:p>
                  </a:txBody>
                  <a:tcPr marL="68580" marR="68580" marT="34290" marB="34290"/>
                </a:tc>
                <a:tc>
                  <a:txBody>
                    <a:bodyPr/>
                    <a:lstStyle/>
                    <a:p>
                      <a:r>
                        <a:rPr lang="en-US" sz="1800" dirty="0"/>
                        <a:t>90-120</a:t>
                      </a:r>
                    </a:p>
                  </a:txBody>
                  <a:tcPr marL="68580" marR="68580" marT="34290" marB="34290"/>
                </a:tc>
                <a:extLst>
                  <a:ext uri="{0D108BD9-81ED-4DB2-BD59-A6C34878D82A}">
                    <a16:rowId xmlns:a16="http://schemas.microsoft.com/office/drawing/2014/main" val="1586391768"/>
                  </a:ext>
                </a:extLst>
              </a:tr>
              <a:tr h="480060">
                <a:tc>
                  <a:txBody>
                    <a:bodyPr/>
                    <a:lstStyle/>
                    <a:p>
                      <a:r>
                        <a:rPr lang="en-US" sz="1800" dirty="0"/>
                        <a:t>Back to baseline (minutes)</a:t>
                      </a:r>
                    </a:p>
                  </a:txBody>
                  <a:tcPr marL="68580" marR="68580" marT="34290" marB="34290"/>
                </a:tc>
                <a:tc>
                  <a:txBody>
                    <a:bodyPr/>
                    <a:lstStyle/>
                    <a:p>
                      <a:r>
                        <a:rPr lang="en-US" sz="1800" dirty="0"/>
                        <a:t>210</a:t>
                      </a:r>
                    </a:p>
                  </a:txBody>
                  <a:tcPr marL="68580" marR="68580" marT="34290" marB="34290"/>
                </a:tc>
                <a:tc>
                  <a:txBody>
                    <a:bodyPr/>
                    <a:lstStyle/>
                    <a:p>
                      <a:r>
                        <a:rPr lang="en-US" sz="1800" dirty="0"/>
                        <a:t>180</a:t>
                      </a:r>
                    </a:p>
                  </a:txBody>
                  <a:tcPr marL="68580" marR="68580" marT="34290" marB="34290"/>
                </a:tc>
                <a:tc>
                  <a:txBody>
                    <a:bodyPr/>
                    <a:lstStyle/>
                    <a:p>
                      <a:r>
                        <a:rPr lang="en-US" sz="1800" dirty="0"/>
                        <a:t>275-320</a:t>
                      </a:r>
                    </a:p>
                  </a:txBody>
                  <a:tcPr marL="68580" marR="68580" marT="34290" marB="34290"/>
                </a:tc>
                <a:extLst>
                  <a:ext uri="{0D108BD9-81ED-4DB2-BD59-A6C34878D82A}">
                    <a16:rowId xmlns:a16="http://schemas.microsoft.com/office/drawing/2014/main" val="1034654450"/>
                  </a:ext>
                </a:extLst>
              </a:tr>
            </a:tbl>
          </a:graphicData>
        </a:graphic>
      </p:graphicFrame>
    </p:spTree>
    <p:extLst>
      <p:ext uri="{BB962C8B-B14F-4D97-AF65-F5344CB8AC3E}">
        <p14:creationId xmlns:p14="http://schemas.microsoft.com/office/powerpoint/2010/main" val="235778122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a:xfrm>
            <a:off x="152400" y="155222"/>
            <a:ext cx="8229600" cy="990600"/>
          </a:xfrm>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a:xfrm>
            <a:off x="152400" y="2362200"/>
            <a:ext cx="8398933" cy="4937760"/>
          </a:xfrm>
        </p:spPr>
        <p:txBody>
          <a:bodyPr>
            <a:normAutofit/>
          </a:bodyPr>
          <a:lstStyle/>
          <a:p>
            <a:r>
              <a:rPr lang="en-US" sz="2800" dirty="0"/>
              <a:t>Opened inhaler: use in 15 days</a:t>
            </a:r>
          </a:p>
          <a:p>
            <a:r>
              <a:rPr lang="en-US" sz="2800" dirty="0"/>
              <a:t>Sealed foil packages: refrigerate until expiration date on package</a:t>
            </a:r>
          </a:p>
          <a:p>
            <a:r>
              <a:rPr lang="en-US" sz="2800" dirty="0"/>
              <a:t>Sealed blister card strips: room temp-use within 10 days, fridge-30 days</a:t>
            </a:r>
          </a:p>
          <a:p>
            <a:r>
              <a:rPr lang="en-US" sz="2800" dirty="0"/>
              <a:t>Opened strips: room temperature, use within 3 days</a:t>
            </a:r>
          </a:p>
          <a:p>
            <a:r>
              <a:rPr lang="en-US" sz="2800"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124200" y="6564278"/>
            <a:ext cx="6400800" cy="276999"/>
          </a:xfrm>
          <a:prstGeom prst="rect">
            <a:avLst/>
          </a:prstGeom>
          <a:noFill/>
        </p:spPr>
        <p:txBody>
          <a:bodyPr wrap="square" rtlCol="0">
            <a:spAutoFit/>
          </a:bodyPr>
          <a:lstStyle/>
          <a:p>
            <a:r>
              <a:rPr lang="en-US" sz="1200" dirty="0">
                <a:hlinkClick r:id="rId3"/>
              </a:rPr>
              <a:t>Storage-and-Handling-with-ISI-Afrezza-Assist-Update.pdf</a:t>
            </a:r>
            <a:endParaRPr lang="en-US" sz="1200" dirty="0"/>
          </a:p>
        </p:txBody>
      </p:sp>
      <p:pic>
        <p:nvPicPr>
          <p:cNvPr id="5" name="Picture 4">
            <a:extLst>
              <a:ext uri="{FF2B5EF4-FFF2-40B4-BE49-F238E27FC236}">
                <a16:creationId xmlns:a16="http://schemas.microsoft.com/office/drawing/2014/main" id="{C18B0333-0911-6808-C735-FB8705540D0C}"/>
              </a:ext>
            </a:extLst>
          </p:cNvPr>
          <p:cNvPicPr>
            <a:picLocks noChangeAspect="1"/>
          </p:cNvPicPr>
          <p:nvPr/>
        </p:nvPicPr>
        <p:blipFill>
          <a:blip r:embed="rId4"/>
          <a:stretch>
            <a:fillRect/>
          </a:stretch>
        </p:blipFill>
        <p:spPr>
          <a:xfrm>
            <a:off x="5509794" y="155222"/>
            <a:ext cx="3642673" cy="2728226"/>
          </a:xfrm>
          <a:prstGeom prst="rect">
            <a:avLst/>
          </a:prstGeom>
        </p:spPr>
      </p:pic>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304800" y="1600200"/>
            <a:ext cx="8229600" cy="4267200"/>
          </a:xfrm>
        </p:spPr>
        <p:txBody>
          <a:bodyPr>
            <a:normAutofit fontScale="85000" lnSpcReduction="20000"/>
          </a:bodyPr>
          <a:lstStyle/>
          <a:p>
            <a:r>
              <a:rPr lang="en-US" dirty="0"/>
              <a:t>Bolus insulin – inhaled at meals</a:t>
            </a:r>
          </a:p>
          <a:p>
            <a:r>
              <a:rPr lang="en-US" dirty="0"/>
              <a:t>Usually requires 2-3x injected dose</a:t>
            </a:r>
          </a:p>
          <a:p>
            <a:r>
              <a:rPr lang="en-US" dirty="0"/>
              <a:t>May inhale more 1-2 hours after a meal as needed</a:t>
            </a:r>
          </a:p>
          <a:p>
            <a:r>
              <a:rPr lang="en-US" dirty="0"/>
              <a:t>Use with a basal insulin </a:t>
            </a:r>
          </a:p>
          <a:p>
            <a:r>
              <a:rPr lang="en-US" dirty="0"/>
              <a:t>Lung function test before start </a:t>
            </a:r>
            <a:r>
              <a:rPr lang="en-US" sz="2400" dirty="0"/>
              <a:t>(FEV1)</a:t>
            </a:r>
          </a:p>
          <a:p>
            <a:pPr lvl="1"/>
            <a:r>
              <a:rPr lang="en-US" dirty="0"/>
              <a:t>Not for those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
        <p:nvSpPr>
          <p:cNvPr id="4" name="TextBox 3">
            <a:extLst>
              <a:ext uri="{FF2B5EF4-FFF2-40B4-BE49-F238E27FC236}">
                <a16:creationId xmlns:a16="http://schemas.microsoft.com/office/drawing/2014/main" id="{0022AEAC-A8B0-8720-5723-8E70AFD7493A}"/>
              </a:ext>
            </a:extLst>
          </p:cNvPr>
          <p:cNvSpPr txBox="1"/>
          <p:nvPr/>
        </p:nvSpPr>
        <p:spPr>
          <a:xfrm>
            <a:off x="304800" y="6243935"/>
            <a:ext cx="7620000" cy="461665"/>
          </a:xfrm>
          <a:prstGeom prst="rect">
            <a:avLst/>
          </a:prstGeom>
          <a:noFill/>
        </p:spPr>
        <p:txBody>
          <a:bodyPr wrap="square" rtlCol="0">
            <a:spAutoFit/>
          </a:bodyPr>
          <a:lstStyle/>
          <a:p>
            <a:r>
              <a:rPr lang="en-US" dirty="0">
                <a:hlinkClick r:id="rId4"/>
              </a:rPr>
              <a:t>Inhaled Insulin Tip Sheet - </a:t>
            </a:r>
            <a:r>
              <a:rPr lang="en-US" dirty="0" err="1">
                <a:hlinkClick r:id="rId4"/>
              </a:rPr>
              <a:t>DiabetesSisters</a:t>
            </a:r>
            <a:endParaRPr lang="en-US" dirty="0"/>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924800" cy="4937760"/>
          </a:xfrm>
        </p:spPr>
        <p:txBody>
          <a:bodyPr>
            <a:normAutofit fontScale="92500"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based on pt specific factors)</a:t>
            </a:r>
          </a:p>
          <a:p>
            <a:pPr lvl="1">
              <a:lnSpc>
                <a:spcPct val="90000"/>
              </a:lnSpc>
              <a:defRPr/>
            </a:pPr>
            <a:r>
              <a:rPr lang="en-US" sz="3200" dirty="0"/>
              <a:t>1-2 hours peak post meal  &lt;180 mg/dL (ADA)</a:t>
            </a:r>
          </a:p>
          <a:p>
            <a:pPr lvl="1" eaLnBrk="1" hangingPunct="1">
              <a:lnSpc>
                <a:spcPct val="90000"/>
              </a:lnSpc>
              <a:defRPr/>
            </a:pPr>
            <a:r>
              <a:rPr lang="en-US" sz="3200" dirty="0"/>
              <a:t>2 hour post meal &lt;140 mg/dL (AACE)</a:t>
            </a:r>
          </a:p>
          <a:p>
            <a:pPr lvl="1" eaLnBrk="1" hangingPunct="1">
              <a:lnSpc>
                <a:spcPct val="90000"/>
              </a:lnSpc>
              <a:defRPr/>
            </a:pPr>
            <a:r>
              <a:rPr lang="en-US" sz="3200" dirty="0"/>
              <a:t>Before next meal  80 – 130 mg/dL</a:t>
            </a:r>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35328" y="1676401"/>
            <a:ext cx="8229600" cy="4937760"/>
          </a:xfrm>
        </p:spPr>
        <p:txBody>
          <a:bodyPr/>
          <a:lstStyle/>
          <a:p>
            <a:r>
              <a:rPr lang="en-US" sz="3600" dirty="0"/>
              <a:t>Mary takes 4 units of insulin lispro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94</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D3815D3C-0CA5-3DF5-CF81-4A81B254B539}"/>
              </a:ext>
            </a:extLst>
          </p:cNvPr>
          <p:cNvSpPr/>
          <p:nvPr/>
        </p:nvSpPr>
        <p:spPr>
          <a:xfrm>
            <a:off x="685800" y="4648200"/>
            <a:ext cx="48768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6" name="Picture 5" descr="Cartoon bee with magnifying glass">
            <a:extLst>
              <a:ext uri="{FF2B5EF4-FFF2-40B4-BE49-F238E27FC236}">
                <a16:creationId xmlns:a16="http://schemas.microsoft.com/office/drawing/2014/main" id="{6598F426-A7E8-CF7C-AFF6-0ADABCC666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8838">
            <a:off x="7573281" y="156416"/>
            <a:ext cx="1385887" cy="1573335"/>
          </a:xfrm>
          <a:prstGeom prst="rect">
            <a:avLst/>
          </a:prstGeom>
        </p:spPr>
      </p:pic>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Take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Let’s Practice </a:t>
            </a:r>
          </a:p>
        </p:txBody>
      </p:sp>
      <p:sp>
        <p:nvSpPr>
          <p:cNvPr id="3" name="Content Placeholder 2"/>
          <p:cNvSpPr>
            <a:spLocks noGrp="1"/>
          </p:cNvSpPr>
          <p:nvPr>
            <p:ph idx="1"/>
          </p:nvPr>
        </p:nvSpPr>
        <p:spPr>
          <a:xfrm>
            <a:off x="304800" y="1295400"/>
            <a:ext cx="6324600" cy="5257800"/>
          </a:xfrm>
        </p:spPr>
        <p:txBody>
          <a:bodyPr>
            <a:normAutofit fontScale="92500"/>
          </a:bodyPr>
          <a:lstStyle/>
          <a:p>
            <a:r>
              <a:rPr lang="en-US" sz="2800" dirty="0"/>
              <a:t>A woman with obesity, T2D, and insulin resistance takes insulin glargine 120 units BID and insulin </a:t>
            </a:r>
            <a:r>
              <a:rPr lang="en-US" sz="2800" dirty="0" err="1"/>
              <a:t>aspart</a:t>
            </a:r>
            <a:r>
              <a:rPr lang="en-US" sz="2800" dirty="0"/>
              <a:t> 60 units TID </a:t>
            </a:r>
            <a:r>
              <a:rPr lang="en-US" sz="2800" dirty="0" err="1"/>
              <a:t>a.c.</a:t>
            </a:r>
            <a:r>
              <a:rPr lang="en-US" sz="2800" dirty="0"/>
              <a:t> Her most recent A1C=9%. How would she switch to U500? </a:t>
            </a:r>
          </a:p>
          <a:p>
            <a:pPr lvl="1"/>
            <a:r>
              <a:rPr lang="en-US" sz="2800" dirty="0"/>
              <a:t>Will it be a 1:1 conversation or dose reduce? </a:t>
            </a:r>
          </a:p>
          <a:p>
            <a:pPr lvl="1"/>
            <a:r>
              <a:rPr lang="en-US" sz="2800" dirty="0"/>
              <a:t>How to split: 60/60 or 40/30/30?</a:t>
            </a:r>
          </a:p>
          <a:p>
            <a:pPr lvl="1"/>
            <a:endParaRPr lang="en-US" sz="2000" dirty="0"/>
          </a:p>
          <a:p>
            <a:pPr lvl="1"/>
            <a:endParaRPr lang="en-US" sz="2000" dirty="0"/>
          </a:p>
          <a:p>
            <a:r>
              <a:rPr lang="en-US" sz="2800" dirty="0"/>
              <a:t>New Dose: </a:t>
            </a:r>
          </a:p>
          <a:p>
            <a:pPr lvl="1"/>
            <a:r>
              <a:rPr lang="en-US" sz="2800" dirty="0"/>
              <a:t>Must round to nearest 5 unit increment</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
        <p:nvSpPr>
          <p:cNvPr id="6" name="Oval 5">
            <a:extLst>
              <a:ext uri="{FF2B5EF4-FFF2-40B4-BE49-F238E27FC236}">
                <a16:creationId xmlns:a16="http://schemas.microsoft.com/office/drawing/2014/main" id="{77844A3D-A3E8-3C17-3BB0-0B059E126020}"/>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octor using tablet">
            <a:extLst>
              <a:ext uri="{FF2B5EF4-FFF2-40B4-BE49-F238E27FC236}">
                <a16:creationId xmlns:a16="http://schemas.microsoft.com/office/drawing/2014/main" id="{9CFE1360-027D-CFC9-6790-BC9163998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4392" y="1281034"/>
            <a:ext cx="1753808" cy="5257800"/>
          </a:xfrm>
          <a:prstGeom prst="rect">
            <a:avLst/>
          </a:prstGeom>
        </p:spPr>
      </p:pic>
    </p:spTree>
    <p:extLst>
      <p:ext uri="{BB962C8B-B14F-4D97-AF65-F5344CB8AC3E}">
        <p14:creationId xmlns:p14="http://schemas.microsoft.com/office/powerpoint/2010/main" val="3280825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181B-C430-9FA7-CA74-48F8226D3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98791-8BAC-FF2F-A8E5-4042F34E277B}"/>
              </a:ext>
            </a:extLst>
          </p:cNvPr>
          <p:cNvSpPr>
            <a:spLocks noGrp="1"/>
          </p:cNvSpPr>
          <p:nvPr>
            <p:ph type="title"/>
          </p:nvPr>
        </p:nvSpPr>
        <p:spPr/>
        <p:txBody>
          <a:bodyPr/>
          <a:lstStyle/>
          <a:p>
            <a:r>
              <a:rPr lang="en-US" dirty="0"/>
              <a:t>U500 Example: Answer </a:t>
            </a:r>
          </a:p>
        </p:txBody>
      </p:sp>
      <p:sp>
        <p:nvSpPr>
          <p:cNvPr id="3" name="Content Placeholder 2">
            <a:extLst>
              <a:ext uri="{FF2B5EF4-FFF2-40B4-BE49-F238E27FC236}">
                <a16:creationId xmlns:a16="http://schemas.microsoft.com/office/drawing/2014/main" id="{583E6C32-0851-ED6C-3814-3089FECA2F74}"/>
              </a:ext>
            </a:extLst>
          </p:cNvPr>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a:extLst>
              <a:ext uri="{FF2B5EF4-FFF2-40B4-BE49-F238E27FC236}">
                <a16:creationId xmlns:a16="http://schemas.microsoft.com/office/drawing/2014/main" id="{75ED7B9D-97CA-C9B9-4F81-D87253107F7A}"/>
              </a:ext>
            </a:extLst>
          </p:cNvPr>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331727C8-73F7-B8DB-DABD-0092EC5956A5}"/>
              </a:ext>
            </a:extLst>
          </p:cNvPr>
          <p:cNvPicPr>
            <a:picLocks noChangeAspect="1"/>
          </p:cNvPicPr>
          <p:nvPr/>
        </p:nvPicPr>
        <p:blipFill>
          <a:blip r:embed="rId2"/>
          <a:stretch>
            <a:fillRect/>
          </a:stretch>
        </p:blipFill>
        <p:spPr>
          <a:xfrm>
            <a:off x="4495800" y="5182054"/>
            <a:ext cx="4475546" cy="1546200"/>
          </a:xfrm>
          <a:prstGeom prst="rect">
            <a:avLst/>
          </a:prstGeom>
        </p:spPr>
      </p:pic>
      <p:sp>
        <p:nvSpPr>
          <p:cNvPr id="6" name="Oval 5">
            <a:extLst>
              <a:ext uri="{FF2B5EF4-FFF2-40B4-BE49-F238E27FC236}">
                <a16:creationId xmlns:a16="http://schemas.microsoft.com/office/drawing/2014/main" id="{54AE1F8C-45AB-2A71-4820-587388490937}"/>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52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sp>
        <p:nvSpPr>
          <p:cNvPr id="5" name="Flowchart: Terminator 4">
            <a:extLst>
              <a:ext uri="{FF2B5EF4-FFF2-40B4-BE49-F238E27FC236}">
                <a16:creationId xmlns:a16="http://schemas.microsoft.com/office/drawing/2014/main" id="{C7B4F5FC-3D08-44CB-9856-8EAB6C0DBDEC}"/>
              </a:ext>
            </a:extLst>
          </p:cNvPr>
          <p:cNvSpPr/>
          <p:nvPr/>
        </p:nvSpPr>
        <p:spPr>
          <a:xfrm>
            <a:off x="304800" y="5181600"/>
            <a:ext cx="6248400" cy="11430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6" name="Picture 5" descr="Cartoon bee with magnifying glass">
            <a:extLst>
              <a:ext uri="{FF2B5EF4-FFF2-40B4-BE49-F238E27FC236}">
                <a16:creationId xmlns:a16="http://schemas.microsoft.com/office/drawing/2014/main" id="{BD0427AA-2F9C-327C-849A-0E3814CA7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7420881" y="1299415"/>
            <a:ext cx="1385887" cy="1573335"/>
          </a:xfrm>
          <a:prstGeom prst="rect">
            <a:avLst/>
          </a:prstGeom>
        </p:spPr>
      </p:pic>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T2D</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8486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and/or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475111" y="25908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213248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5C88-8552-9C8B-CFB8-BA3DCAE7291F}"/>
              </a:ext>
            </a:extLst>
          </p:cNvPr>
          <p:cNvSpPr>
            <a:spLocks noGrp="1"/>
          </p:cNvSpPr>
          <p:nvPr>
            <p:ph type="title"/>
          </p:nvPr>
        </p:nvSpPr>
        <p:spPr/>
        <p:txBody>
          <a:bodyPr/>
          <a:lstStyle/>
          <a:p>
            <a:r>
              <a:rPr lang="en-US" dirty="0"/>
              <a:t>1</a:t>
            </a:r>
            <a:r>
              <a:rPr lang="en-US" baseline="30000" dirty="0"/>
              <a:t>st</a:t>
            </a:r>
            <a:r>
              <a:rPr lang="en-US" dirty="0"/>
              <a:t> Injectable:  GLP-1 if Possible</a:t>
            </a:r>
          </a:p>
        </p:txBody>
      </p:sp>
      <p:pic>
        <p:nvPicPr>
          <p:cNvPr id="8" name="Content Placeholder 7" descr="Businesswoman counting four">
            <a:extLst>
              <a:ext uri="{FF2B5EF4-FFF2-40B4-BE49-F238E27FC236}">
                <a16:creationId xmlns:a16="http://schemas.microsoft.com/office/drawing/2014/main" id="{0FB3AF2C-FFB1-C924-DA50-F196F263A3D0}"/>
              </a:ext>
            </a:extLst>
          </p:cNvPr>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477000" y="1600200"/>
            <a:ext cx="1923569" cy="4937125"/>
          </a:xfrm>
        </p:spPr>
      </p:pic>
      <p:sp>
        <p:nvSpPr>
          <p:cNvPr id="4" name="Flowchart: Sequential Access Storage 3">
            <a:extLst>
              <a:ext uri="{FF2B5EF4-FFF2-40B4-BE49-F238E27FC236}">
                <a16:creationId xmlns:a16="http://schemas.microsoft.com/office/drawing/2014/main" id="{0EF2F786-1E24-FE89-062A-359F0C787170}"/>
              </a:ext>
            </a:extLst>
          </p:cNvPr>
          <p:cNvSpPr/>
          <p:nvPr/>
        </p:nvSpPr>
        <p:spPr>
          <a:xfrm>
            <a:off x="914400" y="1752600"/>
            <a:ext cx="5029200" cy="3886200"/>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a:t>In adults with T2D without severe hyperglycemia or hyperglycemic crisis, a GLP-1 based therapy is preferred to insulin for initial or add-on glucose lowering therapy (A)</a:t>
            </a:r>
          </a:p>
        </p:txBody>
      </p:sp>
      <p:sp>
        <p:nvSpPr>
          <p:cNvPr id="6" name="TextBox 5">
            <a:extLst>
              <a:ext uri="{FF2B5EF4-FFF2-40B4-BE49-F238E27FC236}">
                <a16:creationId xmlns:a16="http://schemas.microsoft.com/office/drawing/2014/main" id="{84B3D17B-0BF8-CB4C-F0EC-7E3C3EF111EF}"/>
              </a:ext>
            </a:extLst>
          </p:cNvPr>
          <p:cNvSpPr txBox="1"/>
          <p:nvPr/>
        </p:nvSpPr>
        <p:spPr>
          <a:xfrm>
            <a:off x="4898672" y="5710535"/>
            <a:ext cx="2333978" cy="461665"/>
          </a:xfrm>
          <a:prstGeom prst="rect">
            <a:avLst/>
          </a:prstGeom>
          <a:noFill/>
        </p:spPr>
        <p:txBody>
          <a:bodyPr wrap="square" rtlCol="0">
            <a:spAutoFit/>
          </a:bodyPr>
          <a:lstStyle/>
          <a:p>
            <a:r>
              <a:rPr lang="en-US" dirty="0"/>
              <a:t>ADA SOC 2026</a:t>
            </a:r>
          </a:p>
        </p:txBody>
      </p:sp>
      <p:pic>
        <p:nvPicPr>
          <p:cNvPr id="3" name="Picture 2">
            <a:extLst>
              <a:ext uri="{FF2B5EF4-FFF2-40B4-BE49-F238E27FC236}">
                <a16:creationId xmlns:a16="http://schemas.microsoft.com/office/drawing/2014/main" id="{25EE65F0-007F-2F14-E89B-A622A9481D2D}"/>
              </a:ext>
            </a:extLst>
          </p:cNvPr>
          <p:cNvPicPr>
            <a:picLocks noChangeAspect="1"/>
          </p:cNvPicPr>
          <p:nvPr/>
        </p:nvPicPr>
        <p:blipFill>
          <a:blip r:embed="rId5"/>
          <a:stretch>
            <a:fillRect/>
          </a:stretch>
        </p:blipFill>
        <p:spPr>
          <a:xfrm>
            <a:off x="182988" y="6060307"/>
            <a:ext cx="5089081" cy="588911"/>
          </a:xfrm>
          <a:prstGeom prst="rect">
            <a:avLst/>
          </a:prstGeom>
        </p:spPr>
      </p:pic>
    </p:spTree>
    <p:extLst>
      <p:ext uri="{BB962C8B-B14F-4D97-AF65-F5344CB8AC3E}">
        <p14:creationId xmlns:p14="http://schemas.microsoft.com/office/powerpoint/2010/main" val="402974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064D-B802-4E8F-FF51-1745EAD82165}"/>
              </a:ext>
            </a:extLst>
          </p:cNvPr>
          <p:cNvSpPr>
            <a:spLocks noGrp="1"/>
          </p:cNvSpPr>
          <p:nvPr>
            <p:ph type="title"/>
          </p:nvPr>
        </p:nvSpPr>
        <p:spPr>
          <a:xfrm>
            <a:off x="381000" y="152400"/>
            <a:ext cx="8229600" cy="990600"/>
          </a:xfrm>
        </p:spPr>
        <p:txBody>
          <a:bodyPr/>
          <a:lstStyle/>
          <a:p>
            <a:r>
              <a:rPr lang="en-US" dirty="0"/>
              <a:t>Insulin + GLP-1?  YES!</a:t>
            </a:r>
          </a:p>
        </p:txBody>
      </p:sp>
      <p:sp>
        <p:nvSpPr>
          <p:cNvPr id="3" name="Content Placeholder 2">
            <a:extLst>
              <a:ext uri="{FF2B5EF4-FFF2-40B4-BE49-F238E27FC236}">
                <a16:creationId xmlns:a16="http://schemas.microsoft.com/office/drawing/2014/main" id="{EFDC00F5-1599-44F4-0146-37EB8D26630A}"/>
              </a:ext>
            </a:extLst>
          </p:cNvPr>
          <p:cNvSpPr>
            <a:spLocks noGrp="1"/>
          </p:cNvSpPr>
          <p:nvPr>
            <p:ph sz="quarter" idx="1"/>
          </p:nvPr>
        </p:nvSpPr>
        <p:spPr>
          <a:xfrm>
            <a:off x="0" y="1455733"/>
            <a:ext cx="5638800" cy="4937760"/>
          </a:xfrm>
        </p:spPr>
        <p:txBody>
          <a:bodyPr>
            <a:normAutofit fontScale="85000" lnSpcReduction="20000"/>
          </a:bodyPr>
          <a:lstStyle/>
          <a:p>
            <a:r>
              <a:rPr lang="en-US" dirty="0"/>
              <a:t>If insulin is used, combination therapy with a GLP-1RA or GIP/GLP-1RA, is recommended for greater glycemic effectiveness and beneficial effects on weight and hypoglycemia risk </a:t>
            </a:r>
          </a:p>
          <a:p>
            <a:r>
              <a:rPr lang="en-US" dirty="0"/>
              <a:t>In adults with T2D who are initiating insulin therapy, continue glucose-lowering agents (unless contraindicated or not tolerated) for ongoing glycemic and metabolic benefits (i.e., weight, cardiometabolic, or kidney benefits).</a:t>
            </a:r>
          </a:p>
        </p:txBody>
      </p:sp>
      <p:pic>
        <p:nvPicPr>
          <p:cNvPr id="6" name="Picture 5">
            <a:extLst>
              <a:ext uri="{FF2B5EF4-FFF2-40B4-BE49-F238E27FC236}">
                <a16:creationId xmlns:a16="http://schemas.microsoft.com/office/drawing/2014/main" id="{38654BBB-9D19-F034-9D5F-A3E200135A09}"/>
              </a:ext>
            </a:extLst>
          </p:cNvPr>
          <p:cNvPicPr>
            <a:picLocks noChangeAspect="1"/>
          </p:cNvPicPr>
          <p:nvPr/>
        </p:nvPicPr>
        <p:blipFill>
          <a:blip r:embed="rId3"/>
          <a:stretch>
            <a:fillRect/>
          </a:stretch>
        </p:blipFill>
        <p:spPr>
          <a:xfrm>
            <a:off x="5791200" y="1455733"/>
            <a:ext cx="2971800" cy="2959261"/>
          </a:xfrm>
          <a:prstGeom prst="rect">
            <a:avLst/>
          </a:prstGeom>
        </p:spPr>
      </p:pic>
      <p:sp>
        <p:nvSpPr>
          <p:cNvPr id="4" name="TextBox 3">
            <a:extLst>
              <a:ext uri="{FF2B5EF4-FFF2-40B4-BE49-F238E27FC236}">
                <a16:creationId xmlns:a16="http://schemas.microsoft.com/office/drawing/2014/main" id="{82609B75-7A74-6BEE-F5AF-5B523ABAD3E3}"/>
              </a:ext>
            </a:extLst>
          </p:cNvPr>
          <p:cNvSpPr txBox="1"/>
          <p:nvPr/>
        </p:nvSpPr>
        <p:spPr>
          <a:xfrm>
            <a:off x="4560412" y="5955957"/>
            <a:ext cx="4354988" cy="762000"/>
          </a:xfrm>
          <a:custGeom>
            <a:avLst/>
            <a:gdLst>
              <a:gd name="csX0" fmla="*/ 0 w 4354988"/>
              <a:gd name="csY0" fmla="*/ 0 h 762000"/>
              <a:gd name="csX1" fmla="*/ 587923 w 4354988"/>
              <a:gd name="csY1" fmla="*/ 0 h 762000"/>
              <a:gd name="csX2" fmla="*/ 1045197 w 4354988"/>
              <a:gd name="csY2" fmla="*/ 0 h 762000"/>
              <a:gd name="csX3" fmla="*/ 1589571 w 4354988"/>
              <a:gd name="csY3" fmla="*/ 0 h 762000"/>
              <a:gd name="csX4" fmla="*/ 2177494 w 4354988"/>
              <a:gd name="csY4" fmla="*/ 0 h 762000"/>
              <a:gd name="csX5" fmla="*/ 2721868 w 4354988"/>
              <a:gd name="csY5" fmla="*/ 0 h 762000"/>
              <a:gd name="csX6" fmla="*/ 3222691 w 4354988"/>
              <a:gd name="csY6" fmla="*/ 0 h 762000"/>
              <a:gd name="csX7" fmla="*/ 3679965 w 4354988"/>
              <a:gd name="csY7" fmla="*/ 0 h 762000"/>
              <a:gd name="csX8" fmla="*/ 4354988 w 4354988"/>
              <a:gd name="csY8" fmla="*/ 0 h 762000"/>
              <a:gd name="csX9" fmla="*/ 4354988 w 4354988"/>
              <a:gd name="csY9" fmla="*/ 373380 h 762000"/>
              <a:gd name="csX10" fmla="*/ 4354988 w 4354988"/>
              <a:gd name="csY10" fmla="*/ 762000 h 762000"/>
              <a:gd name="csX11" fmla="*/ 3767065 w 4354988"/>
              <a:gd name="csY11" fmla="*/ 762000 h 762000"/>
              <a:gd name="csX12" fmla="*/ 3353341 w 4354988"/>
              <a:gd name="csY12" fmla="*/ 762000 h 762000"/>
              <a:gd name="csX13" fmla="*/ 2765417 w 4354988"/>
              <a:gd name="csY13" fmla="*/ 762000 h 762000"/>
              <a:gd name="csX14" fmla="*/ 2177494 w 4354988"/>
              <a:gd name="csY14" fmla="*/ 762000 h 762000"/>
              <a:gd name="csX15" fmla="*/ 1633121 w 4354988"/>
              <a:gd name="csY15" fmla="*/ 762000 h 762000"/>
              <a:gd name="csX16" fmla="*/ 1088747 w 4354988"/>
              <a:gd name="csY16" fmla="*/ 762000 h 762000"/>
              <a:gd name="csX17" fmla="*/ 544374 w 4354988"/>
              <a:gd name="csY17" fmla="*/ 762000 h 762000"/>
              <a:gd name="csX18" fmla="*/ 0 w 4354988"/>
              <a:gd name="csY18" fmla="*/ 762000 h 762000"/>
              <a:gd name="csX19" fmla="*/ 0 w 4354988"/>
              <a:gd name="csY19" fmla="*/ 365760 h 762000"/>
              <a:gd name="csX20" fmla="*/ 0 w 4354988"/>
              <a:gd name="csY20" fmla="*/ 0 h 76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354988" h="762000" extrusionOk="0">
                <a:moveTo>
                  <a:pt x="0" y="0"/>
                </a:moveTo>
                <a:cubicBezTo>
                  <a:pt x="167166" y="-60213"/>
                  <a:pt x="336954" y="29342"/>
                  <a:pt x="587923" y="0"/>
                </a:cubicBezTo>
                <a:cubicBezTo>
                  <a:pt x="838892" y="-29342"/>
                  <a:pt x="927595" y="47305"/>
                  <a:pt x="1045197" y="0"/>
                </a:cubicBezTo>
                <a:cubicBezTo>
                  <a:pt x="1162799" y="-47305"/>
                  <a:pt x="1445614" y="65116"/>
                  <a:pt x="1589571" y="0"/>
                </a:cubicBezTo>
                <a:cubicBezTo>
                  <a:pt x="1733528" y="-65116"/>
                  <a:pt x="1890383" y="9572"/>
                  <a:pt x="2177494" y="0"/>
                </a:cubicBezTo>
                <a:cubicBezTo>
                  <a:pt x="2464605" y="-9572"/>
                  <a:pt x="2561639" y="16940"/>
                  <a:pt x="2721868" y="0"/>
                </a:cubicBezTo>
                <a:cubicBezTo>
                  <a:pt x="2882097" y="-16940"/>
                  <a:pt x="2976781" y="13169"/>
                  <a:pt x="3222691" y="0"/>
                </a:cubicBezTo>
                <a:cubicBezTo>
                  <a:pt x="3468601" y="-13169"/>
                  <a:pt x="3570875" y="17953"/>
                  <a:pt x="3679965" y="0"/>
                </a:cubicBezTo>
                <a:cubicBezTo>
                  <a:pt x="3789055" y="-17953"/>
                  <a:pt x="4107851" y="5898"/>
                  <a:pt x="4354988" y="0"/>
                </a:cubicBezTo>
                <a:cubicBezTo>
                  <a:pt x="4383631" y="78754"/>
                  <a:pt x="4321290" y="251903"/>
                  <a:pt x="4354988" y="373380"/>
                </a:cubicBezTo>
                <a:cubicBezTo>
                  <a:pt x="4388686" y="494857"/>
                  <a:pt x="4315655" y="594355"/>
                  <a:pt x="4354988" y="762000"/>
                </a:cubicBezTo>
                <a:cubicBezTo>
                  <a:pt x="4198502" y="810128"/>
                  <a:pt x="3990630" y="743207"/>
                  <a:pt x="3767065" y="762000"/>
                </a:cubicBezTo>
                <a:cubicBezTo>
                  <a:pt x="3543500" y="780793"/>
                  <a:pt x="3462536" y="747927"/>
                  <a:pt x="3353341" y="762000"/>
                </a:cubicBezTo>
                <a:cubicBezTo>
                  <a:pt x="3244146" y="776073"/>
                  <a:pt x="2889805" y="734265"/>
                  <a:pt x="2765417" y="762000"/>
                </a:cubicBezTo>
                <a:cubicBezTo>
                  <a:pt x="2641029" y="789735"/>
                  <a:pt x="2420920" y="741212"/>
                  <a:pt x="2177494" y="762000"/>
                </a:cubicBezTo>
                <a:cubicBezTo>
                  <a:pt x="1934068" y="782788"/>
                  <a:pt x="1747307" y="707004"/>
                  <a:pt x="1633121" y="762000"/>
                </a:cubicBezTo>
                <a:cubicBezTo>
                  <a:pt x="1518935" y="816996"/>
                  <a:pt x="1329231" y="741276"/>
                  <a:pt x="1088747" y="762000"/>
                </a:cubicBezTo>
                <a:cubicBezTo>
                  <a:pt x="848263" y="782724"/>
                  <a:pt x="749454" y="698253"/>
                  <a:pt x="544374" y="762000"/>
                </a:cubicBezTo>
                <a:cubicBezTo>
                  <a:pt x="339294" y="825747"/>
                  <a:pt x="133520" y="746877"/>
                  <a:pt x="0" y="762000"/>
                </a:cubicBezTo>
                <a:cubicBezTo>
                  <a:pt x="-16734" y="621362"/>
                  <a:pt x="1515" y="466042"/>
                  <a:pt x="0" y="365760"/>
                </a:cubicBezTo>
                <a:cubicBezTo>
                  <a:pt x="-1515" y="265478"/>
                  <a:pt x="15799" y="182832"/>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pic>
        <p:nvPicPr>
          <p:cNvPr id="5" name="Picture 4">
            <a:extLst>
              <a:ext uri="{FF2B5EF4-FFF2-40B4-BE49-F238E27FC236}">
                <a16:creationId xmlns:a16="http://schemas.microsoft.com/office/drawing/2014/main" id="{1396B8B3-7EC5-8232-B402-79B937BA7F81}"/>
              </a:ext>
            </a:extLst>
          </p:cNvPr>
          <p:cNvPicPr>
            <a:picLocks noChangeAspect="1"/>
          </p:cNvPicPr>
          <p:nvPr/>
        </p:nvPicPr>
        <p:blipFill>
          <a:blip r:embed="rId4"/>
          <a:stretch>
            <a:fillRect/>
          </a:stretch>
        </p:blipFill>
        <p:spPr>
          <a:xfrm>
            <a:off x="4732560" y="6172200"/>
            <a:ext cx="3968286" cy="459212"/>
          </a:xfrm>
          <a:prstGeom prst="rect">
            <a:avLst/>
          </a:prstGeom>
        </p:spPr>
      </p:pic>
    </p:spTree>
    <p:extLst>
      <p:ext uri="{BB962C8B-B14F-4D97-AF65-F5344CB8AC3E}">
        <p14:creationId xmlns:p14="http://schemas.microsoft.com/office/powerpoint/2010/main" val="242225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E09D2F-60F9-9C2E-1BA2-28A07E36C091}"/>
              </a:ext>
            </a:extLst>
          </p:cNvPr>
          <p:cNvSpPr>
            <a:spLocks noGrp="1"/>
          </p:cNvSpPr>
          <p:nvPr>
            <p:ph type="title"/>
          </p:nvPr>
        </p:nvSpPr>
        <p:spPr>
          <a:xfrm>
            <a:off x="0" y="184828"/>
            <a:ext cx="9144000" cy="998445"/>
          </a:xfrm>
        </p:spPr>
        <p:txBody>
          <a:bodyPr>
            <a:noAutofit/>
          </a:bodyPr>
          <a:lstStyle/>
          <a:p>
            <a:r>
              <a:rPr lang="en-US" sz="3300" b="0" dirty="0">
                <a:latin typeface="Arial" panose="020B0604020202020204" pitchFamily="34" charset="0"/>
                <a:cs typeface="Arial" panose="020B0604020202020204" pitchFamily="34" charset="0"/>
              </a:rPr>
              <a:t>Insulin With Other Glucose-Lowering Agents</a:t>
            </a:r>
          </a:p>
        </p:txBody>
      </p:sp>
      <p:graphicFrame>
        <p:nvGraphicFramePr>
          <p:cNvPr id="6" name="Table 7">
            <a:extLst>
              <a:ext uri="{FF2B5EF4-FFF2-40B4-BE49-F238E27FC236}">
                <a16:creationId xmlns:a16="http://schemas.microsoft.com/office/drawing/2014/main" id="{4E78D4A0-2729-8B2D-5518-09C7E0C5781D}"/>
              </a:ext>
            </a:extLst>
          </p:cNvPr>
          <p:cNvGraphicFramePr>
            <a:graphicFrameLocks noGrp="1"/>
          </p:cNvGraphicFramePr>
          <p:nvPr>
            <p:ph idx="1"/>
            <p:extLst>
              <p:ext uri="{D42A27DB-BD31-4B8C-83A1-F6EECF244321}">
                <p14:modId xmlns:p14="http://schemas.microsoft.com/office/powerpoint/2010/main" val="3423451368"/>
              </p:ext>
            </p:extLst>
          </p:nvPr>
        </p:nvGraphicFramePr>
        <p:xfrm>
          <a:off x="228600" y="1656409"/>
          <a:ext cx="8489157" cy="4557711"/>
        </p:xfrm>
        <a:graphic>
          <a:graphicData uri="http://schemas.openxmlformats.org/drawingml/2006/table">
            <a:tbl>
              <a:tblPr firstRow="1" bandRow="1">
                <a:tableStyleId>{5C22544A-7EE6-4342-B048-85BDC9FD1C3A}</a:tableStyleId>
              </a:tblPr>
              <a:tblGrid>
                <a:gridCol w="1628922">
                  <a:extLst>
                    <a:ext uri="{9D8B030D-6E8A-4147-A177-3AD203B41FA5}">
                      <a16:colId xmlns:a16="http://schemas.microsoft.com/office/drawing/2014/main" val="581352976"/>
                    </a:ext>
                  </a:extLst>
                </a:gridCol>
                <a:gridCol w="6860235">
                  <a:extLst>
                    <a:ext uri="{9D8B030D-6E8A-4147-A177-3AD203B41FA5}">
                      <a16:colId xmlns:a16="http://schemas.microsoft.com/office/drawing/2014/main" val="427552225"/>
                    </a:ext>
                  </a:extLst>
                </a:gridCol>
              </a:tblGrid>
              <a:tr h="579157">
                <a:tc>
                  <a:txBody>
                    <a:bodyPr/>
                    <a:lstStyle/>
                    <a:p>
                      <a:pPr>
                        <a:spcBef>
                          <a:spcPts val="400"/>
                        </a:spcBef>
                        <a:spcAft>
                          <a:spcPts val="400"/>
                        </a:spcAft>
                      </a:pPr>
                      <a:r>
                        <a:rPr lang="en-US" sz="1500" dirty="0">
                          <a:solidFill>
                            <a:schemeClr val="tx1"/>
                          </a:solidFill>
                        </a:rPr>
                        <a:t>Drug class/name</a:t>
                      </a:r>
                    </a:p>
                  </a:txBody>
                  <a:tcPr marL="68580" marR="68580" marT="34290" marB="3429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spcBef>
                          <a:spcPts val="400"/>
                        </a:spcBef>
                        <a:spcAft>
                          <a:spcPts val="400"/>
                        </a:spcAft>
                      </a:pPr>
                      <a:r>
                        <a:rPr lang="en-US" sz="1500" dirty="0">
                          <a:solidFill>
                            <a:schemeClr val="tx1"/>
                          </a:solidFill>
                        </a:rPr>
                        <a:t>Recommendations for use with insulin</a:t>
                      </a:r>
                    </a:p>
                  </a:txBody>
                  <a:tcPr marL="68580" marR="68580" marT="34290" marB="3429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3158010"/>
                  </a:ext>
                </a:extLst>
              </a:tr>
              <a:tr h="327349">
                <a:tc>
                  <a:txBody>
                    <a:bodyPr/>
                    <a:lstStyle/>
                    <a:p>
                      <a:pPr>
                        <a:spcBef>
                          <a:spcPts val="400"/>
                        </a:spcBef>
                        <a:spcAft>
                          <a:spcPts val="400"/>
                        </a:spcAft>
                      </a:pPr>
                      <a:r>
                        <a:rPr lang="en-US" sz="1500" b="1">
                          <a:solidFill>
                            <a:schemeClr val="tx1"/>
                          </a:solidFill>
                        </a:rPr>
                        <a:t>Metformin</a:t>
                      </a:r>
                    </a:p>
                  </a:txBody>
                  <a:tcPr marL="68580" marR="68580" marT="34290" marB="3429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90000"/>
                      </a:schemeClr>
                    </a:solidFill>
                  </a:tcPr>
                </a:tc>
                <a:tc>
                  <a:txBody>
                    <a:bodyPr/>
                    <a:lstStyle/>
                    <a:p>
                      <a:pPr marL="285750" indent="-285750">
                        <a:spcBef>
                          <a:spcPts val="400"/>
                        </a:spcBef>
                        <a:spcAft>
                          <a:spcPts val="400"/>
                        </a:spcAft>
                        <a:buFont typeface="Arial" panose="020B0604020202020204" pitchFamily="34" charset="0"/>
                        <a:buChar char="•"/>
                      </a:pPr>
                      <a:r>
                        <a:rPr lang="en-US" sz="1500" dirty="0">
                          <a:solidFill>
                            <a:schemeClr val="tx1"/>
                          </a:solidFill>
                        </a:rPr>
                        <a:t>Continue use when initiating basal insulin</a:t>
                      </a:r>
                    </a:p>
                  </a:txBody>
                  <a:tcPr marL="68580" marR="68580" marT="34290" marB="3429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443926"/>
                  </a:ext>
                </a:extLst>
              </a:tr>
              <a:tr h="1082771">
                <a:tc>
                  <a:txBody>
                    <a:bodyPr/>
                    <a:lstStyle/>
                    <a:p>
                      <a:pPr>
                        <a:spcBef>
                          <a:spcPts val="400"/>
                        </a:spcBef>
                        <a:spcAft>
                          <a:spcPts val="400"/>
                        </a:spcAft>
                      </a:pPr>
                      <a:r>
                        <a:rPr lang="en-US" sz="1500" b="1" dirty="0">
                          <a:solidFill>
                            <a:schemeClr val="tx1"/>
                          </a:solidFill>
                        </a:rPr>
                        <a:t>GLP-1 RA or GLP-1/GIP RA</a:t>
                      </a:r>
                    </a:p>
                  </a:txBody>
                  <a:tcPr marL="68580" marR="68580" marT="34290" marB="3429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90000"/>
                      </a:schemeClr>
                    </a:solidFill>
                  </a:tcPr>
                </a:tc>
                <a:tc>
                  <a:txBody>
                    <a:bodyPr/>
                    <a:lstStyle/>
                    <a:p>
                      <a:pPr marL="285750" indent="-285750">
                        <a:spcBef>
                          <a:spcPts val="0"/>
                        </a:spcBef>
                        <a:spcAft>
                          <a:spcPts val="0"/>
                        </a:spcAft>
                        <a:buFont typeface="Arial" panose="020B0604020202020204" pitchFamily="34" charset="0"/>
                        <a:buChar char="•"/>
                      </a:pPr>
                      <a:r>
                        <a:rPr lang="en-US" sz="1500" dirty="0">
                          <a:solidFill>
                            <a:schemeClr val="tx1"/>
                          </a:solidFill>
                        </a:rPr>
                        <a:t>Combination with basal insulin limits weight gain, poses relatively low hypoglycemia risk, and may reduce need for prandial insulin</a:t>
                      </a:r>
                    </a:p>
                    <a:p>
                      <a:pPr marL="285750" indent="-285750">
                        <a:spcBef>
                          <a:spcPts val="0"/>
                        </a:spcBef>
                        <a:spcAft>
                          <a:spcPts val="0"/>
                        </a:spcAft>
                        <a:buFont typeface="Arial" panose="020B0604020202020204" pitchFamily="34" charset="0"/>
                        <a:buChar char="•"/>
                      </a:pPr>
                      <a:r>
                        <a:rPr lang="en-US" sz="1500" dirty="0">
                          <a:solidFill>
                            <a:schemeClr val="tx1"/>
                          </a:solidFill>
                        </a:rPr>
                        <a:t>Consider for people with ASCVD/indicators of high ASCVD risk, CKD, HF, and obesity</a:t>
                      </a:r>
                    </a:p>
                  </a:txBody>
                  <a:tcPr marL="68580" marR="68580" marT="34290" marB="3429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2205727"/>
                  </a:ext>
                </a:extLst>
              </a:tr>
              <a:tr h="830964">
                <a:tc>
                  <a:txBody>
                    <a:bodyPr/>
                    <a:lstStyle/>
                    <a:p>
                      <a:pPr>
                        <a:spcBef>
                          <a:spcPts val="400"/>
                        </a:spcBef>
                        <a:spcAft>
                          <a:spcPts val="400"/>
                        </a:spcAft>
                      </a:pPr>
                      <a:r>
                        <a:rPr lang="en-US" sz="1500" b="1" dirty="0">
                          <a:solidFill>
                            <a:schemeClr val="tx1"/>
                          </a:solidFill>
                        </a:rPr>
                        <a:t>SGLT2i</a:t>
                      </a:r>
                    </a:p>
                  </a:txBody>
                  <a:tcPr marL="68580" marR="68580" marT="34290" marB="3429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90000"/>
                      </a:schemeClr>
                    </a:solidFill>
                  </a:tcPr>
                </a:tc>
                <a:tc>
                  <a:txBody>
                    <a:bodyPr/>
                    <a:lstStyle/>
                    <a:p>
                      <a:pPr marL="285750" indent="-285750">
                        <a:spcBef>
                          <a:spcPts val="0"/>
                        </a:spcBef>
                        <a:spcAft>
                          <a:spcPts val="0"/>
                        </a:spcAft>
                        <a:buFont typeface="Arial" panose="020B0604020202020204" pitchFamily="34" charset="0"/>
                        <a:buChar char="•"/>
                      </a:pPr>
                      <a:r>
                        <a:rPr lang="en-US" sz="1500" dirty="0">
                          <a:solidFill>
                            <a:schemeClr val="tx1"/>
                          </a:solidFill>
                        </a:rPr>
                        <a:t>May reduce need for insulin and limit weight gain</a:t>
                      </a:r>
                      <a:endParaRPr lang="en-US" sz="1500" baseline="3000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Reduced insulin dose may be needed to prevent hypoglycemia</a:t>
                      </a:r>
                      <a:endParaRPr lang="en-US" sz="1500" baseline="0" dirty="0">
                        <a:solidFill>
                          <a:schemeClr val="tx1"/>
                        </a:solidFill>
                      </a:endParaRPr>
                    </a:p>
                    <a:p>
                      <a:pPr marL="285750" indent="-285750">
                        <a:spcBef>
                          <a:spcPts val="0"/>
                        </a:spcBef>
                        <a:spcAft>
                          <a:spcPts val="0"/>
                        </a:spcAft>
                        <a:buFont typeface="Arial" panose="020B0604020202020204" pitchFamily="34" charset="0"/>
                        <a:buChar char="•"/>
                      </a:pPr>
                      <a:r>
                        <a:rPr lang="en-US" sz="1500" dirty="0">
                          <a:solidFill>
                            <a:schemeClr val="tx1"/>
                          </a:solidFill>
                        </a:rPr>
                        <a:t>Consider for people with ASCVD/indicators of high ASCVD risk, CKD, or HF</a:t>
                      </a:r>
                    </a:p>
                  </a:txBody>
                  <a:tcPr marL="68580" marR="68580" marT="34290" marB="3429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6109729"/>
                  </a:ext>
                </a:extLst>
              </a:tr>
              <a:tr h="327349">
                <a:tc>
                  <a:txBody>
                    <a:bodyPr/>
                    <a:lstStyle/>
                    <a:p>
                      <a:pPr>
                        <a:spcBef>
                          <a:spcPts val="400"/>
                        </a:spcBef>
                        <a:spcAft>
                          <a:spcPts val="400"/>
                        </a:spcAft>
                      </a:pPr>
                      <a:r>
                        <a:rPr lang="en-US" sz="1500" b="1" dirty="0">
                          <a:solidFill>
                            <a:schemeClr val="tx1"/>
                          </a:solidFill>
                        </a:rPr>
                        <a:t>DPP-4i</a:t>
                      </a:r>
                    </a:p>
                  </a:txBody>
                  <a:tcPr marL="68580" marR="68580" marT="34290" marB="3429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90000"/>
                      </a:schemeClr>
                    </a:solidFill>
                  </a:tcPr>
                </a:tc>
                <a:tc>
                  <a:txBody>
                    <a:bodyPr/>
                    <a:lstStyle/>
                    <a:p>
                      <a:pPr marL="285750" indent="-285750">
                        <a:spcBef>
                          <a:spcPts val="400"/>
                        </a:spcBef>
                        <a:spcAft>
                          <a:spcPts val="400"/>
                        </a:spcAft>
                        <a:buFont typeface="Arial" panose="020B0604020202020204" pitchFamily="34" charset="0"/>
                        <a:buChar char="•"/>
                      </a:pPr>
                      <a:r>
                        <a:rPr lang="en-US" sz="1500" dirty="0">
                          <a:solidFill>
                            <a:schemeClr val="tx1"/>
                          </a:solidFill>
                        </a:rPr>
                        <a:t>Continue with basal insulin; discontinue if patient is also using a GLP-1 RA</a:t>
                      </a:r>
                      <a:r>
                        <a:rPr lang="en-US" sz="1500" baseline="30000" dirty="0">
                          <a:solidFill>
                            <a:schemeClr val="tx1"/>
                          </a:solidFill>
                        </a:rPr>
                        <a:t> </a:t>
                      </a:r>
                      <a:endParaRPr lang="en-US" sz="1500" dirty="0">
                        <a:solidFill>
                          <a:schemeClr val="tx1"/>
                        </a:solidFill>
                      </a:endParaRPr>
                    </a:p>
                  </a:txBody>
                  <a:tcPr marL="68580" marR="68580" marT="34290" marB="3429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986949"/>
                  </a:ext>
                </a:extLst>
              </a:tr>
              <a:tr h="579157">
                <a:tc>
                  <a:txBody>
                    <a:bodyPr/>
                    <a:lstStyle/>
                    <a:p>
                      <a:pPr>
                        <a:spcBef>
                          <a:spcPts val="400"/>
                        </a:spcBef>
                        <a:spcAft>
                          <a:spcPts val="400"/>
                        </a:spcAft>
                      </a:pPr>
                      <a:r>
                        <a:rPr lang="en-US" sz="1500" b="1">
                          <a:solidFill>
                            <a:schemeClr val="tx1"/>
                          </a:solidFill>
                        </a:rPr>
                        <a:t>TZDs</a:t>
                      </a:r>
                    </a:p>
                  </a:txBody>
                  <a:tcPr marL="68580" marR="68580" marT="34290" marB="3429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90000"/>
                      </a:schemeClr>
                    </a:solidFill>
                  </a:tcPr>
                </a:tc>
                <a:tc>
                  <a:txBody>
                    <a:bodyPr/>
                    <a:lstStyle/>
                    <a:p>
                      <a:pPr marL="285750" indent="-285750">
                        <a:spcBef>
                          <a:spcPts val="0"/>
                        </a:spcBef>
                        <a:spcAft>
                          <a:spcPts val="0"/>
                        </a:spcAft>
                        <a:buFont typeface="Arial" panose="020B0604020202020204" pitchFamily="34" charset="0"/>
                        <a:buChar char="•"/>
                      </a:pPr>
                      <a:r>
                        <a:rPr lang="en-US" sz="1500" dirty="0">
                          <a:solidFill>
                            <a:schemeClr val="tx1"/>
                          </a:solidFill>
                        </a:rPr>
                        <a:t>Can be combined with insulin; consider reducing dose or stopping if problems with weight gain, edema, or is at risk for HF</a:t>
                      </a:r>
                    </a:p>
                  </a:txBody>
                  <a:tcPr marL="68580" marR="68580" marT="34290" marB="3429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862161"/>
                  </a:ext>
                </a:extLst>
              </a:tr>
              <a:tr h="830964">
                <a:tc>
                  <a:txBody>
                    <a:bodyPr/>
                    <a:lstStyle/>
                    <a:p>
                      <a:pPr>
                        <a:spcBef>
                          <a:spcPts val="400"/>
                        </a:spcBef>
                        <a:spcAft>
                          <a:spcPts val="400"/>
                        </a:spcAft>
                      </a:pPr>
                      <a:r>
                        <a:rPr lang="en-US" sz="1500" b="1" dirty="0">
                          <a:solidFill>
                            <a:schemeClr val="tx1"/>
                          </a:solidFill>
                        </a:rPr>
                        <a:t>Sulfonylureas and meglitinides</a:t>
                      </a:r>
                    </a:p>
                  </a:txBody>
                  <a:tcPr marL="68580" marR="68580" marT="34290" marB="3429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90000"/>
                      </a:schemeClr>
                    </a:solidFill>
                  </a:tcPr>
                </a:tc>
                <a:tc>
                  <a:txBody>
                    <a:bodyPr/>
                    <a:lstStyle/>
                    <a:p>
                      <a:pPr marL="285750" indent="-285750">
                        <a:spcBef>
                          <a:spcPts val="400"/>
                        </a:spcBef>
                        <a:spcAft>
                          <a:spcPts val="400"/>
                        </a:spcAft>
                        <a:buFont typeface="Arial" panose="020B0604020202020204" pitchFamily="34" charset="0"/>
                        <a:buChar char="•"/>
                      </a:pPr>
                      <a:r>
                        <a:rPr lang="en-US" sz="1500" dirty="0">
                          <a:solidFill>
                            <a:schemeClr val="tx1"/>
                          </a:solidFill>
                        </a:rPr>
                        <a:t>Stop when initiating basal insulin to reduce hypoglycemia risk</a:t>
                      </a:r>
                    </a:p>
                  </a:txBody>
                  <a:tcPr marL="68580" marR="68580" marT="34290" marB="3429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999456"/>
                  </a:ext>
                </a:extLst>
              </a:tr>
            </a:tbl>
          </a:graphicData>
        </a:graphic>
      </p:graphicFrame>
      <p:sp>
        <p:nvSpPr>
          <p:cNvPr id="5" name="Text Placeholder 4">
            <a:extLst>
              <a:ext uri="{FF2B5EF4-FFF2-40B4-BE49-F238E27FC236}">
                <a16:creationId xmlns:a16="http://schemas.microsoft.com/office/drawing/2014/main" id="{7B236CFA-412A-0686-B647-1D56C02C30FE}"/>
              </a:ext>
            </a:extLst>
          </p:cNvPr>
          <p:cNvSpPr>
            <a:spLocks noGrp="1"/>
          </p:cNvSpPr>
          <p:nvPr>
            <p:ph type="body" sz="quarter" idx="13"/>
          </p:nvPr>
        </p:nvSpPr>
        <p:spPr>
          <a:xfrm>
            <a:off x="381000" y="6019801"/>
            <a:ext cx="8232902" cy="448234"/>
          </a:xfrm>
        </p:spPr>
        <p:txBody>
          <a:bodyPr>
            <a:noAutofit/>
          </a:bodyPr>
          <a:lstStyle/>
          <a:p>
            <a:r>
              <a:rPr lang="en-US" sz="825" dirty="0"/>
              <a:t>American Diabetes Association Professional Practice Committee for Diabetes. </a:t>
            </a:r>
            <a:r>
              <a:rPr lang="en-US" sz="825" i="1" dirty="0">
                <a:sym typeface="Arial"/>
              </a:rPr>
              <a:t>Diabetes Care</a:t>
            </a:r>
            <a:r>
              <a:rPr lang="en-US" sz="825" dirty="0">
                <a:sym typeface="Arial"/>
              </a:rPr>
              <a:t>. 2026;49(Supplement_1):S183-S215                                                                                                                              </a:t>
            </a:r>
            <a:r>
              <a:rPr lang="en-US" sz="825" dirty="0"/>
              <a:t>; Forst T et al. </a:t>
            </a:r>
            <a:r>
              <a:rPr lang="en-US" sz="825" i="1" dirty="0"/>
              <a:t>Diabetes </a:t>
            </a:r>
            <a:r>
              <a:rPr lang="en-US" sz="825" i="1" dirty="0" err="1"/>
              <a:t>Metab</a:t>
            </a:r>
            <a:r>
              <a:rPr lang="en-US" sz="825" i="1" dirty="0"/>
              <a:t> Res Rev</a:t>
            </a:r>
            <a:r>
              <a:rPr lang="en-US" sz="825" dirty="0"/>
              <a:t>. 2021;37(6):e3418;</a:t>
            </a:r>
            <a:r>
              <a:rPr lang="en-IN" sz="825" dirty="0"/>
              <a:t> Mehta R et al. </a:t>
            </a:r>
            <a:r>
              <a:rPr lang="en-IN" sz="825" i="1" dirty="0"/>
              <a:t>Ann Med</a:t>
            </a:r>
            <a:r>
              <a:rPr lang="en-IN" sz="825" dirty="0"/>
              <a:t>. 2021;53(1):998-1009.</a:t>
            </a:r>
          </a:p>
        </p:txBody>
      </p:sp>
      <p:sp>
        <p:nvSpPr>
          <p:cNvPr id="4" name="TextBox 3">
            <a:extLst>
              <a:ext uri="{FF2B5EF4-FFF2-40B4-BE49-F238E27FC236}">
                <a16:creationId xmlns:a16="http://schemas.microsoft.com/office/drawing/2014/main" id="{0230C87E-7CDF-B3EA-D0BD-D50F29F1B830}"/>
              </a:ext>
            </a:extLst>
          </p:cNvPr>
          <p:cNvSpPr txBox="1"/>
          <p:nvPr/>
        </p:nvSpPr>
        <p:spPr>
          <a:xfrm>
            <a:off x="381000" y="6439851"/>
            <a:ext cx="7921229" cy="253916"/>
          </a:xfrm>
          <a:prstGeom prst="rect">
            <a:avLst/>
          </a:prstGeom>
          <a:noFill/>
        </p:spPr>
        <p:txBody>
          <a:bodyPr wrap="square">
            <a:spAutoFit/>
          </a:bodyPr>
          <a:lstStyle/>
          <a:p>
            <a:r>
              <a:rPr lang="en-US" sz="1050" dirty="0">
                <a:solidFill>
                  <a:srgbClr val="040C28"/>
                </a:solidFill>
              </a:rPr>
              <a:t>CKD, chronic kidney disease; GIP, glucose-dependent insulinotropic polypeptide; HF, heart failure; TZDs, thiazolidinediones.</a:t>
            </a:r>
            <a:endParaRPr lang="en-US" sz="1050" dirty="0"/>
          </a:p>
        </p:txBody>
      </p:sp>
    </p:spTree>
    <p:extLst>
      <p:ext uri="{BB962C8B-B14F-4D97-AF65-F5344CB8AC3E}">
        <p14:creationId xmlns:p14="http://schemas.microsoft.com/office/powerpoint/2010/main" val="2327246692"/>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8696DE13-09AF-C5CB-43BA-5F42B01847B3}"/>
              </a:ext>
            </a:extLst>
          </p:cNvPr>
          <p:cNvCxnSpPr>
            <a:cxnSpLocks/>
          </p:cNvCxnSpPr>
          <p:nvPr/>
        </p:nvCxnSpPr>
        <p:spPr>
          <a:xfrm>
            <a:off x="2506988" y="4268164"/>
            <a:ext cx="0" cy="5237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5C52C77-2628-BDA6-8D8A-8F075602F5CD}"/>
              </a:ext>
            </a:extLst>
          </p:cNvPr>
          <p:cNvSpPr>
            <a:spLocks noGrp="1"/>
          </p:cNvSpPr>
          <p:nvPr>
            <p:ph type="body" sz="quarter" idx="4294967295"/>
          </p:nvPr>
        </p:nvSpPr>
        <p:spPr>
          <a:xfrm>
            <a:off x="4791804" y="6168423"/>
            <a:ext cx="3957452" cy="490538"/>
          </a:xfrm>
        </p:spPr>
        <p:txBody>
          <a:bodyPr>
            <a:noAutofit/>
          </a:bodyPr>
          <a:lstStyle/>
          <a:p>
            <a:pPr marL="0" indent="0">
              <a:buNone/>
            </a:pPr>
            <a:r>
              <a:rPr lang="en-US" sz="900" dirty="0"/>
              <a:t>Diabetes. </a:t>
            </a:r>
            <a:r>
              <a:rPr lang="en-US" sz="900" i="1" dirty="0">
                <a:sym typeface="Arial"/>
              </a:rPr>
              <a:t>Diabetes Care</a:t>
            </a:r>
            <a:r>
              <a:rPr lang="en-US" sz="900" dirty="0">
                <a:sym typeface="Arial"/>
              </a:rPr>
              <a:t>. 2026;49(Supplement_1):S183-S215</a:t>
            </a:r>
            <a:r>
              <a:rPr lang="en-US" dirty="0">
                <a:sym typeface="Arial"/>
              </a:rPr>
              <a:t>.</a:t>
            </a:r>
            <a:endParaRPr lang="en-US" dirty="0"/>
          </a:p>
        </p:txBody>
      </p:sp>
      <p:sp>
        <p:nvSpPr>
          <p:cNvPr id="2" name="Title 1"/>
          <p:cNvSpPr>
            <a:spLocks noGrp="1"/>
          </p:cNvSpPr>
          <p:nvPr>
            <p:ph type="title" idx="4294967295"/>
          </p:nvPr>
        </p:nvSpPr>
        <p:spPr>
          <a:xfrm>
            <a:off x="0" y="444308"/>
            <a:ext cx="9144000" cy="1363061"/>
          </a:xfrm>
        </p:spPr>
        <p:txBody>
          <a:bodyPr>
            <a:noAutofit/>
          </a:bodyPr>
          <a:lstStyle/>
          <a:p>
            <a:r>
              <a:rPr lang="en-US" sz="3300" dirty="0"/>
              <a:t>ADA Recommendations for Initiating and </a:t>
            </a:r>
            <a:br>
              <a:rPr lang="en-US" sz="3300" dirty="0"/>
            </a:br>
            <a:r>
              <a:rPr lang="en-US" sz="3300" dirty="0"/>
              <a:t>Adjusting Basal Insulin</a:t>
            </a:r>
          </a:p>
        </p:txBody>
      </p:sp>
      <p:sp>
        <p:nvSpPr>
          <p:cNvPr id="6" name="Text Box 6"/>
          <p:cNvSpPr txBox="1">
            <a:spLocks noChangeArrowheads="1"/>
          </p:cNvSpPr>
          <p:nvPr/>
        </p:nvSpPr>
        <p:spPr bwMode="auto">
          <a:xfrm>
            <a:off x="614555" y="2085969"/>
            <a:ext cx="3764594" cy="1054943"/>
          </a:xfrm>
          <a:prstGeom prst="roundRect">
            <a:avLst/>
          </a:prstGeom>
          <a:solidFill>
            <a:schemeClr val="accent3">
              <a:lumMod val="90000"/>
            </a:schemeClr>
          </a:solidFill>
          <a:ln w="57150" algn="ctr">
            <a:noFill/>
            <a:miter lim="800000"/>
            <a:headEnd/>
            <a:tailEnd/>
          </a:ln>
        </p:spPr>
        <p:txBody>
          <a:bodyPr lIns="0" tIns="0" rIns="0" bIns="0" anchor="ctr" anchorCtr="0">
            <a:noAutofit/>
          </a:bodyPr>
          <a:lstStyle/>
          <a:p>
            <a:pPr marL="257175" indent="-257175" defTabSz="342900" fontAlgn="auto">
              <a:spcBef>
                <a:spcPts val="0"/>
              </a:spcBef>
              <a:spcAft>
                <a:spcPts val="0"/>
              </a:spcAft>
              <a:buClr>
                <a:prstClr val="white"/>
              </a:buClr>
              <a:buFont typeface="Arial" panose="020B0604020202020204" pitchFamily="34" charset="0"/>
              <a:buChar char="•"/>
              <a:defRPr/>
            </a:pPr>
            <a:r>
              <a:rPr lang="en-US" sz="1500" dirty="0">
                <a:solidFill>
                  <a:prstClr val="black"/>
                </a:solidFill>
                <a:latin typeface="Calibri" panose="020F0502020204030204"/>
                <a:ea typeface="ＭＳ Ｐゴシック" pitchFamily="34" charset="-128"/>
                <a:cs typeface="Calibri" panose="020F0502020204030204" pitchFamily="34" charset="0"/>
              </a:rPr>
              <a:t>Initiate with a single daily dose of basal insulin</a:t>
            </a:r>
          </a:p>
          <a:p>
            <a:pPr marL="257175" indent="-257175" defTabSz="685800" fontAlgn="auto">
              <a:spcBef>
                <a:spcPts val="450"/>
              </a:spcBef>
              <a:spcAft>
                <a:spcPts val="0"/>
              </a:spcAft>
              <a:buClr>
                <a:prstClr val="white"/>
              </a:buClr>
              <a:buFont typeface="Arial" panose="020B0604020202020204" pitchFamily="34" charset="0"/>
              <a:buChar char="•"/>
              <a:defRPr/>
            </a:pPr>
            <a:r>
              <a:rPr lang="en-GB" sz="1500" dirty="0">
                <a:solidFill>
                  <a:prstClr val="black"/>
                </a:solidFill>
                <a:latin typeface="Calibri" panose="020F0502020204030204"/>
                <a:ea typeface="ＭＳ Ｐゴシック" pitchFamily="34" charset="-128"/>
                <a:cs typeface="Calibri" panose="020F0502020204030204" pitchFamily="34" charset="0"/>
              </a:rPr>
              <a:t>Daily dose: 10 units or 0.1-0.2 units/kg </a:t>
            </a:r>
          </a:p>
          <a:p>
            <a:pPr marL="257175" indent="-257175" defTabSz="685800" fontAlgn="auto">
              <a:spcBef>
                <a:spcPts val="450"/>
              </a:spcBef>
              <a:spcAft>
                <a:spcPts val="0"/>
              </a:spcAft>
              <a:buClr>
                <a:prstClr val="white"/>
              </a:buClr>
              <a:buFont typeface="Arial" panose="020B0604020202020204" pitchFamily="34" charset="0"/>
              <a:buChar char="•"/>
              <a:defRPr/>
            </a:pPr>
            <a:r>
              <a:rPr lang="en-GB" sz="1500" dirty="0">
                <a:solidFill>
                  <a:prstClr val="black"/>
                </a:solidFill>
                <a:latin typeface="Calibri" panose="020F0502020204030204"/>
                <a:ea typeface="ＭＳ Ｐゴシック" pitchFamily="34" charset="-128"/>
                <a:cs typeface="Calibri" panose="020F0502020204030204" pitchFamily="34" charset="0"/>
              </a:rPr>
              <a:t>Consider glucagon, CGM</a:t>
            </a:r>
          </a:p>
        </p:txBody>
      </p:sp>
      <p:sp>
        <p:nvSpPr>
          <p:cNvPr id="8" name="Text Box 7"/>
          <p:cNvSpPr txBox="1">
            <a:spLocks noChangeArrowheads="1"/>
          </p:cNvSpPr>
          <p:nvPr/>
        </p:nvSpPr>
        <p:spPr bwMode="auto">
          <a:xfrm>
            <a:off x="614549" y="3537444"/>
            <a:ext cx="3764189" cy="793066"/>
          </a:xfrm>
          <a:prstGeom prst="roundRect">
            <a:avLst/>
          </a:prstGeom>
          <a:solidFill>
            <a:schemeClr val="accent3">
              <a:lumMod val="90000"/>
            </a:schemeClr>
          </a:solidFill>
          <a:ln w="57150" algn="ctr">
            <a:noFill/>
            <a:miter lim="800000"/>
            <a:headEnd/>
            <a:tailEnd/>
          </a:ln>
        </p:spPr>
        <p:txBody>
          <a:bodyPr lIns="0" tIns="0" rIns="0" bIns="0" anchor="ctr" anchorCtr="0">
            <a:noAutofit/>
          </a:bodyPr>
          <a:lstStyle/>
          <a:p>
            <a:pPr algn="ctr" defTabSz="685800" fontAlgn="auto">
              <a:spcBef>
                <a:spcPts val="450"/>
              </a:spcBef>
              <a:spcAft>
                <a:spcPts val="0"/>
              </a:spcAft>
              <a:buClr>
                <a:srgbClr val="FFFFFF"/>
              </a:buClr>
              <a:defRPr/>
            </a:pPr>
            <a:r>
              <a:rPr lang="en-GB" sz="1500" dirty="0">
                <a:solidFill>
                  <a:prstClr val="black"/>
                </a:solidFill>
                <a:latin typeface="Calibri" panose="020F0502020204030204"/>
                <a:cs typeface="Calibri" panose="020F0502020204030204" pitchFamily="34" charset="0"/>
              </a:rPr>
              <a:t>Adjust dose 10%-15% or 2-4 units</a:t>
            </a:r>
            <a:br>
              <a:rPr lang="en-GB" sz="1500" dirty="0">
                <a:solidFill>
                  <a:prstClr val="black"/>
                </a:solidFill>
                <a:latin typeface="Calibri" panose="020F0502020204030204"/>
                <a:cs typeface="Calibri" panose="020F0502020204030204" pitchFamily="34" charset="0"/>
              </a:rPr>
            </a:br>
            <a:r>
              <a:rPr lang="en-GB" sz="1500" dirty="0">
                <a:solidFill>
                  <a:prstClr val="black"/>
                </a:solidFill>
                <a:latin typeface="Calibri" panose="020F0502020204030204"/>
                <a:cs typeface="Calibri" panose="020F0502020204030204" pitchFamily="34" charset="0"/>
              </a:rPr>
              <a:t>once to twice weekly to reach FBG target of </a:t>
            </a:r>
            <a:br>
              <a:rPr lang="en-GB" sz="1500" dirty="0">
                <a:solidFill>
                  <a:prstClr val="black"/>
                </a:solidFill>
                <a:latin typeface="Calibri" panose="020F0502020204030204"/>
                <a:cs typeface="Calibri" panose="020F0502020204030204" pitchFamily="34" charset="0"/>
              </a:rPr>
            </a:br>
            <a:r>
              <a:rPr lang="en-GB" sz="1500" dirty="0">
                <a:solidFill>
                  <a:prstClr val="black"/>
                </a:solidFill>
                <a:latin typeface="Calibri" panose="020F0502020204030204"/>
                <a:cs typeface="Calibri" panose="020F0502020204030204" pitchFamily="34" charset="0"/>
              </a:rPr>
              <a:t>80-130 mg/dL</a:t>
            </a:r>
          </a:p>
        </p:txBody>
      </p:sp>
      <p:sp>
        <p:nvSpPr>
          <p:cNvPr id="9" name="Rectangle 11"/>
          <p:cNvSpPr>
            <a:spLocks noChangeArrowheads="1"/>
          </p:cNvSpPr>
          <p:nvPr/>
        </p:nvSpPr>
        <p:spPr bwMode="auto">
          <a:xfrm>
            <a:off x="614548" y="4900504"/>
            <a:ext cx="3957452" cy="792179"/>
          </a:xfrm>
          <a:prstGeom prst="roundRect">
            <a:avLst/>
          </a:prstGeom>
          <a:solidFill>
            <a:schemeClr val="accent3">
              <a:lumMod val="90000"/>
            </a:schemeClr>
          </a:solidFill>
          <a:ln w="57150" algn="ctr">
            <a:noFill/>
            <a:miter lim="800000"/>
            <a:headEnd/>
            <a:tailEnd/>
          </a:ln>
        </p:spPr>
        <p:txBody>
          <a:bodyPr lIns="0" tIns="0" rIns="0" bIns="0" anchor="ctr" anchorCtr="0">
            <a:noAutofit/>
          </a:bodyPr>
          <a:lstStyle/>
          <a:p>
            <a:pPr marL="257175" indent="-257175" defTabSz="685800" fontAlgn="auto">
              <a:spcBef>
                <a:spcPts val="450"/>
              </a:spcBef>
              <a:spcAft>
                <a:spcPts val="0"/>
              </a:spcAft>
              <a:buClr>
                <a:prstClr val="white"/>
              </a:buClr>
              <a:buFont typeface="Arial" panose="020B0604020202020204" pitchFamily="34" charset="0"/>
              <a:buChar char="•"/>
              <a:defRPr/>
            </a:pPr>
            <a:r>
              <a:rPr lang="en-US" sz="1500" dirty="0">
                <a:solidFill>
                  <a:prstClr val="black"/>
                </a:solidFill>
                <a:latin typeface="Calibri" panose="020F0502020204030204"/>
              </a:rPr>
              <a:t>Assess adequacy of insulin dose at every visit</a:t>
            </a:r>
          </a:p>
          <a:p>
            <a:pPr marL="257175" indent="-257175" defTabSz="685800" fontAlgn="auto">
              <a:spcBef>
                <a:spcPts val="450"/>
              </a:spcBef>
              <a:spcAft>
                <a:spcPts val="0"/>
              </a:spcAft>
              <a:buClr>
                <a:prstClr val="white"/>
              </a:buClr>
              <a:buFont typeface="Arial" panose="020B0604020202020204" pitchFamily="34" charset="0"/>
              <a:buChar char="•"/>
              <a:defRPr/>
            </a:pPr>
            <a:r>
              <a:rPr lang="en-US" sz="1500" dirty="0">
                <a:solidFill>
                  <a:prstClr val="black"/>
                </a:solidFill>
                <a:latin typeface="Calibri" panose="020F0502020204030204"/>
              </a:rPr>
              <a:t>Assess for </a:t>
            </a:r>
            <a:r>
              <a:rPr lang="en-US" sz="1500" dirty="0" err="1">
                <a:solidFill>
                  <a:prstClr val="black"/>
                </a:solidFill>
                <a:latin typeface="Calibri" panose="020F0502020204030204"/>
              </a:rPr>
              <a:t>overbasalization</a:t>
            </a:r>
            <a:endParaRPr lang="en-GB" sz="1500" dirty="0">
              <a:solidFill>
                <a:prstClr val="black"/>
              </a:solidFill>
              <a:latin typeface="Calibri" panose="020F0502020204030204"/>
              <a:ea typeface="ＭＳ Ｐゴシック" pitchFamily="34" charset="-128"/>
              <a:cs typeface="Calibri" panose="020F0502020204030204" pitchFamily="34" charset="0"/>
            </a:endParaRPr>
          </a:p>
        </p:txBody>
      </p:sp>
      <p:sp>
        <p:nvSpPr>
          <p:cNvPr id="10" name="Text Box 13"/>
          <p:cNvSpPr txBox="1">
            <a:spLocks noChangeArrowheads="1"/>
          </p:cNvSpPr>
          <p:nvPr/>
        </p:nvSpPr>
        <p:spPr bwMode="auto">
          <a:xfrm>
            <a:off x="5147206" y="3537443"/>
            <a:ext cx="3490956" cy="1363061"/>
          </a:xfrm>
          <a:prstGeom prst="roundRect">
            <a:avLst/>
          </a:prstGeom>
          <a:solidFill>
            <a:schemeClr val="accent1"/>
          </a:solidFill>
          <a:ln w="57150" algn="ctr">
            <a:noFill/>
            <a:miter lim="800000"/>
            <a:headEnd/>
            <a:tailEnd/>
          </a:ln>
        </p:spPr>
        <p:txBody>
          <a:bodyPr lIns="0" tIns="0" rIns="0" bIns="0" anchor="ctr" anchorCtr="0">
            <a:noAutofit/>
          </a:bodyPr>
          <a:lstStyle/>
          <a:p>
            <a:pPr algn="ctr" defTabSz="685800" fontAlgn="auto">
              <a:spcBef>
                <a:spcPts val="450"/>
              </a:spcBef>
              <a:spcAft>
                <a:spcPts val="0"/>
              </a:spcAft>
              <a:buClr>
                <a:srgbClr val="FFFFFF"/>
              </a:buClr>
              <a:defRPr/>
            </a:pPr>
            <a:r>
              <a:rPr lang="en-GB" sz="1500" dirty="0">
                <a:solidFill>
                  <a:prstClr val="white"/>
                </a:solidFill>
                <a:latin typeface="Calibri" panose="020F0502020204030204"/>
                <a:cs typeface="Calibri" panose="020F0502020204030204" pitchFamily="34" charset="0"/>
              </a:rPr>
              <a:t>In the event of hypoglycemia or</a:t>
            </a:r>
            <a:br>
              <a:rPr lang="en-GB" sz="1500" dirty="0">
                <a:solidFill>
                  <a:prstClr val="white"/>
                </a:solidFill>
                <a:latin typeface="Calibri" panose="020F0502020204030204"/>
                <a:cs typeface="Calibri" panose="020F0502020204030204" pitchFamily="34" charset="0"/>
              </a:rPr>
            </a:br>
            <a:r>
              <a:rPr lang="en-GB" sz="1500" dirty="0">
                <a:solidFill>
                  <a:prstClr val="white"/>
                </a:solidFill>
                <a:latin typeface="Calibri" panose="020F0502020204030204"/>
                <a:cs typeface="Calibri" panose="020F0502020204030204" pitchFamily="34" charset="0"/>
              </a:rPr>
              <a:t>FBG level &lt;70 mg/dL, determine the cause. If there is no clear reason, reduce the insulin dose by 10%-20%.</a:t>
            </a:r>
          </a:p>
        </p:txBody>
      </p:sp>
      <p:sp>
        <p:nvSpPr>
          <p:cNvPr id="17" name="Oval 16">
            <a:extLst>
              <a:ext uri="{FF2B5EF4-FFF2-40B4-BE49-F238E27FC236}">
                <a16:creationId xmlns:a16="http://schemas.microsoft.com/office/drawing/2014/main" id="{14C4CF95-6D4A-268A-D749-4E7FE4EFDB0D}"/>
              </a:ext>
            </a:extLst>
          </p:cNvPr>
          <p:cNvSpPr/>
          <p:nvPr/>
        </p:nvSpPr>
        <p:spPr>
          <a:xfrm>
            <a:off x="4308805" y="1997019"/>
            <a:ext cx="3007755" cy="1363061"/>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450"/>
              </a:spcBef>
              <a:spcAft>
                <a:spcPts val="0"/>
              </a:spcAft>
              <a:buClr>
                <a:prstClr val="white"/>
              </a:buClr>
              <a:defRPr/>
            </a:pPr>
            <a:r>
              <a:rPr lang="en-GB" sz="1500" b="1" dirty="0">
                <a:solidFill>
                  <a:srgbClr val="012536"/>
                </a:solidFill>
                <a:latin typeface="Calibri" panose="020F0502020204030204"/>
                <a:ea typeface="ＭＳ Ｐゴシック" pitchFamily="34" charset="-128"/>
                <a:cs typeface="Arial" pitchFamily="34" charset="0"/>
              </a:rPr>
              <a:t>Bedtime or morning long-acting insulin</a:t>
            </a:r>
            <a:br>
              <a:rPr lang="en-GB" sz="1500" b="1" dirty="0">
                <a:solidFill>
                  <a:srgbClr val="012536"/>
                </a:solidFill>
                <a:latin typeface="Calibri" panose="020F0502020204030204"/>
                <a:ea typeface="ＭＳ Ｐゴシック" pitchFamily="34" charset="-128"/>
                <a:cs typeface="Arial" pitchFamily="34" charset="0"/>
              </a:rPr>
            </a:br>
            <a:r>
              <a:rPr lang="en-GB" sz="1500" b="1" dirty="0">
                <a:solidFill>
                  <a:srgbClr val="012536"/>
                </a:solidFill>
                <a:latin typeface="Calibri" panose="020F0502020204030204"/>
                <a:ea typeface="ＭＳ Ｐゴシック" pitchFamily="34" charset="-128"/>
                <a:cs typeface="Arial" pitchFamily="34" charset="0"/>
              </a:rPr>
              <a:t>OR bedtime intermediate-acting insulin</a:t>
            </a:r>
          </a:p>
        </p:txBody>
      </p:sp>
      <p:cxnSp>
        <p:nvCxnSpPr>
          <p:cNvPr id="15" name="Straight Arrow Connector 14">
            <a:extLst>
              <a:ext uri="{FF2B5EF4-FFF2-40B4-BE49-F238E27FC236}">
                <a16:creationId xmlns:a16="http://schemas.microsoft.com/office/drawing/2014/main" id="{A4810DC8-0FFA-FDFA-3DC3-7A52E523535A}"/>
              </a:ext>
            </a:extLst>
          </p:cNvPr>
          <p:cNvCxnSpPr>
            <a:cxnSpLocks/>
            <a:stCxn id="6" idx="2"/>
            <a:endCxn id="8" idx="0"/>
          </p:cNvCxnSpPr>
          <p:nvPr/>
        </p:nvCxnSpPr>
        <p:spPr>
          <a:xfrm flipH="1">
            <a:off x="2496643" y="3140912"/>
            <a:ext cx="209" cy="3965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B18C35C-30F4-CC31-FBD5-3B156DD257CF}"/>
              </a:ext>
            </a:extLst>
          </p:cNvPr>
          <p:cNvCxnSpPr>
            <a:cxnSpLocks/>
            <a:stCxn id="8" idx="3"/>
          </p:cNvCxnSpPr>
          <p:nvPr/>
        </p:nvCxnSpPr>
        <p:spPr>
          <a:xfrm>
            <a:off x="4378738" y="3933977"/>
            <a:ext cx="7684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Google Shape;181;p15">
            <a:extLst>
              <a:ext uri="{FF2B5EF4-FFF2-40B4-BE49-F238E27FC236}">
                <a16:creationId xmlns:a16="http://schemas.microsoft.com/office/drawing/2014/main" id="{49C78657-BA4A-78BC-D62F-DFB06EA296A8}"/>
              </a:ext>
            </a:extLst>
          </p:cNvPr>
          <p:cNvSpPr txBox="1">
            <a:spLocks/>
          </p:cNvSpPr>
          <p:nvPr/>
        </p:nvSpPr>
        <p:spPr>
          <a:xfrm>
            <a:off x="285750" y="4488992"/>
            <a:ext cx="7886700" cy="2667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14412A"/>
              </a:buClr>
              <a:buSzPts val="2000"/>
              <a:buFont typeface="Arial"/>
              <a:buChar char="•"/>
              <a:defRPr sz="1200" b="0" i="0" u="none" strike="noStrike" cap="none" dirty="0">
                <a:solidFill>
                  <a:schemeClr val="dk1"/>
                </a:solidFill>
                <a:latin typeface="Calibri"/>
                <a:ea typeface="Calibri"/>
                <a:cs typeface="Calibri"/>
                <a:sym typeface="Arial"/>
              </a:defRPr>
            </a:lvl1pPr>
            <a:lvl2pPr marL="914400" marR="0" lvl="1" indent="-342900" algn="l" rtl="0">
              <a:lnSpc>
                <a:spcPct val="90000"/>
              </a:lnSpc>
              <a:spcBef>
                <a:spcPts val="500"/>
              </a:spcBef>
              <a:spcAft>
                <a:spcPts val="0"/>
              </a:spcAft>
              <a:buClr>
                <a:srgbClr val="14412A"/>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4412A"/>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4412A"/>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4412A"/>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defTabSz="685800" fontAlgn="auto">
              <a:spcBef>
                <a:spcPts val="0"/>
              </a:spcBef>
              <a:buSzPts val="1200"/>
              <a:buNone/>
              <a:defRPr/>
            </a:pPr>
            <a:endParaRPr lang="en-US" sz="900" dirty="0">
              <a:solidFill>
                <a:schemeClr val="bg2"/>
              </a:solidFill>
            </a:endParaRPr>
          </a:p>
        </p:txBody>
      </p:sp>
      <p:sp>
        <p:nvSpPr>
          <p:cNvPr id="5" name="TextBox 4">
            <a:extLst>
              <a:ext uri="{FF2B5EF4-FFF2-40B4-BE49-F238E27FC236}">
                <a16:creationId xmlns:a16="http://schemas.microsoft.com/office/drawing/2014/main" id="{CCD07EDA-02C7-BA6D-5049-92A973DD5208}"/>
              </a:ext>
            </a:extLst>
          </p:cNvPr>
          <p:cNvSpPr txBox="1"/>
          <p:nvPr/>
        </p:nvSpPr>
        <p:spPr>
          <a:xfrm>
            <a:off x="179693" y="6368630"/>
            <a:ext cx="4570922" cy="230832"/>
          </a:xfrm>
          <a:prstGeom prst="rect">
            <a:avLst/>
          </a:prstGeom>
          <a:noFill/>
        </p:spPr>
        <p:txBody>
          <a:bodyPr wrap="square">
            <a:spAutoFit/>
          </a:bodyPr>
          <a:lstStyle/>
          <a:p>
            <a:pPr defTabSz="685800" fontAlgn="auto">
              <a:spcBef>
                <a:spcPts val="0"/>
              </a:spcBef>
              <a:spcAft>
                <a:spcPts val="0"/>
              </a:spcAft>
              <a:defRPr/>
            </a:pPr>
            <a:r>
              <a:rPr lang="en-US" sz="900" dirty="0">
                <a:solidFill>
                  <a:prstClr val="black"/>
                </a:solidFill>
                <a:latin typeface="Calibri" panose="020F0502020204030204"/>
              </a:rPr>
              <a:t>FBG, fasting blood glucose.</a:t>
            </a:r>
          </a:p>
        </p:txBody>
      </p:sp>
    </p:spTree>
    <p:extLst>
      <p:ext uri="{BB962C8B-B14F-4D97-AF65-F5344CB8AC3E}">
        <p14:creationId xmlns:p14="http://schemas.microsoft.com/office/powerpoint/2010/main" val="24842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D399-C47A-5BC2-70AF-5B8C0BF58453}"/>
              </a:ext>
            </a:extLst>
          </p:cNvPr>
          <p:cNvSpPr>
            <a:spLocks noGrp="1"/>
          </p:cNvSpPr>
          <p:nvPr>
            <p:ph type="title"/>
          </p:nvPr>
        </p:nvSpPr>
        <p:spPr/>
        <p:txBody>
          <a:bodyPr/>
          <a:lstStyle/>
          <a:p>
            <a:r>
              <a:rPr lang="en-US" dirty="0" err="1"/>
              <a:t>Overbasalization</a:t>
            </a:r>
            <a:r>
              <a:rPr lang="en-US" dirty="0"/>
              <a:t> </a:t>
            </a:r>
          </a:p>
        </p:txBody>
      </p:sp>
      <p:sp>
        <p:nvSpPr>
          <p:cNvPr id="3" name="Content Placeholder 2">
            <a:extLst>
              <a:ext uri="{FF2B5EF4-FFF2-40B4-BE49-F238E27FC236}">
                <a16:creationId xmlns:a16="http://schemas.microsoft.com/office/drawing/2014/main" id="{DADDFA89-044C-57C9-111B-DD80C4CAF6C8}"/>
              </a:ext>
            </a:extLst>
          </p:cNvPr>
          <p:cNvSpPr>
            <a:spLocks noGrp="1"/>
          </p:cNvSpPr>
          <p:nvPr>
            <p:ph sz="quarter" idx="1"/>
          </p:nvPr>
        </p:nvSpPr>
        <p:spPr>
          <a:xfrm>
            <a:off x="495759" y="1285300"/>
            <a:ext cx="6590841" cy="4937760"/>
          </a:xfrm>
        </p:spPr>
        <p:txBody>
          <a:bodyPr>
            <a:normAutofit lnSpcReduction="10000"/>
          </a:bodyPr>
          <a:lstStyle/>
          <a:p>
            <a:pPr marL="0" marR="0"/>
            <a:r>
              <a:rPr lang="en-US" sz="3200" dirty="0">
                <a:solidFill>
                  <a:srgbClr val="0070C0"/>
                </a:solidFill>
                <a:effectLst/>
                <a:ea typeface="Calibri" panose="020F0502020204030204" pitchFamily="34" charset="0"/>
                <a:cs typeface="Calibri" panose="020F0502020204030204" pitchFamily="34" charset="0"/>
              </a:rPr>
              <a:t>Clinical signals of </a:t>
            </a:r>
            <a:r>
              <a:rPr lang="en-US" sz="3200" dirty="0" err="1">
                <a:solidFill>
                  <a:srgbClr val="0070C0"/>
                </a:solidFill>
                <a:effectLst/>
                <a:ea typeface="Calibri" panose="020F0502020204030204" pitchFamily="34" charset="0"/>
                <a:cs typeface="Calibri" panose="020F0502020204030204" pitchFamily="34" charset="0"/>
              </a:rPr>
              <a:t>overbasalization</a:t>
            </a:r>
            <a:r>
              <a:rPr lang="en-US" sz="3200" dirty="0">
                <a:solidFill>
                  <a:srgbClr val="0070C0"/>
                </a:solidFill>
                <a:effectLst/>
                <a:ea typeface="Calibri" panose="020F0502020204030204" pitchFamily="34" charset="0"/>
                <a:cs typeface="Calibri" panose="020F0502020204030204" pitchFamily="34" charset="0"/>
              </a:rPr>
              <a:t> include:</a:t>
            </a:r>
          </a:p>
          <a:p>
            <a:pPr marL="411469" lvl="2">
              <a:lnSpc>
                <a:spcPct val="110000"/>
              </a:lnSpc>
            </a:pPr>
            <a:r>
              <a:rPr lang="en-US" sz="2400" dirty="0">
                <a:effectLst/>
                <a:ea typeface="Calibri" panose="020F0502020204030204" pitchFamily="34" charset="0"/>
                <a:cs typeface="Calibri" panose="020F0502020204030204" pitchFamily="34" charset="0"/>
              </a:rPr>
              <a:t>high bedtime-to-morning or </a:t>
            </a:r>
            <a:r>
              <a:rPr lang="en-US" sz="2400" dirty="0" err="1">
                <a:effectLst/>
                <a:ea typeface="Calibri" panose="020F0502020204030204" pitchFamily="34" charset="0"/>
                <a:cs typeface="Calibri" panose="020F0502020204030204" pitchFamily="34" charset="0"/>
              </a:rPr>
              <a:t>preprandial</a:t>
            </a:r>
            <a:r>
              <a:rPr lang="en-US" sz="2400" dirty="0">
                <a:effectLst/>
                <a:ea typeface="Calibri" panose="020F0502020204030204" pitchFamily="34" charset="0"/>
                <a:cs typeface="Calibri" panose="020F0502020204030204" pitchFamily="34" charset="0"/>
              </a:rPr>
              <a:t>-to-postprandial glucose differential </a:t>
            </a:r>
          </a:p>
          <a:p>
            <a:pPr marL="617205" lvl="3">
              <a:lnSpc>
                <a:spcPct val="110000"/>
              </a:lnSpc>
            </a:pPr>
            <a:r>
              <a:rPr lang="en-US" dirty="0">
                <a:effectLst/>
                <a:ea typeface="Calibri" panose="020F0502020204030204" pitchFamily="34" charset="0"/>
                <a:cs typeface="Calibri" panose="020F0502020204030204" pitchFamily="34" charset="0"/>
              </a:rPr>
              <a:t>(e.g., bedtime to AM glucose ≥50 mg/dL), </a:t>
            </a:r>
          </a:p>
          <a:p>
            <a:pPr marL="411469" lvl="2">
              <a:lnSpc>
                <a:spcPct val="110000"/>
              </a:lnSpc>
            </a:pPr>
            <a:r>
              <a:rPr lang="en-US" sz="2400" dirty="0">
                <a:effectLst/>
                <a:ea typeface="Calibri" panose="020F0502020204030204" pitchFamily="34" charset="0"/>
                <a:cs typeface="Calibri" panose="020F0502020204030204" pitchFamily="34" charset="0"/>
              </a:rPr>
              <a:t>hypoglycemia (aware or unaware) </a:t>
            </a:r>
          </a:p>
          <a:p>
            <a:pPr marL="411469" lvl="2">
              <a:lnSpc>
                <a:spcPct val="110000"/>
              </a:lnSpc>
            </a:pPr>
            <a:r>
              <a:rPr lang="en-US" sz="2400" dirty="0">
                <a:effectLst/>
                <a:ea typeface="Calibri" panose="020F0502020204030204" pitchFamily="34" charset="0"/>
                <a:cs typeface="Calibri" panose="020F0502020204030204" pitchFamily="34" charset="0"/>
              </a:rPr>
              <a:t>high glucose variability</a:t>
            </a:r>
          </a:p>
          <a:p>
            <a:pPr marL="0" marR="0"/>
            <a:r>
              <a:rPr lang="en-US" sz="2800" dirty="0">
                <a:effectLst/>
                <a:ea typeface="Calibri" panose="020F0502020204030204" pitchFamily="34" charset="0"/>
                <a:cs typeface="Calibri" panose="020F0502020204030204" pitchFamily="34" charset="0"/>
              </a:rPr>
              <a:t>Evidence of </a:t>
            </a:r>
            <a:r>
              <a:rPr lang="en-US" sz="2800" dirty="0" err="1">
                <a:effectLst/>
                <a:ea typeface="Calibri" panose="020F0502020204030204" pitchFamily="34" charset="0"/>
                <a:cs typeface="Calibri" panose="020F0502020204030204" pitchFamily="34" charset="0"/>
              </a:rPr>
              <a:t>overbasalization</a:t>
            </a:r>
            <a:r>
              <a:rPr lang="en-US" sz="2800" dirty="0">
                <a:effectLst/>
                <a:ea typeface="Calibri" panose="020F0502020204030204" pitchFamily="34" charset="0"/>
                <a:cs typeface="Calibri" panose="020F0502020204030204" pitchFamily="34" charset="0"/>
              </a:rPr>
              <a:t> should prompt reevaluation of the glucose-lowering treatment plan to better address postprandial hyperglycemia</a:t>
            </a:r>
            <a:endParaRPr lang="en-US" sz="2400" dirty="0">
              <a:effectLst/>
              <a:ea typeface="Calibri" panose="020F0502020204030204" pitchFamily="34" charset="0"/>
              <a:cs typeface="Calibri" panose="020F0502020204030204" pitchFamily="34" charset="0"/>
            </a:endParaRPr>
          </a:p>
          <a:p>
            <a:pPr marL="0" marR="0"/>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Woman sitting on stairs playing with her hair">
            <a:extLst>
              <a:ext uri="{FF2B5EF4-FFF2-40B4-BE49-F238E27FC236}">
                <a16:creationId xmlns:a16="http://schemas.microsoft.com/office/drawing/2014/main" id="{C6A0AD5D-E8B4-CFAB-379D-F63DE21AA6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4167" y="1447800"/>
            <a:ext cx="2150735" cy="3220892"/>
          </a:xfrm>
          <a:prstGeom prst="rect">
            <a:avLst/>
          </a:prstGeom>
        </p:spPr>
      </p:pic>
    </p:spTree>
    <p:extLst>
      <p:ext uri="{BB962C8B-B14F-4D97-AF65-F5344CB8AC3E}">
        <p14:creationId xmlns:p14="http://schemas.microsoft.com/office/powerpoint/2010/main" val="7329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71B2-ECC6-C1D7-767A-64D2676582AA}"/>
              </a:ext>
            </a:extLst>
          </p:cNvPr>
          <p:cNvSpPr>
            <a:spLocks noGrp="1"/>
          </p:cNvSpPr>
          <p:nvPr>
            <p:ph type="title"/>
          </p:nvPr>
        </p:nvSpPr>
        <p:spPr>
          <a:xfrm>
            <a:off x="304800" y="304800"/>
            <a:ext cx="4888130" cy="994172"/>
          </a:xfrm>
        </p:spPr>
        <p:txBody>
          <a:bodyPr>
            <a:normAutofit/>
          </a:bodyPr>
          <a:lstStyle/>
          <a:p>
            <a:r>
              <a:rPr lang="en-US" sz="2700" dirty="0"/>
              <a:t>Patient Case</a:t>
            </a:r>
          </a:p>
        </p:txBody>
      </p:sp>
      <p:pic>
        <p:nvPicPr>
          <p:cNvPr id="5" name="Content Placeholder 4">
            <a:extLst>
              <a:ext uri="{FF2B5EF4-FFF2-40B4-BE49-F238E27FC236}">
                <a16:creationId xmlns:a16="http://schemas.microsoft.com/office/drawing/2014/main" id="{4F52013E-990B-2938-0370-6FC46C4AB908}"/>
              </a:ext>
            </a:extLst>
          </p:cNvPr>
          <p:cNvPicPr>
            <a:picLocks noGrp="1" noChangeAspect="1"/>
          </p:cNvPicPr>
          <p:nvPr>
            <p:ph idx="1"/>
          </p:nvPr>
        </p:nvPicPr>
        <p:blipFill>
          <a:blip r:embed="rId4"/>
          <a:stretch>
            <a:fillRect/>
          </a:stretch>
        </p:blipFill>
        <p:spPr>
          <a:xfrm>
            <a:off x="2971800" y="414204"/>
            <a:ext cx="5709335" cy="6029591"/>
          </a:xfrm>
          <a:prstGeom prst="rect">
            <a:avLst/>
          </a:prstGeom>
        </p:spPr>
      </p:pic>
      <p:sp>
        <p:nvSpPr>
          <p:cNvPr id="4" name="TextBox 3">
            <a:extLst>
              <a:ext uri="{FF2B5EF4-FFF2-40B4-BE49-F238E27FC236}">
                <a16:creationId xmlns:a16="http://schemas.microsoft.com/office/drawing/2014/main" id="{B3B6DBB3-DAAF-A245-7878-BFE0A5395228}"/>
              </a:ext>
            </a:extLst>
          </p:cNvPr>
          <p:cNvSpPr txBox="1"/>
          <p:nvPr/>
        </p:nvSpPr>
        <p:spPr>
          <a:xfrm>
            <a:off x="304800" y="3048000"/>
            <a:ext cx="2514600" cy="830997"/>
          </a:xfrm>
          <a:prstGeom prst="rect">
            <a:avLst/>
          </a:prstGeom>
          <a:noFill/>
        </p:spPr>
        <p:txBody>
          <a:bodyPr wrap="square" rtlCol="0">
            <a:spAutoFit/>
          </a:bodyPr>
          <a:lstStyle/>
          <a:p>
            <a:r>
              <a:rPr lang="en-US" dirty="0" err="1"/>
              <a:t>Overbasalization</a:t>
            </a:r>
            <a:r>
              <a:rPr lang="en-US" dirty="0"/>
              <a:t> on CGM</a:t>
            </a:r>
          </a:p>
        </p:txBody>
      </p:sp>
    </p:spTree>
    <p:extLst>
      <p:ext uri="{BB962C8B-B14F-4D97-AF65-F5344CB8AC3E}">
        <p14:creationId xmlns:p14="http://schemas.microsoft.com/office/powerpoint/2010/main" val="242627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487AFA-840F-4D13-995F-FDD9E874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791200"/>
            <a:ext cx="1712913" cy="47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A1A3B97C-1FC3-A2A3-D26F-3F7CBE77D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93" y="6045199"/>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DF62D25A-B7D8-E32F-159A-6C90E698F54A}"/>
              </a:ext>
            </a:extLst>
          </p:cNvPr>
          <p:cNvSpPr/>
          <p:nvPr/>
        </p:nvSpPr>
        <p:spPr>
          <a:xfrm>
            <a:off x="6858000" y="5715000"/>
            <a:ext cx="2286000" cy="1143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0DA15C6-EA45-FCE6-492D-FA87E931F251}"/>
              </a:ext>
            </a:extLst>
          </p:cNvPr>
          <p:cNvPicPr>
            <a:picLocks noChangeAspect="1"/>
          </p:cNvPicPr>
          <p:nvPr/>
        </p:nvPicPr>
        <p:blipFill>
          <a:blip r:embed="rId5"/>
          <a:srcRect b="45556"/>
          <a:stretch>
            <a:fillRect/>
          </a:stretch>
        </p:blipFill>
        <p:spPr>
          <a:xfrm>
            <a:off x="510103" y="523595"/>
            <a:ext cx="8254059" cy="6265862"/>
          </a:xfrm>
          <a:prstGeom prst="rect">
            <a:avLst/>
          </a:prstGeom>
        </p:spPr>
      </p:pic>
      <p:sp>
        <p:nvSpPr>
          <p:cNvPr id="9" name="Title 8">
            <a:extLst>
              <a:ext uri="{FF2B5EF4-FFF2-40B4-BE49-F238E27FC236}">
                <a16:creationId xmlns:a16="http://schemas.microsoft.com/office/drawing/2014/main" id="{B25CE00E-31D5-1294-73E1-27F635711C71}"/>
              </a:ext>
            </a:extLst>
          </p:cNvPr>
          <p:cNvSpPr>
            <a:spLocks noGrp="1"/>
          </p:cNvSpPr>
          <p:nvPr>
            <p:ph type="title"/>
          </p:nvPr>
        </p:nvSpPr>
        <p:spPr>
          <a:xfrm>
            <a:off x="569913" y="103108"/>
            <a:ext cx="8229600" cy="735092"/>
          </a:xfrm>
        </p:spPr>
        <p:txBody>
          <a:bodyPr>
            <a:normAutofit fontScale="90000"/>
          </a:bodyPr>
          <a:lstStyle/>
          <a:p>
            <a:r>
              <a:rPr lang="en-US" dirty="0"/>
              <a:t>Intensifying Insulin Therapy</a:t>
            </a:r>
          </a:p>
        </p:txBody>
      </p:sp>
      <p:sp>
        <p:nvSpPr>
          <p:cNvPr id="3" name="Arrow: Left 2">
            <a:extLst>
              <a:ext uri="{FF2B5EF4-FFF2-40B4-BE49-F238E27FC236}">
                <a16:creationId xmlns:a16="http://schemas.microsoft.com/office/drawing/2014/main" id="{B6F7C2ED-5BFF-A602-2D7F-DAFF47AA921B}"/>
              </a:ext>
            </a:extLst>
          </p:cNvPr>
          <p:cNvSpPr/>
          <p:nvPr/>
        </p:nvSpPr>
        <p:spPr>
          <a:xfrm>
            <a:off x="6400800" y="5257800"/>
            <a:ext cx="1524000" cy="7350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9205958"/>
      </p:ext>
    </p:extLst>
  </p:cSld>
  <p:clrMapOvr>
    <a:masterClrMapping/>
  </p:clrMapOvr>
  <p:transition spd="slow">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C674-4889-5242-C590-E3AA7A0C9E1B}"/>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AEFA26E9-A32B-43D7-E09B-66CE3C8DA0D3}"/>
              </a:ext>
            </a:extLst>
          </p:cNvPr>
          <p:cNvPicPr>
            <a:picLocks noChangeAspect="1"/>
          </p:cNvPicPr>
          <p:nvPr/>
        </p:nvPicPr>
        <p:blipFill>
          <a:blip r:embed="rId3"/>
          <a:stretch>
            <a:fillRect/>
          </a:stretch>
        </p:blipFill>
        <p:spPr>
          <a:xfrm>
            <a:off x="340277" y="228600"/>
            <a:ext cx="8542466" cy="1004996"/>
          </a:xfrm>
          <a:prstGeom prst="rect">
            <a:avLst/>
          </a:prstGeom>
        </p:spPr>
      </p:pic>
      <p:pic>
        <p:nvPicPr>
          <p:cNvPr id="4" name="Picture 3">
            <a:extLst>
              <a:ext uri="{FF2B5EF4-FFF2-40B4-BE49-F238E27FC236}">
                <a16:creationId xmlns:a16="http://schemas.microsoft.com/office/drawing/2014/main" id="{090F1C30-2798-9CAC-3FF0-22F07CA97E44}"/>
              </a:ext>
            </a:extLst>
          </p:cNvPr>
          <p:cNvPicPr>
            <a:picLocks noChangeAspect="1"/>
          </p:cNvPicPr>
          <p:nvPr/>
        </p:nvPicPr>
        <p:blipFill>
          <a:blip r:embed="rId4"/>
          <a:srcRect t="54444"/>
          <a:stretch>
            <a:fillRect/>
          </a:stretch>
        </p:blipFill>
        <p:spPr>
          <a:xfrm>
            <a:off x="289262" y="1250102"/>
            <a:ext cx="8626138" cy="5479204"/>
          </a:xfrm>
          <a:prstGeom prst="rect">
            <a:avLst/>
          </a:prstGeom>
        </p:spPr>
      </p:pic>
      <p:sp>
        <p:nvSpPr>
          <p:cNvPr id="3" name="Rectangle 2">
            <a:extLst>
              <a:ext uri="{FF2B5EF4-FFF2-40B4-BE49-F238E27FC236}">
                <a16:creationId xmlns:a16="http://schemas.microsoft.com/office/drawing/2014/main" id="{0482227E-A85A-EFF6-3513-55393EFFC4E0}"/>
              </a:ext>
            </a:extLst>
          </p:cNvPr>
          <p:cNvSpPr/>
          <p:nvPr/>
        </p:nvSpPr>
        <p:spPr>
          <a:xfrm>
            <a:off x="76200" y="5257800"/>
            <a:ext cx="8991600" cy="1600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751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sp>
        <p:nvSpPr>
          <p:cNvPr id="3" name="Rectangle 2">
            <a:extLst>
              <a:ext uri="{FF2B5EF4-FFF2-40B4-BE49-F238E27FC236}">
                <a16:creationId xmlns:a16="http://schemas.microsoft.com/office/drawing/2014/main" id="{D2C10371-3BE0-9992-4750-A5E6FA4A9579}"/>
              </a:ext>
            </a:extLst>
          </p:cNvPr>
          <p:cNvSpPr/>
          <p:nvPr/>
        </p:nvSpPr>
        <p:spPr>
          <a:xfrm>
            <a:off x="7696200" y="405276"/>
            <a:ext cx="112142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723F37-C4FA-5FBA-26C2-2483427A70E5}"/>
              </a:ext>
            </a:extLst>
          </p:cNvPr>
          <p:cNvPicPr>
            <a:picLocks noChangeAspect="1"/>
          </p:cNvPicPr>
          <p:nvPr/>
        </p:nvPicPr>
        <p:blipFill>
          <a:blip r:embed="rId3"/>
          <a:stretch>
            <a:fillRect/>
          </a:stretch>
        </p:blipFill>
        <p:spPr>
          <a:xfrm>
            <a:off x="0" y="408948"/>
            <a:ext cx="9144000" cy="6089754"/>
          </a:xfrm>
          <a:prstGeom prst="rect">
            <a:avLst/>
          </a:prstGeom>
        </p:spPr>
      </p:pic>
      <p:sp>
        <p:nvSpPr>
          <p:cNvPr id="4" name="Rectangle 3">
            <a:extLst>
              <a:ext uri="{FF2B5EF4-FFF2-40B4-BE49-F238E27FC236}">
                <a16:creationId xmlns:a16="http://schemas.microsoft.com/office/drawing/2014/main" id="{BDB81392-E927-31E4-091E-8F88FEFBF908}"/>
              </a:ext>
            </a:extLst>
          </p:cNvPr>
          <p:cNvSpPr/>
          <p:nvPr/>
        </p:nvSpPr>
        <p:spPr>
          <a:xfrm>
            <a:off x="4876800" y="152400"/>
            <a:ext cx="31242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850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8.5%. She weighs 110kg.  She checks glucose in the AM only and reports it’s 80-110mg/dL with no symptoms of hypoglycemia.  Her eGFR is 70 and BMI=34kg/m2.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BF0D88"/>
                </a:solidFill>
              </a:rPr>
              <a:t>What concerns do you have for Jenny? </a:t>
            </a:r>
          </a:p>
          <a:p>
            <a:pPr marL="0" indent="0" algn="ctr">
              <a:buNone/>
            </a:pPr>
            <a:r>
              <a:rPr lang="en-US" b="1" dirty="0">
                <a:solidFill>
                  <a:srgbClr val="BF0D88"/>
                </a:solidFill>
              </a:rPr>
              <a:t>What other information would you like to have? </a:t>
            </a:r>
          </a:p>
          <a:p>
            <a:pPr marL="0" indent="0" algn="ctr">
              <a:buNone/>
            </a:pPr>
            <a:r>
              <a:rPr lang="en-US" b="1" dirty="0">
                <a:solidFill>
                  <a:srgbClr val="BF0D88"/>
                </a:solidFill>
              </a:rPr>
              <a:t>How could her medications be adjusted? </a:t>
            </a:r>
          </a:p>
          <a:p>
            <a:endParaRPr lang="en-US" dirty="0">
              <a:solidFill>
                <a:srgbClr val="BF0D88"/>
              </a:solidFill>
            </a:endParaRP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fontScale="85000" lnSpcReduction="20000"/>
          </a:bodyPr>
          <a:lstStyle/>
          <a:p>
            <a:r>
              <a:rPr lang="en-US" dirty="0">
                <a:solidFill>
                  <a:srgbClr val="000000"/>
                </a:solidFill>
              </a:rPr>
              <a:t>Continue current meds or stop/change any? </a:t>
            </a:r>
          </a:p>
          <a:p>
            <a:pPr lvl="1"/>
            <a:r>
              <a:rPr lang="en-US" dirty="0">
                <a:solidFill>
                  <a:srgbClr val="000000"/>
                </a:solidFill>
              </a:rPr>
              <a:t>Insulin glargine 100 units daily </a:t>
            </a:r>
          </a:p>
          <a:p>
            <a:pPr lvl="1"/>
            <a:r>
              <a:rPr lang="en-US" dirty="0">
                <a:solidFill>
                  <a:srgbClr val="000000"/>
                </a:solidFill>
              </a:rPr>
              <a:t>Glipizide 10mg daily </a:t>
            </a:r>
          </a:p>
          <a:p>
            <a:pPr lvl="1"/>
            <a:r>
              <a:rPr lang="en-US" dirty="0">
                <a:solidFill>
                  <a:srgbClr val="000000"/>
                </a:solidFill>
              </a:rPr>
              <a:t>Linagliptin 5mg daily </a:t>
            </a:r>
          </a:p>
          <a:p>
            <a:pPr lvl="1"/>
            <a:r>
              <a:rPr lang="en-US" dirty="0">
                <a:solidFill>
                  <a:srgbClr val="000000"/>
                </a:solidFill>
              </a:rPr>
              <a:t>Metformin 1000mg bid </a:t>
            </a:r>
          </a:p>
          <a:p>
            <a:pPr lvl="1"/>
            <a:endParaRPr lang="en-US" dirty="0">
              <a:solidFill>
                <a:srgbClr val="000000"/>
              </a:solidFill>
            </a:endParaRPr>
          </a:p>
          <a:p>
            <a:r>
              <a:rPr lang="en-US" dirty="0">
                <a:solidFill>
                  <a:srgbClr val="000000"/>
                </a:solidFill>
              </a:rPr>
              <a:t>Medication options:</a:t>
            </a:r>
          </a:p>
          <a:p>
            <a:pPr lvl="1"/>
            <a:r>
              <a:rPr lang="en-US" dirty="0">
                <a:solidFill>
                  <a:srgbClr val="000000"/>
                </a:solidFill>
              </a:rPr>
              <a:t>GLP-1 or GIP/GLP-1 RA</a:t>
            </a:r>
          </a:p>
          <a:p>
            <a:pPr lvl="1"/>
            <a:r>
              <a:rPr lang="en-US" dirty="0">
                <a:solidFill>
                  <a:srgbClr val="000000"/>
                </a:solidFill>
              </a:rPr>
              <a:t>Prandial insulin</a:t>
            </a:r>
          </a:p>
          <a:p>
            <a:pPr lvl="1"/>
            <a:r>
              <a:rPr lang="en-US" dirty="0">
                <a:solidFill>
                  <a:srgbClr val="000000"/>
                </a:solidFill>
              </a:rPr>
              <a:t>SGLT2 inhibitor</a:t>
            </a:r>
          </a:p>
          <a:p>
            <a:pPr lvl="1"/>
            <a:r>
              <a:rPr lang="en-US" dirty="0">
                <a:solidFill>
                  <a:srgbClr val="000000"/>
                </a:solidFill>
              </a:rPr>
              <a:t>Pioglitazone</a:t>
            </a:r>
          </a:p>
          <a:p>
            <a:pPr lvl="1"/>
            <a:r>
              <a:rPr lang="en-US" dirty="0">
                <a:solidFill>
                  <a:srgbClr val="000000"/>
                </a:solidFill>
              </a:rPr>
              <a:t>Combination GLP1 receptor agonist /insulin injectable?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linagliptin (since starting GLP-1)</a:t>
            </a: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1295400" y="152400"/>
            <a:ext cx="6783932" cy="6172200"/>
          </a:xfrm>
          <a:prstGeom prst="rect">
            <a:avLst/>
          </a:prstGeom>
        </p:spPr>
      </p:pic>
      <p:sp>
        <p:nvSpPr>
          <p:cNvPr id="2" name="TextBox 1">
            <a:extLst>
              <a:ext uri="{FF2B5EF4-FFF2-40B4-BE49-F238E27FC236}">
                <a16:creationId xmlns:a16="http://schemas.microsoft.com/office/drawing/2014/main" id="{64168CFE-D526-D200-290B-EDBBD3D637FA}"/>
              </a:ext>
            </a:extLst>
          </p:cNvPr>
          <p:cNvSpPr txBox="1"/>
          <p:nvPr/>
        </p:nvSpPr>
        <p:spPr>
          <a:xfrm>
            <a:off x="304800" y="6400800"/>
            <a:ext cx="7620000" cy="369332"/>
          </a:xfrm>
          <a:prstGeom prst="rect">
            <a:avLst/>
          </a:prstGeom>
          <a:noFill/>
        </p:spPr>
        <p:txBody>
          <a:bodyPr wrap="square" rtlCol="0">
            <a:spAutoFit/>
          </a:bodyPr>
          <a:lstStyle/>
          <a:p>
            <a:r>
              <a:rPr lang="en-US" sz="1800" dirty="0">
                <a:hlinkClick r:id="rId4"/>
              </a:rPr>
              <a:t>100 Years of Insulin | FDA</a:t>
            </a:r>
            <a:endParaRPr lang="en-US" sz="1800" dirty="0"/>
          </a:p>
        </p:txBody>
      </p:sp>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lnSpcReduction="20000"/>
          </a:bodyPr>
          <a:lstStyle/>
          <a:p>
            <a:r>
              <a:rPr lang="en-US" sz="2400" dirty="0"/>
              <a:t>When going from twice daily NPH to long-acting insulin, reduce dose by 20%</a:t>
            </a:r>
          </a:p>
          <a:p>
            <a:r>
              <a:rPr lang="en-US" sz="2400" dirty="0"/>
              <a:t>Switching Insulin glargine U100:</a:t>
            </a:r>
          </a:p>
          <a:p>
            <a:pPr lvl="1"/>
            <a:r>
              <a:rPr lang="en-US" sz="1800" dirty="0"/>
              <a:t> To glargine U300: 1:1, higher dose 10-18% may be needed</a:t>
            </a:r>
          </a:p>
          <a:p>
            <a:pPr lvl="1"/>
            <a:r>
              <a:rPr lang="en-US" sz="1800" dirty="0"/>
              <a:t>To </a:t>
            </a:r>
            <a:r>
              <a:rPr lang="en-US" sz="1800" dirty="0" err="1"/>
              <a:t>degludec</a:t>
            </a:r>
            <a:r>
              <a:rPr lang="en-US" sz="1800" dirty="0"/>
              <a:t> or NPH: 1:1 or consider 20% reduction</a:t>
            </a:r>
          </a:p>
          <a:p>
            <a:r>
              <a:rPr lang="en-US" sz="2400" dirty="0"/>
              <a:t>Switching Insulin </a:t>
            </a:r>
            <a:r>
              <a:rPr lang="en-US" sz="2400" dirty="0" err="1"/>
              <a:t>degludec</a:t>
            </a:r>
            <a:r>
              <a:rPr lang="en-US" sz="2400" dirty="0"/>
              <a:t> to other basal insulins:</a:t>
            </a:r>
          </a:p>
          <a:p>
            <a:pPr lvl="1"/>
            <a:r>
              <a:rPr lang="en-US" sz="1800" dirty="0"/>
              <a:t>To </a:t>
            </a:r>
            <a:r>
              <a:rPr lang="en-US" sz="1800" dirty="0" err="1"/>
              <a:t>degludec</a:t>
            </a:r>
            <a:r>
              <a:rPr lang="en-US" sz="1800" dirty="0"/>
              <a:t>, NPH or glargine: reduce by 20%</a:t>
            </a:r>
          </a:p>
          <a:p>
            <a:r>
              <a:rPr lang="en-US" sz="2400" dirty="0"/>
              <a:t>Switching insulin glargine U300:</a:t>
            </a:r>
          </a:p>
          <a:p>
            <a:pPr lvl="1"/>
            <a:r>
              <a:rPr lang="en-US" sz="1800" dirty="0"/>
              <a:t>To </a:t>
            </a:r>
            <a:r>
              <a:rPr lang="en-US" sz="1800" dirty="0" err="1"/>
              <a:t>degludec</a:t>
            </a:r>
            <a:r>
              <a:rPr lang="en-US" sz="1800" dirty="0"/>
              <a:t>: 1:1 or consider 20% reduction</a:t>
            </a:r>
          </a:p>
          <a:p>
            <a:pPr lvl="1"/>
            <a:r>
              <a:rPr lang="en-US" sz="1800" dirty="0"/>
              <a:t>To NPH or insulin glargine U100: reduce dose by 20%</a:t>
            </a:r>
          </a:p>
          <a:p>
            <a:r>
              <a:rPr lang="en-US" sz="2400" dirty="0"/>
              <a:t>Switching NPH to other insulins:</a:t>
            </a:r>
          </a:p>
          <a:p>
            <a:pPr lvl="1"/>
            <a:r>
              <a:rPr lang="en-US" sz="1800" dirty="0"/>
              <a:t>If twice daily, decrease dose by 20%</a:t>
            </a:r>
          </a:p>
          <a:p>
            <a:pPr lvl="1"/>
            <a:r>
              <a:rPr lang="en-US" sz="1800" dirty="0"/>
              <a:t>If once daily, 1:1 or consider 20% reduction </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a:xfrm>
            <a:off x="304800" y="6324600"/>
            <a:ext cx="6781800" cy="381000"/>
          </a:xfrm>
        </p:spPr>
        <p:txBody>
          <a:bodyPr>
            <a:normAutofit fontScale="92500" lnSpcReduction="20000"/>
          </a:bodyPr>
          <a:lstStyle/>
          <a:p>
            <a:r>
              <a:rPr lang="en-US" dirty="0"/>
              <a:t>Clinical Resource, How to Switch Insulin Products. Pharmacist’s Letter/Pharmacy Technician’s Letter/Prescriber Insights. January 2025. </a:t>
            </a:r>
          </a:p>
        </p:txBody>
      </p:sp>
    </p:spTree>
    <p:extLst>
      <p:ext uri="{BB962C8B-B14F-4D97-AF65-F5344CB8AC3E}">
        <p14:creationId xmlns:p14="http://schemas.microsoft.com/office/powerpoint/2010/main" val="22796328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10000"/>
          </a:bodyPr>
          <a:lstStyle/>
          <a:p>
            <a:pPr marL="0" indent="0">
              <a:buNone/>
            </a:pPr>
            <a:r>
              <a:rPr lang="en-US" dirty="0">
                <a:solidFill>
                  <a:srgbClr val="000000"/>
                </a:solidFill>
              </a:rPr>
              <a:t>Joan is taking insulin NPH 30 units twice daily. Her endo wants her to switch to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Recommend against the switch since her A1C is at goal</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Flowchart: Terminator 3">
            <a:extLst>
              <a:ext uri="{FF2B5EF4-FFF2-40B4-BE49-F238E27FC236}">
                <a16:creationId xmlns:a16="http://schemas.microsoft.com/office/drawing/2014/main" id="{CD552B89-5816-EE65-F8AC-BA92F728EEFA}"/>
              </a:ext>
            </a:extLst>
          </p:cNvPr>
          <p:cNvSpPr/>
          <p:nvPr/>
        </p:nvSpPr>
        <p:spPr>
          <a:xfrm>
            <a:off x="548633" y="5638800"/>
            <a:ext cx="6096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5" name="Picture 4" descr="Cartoon bee with magnifying glass">
            <a:extLst>
              <a:ext uri="{FF2B5EF4-FFF2-40B4-BE49-F238E27FC236}">
                <a16:creationId xmlns:a16="http://schemas.microsoft.com/office/drawing/2014/main" id="{0B736A9B-D2C4-BA84-F5CC-4B062C79A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838">
            <a:off x="5951689" y="2518616"/>
            <a:ext cx="1385887" cy="1573335"/>
          </a:xfrm>
          <a:prstGeom prst="rect">
            <a:avLst/>
          </a:prstGeom>
        </p:spPr>
      </p:pic>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301535" y="1266555"/>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inhaled insulin (</a:t>
            </a:r>
            <a:r>
              <a:rPr lang="en-US" dirty="0" err="1">
                <a:solidFill>
                  <a:srgbClr val="000000"/>
                </a:solidFill>
              </a:rPr>
              <a:t>Afrezza</a:t>
            </a:r>
            <a:r>
              <a:rPr lang="en-US" dirty="0">
                <a:solidFill>
                  <a:srgbClr val="000000"/>
                </a:solidFill>
              </a:rPr>
              <a:t>)-often 2-3x actually needed</a:t>
            </a: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extLst>
              <p:ext uri="{D42A27DB-BD31-4B8C-83A1-F6EECF244321}">
                <p14:modId xmlns:p14="http://schemas.microsoft.com/office/powerpoint/2010/main" val="661021623"/>
              </p:ext>
            </p:extLst>
          </p:nvPr>
        </p:nvGraphicFramePr>
        <p:xfrm>
          <a:off x="2514600" y="3874993"/>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Her A1C is 7%.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Flowchart: Terminator 3">
            <a:extLst>
              <a:ext uri="{FF2B5EF4-FFF2-40B4-BE49-F238E27FC236}">
                <a16:creationId xmlns:a16="http://schemas.microsoft.com/office/drawing/2014/main" id="{7425FD23-F316-99EF-A983-7585BF9341EF}"/>
              </a:ext>
            </a:extLst>
          </p:cNvPr>
          <p:cNvSpPr/>
          <p:nvPr/>
        </p:nvSpPr>
        <p:spPr>
          <a:xfrm>
            <a:off x="685800" y="4953000"/>
            <a:ext cx="2771614" cy="457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5" name="Picture 4" descr="Cartoon bee with magnifying glass">
            <a:extLst>
              <a:ext uri="{FF2B5EF4-FFF2-40B4-BE49-F238E27FC236}">
                <a16:creationId xmlns:a16="http://schemas.microsoft.com/office/drawing/2014/main" id="{645BBAAF-F9FE-5A48-1E0B-3153A05EB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7344680" y="3680449"/>
            <a:ext cx="1385887" cy="1573335"/>
          </a:xfrm>
          <a:prstGeom prst="rect">
            <a:avLst/>
          </a:prstGeom>
        </p:spPr>
      </p:pic>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Adherence</a:t>
            </a:r>
          </a:p>
          <a:p>
            <a:pPr marL="274320" lvl="1" indent="0">
              <a:buNone/>
            </a:pPr>
            <a:r>
              <a:rPr lang="en-US" sz="4000" dirty="0"/>
              <a:t>d. Frequency of glucose checking</a:t>
            </a:r>
          </a:p>
          <a:p>
            <a:pPr marL="274320" lvl="1" indent="0">
              <a:buNone/>
            </a:pPr>
            <a:endParaRPr lang="en-US" dirty="0"/>
          </a:p>
        </p:txBody>
      </p:sp>
      <p:sp>
        <p:nvSpPr>
          <p:cNvPr id="4" name="Flowchart: Terminator 3">
            <a:extLst>
              <a:ext uri="{FF2B5EF4-FFF2-40B4-BE49-F238E27FC236}">
                <a16:creationId xmlns:a16="http://schemas.microsoft.com/office/drawing/2014/main" id="{4CD80590-6140-DD32-3B4B-AD9BABD3F173}"/>
              </a:ext>
            </a:extLst>
          </p:cNvPr>
          <p:cNvSpPr/>
          <p:nvPr/>
        </p:nvSpPr>
        <p:spPr>
          <a:xfrm>
            <a:off x="483030" y="3276600"/>
            <a:ext cx="4393769"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pic>
        <p:nvPicPr>
          <p:cNvPr id="6" name="Picture 5" descr="Cartoon bee with magnifying glass">
            <a:extLst>
              <a:ext uri="{FF2B5EF4-FFF2-40B4-BE49-F238E27FC236}">
                <a16:creationId xmlns:a16="http://schemas.microsoft.com/office/drawing/2014/main" id="{767EB044-0EB3-AAB3-D2FC-5D9CEC87B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8838">
            <a:off x="7141911" y="2489932"/>
            <a:ext cx="1385887" cy="1573335"/>
          </a:xfrm>
          <a:prstGeom prst="rect">
            <a:avLst/>
          </a:prstGeom>
        </p:spPr>
      </p:pic>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4.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21331</TotalTime>
  <Words>13292</Words>
  <Application>Microsoft Office PowerPoint</Application>
  <PresentationFormat>On-screen Show (4:3)</PresentationFormat>
  <Paragraphs>1687</Paragraphs>
  <Slides>195</Slides>
  <Notes>106</Notes>
  <HiddenSlides>0</HiddenSlides>
  <MMClips>2</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195</vt:i4>
      </vt:variant>
    </vt:vector>
  </HeadingPairs>
  <TitlesOfParts>
    <vt:vector size="217" baseType="lpstr">
      <vt:lpstr>ＭＳ Ｐゴシック</vt:lpstr>
      <vt:lpstr>STXinwei</vt:lpstr>
      <vt:lpstr>Aptos</vt:lpstr>
      <vt:lpstr>Arial</vt:lpstr>
      <vt:lpstr>Arial Black</vt:lpstr>
      <vt:lpstr>Arial Narrow</vt:lpstr>
      <vt:lpstr>BlinkMacSystemFont</vt:lpstr>
      <vt:lpstr>Calibri</vt:lpstr>
      <vt:lpstr>Gill Sans MT</vt:lpstr>
      <vt:lpstr>Helvetica Neue</vt:lpstr>
      <vt:lpstr>HP Simplified Hans</vt:lpstr>
      <vt:lpstr>Poppins</vt:lpstr>
      <vt:lpstr>Rubik</vt:lpstr>
      <vt:lpstr>Tahoma</vt:lpstr>
      <vt:lpstr>Tenorite</vt:lpstr>
      <vt:lpstr>Times</vt:lpstr>
      <vt:lpstr>Times New Roman</vt:lpstr>
      <vt:lpstr>Wingdings</vt:lpstr>
      <vt:lpstr>Wingdings 3</vt:lpstr>
      <vt:lpstr>ヒラギノ角ゴ Pro W3</vt:lpstr>
      <vt:lpstr>1_Origin</vt:lpstr>
      <vt:lpstr>2_Origin</vt:lpstr>
      <vt:lpstr>Welcome to Day 2 </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 &amp; Biosimilars</vt:lpstr>
      <vt:lpstr>Generic Insulins</vt:lpstr>
      <vt:lpstr>Which Insulin is Interchangeable with Lantus (Insulin glargine U100)? Poll 1</vt:lpstr>
      <vt:lpstr>Insulin Injection Sites</vt:lpstr>
      <vt:lpstr>Insulin Key Counseling Points</vt:lpstr>
      <vt:lpstr>Priming insulin </vt:lpstr>
      <vt:lpstr>Mixing NPH &amp; Regular Insulin </vt:lpstr>
      <vt:lpstr>Storage Options</vt:lpstr>
      <vt:lpstr>Side Effects of Insulin</vt:lpstr>
      <vt:lpstr>Sharps Disposal: Product and Info</vt:lpstr>
      <vt:lpstr>Insulin Storage and Expiration Cheat Sheet Available</vt:lpstr>
      <vt:lpstr>Basal Insulin Storage &amp; Dispensing</vt:lpstr>
      <vt:lpstr>Polling Question 2 </vt:lpstr>
      <vt:lpstr>Question Time</vt:lpstr>
      <vt:lpstr>Weekly Insulin </vt:lpstr>
      <vt:lpstr>Rationale for Developing Once-Weekly Insulin </vt:lpstr>
      <vt:lpstr>Weekly Insulins vs Standard Insulins</vt:lpstr>
      <vt:lpstr>Icodec (Awiqli)</vt:lpstr>
      <vt:lpstr>Icodec Dosing Considerations</vt:lpstr>
      <vt:lpstr>Icodec Dosing Considerations</vt:lpstr>
      <vt:lpstr>Glargine vs. Icodec in T2D</vt:lpstr>
      <vt:lpstr>Degludec vs. Efsitora in T2D</vt:lpstr>
      <vt:lpstr>Benefits and Risks of Once-Weekly Basal Insulin</vt:lpstr>
      <vt:lpstr>Poll Question 3</vt:lpstr>
      <vt:lpstr>How to Dose Insulin</vt:lpstr>
      <vt:lpstr>Type 1 Diabetes (T1D)</vt:lpstr>
      <vt:lpstr>How to Dose Insulin? T1D </vt:lpstr>
      <vt:lpstr>PowerPoint Presentation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3 </vt:lpstr>
      <vt:lpstr>Answer and Explanation</vt:lpstr>
      <vt:lpstr>Correction Scale 1  Rapid/Fast Acting Insulin  (1 unit:50 mg/dl&gt;150)</vt:lpstr>
      <vt:lpstr>Correction Scale 2 Rapid/Fast Acting Insulin  (2 units:50 mg/dl&gt;150)</vt:lpstr>
      <vt:lpstr>Poll Question 4  </vt:lpstr>
      <vt:lpstr>Inhaled Insulin (Afrezza)  </vt:lpstr>
      <vt:lpstr>Inhaled Insulin Vs. Insulin lispro</vt:lpstr>
      <vt:lpstr>Inhaled Insulin: Time to Effect </vt:lpstr>
      <vt:lpstr>Inhaled Insulin </vt:lpstr>
      <vt:lpstr>Inhaled Insulin Storage</vt:lpstr>
      <vt:lpstr>Inhaled Insulin Dosing and Counseling</vt:lpstr>
      <vt:lpstr>Bolus Insulin Timing</vt:lpstr>
      <vt:lpstr>Poll Question 5</vt:lpstr>
      <vt:lpstr>U500 Insulin</vt:lpstr>
      <vt:lpstr>More than 200 units a day?</vt:lpstr>
      <vt:lpstr>Switching to u500 insulin</vt:lpstr>
      <vt:lpstr>U500 Example: Let’s Practice </vt:lpstr>
      <vt:lpstr>U500 Example: Answer </vt:lpstr>
      <vt:lpstr>Barriers to Insulin Use</vt:lpstr>
      <vt:lpstr>Poll Question 6</vt:lpstr>
      <vt:lpstr>Psychological Insulin Resistance (PIR)</vt:lpstr>
      <vt:lpstr>Needle Size often a Barrier: Size Matters</vt:lpstr>
      <vt:lpstr>Question Time</vt:lpstr>
      <vt:lpstr>How To’s of Adding Insulin in Type 2 DM</vt:lpstr>
      <vt:lpstr>1st Injectable:  GLP-1 if Possible</vt:lpstr>
      <vt:lpstr>Insulin + GLP-1?  YES!</vt:lpstr>
      <vt:lpstr>Insulin With Other Glucose-Lowering Agents</vt:lpstr>
      <vt:lpstr>ADA Recommendations for Initiating and  Adjusting Basal Insulin</vt:lpstr>
      <vt:lpstr>Overbasalization </vt:lpstr>
      <vt:lpstr>Patient Case</vt:lpstr>
      <vt:lpstr>Intensifying Insulin Therapy</vt:lpstr>
      <vt:lpstr>PowerPoint Presentation</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 or T2D)</vt:lpstr>
      <vt:lpstr>Adjusting Insulin Doses: Let’s Practice</vt:lpstr>
      <vt:lpstr>                               </vt:lpstr>
      <vt:lpstr>Meal Time Data Review</vt:lpstr>
      <vt:lpstr>Bolus Pattern Management</vt:lpstr>
      <vt:lpstr>Checking the Sensitivity</vt:lpstr>
      <vt:lpstr>Checking the Carb Ratio</vt:lpstr>
      <vt:lpstr>Basal Insulin Review </vt:lpstr>
      <vt:lpstr>Case Study: Larry  Poll Question 10</vt:lpstr>
      <vt:lpstr>Summary</vt:lpstr>
      <vt:lpstr>Diabetes Bingo “DiaBingo” Shout out Right Answer</vt:lpstr>
      <vt:lpstr>DiaBingo - I</vt:lpstr>
      <vt:lpstr>Diabetes Interview – From Head to Toe &amp; Microvascular Risk</vt:lpstr>
      <vt:lpstr>Objectives</vt:lpstr>
      <vt:lpstr>4. Comprehensive Medical Evaluation and Assessment of Comorbidities</vt:lpstr>
      <vt:lpstr>Communication Goals</vt:lpstr>
      <vt:lpstr>Communication Strategies</vt:lpstr>
      <vt:lpstr>Language Guidelines ADA</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EV asks why the weight gain?</vt:lpstr>
      <vt:lpstr>Poll question 11</vt:lpstr>
      <vt:lpstr>Thyroid Disease and Diabetes</vt:lpstr>
      <vt:lpstr>Prevalence: Hypothyroidism in Diabetes</vt:lpstr>
      <vt:lpstr>Thyroid &amp; TSH* Levels</vt:lpstr>
      <vt:lpstr>PowerPoint Presentation</vt:lpstr>
      <vt:lpstr>Collaborative Action Plan</vt:lpstr>
      <vt:lpstr>Metabolic Associated Steatohepatitis</vt:lpstr>
      <vt:lpstr>Natural History of MAFLD to MASH</vt:lpstr>
      <vt:lpstr>Poll Question 12 </vt:lpstr>
      <vt:lpstr>Metabolic dysfunction–associated steatotic liver disease (MASLD)</vt:lpstr>
      <vt:lpstr>Symptoms of Steatosis</vt:lpstr>
      <vt:lpstr>Finding Liver Disease</vt:lpstr>
      <vt:lpstr>Screening for NASH – FIB-4</vt:lpstr>
      <vt:lpstr>Poll Question 13</vt:lpstr>
      <vt:lpstr>No More NAFLD</vt:lpstr>
      <vt:lpstr>Other Treatments for MASLD and MASH</vt:lpstr>
      <vt:lpstr>Actions To Decrease Steatosis</vt:lpstr>
      <vt:lpstr>PowerPoint Presentation</vt:lpstr>
      <vt:lpstr>Fractures</vt:lpstr>
      <vt:lpstr>Bone Mineral Density Testing</vt:lpstr>
      <vt:lpstr>Assess Risk factors for Fracture </vt:lpstr>
      <vt:lpstr>Cognitive Impairment</vt:lpstr>
      <vt:lpstr>Movement Break – Before Microdisease</vt:lpstr>
      <vt:lpstr>Dental, Eye, and Nerve Care</vt:lpstr>
      <vt:lpstr>Poll Question 14</vt:lpstr>
      <vt:lpstr>Periodontal Disease</vt:lpstr>
      <vt:lpstr>Gingivitis</vt:lpstr>
      <vt:lpstr>Mild to Severe Periodontitis</vt:lpstr>
      <vt:lpstr>Periodontal disease and Heart Disease</vt:lpstr>
      <vt:lpstr>Keeping Oral Healthy</vt:lpstr>
      <vt:lpstr>Diabetes – Microvascular Complications </vt:lpstr>
      <vt:lpstr>Retinopathy Changes How We See</vt:lpstr>
      <vt:lpstr>Non - Proliferative to Proliferative Diabetic Retinopathy</vt:lpstr>
      <vt:lpstr>Quick Question 15 </vt:lpstr>
      <vt:lpstr>12. Microvascular Complications - Eyes</vt:lpstr>
      <vt:lpstr>Retinopathy Prevention</vt:lpstr>
      <vt:lpstr>Collaborative Action Plan and F/U</vt:lpstr>
      <vt:lpstr>Moving on to the Lower Half</vt:lpstr>
      <vt:lpstr>Diabetes and Amputations</vt:lpstr>
      <vt:lpstr>Poll Question 16</vt:lpstr>
      <vt:lpstr>Lower Extremities</vt:lpstr>
      <vt:lpstr>12. Microvascular Complications Nerves</vt:lpstr>
      <vt:lpstr>Skin Biopsy to Assess Neuropathy</vt:lpstr>
      <vt:lpstr>Testing for Small and Large Nerve Fiber Loss</vt:lpstr>
      <vt:lpstr>Consider Other Causes of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Feet Deserve Special Care</vt:lpstr>
      <vt:lpstr>Medicare and Custom Shoes</vt:lpstr>
      <vt:lpstr>Autonomic Neuropathy</vt:lpstr>
      <vt:lpstr>“DAN” Diabetic Autonomic Neuropathy  </vt:lpstr>
      <vt:lpstr>Sexual Functions as We Age</vt:lpstr>
      <vt:lpstr>Asking about sexual health</vt:lpstr>
      <vt:lpstr>Erectile Dysfunction </vt:lpstr>
      <vt:lpstr>Low Testosterone</vt:lpstr>
      <vt:lpstr>Assess Sexual Health</vt:lpstr>
      <vt:lpstr>Improving Sex Life  </vt:lpstr>
      <vt:lpstr>EV is feeling Empowered</vt:lpstr>
      <vt:lpstr>The ABC’s of Diabetes Management</vt:lpstr>
      <vt:lpstr>Questions and Lunch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682</cp:revision>
  <cp:lastPrinted>2011-05-24T01:20:26Z</cp:lastPrinted>
  <dcterms:created xsi:type="dcterms:W3CDTF">2003-08-14T00:43:49Z</dcterms:created>
  <dcterms:modified xsi:type="dcterms:W3CDTF">2026-04-14T23:20:38Z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