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442" r:id="rId4"/>
  </p:sldMasterIdLst>
  <p:notesMasterIdLst>
    <p:notesMasterId r:id="rId32"/>
  </p:notesMasterIdLst>
  <p:handoutMasterIdLst>
    <p:handoutMasterId r:id="rId33"/>
  </p:handoutMasterIdLst>
  <p:sldIdLst>
    <p:sldId id="2145707226" r:id="rId5"/>
    <p:sldId id="952" r:id="rId6"/>
    <p:sldId id="960" r:id="rId7"/>
    <p:sldId id="961" r:id="rId8"/>
    <p:sldId id="1570" r:id="rId9"/>
    <p:sldId id="1534" r:id="rId10"/>
    <p:sldId id="958" r:id="rId11"/>
    <p:sldId id="990" r:id="rId12"/>
    <p:sldId id="1574" r:id="rId13"/>
    <p:sldId id="1467" r:id="rId14"/>
    <p:sldId id="1553" r:id="rId15"/>
    <p:sldId id="1469" r:id="rId16"/>
    <p:sldId id="1572" r:id="rId17"/>
    <p:sldId id="1470" r:id="rId18"/>
    <p:sldId id="1522" r:id="rId19"/>
    <p:sldId id="1503" r:id="rId20"/>
    <p:sldId id="1528" r:id="rId21"/>
    <p:sldId id="1539" r:id="rId22"/>
    <p:sldId id="1556" r:id="rId23"/>
    <p:sldId id="1573" r:id="rId24"/>
    <p:sldId id="1540" r:id="rId25"/>
    <p:sldId id="1530" r:id="rId26"/>
    <p:sldId id="1557" r:id="rId27"/>
    <p:sldId id="1538" r:id="rId28"/>
    <p:sldId id="982" r:id="rId29"/>
    <p:sldId id="2145707227" r:id="rId30"/>
    <p:sldId id="1569" r:id="rId31"/>
  </p:sldIdLst>
  <p:sldSz cx="10287000" cy="6858000" type="35mm"/>
  <p:notesSz cx="6858000" cy="91440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ofessional Practice Committee" initials="" lastIdx="3" clrIdx="0"/>
  <p:cmAuthor id="2" name="William Polonsky" initials="WP" lastIdx="3"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clrMode="bw"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FFFFFF"/>
    <a:srgbClr val="FAF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8705" autoAdjust="0"/>
  </p:normalViewPr>
  <p:slideViewPr>
    <p:cSldViewPr snapToGrid="0">
      <p:cViewPr varScale="1">
        <p:scale>
          <a:sx n="76" d="100"/>
          <a:sy n="76" d="100"/>
        </p:scale>
        <p:origin x="2364" y="84"/>
      </p:cViewPr>
      <p:guideLst>
        <p:guide orient="horz" pos="2160"/>
        <p:guide pos="32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632" y="105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F10D57-6242-44F9-BA3C-5DACC3B85950}"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24C1BEF8-35B2-4611-A63F-BFD57701111B}">
      <dgm:prSet/>
      <dgm:spPr/>
      <dgm:t>
        <a:bodyPr/>
        <a:lstStyle/>
        <a:p>
          <a:r>
            <a:rPr lang="en-US"/>
            <a:t>T2D is an insulin resistance problem, NOT a “sugar” problem.</a:t>
          </a:r>
        </a:p>
      </dgm:t>
    </dgm:pt>
    <dgm:pt modelId="{38DC34C5-E8C5-44D2-B1FF-A8F9CA7D081A}" type="parTrans" cxnId="{0B4A0EBF-9901-436A-8883-E61B039941F1}">
      <dgm:prSet/>
      <dgm:spPr/>
      <dgm:t>
        <a:bodyPr/>
        <a:lstStyle/>
        <a:p>
          <a:endParaRPr lang="en-US"/>
        </a:p>
      </dgm:t>
    </dgm:pt>
    <dgm:pt modelId="{21DB03FA-B77F-4F36-A593-F457D98B0FE6}" type="sibTrans" cxnId="{0B4A0EBF-9901-436A-8883-E61B039941F1}">
      <dgm:prSet/>
      <dgm:spPr/>
      <dgm:t>
        <a:bodyPr/>
        <a:lstStyle/>
        <a:p>
          <a:endParaRPr lang="en-US"/>
        </a:p>
      </dgm:t>
    </dgm:pt>
    <dgm:pt modelId="{9AB24A6B-43A3-4145-94E2-618471186202}">
      <dgm:prSet/>
      <dgm:spPr/>
      <dgm:t>
        <a:bodyPr/>
        <a:lstStyle/>
        <a:p>
          <a:r>
            <a:rPr lang="en-US"/>
            <a:t>T2D is NOT your fault; genetics and environmental (e.g., stress, activity, weight) matter a lot. </a:t>
          </a:r>
        </a:p>
      </dgm:t>
    </dgm:pt>
    <dgm:pt modelId="{DF1AD157-63FC-42CF-BE7A-9DB868A88767}" type="parTrans" cxnId="{A905E542-BEF5-4A30-8785-AD987CE1FD44}">
      <dgm:prSet/>
      <dgm:spPr/>
      <dgm:t>
        <a:bodyPr/>
        <a:lstStyle/>
        <a:p>
          <a:endParaRPr lang="en-US"/>
        </a:p>
      </dgm:t>
    </dgm:pt>
    <dgm:pt modelId="{CEF9839C-9D63-4214-8657-6AB72B9DE906}" type="sibTrans" cxnId="{A905E542-BEF5-4A30-8785-AD987CE1FD44}">
      <dgm:prSet/>
      <dgm:spPr/>
      <dgm:t>
        <a:bodyPr/>
        <a:lstStyle/>
        <a:p>
          <a:endParaRPr lang="en-US"/>
        </a:p>
      </dgm:t>
    </dgm:pt>
    <dgm:pt modelId="{9077DB0D-40EE-4060-AAE0-DF7FA507B9B5}">
      <dgm:prSet/>
      <dgm:spPr/>
      <dgm:t>
        <a:bodyPr/>
        <a:lstStyle/>
        <a:p>
          <a:r>
            <a:rPr lang="en-US"/>
            <a:t>You DO NOT have to live a life of deprivation!</a:t>
          </a:r>
        </a:p>
      </dgm:t>
    </dgm:pt>
    <dgm:pt modelId="{9D5FC130-ED89-4938-B7D0-1AF2CAC01838}" type="parTrans" cxnId="{68F2AAA5-42D3-4449-A2FD-3A925FA8AF3C}">
      <dgm:prSet/>
      <dgm:spPr/>
      <dgm:t>
        <a:bodyPr/>
        <a:lstStyle/>
        <a:p>
          <a:endParaRPr lang="en-US"/>
        </a:p>
      </dgm:t>
    </dgm:pt>
    <dgm:pt modelId="{F4B5FF21-4A05-4A2A-BD9F-FD735C7108E6}" type="sibTrans" cxnId="{68F2AAA5-42D3-4449-A2FD-3A925FA8AF3C}">
      <dgm:prSet/>
      <dgm:spPr/>
      <dgm:t>
        <a:bodyPr/>
        <a:lstStyle/>
        <a:p>
          <a:endParaRPr lang="en-US"/>
        </a:p>
      </dgm:t>
    </dgm:pt>
    <dgm:pt modelId="{5B420CAD-2913-4946-8776-ED73FD81137F}">
      <dgm:prSet/>
      <dgm:spPr/>
      <dgm:t>
        <a:bodyPr/>
        <a:lstStyle/>
        <a:p>
          <a:r>
            <a:rPr lang="en-US"/>
            <a:t>You can have a long, healthy and happy life!</a:t>
          </a:r>
        </a:p>
      </dgm:t>
    </dgm:pt>
    <dgm:pt modelId="{59D769E4-512B-4AF8-8666-046A5E98EFD2}" type="parTrans" cxnId="{669D920C-43E6-4C97-8B08-02300DB2E261}">
      <dgm:prSet/>
      <dgm:spPr/>
      <dgm:t>
        <a:bodyPr/>
        <a:lstStyle/>
        <a:p>
          <a:endParaRPr lang="en-US"/>
        </a:p>
      </dgm:t>
    </dgm:pt>
    <dgm:pt modelId="{D2354ADE-229F-4929-92C0-3342A9760AF1}" type="sibTrans" cxnId="{669D920C-43E6-4C97-8B08-02300DB2E261}">
      <dgm:prSet/>
      <dgm:spPr/>
      <dgm:t>
        <a:bodyPr/>
        <a:lstStyle/>
        <a:p>
          <a:endParaRPr lang="en-US"/>
        </a:p>
      </dgm:t>
    </dgm:pt>
    <dgm:pt modelId="{09C022FE-1539-4B97-BFC0-1FCEDC984183}">
      <dgm:prSet/>
      <dgm:spPr/>
      <dgm:t>
        <a:bodyPr/>
        <a:lstStyle/>
        <a:p>
          <a:r>
            <a:rPr lang="en-US"/>
            <a:t>Diabetes management is about making decisions to fit YOUR life (no “right” or “wrong” choices).</a:t>
          </a:r>
        </a:p>
      </dgm:t>
    </dgm:pt>
    <dgm:pt modelId="{44FBAF5F-101F-483A-A362-5323475775F2}" type="parTrans" cxnId="{E9E68ECB-2E9D-4C71-A6E2-C6E860415C66}">
      <dgm:prSet/>
      <dgm:spPr/>
      <dgm:t>
        <a:bodyPr/>
        <a:lstStyle/>
        <a:p>
          <a:endParaRPr lang="en-US"/>
        </a:p>
      </dgm:t>
    </dgm:pt>
    <dgm:pt modelId="{909A1E1B-247A-419C-8FA1-64A6390A4ADC}" type="sibTrans" cxnId="{E9E68ECB-2E9D-4C71-A6E2-C6E860415C66}">
      <dgm:prSet/>
      <dgm:spPr/>
      <dgm:t>
        <a:bodyPr/>
        <a:lstStyle/>
        <a:p>
          <a:endParaRPr lang="en-US"/>
        </a:p>
      </dgm:t>
    </dgm:pt>
    <dgm:pt modelId="{222AF97E-A1D6-4A88-B676-BCCB1EFBC420}" type="pres">
      <dgm:prSet presAssocID="{11F10D57-6242-44F9-BA3C-5DACC3B85950}" presName="diagram" presStyleCnt="0">
        <dgm:presLayoutVars>
          <dgm:dir/>
          <dgm:resizeHandles val="exact"/>
        </dgm:presLayoutVars>
      </dgm:prSet>
      <dgm:spPr/>
    </dgm:pt>
    <dgm:pt modelId="{18C652DA-03B7-42E8-B2FE-74E5BC209844}" type="pres">
      <dgm:prSet presAssocID="{24C1BEF8-35B2-4611-A63F-BFD57701111B}" presName="node" presStyleLbl="node1" presStyleIdx="0" presStyleCnt="5">
        <dgm:presLayoutVars>
          <dgm:bulletEnabled val="1"/>
        </dgm:presLayoutVars>
      </dgm:prSet>
      <dgm:spPr/>
    </dgm:pt>
    <dgm:pt modelId="{7B97ECFA-BC01-4FC0-8D86-0F1D3F95C55F}" type="pres">
      <dgm:prSet presAssocID="{21DB03FA-B77F-4F36-A593-F457D98B0FE6}" presName="sibTrans" presStyleCnt="0"/>
      <dgm:spPr/>
    </dgm:pt>
    <dgm:pt modelId="{31FD97F4-05E2-4C2B-8B95-E400C1997387}" type="pres">
      <dgm:prSet presAssocID="{9AB24A6B-43A3-4145-94E2-618471186202}" presName="node" presStyleLbl="node1" presStyleIdx="1" presStyleCnt="5">
        <dgm:presLayoutVars>
          <dgm:bulletEnabled val="1"/>
        </dgm:presLayoutVars>
      </dgm:prSet>
      <dgm:spPr/>
    </dgm:pt>
    <dgm:pt modelId="{D2425194-AB0A-4005-B025-4BEFAFF1F217}" type="pres">
      <dgm:prSet presAssocID="{CEF9839C-9D63-4214-8657-6AB72B9DE906}" presName="sibTrans" presStyleCnt="0"/>
      <dgm:spPr/>
    </dgm:pt>
    <dgm:pt modelId="{A5E98F89-F72C-4863-84FA-E348F2A0BD01}" type="pres">
      <dgm:prSet presAssocID="{9077DB0D-40EE-4060-AAE0-DF7FA507B9B5}" presName="node" presStyleLbl="node1" presStyleIdx="2" presStyleCnt="5">
        <dgm:presLayoutVars>
          <dgm:bulletEnabled val="1"/>
        </dgm:presLayoutVars>
      </dgm:prSet>
      <dgm:spPr/>
    </dgm:pt>
    <dgm:pt modelId="{1B24ECDE-00FB-46EE-85B2-C69303DBBF94}" type="pres">
      <dgm:prSet presAssocID="{F4B5FF21-4A05-4A2A-BD9F-FD735C7108E6}" presName="sibTrans" presStyleCnt="0"/>
      <dgm:spPr/>
    </dgm:pt>
    <dgm:pt modelId="{15C29D35-4C73-4128-9044-DC54B63BFB81}" type="pres">
      <dgm:prSet presAssocID="{5B420CAD-2913-4946-8776-ED73FD81137F}" presName="node" presStyleLbl="node1" presStyleIdx="3" presStyleCnt="5">
        <dgm:presLayoutVars>
          <dgm:bulletEnabled val="1"/>
        </dgm:presLayoutVars>
      </dgm:prSet>
      <dgm:spPr/>
    </dgm:pt>
    <dgm:pt modelId="{B37DC933-C0DB-437B-A529-78C31EC2CE2F}" type="pres">
      <dgm:prSet presAssocID="{D2354ADE-229F-4929-92C0-3342A9760AF1}" presName="sibTrans" presStyleCnt="0"/>
      <dgm:spPr/>
    </dgm:pt>
    <dgm:pt modelId="{331ED5E9-E249-4CCD-875D-4C5C9BBC74E3}" type="pres">
      <dgm:prSet presAssocID="{09C022FE-1539-4B97-BFC0-1FCEDC984183}" presName="node" presStyleLbl="node1" presStyleIdx="4" presStyleCnt="5">
        <dgm:presLayoutVars>
          <dgm:bulletEnabled val="1"/>
        </dgm:presLayoutVars>
      </dgm:prSet>
      <dgm:spPr/>
    </dgm:pt>
  </dgm:ptLst>
  <dgm:cxnLst>
    <dgm:cxn modelId="{669D920C-43E6-4C97-8B08-02300DB2E261}" srcId="{11F10D57-6242-44F9-BA3C-5DACC3B85950}" destId="{5B420CAD-2913-4946-8776-ED73FD81137F}" srcOrd="3" destOrd="0" parTransId="{59D769E4-512B-4AF8-8666-046A5E98EFD2}" sibTransId="{D2354ADE-229F-4929-92C0-3342A9760AF1}"/>
    <dgm:cxn modelId="{A905E542-BEF5-4A30-8785-AD987CE1FD44}" srcId="{11F10D57-6242-44F9-BA3C-5DACC3B85950}" destId="{9AB24A6B-43A3-4145-94E2-618471186202}" srcOrd="1" destOrd="0" parTransId="{DF1AD157-63FC-42CF-BE7A-9DB868A88767}" sibTransId="{CEF9839C-9D63-4214-8657-6AB72B9DE906}"/>
    <dgm:cxn modelId="{64BA3644-040C-4A59-863D-6CAA67067804}" type="presOf" srcId="{9077DB0D-40EE-4060-AAE0-DF7FA507B9B5}" destId="{A5E98F89-F72C-4863-84FA-E348F2A0BD01}" srcOrd="0" destOrd="0" presId="urn:microsoft.com/office/officeart/2005/8/layout/default"/>
    <dgm:cxn modelId="{0DEED958-A6F4-4257-B5CB-A524E2FACE2A}" type="presOf" srcId="{9AB24A6B-43A3-4145-94E2-618471186202}" destId="{31FD97F4-05E2-4C2B-8B95-E400C1997387}" srcOrd="0" destOrd="0" presId="urn:microsoft.com/office/officeart/2005/8/layout/default"/>
    <dgm:cxn modelId="{1EE2DF7D-B3BB-4BF7-B2B2-8EA8DA937173}" type="presOf" srcId="{11F10D57-6242-44F9-BA3C-5DACC3B85950}" destId="{222AF97E-A1D6-4A88-B676-BCCB1EFBC420}" srcOrd="0" destOrd="0" presId="urn:microsoft.com/office/officeart/2005/8/layout/default"/>
    <dgm:cxn modelId="{D9AC7DA3-718B-45DF-B031-603C6692D2AA}" type="presOf" srcId="{24C1BEF8-35B2-4611-A63F-BFD57701111B}" destId="{18C652DA-03B7-42E8-B2FE-74E5BC209844}" srcOrd="0" destOrd="0" presId="urn:microsoft.com/office/officeart/2005/8/layout/default"/>
    <dgm:cxn modelId="{68F2AAA5-42D3-4449-A2FD-3A925FA8AF3C}" srcId="{11F10D57-6242-44F9-BA3C-5DACC3B85950}" destId="{9077DB0D-40EE-4060-AAE0-DF7FA507B9B5}" srcOrd="2" destOrd="0" parTransId="{9D5FC130-ED89-4938-B7D0-1AF2CAC01838}" sibTransId="{F4B5FF21-4A05-4A2A-BD9F-FD735C7108E6}"/>
    <dgm:cxn modelId="{0B4A0EBF-9901-436A-8883-E61B039941F1}" srcId="{11F10D57-6242-44F9-BA3C-5DACC3B85950}" destId="{24C1BEF8-35B2-4611-A63F-BFD57701111B}" srcOrd="0" destOrd="0" parTransId="{38DC34C5-E8C5-44D2-B1FF-A8F9CA7D081A}" sibTransId="{21DB03FA-B77F-4F36-A593-F457D98B0FE6}"/>
    <dgm:cxn modelId="{E9E68ECB-2E9D-4C71-A6E2-C6E860415C66}" srcId="{11F10D57-6242-44F9-BA3C-5DACC3B85950}" destId="{09C022FE-1539-4B97-BFC0-1FCEDC984183}" srcOrd="4" destOrd="0" parTransId="{44FBAF5F-101F-483A-A362-5323475775F2}" sibTransId="{909A1E1B-247A-419C-8FA1-64A6390A4ADC}"/>
    <dgm:cxn modelId="{A4D887E3-39B9-4D2C-8DEB-16F7C71D8D82}" type="presOf" srcId="{5B420CAD-2913-4946-8776-ED73FD81137F}" destId="{15C29D35-4C73-4128-9044-DC54B63BFB81}" srcOrd="0" destOrd="0" presId="urn:microsoft.com/office/officeart/2005/8/layout/default"/>
    <dgm:cxn modelId="{681495E3-1818-4537-B832-11222478BFF4}" type="presOf" srcId="{09C022FE-1539-4B97-BFC0-1FCEDC984183}" destId="{331ED5E9-E249-4CCD-875D-4C5C9BBC74E3}" srcOrd="0" destOrd="0" presId="urn:microsoft.com/office/officeart/2005/8/layout/default"/>
    <dgm:cxn modelId="{BA181B3E-B6CA-47D1-BD46-C6E31015CC52}" type="presParOf" srcId="{222AF97E-A1D6-4A88-B676-BCCB1EFBC420}" destId="{18C652DA-03B7-42E8-B2FE-74E5BC209844}" srcOrd="0" destOrd="0" presId="urn:microsoft.com/office/officeart/2005/8/layout/default"/>
    <dgm:cxn modelId="{A1930BB3-C1E8-49F3-8432-EB67D00D76CC}" type="presParOf" srcId="{222AF97E-A1D6-4A88-B676-BCCB1EFBC420}" destId="{7B97ECFA-BC01-4FC0-8D86-0F1D3F95C55F}" srcOrd="1" destOrd="0" presId="urn:microsoft.com/office/officeart/2005/8/layout/default"/>
    <dgm:cxn modelId="{EC5DC357-99ED-4A3B-BA06-E2CBDEAA4CE1}" type="presParOf" srcId="{222AF97E-A1D6-4A88-B676-BCCB1EFBC420}" destId="{31FD97F4-05E2-4C2B-8B95-E400C1997387}" srcOrd="2" destOrd="0" presId="urn:microsoft.com/office/officeart/2005/8/layout/default"/>
    <dgm:cxn modelId="{ED61E2A8-3248-432D-842F-5AAC2311A829}" type="presParOf" srcId="{222AF97E-A1D6-4A88-B676-BCCB1EFBC420}" destId="{D2425194-AB0A-4005-B025-4BEFAFF1F217}" srcOrd="3" destOrd="0" presId="urn:microsoft.com/office/officeart/2005/8/layout/default"/>
    <dgm:cxn modelId="{6E5D4508-DBD9-4753-B4A0-B244FD539B16}" type="presParOf" srcId="{222AF97E-A1D6-4A88-B676-BCCB1EFBC420}" destId="{A5E98F89-F72C-4863-84FA-E348F2A0BD01}" srcOrd="4" destOrd="0" presId="urn:microsoft.com/office/officeart/2005/8/layout/default"/>
    <dgm:cxn modelId="{B8C2D79C-B8B2-4177-A1E3-14405138CA54}" type="presParOf" srcId="{222AF97E-A1D6-4A88-B676-BCCB1EFBC420}" destId="{1B24ECDE-00FB-46EE-85B2-C69303DBBF94}" srcOrd="5" destOrd="0" presId="urn:microsoft.com/office/officeart/2005/8/layout/default"/>
    <dgm:cxn modelId="{E4CDB1EA-7355-4A52-82CE-0EDA6036A102}" type="presParOf" srcId="{222AF97E-A1D6-4A88-B676-BCCB1EFBC420}" destId="{15C29D35-4C73-4128-9044-DC54B63BFB81}" srcOrd="6" destOrd="0" presId="urn:microsoft.com/office/officeart/2005/8/layout/default"/>
    <dgm:cxn modelId="{5F14FDC7-943A-4B9D-A7A4-F5B246C5F3D5}" type="presParOf" srcId="{222AF97E-A1D6-4A88-B676-BCCB1EFBC420}" destId="{B37DC933-C0DB-437B-A529-78C31EC2CE2F}" srcOrd="7" destOrd="0" presId="urn:microsoft.com/office/officeart/2005/8/layout/default"/>
    <dgm:cxn modelId="{818915E4-10E6-4501-B7BC-F82B388DF322}" type="presParOf" srcId="{222AF97E-A1D6-4A88-B676-BCCB1EFBC420}" destId="{331ED5E9-E249-4CCD-875D-4C5C9BBC74E3}"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C652DA-03B7-42E8-B2FE-74E5BC209844}">
      <dsp:nvSpPr>
        <dsp:cNvPr id="0" name=""/>
        <dsp:cNvSpPr/>
      </dsp:nvSpPr>
      <dsp:spPr>
        <a:xfrm>
          <a:off x="0" y="588287"/>
          <a:ext cx="2893218" cy="173593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T2D is an insulin resistance problem, NOT a “sugar” problem.</a:t>
          </a:r>
        </a:p>
      </dsp:txBody>
      <dsp:txXfrm>
        <a:off x="0" y="588287"/>
        <a:ext cx="2893218" cy="1735931"/>
      </dsp:txXfrm>
    </dsp:sp>
    <dsp:sp modelId="{31FD97F4-05E2-4C2B-8B95-E400C1997387}">
      <dsp:nvSpPr>
        <dsp:cNvPr id="0" name=""/>
        <dsp:cNvSpPr/>
      </dsp:nvSpPr>
      <dsp:spPr>
        <a:xfrm>
          <a:off x="3182540" y="588287"/>
          <a:ext cx="2893218" cy="173593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T2D is NOT your fault; genetics and environmental (e.g., stress, activity, weight) matter a lot. </a:t>
          </a:r>
        </a:p>
      </dsp:txBody>
      <dsp:txXfrm>
        <a:off x="3182540" y="588287"/>
        <a:ext cx="2893218" cy="1735931"/>
      </dsp:txXfrm>
    </dsp:sp>
    <dsp:sp modelId="{A5E98F89-F72C-4863-84FA-E348F2A0BD01}">
      <dsp:nvSpPr>
        <dsp:cNvPr id="0" name=""/>
        <dsp:cNvSpPr/>
      </dsp:nvSpPr>
      <dsp:spPr>
        <a:xfrm>
          <a:off x="6365081" y="588287"/>
          <a:ext cx="2893218" cy="173593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You DO NOT have to live a life of deprivation!</a:t>
          </a:r>
        </a:p>
      </dsp:txBody>
      <dsp:txXfrm>
        <a:off x="6365081" y="588287"/>
        <a:ext cx="2893218" cy="1735931"/>
      </dsp:txXfrm>
    </dsp:sp>
    <dsp:sp modelId="{15C29D35-4C73-4128-9044-DC54B63BFB81}">
      <dsp:nvSpPr>
        <dsp:cNvPr id="0" name=""/>
        <dsp:cNvSpPr/>
      </dsp:nvSpPr>
      <dsp:spPr>
        <a:xfrm>
          <a:off x="1591270" y="2613540"/>
          <a:ext cx="2893218" cy="173593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You can have a long, healthy and happy life!</a:t>
          </a:r>
        </a:p>
      </dsp:txBody>
      <dsp:txXfrm>
        <a:off x="1591270" y="2613540"/>
        <a:ext cx="2893218" cy="1735931"/>
      </dsp:txXfrm>
    </dsp:sp>
    <dsp:sp modelId="{331ED5E9-E249-4CCD-875D-4C5C9BBC74E3}">
      <dsp:nvSpPr>
        <dsp:cNvPr id="0" name=""/>
        <dsp:cNvSpPr/>
      </dsp:nvSpPr>
      <dsp:spPr>
        <a:xfrm>
          <a:off x="4773810" y="2613540"/>
          <a:ext cx="2893218" cy="173593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Diabetes management is about making decisions to fit YOUR life (no “right” or “wrong” choices).</a:t>
          </a:r>
        </a:p>
      </dsp:txBody>
      <dsp:txXfrm>
        <a:off x="4773810" y="2613540"/>
        <a:ext cx="2893218" cy="173593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8141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AC6A3FE-77BD-43A3-9241-43516BD677FD}"/>
              </a:ext>
            </a:extLst>
          </p:cNvPr>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0488" tIns="44450" rIns="90488"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1" name="Rectangle 3">
            <a:extLst>
              <a:ext uri="{FF2B5EF4-FFF2-40B4-BE49-F238E27FC236}">
                <a16:creationId xmlns:a16="http://schemas.microsoft.com/office/drawing/2014/main" id="{DDB33521-21A8-48F1-B7E7-6A50E7451333}"/>
              </a:ext>
            </a:extLst>
          </p:cNvPr>
          <p:cNvSpPr>
            <a:spLocks noGrp="1" noRot="1" noChangeAspect="1" noChangeArrowheads="1" noTextEdit="1"/>
          </p:cNvSpPr>
          <p:nvPr>
            <p:ph type="sldImg" idx="2"/>
          </p:nvPr>
        </p:nvSpPr>
        <p:spPr bwMode="auto">
          <a:xfrm>
            <a:off x="866775" y="692150"/>
            <a:ext cx="5124450" cy="34163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sp>
    </p:spTree>
    <p:extLst>
      <p:ext uri="{BB962C8B-B14F-4D97-AF65-F5344CB8AC3E}">
        <p14:creationId xmlns:p14="http://schemas.microsoft.com/office/powerpoint/2010/main" val="5261963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New Roman" charset="0"/>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New Roman" charset="0"/>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New Roman" charset="0"/>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New Roman" charset="0"/>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5FA09B39-DED5-4F96-AE66-BDE657EEE5B9}"/>
              </a:ext>
            </a:extLst>
          </p:cNvPr>
          <p:cNvSpPr>
            <a:spLocks noGrp="1" noRot="1" noChangeAspect="1" noChangeArrowheads="1" noTextEdit="1"/>
          </p:cNvSpPr>
          <p:nvPr>
            <p:ph type="sldImg"/>
          </p:nvPr>
        </p:nvSpPr>
        <p:spPr>
          <a:xfrm>
            <a:off x="857250" y="685800"/>
            <a:ext cx="5143500" cy="3429000"/>
          </a:xfrm>
          <a:ln/>
        </p:spPr>
      </p:sp>
      <p:sp>
        <p:nvSpPr>
          <p:cNvPr id="60419" name="Notes Placeholder 2">
            <a:extLst>
              <a:ext uri="{FF2B5EF4-FFF2-40B4-BE49-F238E27FC236}">
                <a16:creationId xmlns:a16="http://schemas.microsoft.com/office/drawing/2014/main" id="{9BDD41D4-52E0-4340-BF74-8A02DAE7AA5B}"/>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b="1" i="1" dirty="0">
                <a:latin typeface="Times New Roman" panose="02020603050405020304" pitchFamily="18" charset="0"/>
              </a:rPr>
              <a:t>P </a:t>
            </a:r>
          </a:p>
        </p:txBody>
      </p:sp>
      <p:sp>
        <p:nvSpPr>
          <p:cNvPr id="60420" name="Slide Number Placeholder 3">
            <a:extLst>
              <a:ext uri="{FF2B5EF4-FFF2-40B4-BE49-F238E27FC236}">
                <a16:creationId xmlns:a16="http://schemas.microsoft.com/office/drawing/2014/main" id="{9B665ABE-8955-4A2C-9CCE-9A7FE71164A4}"/>
              </a:ext>
            </a:extLst>
          </p:cNvPr>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209E6DD0-105D-4082-9CF7-96C28068E802}" type="slidenum">
              <a:rPr lang="en-US" altLang="en-US">
                <a:solidFill>
                  <a:srgbClr val="000000"/>
                </a:solidFill>
              </a:rPr>
              <a:pPr/>
              <a:t>2</a:t>
            </a:fld>
            <a:endParaRPr lang="en-US" altLang="en-US">
              <a:solidFill>
                <a:srgbClr val="000000"/>
              </a:solidFill>
            </a:endParaRPr>
          </a:p>
        </p:txBody>
      </p:sp>
    </p:spTree>
    <p:extLst>
      <p:ext uri="{BB962C8B-B14F-4D97-AF65-F5344CB8AC3E}">
        <p14:creationId xmlns:p14="http://schemas.microsoft.com/office/powerpoint/2010/main" val="101156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02" name="Rectangle 2"/>
          <p:cNvSpPr>
            <a:spLocks noGrp="1" noRot="1" noChangeAspect="1" noChangeArrowheads="1" noTextEdit="1"/>
          </p:cNvSpPr>
          <p:nvPr>
            <p:ph type="sldImg"/>
          </p:nvPr>
        </p:nvSpPr>
        <p:spPr>
          <a:xfrm>
            <a:off x="833438" y="693738"/>
            <a:ext cx="5194300" cy="3463925"/>
          </a:xfrm>
          <a:ln/>
          <a:extLst>
            <a:ext uri="{FAA26D3D-D897-4be2-8F04-BA451C77F1D7}">
              <ma14:placeholderFlag xmlns="" xmlns:ma14="http://schemas.microsoft.com/office/mac/drawingml/2011/main" val="1"/>
            </a:ext>
          </a:extLst>
        </p:spPr>
      </p:sp>
      <p:sp>
        <p:nvSpPr>
          <p:cNvPr id="1177603" name="Rectangle 3"/>
          <p:cNvSpPr>
            <a:spLocks noGrp="1" noChangeArrowheads="1"/>
          </p:cNvSpPr>
          <p:nvPr>
            <p:ph type="body" idx="1"/>
          </p:nvPr>
        </p:nvSpPr>
        <p:spPr>
          <a:ln/>
          <a:extLst>
            <a:ext uri="{91240B29-F687-4f45-9708-019B960494DF}">
              <a14:hiddenLine xmlns="" xmlns:a14="http://schemas.microsoft.com/office/drawing/2010/main" w="9525">
                <a:solidFill>
                  <a:schemeClr val="tx1"/>
                </a:solidFill>
                <a:miter lim="800000"/>
                <a:headEnd/>
                <a:tailEnd/>
              </a14:hiddenLine>
            </a:ext>
          </a:extLst>
        </p:spPr>
        <p:txBody>
          <a:bodyPr/>
          <a:lstStyle/>
          <a:p>
            <a:pPr>
              <a:defRPr/>
            </a:pPr>
            <a:r>
              <a:rPr lang="en-GB" dirty="0">
                <a:cs typeface="+mn-cs"/>
              </a:rPr>
              <a:t>P</a:t>
            </a:r>
          </a:p>
          <a:p>
            <a:pPr>
              <a:defRPr/>
            </a:pPr>
            <a:r>
              <a:rPr lang="en-GB" dirty="0">
                <a:cs typeface="+mn-cs"/>
              </a:rPr>
              <a:t>Before him to know that really</a:t>
            </a:r>
            <a:r>
              <a:rPr lang="en-GB" baseline="0" dirty="0">
                <a:cs typeface="+mn-cs"/>
              </a:rPr>
              <a:t> </a:t>
            </a:r>
            <a:r>
              <a:rPr lang="en-GB" dirty="0">
                <a:cs typeface="+mn-cs"/>
              </a:rPr>
              <a:t> walking</a:t>
            </a:r>
            <a:r>
              <a:rPr lang="en-GB" baseline="0" dirty="0">
                <a:cs typeface="+mn-cs"/>
              </a:rPr>
              <a:t> works, he would have to have data when he didn’t walk.</a:t>
            </a:r>
            <a:endParaRPr lang="en-GB" dirty="0">
              <a:cs typeface="+mn-cs"/>
            </a:endParaRPr>
          </a:p>
        </p:txBody>
      </p:sp>
    </p:spTree>
    <p:extLst>
      <p:ext uri="{BB962C8B-B14F-4D97-AF65-F5344CB8AC3E}">
        <p14:creationId xmlns:p14="http://schemas.microsoft.com/office/powerpoint/2010/main" val="971435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t>
            </a:r>
          </a:p>
          <a:p>
            <a:r>
              <a:rPr lang="en-US" b="1" dirty="0"/>
              <a:t>Works</a:t>
            </a:r>
            <a:r>
              <a:rPr lang="en-US" b="1" baseline="0" dirty="0"/>
              <a:t> for BG (informed)  but does it work for his life (wise)?</a:t>
            </a:r>
          </a:p>
          <a:p>
            <a:r>
              <a:rPr lang="en-US" b="1" baseline="0" dirty="0"/>
              <a:t>Although is might not effect his BG as much if he walks at another time, but it still helps his heart, blood pressure and stress levels</a:t>
            </a:r>
          </a:p>
          <a:p>
            <a:endParaRPr lang="en-US" b="1" baseline="0" dirty="0"/>
          </a:p>
          <a:p>
            <a:r>
              <a:rPr lang="en-US" b="1" baseline="0" dirty="0"/>
              <a:t>Ask the group: how might Sam’s experiment impact his decisions?</a:t>
            </a:r>
            <a:endParaRPr lang="en-US" b="1" dirty="0"/>
          </a:p>
        </p:txBody>
      </p:sp>
    </p:spTree>
    <p:extLst>
      <p:ext uri="{BB962C8B-B14F-4D97-AF65-F5344CB8AC3E}">
        <p14:creationId xmlns:p14="http://schemas.microsoft.com/office/powerpoint/2010/main" val="591446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5FA09B39-DED5-4F96-AE66-BDE657EEE5B9}"/>
              </a:ext>
            </a:extLst>
          </p:cNvPr>
          <p:cNvSpPr>
            <a:spLocks noGrp="1" noRot="1" noChangeAspect="1" noChangeArrowheads="1" noTextEdit="1"/>
          </p:cNvSpPr>
          <p:nvPr>
            <p:ph type="sldImg"/>
          </p:nvPr>
        </p:nvSpPr>
        <p:spPr>
          <a:xfrm>
            <a:off x="857250" y="685800"/>
            <a:ext cx="5143500" cy="3429000"/>
          </a:xfrm>
          <a:ln/>
        </p:spPr>
      </p:sp>
      <p:sp>
        <p:nvSpPr>
          <p:cNvPr id="60419" name="Notes Placeholder 2">
            <a:extLst>
              <a:ext uri="{FF2B5EF4-FFF2-40B4-BE49-F238E27FC236}">
                <a16:creationId xmlns:a16="http://schemas.microsoft.com/office/drawing/2014/main" id="{9BDD41D4-52E0-4340-BF74-8A02DAE7AA5B}"/>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b="1" dirty="0">
                <a:latin typeface="Times New Roman" panose="02020603050405020304" pitchFamily="18" charset="0"/>
              </a:rPr>
              <a:t>Introduction</a:t>
            </a:r>
          </a:p>
        </p:txBody>
      </p:sp>
      <p:sp>
        <p:nvSpPr>
          <p:cNvPr id="60420" name="Slide Number Placeholder 3">
            <a:extLst>
              <a:ext uri="{FF2B5EF4-FFF2-40B4-BE49-F238E27FC236}">
                <a16:creationId xmlns:a16="http://schemas.microsoft.com/office/drawing/2014/main" id="{9B665ABE-8955-4A2C-9CCE-9A7FE71164A4}"/>
              </a:ext>
            </a:extLst>
          </p:cNvPr>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209E6DD0-105D-4082-9CF7-96C28068E802}" type="slidenum">
              <a:rPr lang="en-US" altLang="en-US">
                <a:solidFill>
                  <a:srgbClr val="000000"/>
                </a:solidFill>
              </a:rPr>
              <a:pPr/>
              <a:t>13</a:t>
            </a:fld>
            <a:endParaRPr lang="en-US" altLang="en-US">
              <a:solidFill>
                <a:srgbClr val="000000"/>
              </a:solidFill>
            </a:endParaRPr>
          </a:p>
        </p:txBody>
      </p:sp>
    </p:spTree>
    <p:extLst>
      <p:ext uri="{BB962C8B-B14F-4D97-AF65-F5344CB8AC3E}">
        <p14:creationId xmlns:p14="http://schemas.microsoft.com/office/powerpoint/2010/main" val="589674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P</a:t>
            </a:r>
          </a:p>
          <a:p>
            <a:r>
              <a:rPr lang="en-US" dirty="0">
                <a:solidFill>
                  <a:srgbClr val="FF0000"/>
                </a:solidFill>
              </a:rPr>
              <a:t>Current food and work routine of this example and</a:t>
            </a:r>
            <a:r>
              <a:rPr lang="en-US" baseline="0" dirty="0">
                <a:solidFill>
                  <a:srgbClr val="FF0000"/>
                </a:solidFill>
              </a:rPr>
              <a:t> how it relates to both the wise component of decision-making and using his CGM  data.</a:t>
            </a:r>
          </a:p>
          <a:p>
            <a:r>
              <a:rPr lang="en-US" b="1" i="1" baseline="0" dirty="0">
                <a:solidFill>
                  <a:srgbClr val="FF0000"/>
                </a:solidFill>
              </a:rPr>
              <a:t>Ask: Which of the M’s are related to his experiment?</a:t>
            </a:r>
            <a:endParaRPr lang="en-US" b="1" i="1" dirty="0"/>
          </a:p>
          <a:p>
            <a:endParaRPr lang="en-US" dirty="0"/>
          </a:p>
          <a:p>
            <a:r>
              <a:rPr lang="en-US" dirty="0"/>
              <a:t>Meals and Minutes </a:t>
            </a:r>
          </a:p>
        </p:txBody>
      </p:sp>
    </p:spTree>
    <p:extLst>
      <p:ext uri="{BB962C8B-B14F-4D97-AF65-F5344CB8AC3E}">
        <p14:creationId xmlns:p14="http://schemas.microsoft.com/office/powerpoint/2010/main" val="3791612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02" name="Rectangle 2"/>
          <p:cNvSpPr>
            <a:spLocks noGrp="1" noRot="1" noChangeAspect="1" noChangeArrowheads="1" noTextEdit="1"/>
          </p:cNvSpPr>
          <p:nvPr>
            <p:ph type="sldImg"/>
          </p:nvPr>
        </p:nvSpPr>
        <p:spPr>
          <a:xfrm>
            <a:off x="833438" y="693738"/>
            <a:ext cx="5194300" cy="3463925"/>
          </a:xfrm>
          <a:ln/>
          <a:extLst>
            <a:ext uri="{FAA26D3D-D897-4be2-8F04-BA451C77F1D7}">
              <ma14:placeholderFlag xmlns="" xmlns:ma14="http://schemas.microsoft.com/office/mac/drawingml/2011/main" val="1"/>
            </a:ext>
          </a:extLst>
        </p:spPr>
      </p:sp>
      <p:sp>
        <p:nvSpPr>
          <p:cNvPr id="1177603" name="Rectangle 3"/>
          <p:cNvSpPr>
            <a:spLocks noGrp="1" noChangeArrowheads="1"/>
          </p:cNvSpPr>
          <p:nvPr>
            <p:ph type="body" idx="1"/>
          </p:nvPr>
        </p:nvSpPr>
        <p:spPr>
          <a:ln/>
          <a:extLst>
            <a:ext uri="{91240B29-F687-4f45-9708-019B960494DF}">
              <a14:hiddenLine xmlns="" xmlns:a14="http://schemas.microsoft.com/office/drawing/2010/main" w="9525">
                <a:solidFill>
                  <a:schemeClr val="tx1"/>
                </a:solidFill>
                <a:miter lim="800000"/>
                <a:headEnd/>
                <a:tailEnd/>
              </a14:hiddenLine>
            </a:ext>
          </a:extLst>
        </p:spPr>
        <p:txBody>
          <a:bodyPr/>
          <a:lstStyle/>
          <a:p>
            <a:pPr>
              <a:defRPr/>
            </a:pPr>
            <a:r>
              <a:rPr lang="en-GB" dirty="0">
                <a:cs typeface="+mn-cs"/>
              </a:rPr>
              <a:t>p</a:t>
            </a:r>
          </a:p>
        </p:txBody>
      </p:sp>
    </p:spTree>
    <p:extLst>
      <p:ext uri="{BB962C8B-B14F-4D97-AF65-F5344CB8AC3E}">
        <p14:creationId xmlns:p14="http://schemas.microsoft.com/office/powerpoint/2010/main" val="1476258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i="1" baseline="0" dirty="0">
                <a:solidFill>
                  <a:srgbClr val="FF0000"/>
                </a:solidFill>
              </a:rPr>
              <a:t>P</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i="1" baseline="0" dirty="0">
                <a:solidFill>
                  <a:srgbClr val="FF0000"/>
                </a:solidFill>
              </a:rPr>
              <a:t>Ask: Which of the M’s are related to her experiment (Meals, timing)?</a:t>
            </a:r>
            <a:endParaRPr lang="en-US" b="1" i="1" dirty="0"/>
          </a:p>
          <a:p>
            <a:r>
              <a:rPr lang="en-US" dirty="0"/>
              <a:t>The experiment ends with some more questions. Here are some more questions that Sonya asked after this experiment. </a:t>
            </a:r>
          </a:p>
          <a:p>
            <a:endParaRPr lang="en-US" dirty="0"/>
          </a:p>
          <a:p>
            <a:r>
              <a:rPr lang="en-US" dirty="0"/>
              <a:t>Note for the second bullet: other things are weight considerations, blood pressure, feeling full and satisfied, getting up earlier for routine feasible?</a:t>
            </a:r>
          </a:p>
        </p:txBody>
      </p:sp>
    </p:spTree>
    <p:extLst>
      <p:ext uri="{BB962C8B-B14F-4D97-AF65-F5344CB8AC3E}">
        <p14:creationId xmlns:p14="http://schemas.microsoft.com/office/powerpoint/2010/main" val="4193836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r>
          </a:p>
          <a:p>
            <a:r>
              <a:rPr lang="en-US" dirty="0"/>
              <a:t>After 1) How did it go with home experiments and 2) questions.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MS Mincho" panose="02020609040205080304" pitchFamily="49" charset="-128"/>
                <a:cs typeface="Times New Roman" panose="02020603050405020304" pitchFamily="18" charset="0"/>
              </a:rPr>
              <a:t>Remind about</a:t>
            </a:r>
            <a:r>
              <a:rPr lang="en-US" sz="1200" baseline="0" dirty="0">
                <a:effectLst/>
                <a:latin typeface="Arial" panose="020B0604020202020204" pitchFamily="34" charset="0"/>
                <a:ea typeface="MS Mincho" panose="02020609040205080304" pitchFamily="49" charset="-128"/>
                <a:cs typeface="Times New Roman" panose="02020603050405020304" pitchFamily="18" charset="0"/>
              </a:rPr>
              <a:t> the d</a:t>
            </a:r>
            <a:r>
              <a:rPr lang="en-US" sz="1200" dirty="0">
                <a:effectLst/>
                <a:latin typeface="Arial" panose="020B0604020202020204" pitchFamily="34" charset="0"/>
                <a:ea typeface="MS Mincho" panose="02020609040205080304" pitchFamily="49" charset="-128"/>
                <a:cs typeface="Times New Roman" panose="02020603050405020304" pitchFamily="18" charset="0"/>
              </a:rPr>
              <a:t>ifference in informed and wise decisions.  (</a:t>
            </a:r>
            <a:r>
              <a:rPr lang="en-US" sz="1200" b="1" dirty="0">
                <a:effectLst/>
                <a:latin typeface="Arial" panose="020B0604020202020204" pitchFamily="34" charset="0"/>
                <a:ea typeface="MS Mincho" panose="02020609040205080304" pitchFamily="49" charset="-128"/>
                <a:cs typeface="Times New Roman" panose="02020603050405020304" pitchFamily="18" charset="0"/>
              </a:rPr>
              <a:t>Evidence-based</a:t>
            </a:r>
            <a:r>
              <a:rPr lang="en-US" sz="1200" dirty="0">
                <a:effectLst/>
                <a:latin typeface="Arial" panose="020B0604020202020204" pitchFamily="34" charset="0"/>
                <a:ea typeface="MS Mincho" panose="02020609040205080304" pitchFamily="49" charset="-128"/>
                <a:cs typeface="Times New Roman" panose="02020603050405020304" pitchFamily="18" charset="0"/>
              </a:rPr>
              <a:t> facts people need to know before they can make an informed decision or address their feelings about an issue in context of values and goals (wise decisions).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dirty="0">
                <a:effectLst/>
                <a:latin typeface="Arial" panose="020B0604020202020204" pitchFamily="34" charset="0"/>
                <a:ea typeface="MS Mincho" panose="02020609040205080304" pitchFamily="49" charset="-128"/>
                <a:cs typeface="Times New Roman" panose="02020603050405020304" pitchFamily="18" charset="0"/>
              </a:rPr>
              <a:t>Key Points: What else do you need to know</a:t>
            </a:r>
            <a:r>
              <a:rPr lang="en-US" sz="1200" b="1" i="1" baseline="0" dirty="0">
                <a:effectLst/>
                <a:latin typeface="Arial" panose="020B0604020202020204" pitchFamily="34" charset="0"/>
                <a:ea typeface="MS Mincho" panose="02020609040205080304" pitchFamily="49" charset="-128"/>
                <a:cs typeface="Times New Roman" panose="02020603050405020304" pitchFamily="18" charset="0"/>
              </a:rPr>
              <a:t> (where was his BG when before he ate? Minutes? </a:t>
            </a:r>
            <a:r>
              <a:rPr lang="en-US" sz="1200" b="1" i="1" dirty="0">
                <a:effectLst/>
                <a:latin typeface="Arial" panose="020B0604020202020204" pitchFamily="34" charset="0"/>
                <a:ea typeface="MS Mincho" panose="02020609040205080304" pitchFamily="49" charset="-128"/>
                <a:cs typeface="Times New Roman" panose="02020603050405020304" pitchFamily="18" charset="0"/>
              </a:rPr>
              <a:t> </a:t>
            </a:r>
            <a:r>
              <a:rPr lang="en-US" sz="1200" b="1" dirty="0">
                <a:effectLst/>
                <a:latin typeface="Arial" panose="020B0604020202020204" pitchFamily="34" charset="0"/>
                <a:ea typeface="MS Mincho" panose="02020609040205080304" pitchFamily="49" charset="-128"/>
                <a:cs typeface="Times New Roman" panose="02020603050405020304" pitchFamily="18" charset="0"/>
              </a:rPr>
              <a:t>Time in Range </a:t>
            </a:r>
            <a:r>
              <a:rPr lang="en-US" sz="1200" b="1" dirty="0" err="1">
                <a:effectLst/>
                <a:latin typeface="Arial" panose="020B0604020202020204" pitchFamily="34" charset="0"/>
                <a:ea typeface="MS Mincho" panose="02020609040205080304" pitchFamily="49" charset="-128"/>
                <a:cs typeface="Times New Roman" panose="02020603050405020304" pitchFamily="18" charset="0"/>
              </a:rPr>
              <a:t>vs</a:t>
            </a:r>
            <a:r>
              <a:rPr lang="en-US" sz="1200" b="1" dirty="0">
                <a:effectLst/>
                <a:latin typeface="Arial" panose="020B0604020202020204" pitchFamily="34" charset="0"/>
                <a:ea typeface="MS Mincho" panose="02020609040205080304" pitchFamily="49" charset="-128"/>
                <a:cs typeface="Times New Roman" panose="02020603050405020304" pitchFamily="18" charset="0"/>
              </a:rPr>
              <a:t> one</a:t>
            </a:r>
            <a:r>
              <a:rPr lang="en-US" sz="1200" b="1" baseline="0" dirty="0">
                <a:effectLst/>
                <a:latin typeface="Arial" panose="020B0604020202020204" pitchFamily="34" charset="0"/>
                <a:ea typeface="MS Mincho" panose="02020609040205080304" pitchFamily="49" charset="-128"/>
                <a:cs typeface="Times New Roman" panose="02020603050405020304" pitchFamily="18" charset="0"/>
              </a:rPr>
              <a:t> glucose reading.  </a:t>
            </a:r>
            <a:r>
              <a:rPr lang="en-US" sz="1200" b="1" dirty="0">
                <a:effectLst/>
                <a:latin typeface="Arial" panose="020B0604020202020204" pitchFamily="34" charset="0"/>
                <a:ea typeface="MS Mincho" panose="02020609040205080304" pitchFamily="49" charset="-128"/>
                <a:cs typeface="Times New Roman" panose="02020603050405020304" pitchFamily="18" charset="0"/>
              </a:rPr>
              <a:t>How meaningful is the time with his granddaughter</a:t>
            </a:r>
            <a:r>
              <a:rPr lang="en-US" sz="1200" b="1" baseline="0" dirty="0">
                <a:effectLst/>
                <a:latin typeface="Arial" panose="020B0604020202020204" pitchFamily="34" charset="0"/>
                <a:ea typeface="MS Mincho" panose="02020609040205080304" pitchFamily="49" charset="-128"/>
                <a:cs typeface="Times New Roman" panose="02020603050405020304" pitchFamily="18" charset="0"/>
              </a:rPr>
              <a:t> to Tom (Is it worth it in terms of his glucose? To Tom?)</a:t>
            </a:r>
            <a:endParaRPr lang="en-US" b="1" dirty="0"/>
          </a:p>
        </p:txBody>
      </p:sp>
    </p:spTree>
    <p:extLst>
      <p:ext uri="{BB962C8B-B14F-4D97-AF65-F5344CB8AC3E}">
        <p14:creationId xmlns:p14="http://schemas.microsoft.com/office/powerpoint/2010/main" val="4009743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 – what do you think of these? </a:t>
            </a:r>
          </a:p>
        </p:txBody>
      </p:sp>
    </p:spTree>
    <p:extLst>
      <p:ext uri="{BB962C8B-B14F-4D97-AF65-F5344CB8AC3E}">
        <p14:creationId xmlns:p14="http://schemas.microsoft.com/office/powerpoint/2010/main" val="1102006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a:t>
            </a:r>
          </a:p>
          <a:p>
            <a:r>
              <a:rPr lang="en-US" b="1" dirty="0"/>
              <a:t>Nutrition recommendations: ADA and USDA</a:t>
            </a:r>
          </a:p>
          <a:p>
            <a:r>
              <a:rPr lang="en-US" b="1" dirty="0"/>
              <a:t>• Choose foods that are meaningful and pleasurable.</a:t>
            </a:r>
          </a:p>
          <a:p>
            <a:r>
              <a:rPr lang="en-US" b="1" dirty="0"/>
              <a:t>• Emphasize non-starchy, fiber-rich, whole-grain carbohydrates (vegetables and</a:t>
            </a:r>
          </a:p>
          <a:p>
            <a:r>
              <a:rPr lang="en-US" b="1" dirty="0"/>
              <a:t>fruit) with minimal added sugars and refined grains.</a:t>
            </a:r>
          </a:p>
          <a:p>
            <a:r>
              <a:rPr lang="en-US" b="1" dirty="0"/>
              <a:t>• Choose whole foods over highly processed foods.</a:t>
            </a:r>
          </a:p>
          <a:p>
            <a:r>
              <a:rPr lang="en-US" b="1" dirty="0"/>
              <a:t>• Choose water or unsweetened beverages over sugar-sweetened beverages.</a:t>
            </a:r>
          </a:p>
          <a:p>
            <a:r>
              <a:rPr lang="en-US" b="1" dirty="0"/>
              <a:t>• Limit alcoholic beverages (1 drink per day for women; 2 drinks per day for men).  I would like to talk about alcohol and how it affects your blood sugar here.  This also leads to the BRIEF</a:t>
            </a:r>
            <a:r>
              <a:rPr lang="en-US" b="1" baseline="0" dirty="0"/>
              <a:t> discussion of the role of the liver.  Should we have a simple word slide of this?</a:t>
            </a:r>
            <a:endParaRPr lang="en-US" b="1" dirty="0"/>
          </a:p>
          <a:p>
            <a:endParaRPr lang="en-US" b="1" dirty="0"/>
          </a:p>
          <a:p>
            <a:r>
              <a:rPr lang="en-US" b="1" dirty="0"/>
              <a:t>Ask: Do you have any questions about these points?  How do you think alcohol affects your blood glucose – anyone noticed that?</a:t>
            </a:r>
          </a:p>
        </p:txBody>
      </p:sp>
    </p:spTree>
    <p:extLst>
      <p:ext uri="{BB962C8B-B14F-4D97-AF65-F5344CB8AC3E}">
        <p14:creationId xmlns:p14="http://schemas.microsoft.com/office/powerpoint/2010/main" val="3685980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5FA09B39-DED5-4F96-AE66-BDE657EEE5B9}"/>
              </a:ext>
            </a:extLst>
          </p:cNvPr>
          <p:cNvSpPr>
            <a:spLocks noGrp="1" noRot="1" noChangeAspect="1" noChangeArrowheads="1" noTextEdit="1"/>
          </p:cNvSpPr>
          <p:nvPr>
            <p:ph type="sldImg"/>
          </p:nvPr>
        </p:nvSpPr>
        <p:spPr>
          <a:xfrm>
            <a:off x="857250" y="685800"/>
            <a:ext cx="5143500" cy="3429000"/>
          </a:xfrm>
          <a:ln/>
        </p:spPr>
      </p:sp>
      <p:sp>
        <p:nvSpPr>
          <p:cNvPr id="60419" name="Notes Placeholder 2">
            <a:extLst>
              <a:ext uri="{FF2B5EF4-FFF2-40B4-BE49-F238E27FC236}">
                <a16:creationId xmlns:a16="http://schemas.microsoft.com/office/drawing/2014/main" id="{9BDD41D4-52E0-4340-BF74-8A02DAE7AA5B}"/>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ndParaRPr>
          </a:p>
        </p:txBody>
      </p:sp>
      <p:sp>
        <p:nvSpPr>
          <p:cNvPr id="60420" name="Slide Number Placeholder 3">
            <a:extLst>
              <a:ext uri="{FF2B5EF4-FFF2-40B4-BE49-F238E27FC236}">
                <a16:creationId xmlns:a16="http://schemas.microsoft.com/office/drawing/2014/main" id="{9B665ABE-8955-4A2C-9CCE-9A7FE71164A4}"/>
              </a:ext>
            </a:extLst>
          </p:cNvPr>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209E6DD0-105D-4082-9CF7-96C28068E802}" type="slidenum">
              <a:rPr lang="en-US" altLang="en-US">
                <a:solidFill>
                  <a:srgbClr val="000000"/>
                </a:solidFill>
              </a:rPr>
              <a:pPr/>
              <a:t>20</a:t>
            </a:fld>
            <a:endParaRPr lang="en-US" altLang="en-US">
              <a:solidFill>
                <a:srgbClr val="000000"/>
              </a:solidFill>
            </a:endParaRPr>
          </a:p>
        </p:txBody>
      </p:sp>
    </p:spTree>
    <p:extLst>
      <p:ext uri="{BB962C8B-B14F-4D97-AF65-F5344CB8AC3E}">
        <p14:creationId xmlns:p14="http://schemas.microsoft.com/office/powerpoint/2010/main" val="2887981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5FA09B39-DED5-4F96-AE66-BDE657EEE5B9}"/>
              </a:ext>
            </a:extLst>
          </p:cNvPr>
          <p:cNvSpPr>
            <a:spLocks noGrp="1" noRot="1" noChangeAspect="1" noChangeArrowheads="1" noTextEdit="1"/>
          </p:cNvSpPr>
          <p:nvPr>
            <p:ph type="sldImg"/>
          </p:nvPr>
        </p:nvSpPr>
        <p:spPr>
          <a:xfrm>
            <a:off x="857250" y="685800"/>
            <a:ext cx="5143500" cy="3429000"/>
          </a:xfrm>
          <a:ln/>
        </p:spPr>
      </p:sp>
      <p:sp>
        <p:nvSpPr>
          <p:cNvPr id="60419" name="Notes Placeholder 2">
            <a:extLst>
              <a:ext uri="{FF2B5EF4-FFF2-40B4-BE49-F238E27FC236}">
                <a16:creationId xmlns:a16="http://schemas.microsoft.com/office/drawing/2014/main" id="{9BDD41D4-52E0-4340-BF74-8A02DAE7AA5B}"/>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P</a:t>
            </a:r>
          </a:p>
          <a:p>
            <a:r>
              <a:rPr lang="en-US" altLang="en-US" dirty="0">
                <a:latin typeface="Times New Roman" panose="02020603050405020304" pitchFamily="18" charset="0"/>
              </a:rPr>
              <a:t>On “white board” or in the Chat, write the one concern </a:t>
            </a:r>
            <a:r>
              <a:rPr lang="en-US" altLang="en-US" b="1" dirty="0">
                <a:latin typeface="Times New Roman" panose="02020603050405020304" pitchFamily="18" charset="0"/>
              </a:rPr>
              <a:t>and one goal </a:t>
            </a:r>
            <a:r>
              <a:rPr lang="en-US" altLang="en-US" dirty="0">
                <a:latin typeface="Times New Roman" panose="02020603050405020304" pitchFamily="18" charset="0"/>
              </a:rPr>
              <a:t>each person shares. </a:t>
            </a:r>
          </a:p>
          <a:p>
            <a:r>
              <a:rPr lang="en-US" altLang="en-US" dirty="0">
                <a:latin typeface="Times New Roman" panose="02020603050405020304" pitchFamily="18" charset="0"/>
              </a:rPr>
              <a:t>It is really important to keep the introductions brief! When introducing this slide emphasize this is will be a very brief introduction.</a:t>
            </a:r>
          </a:p>
        </p:txBody>
      </p:sp>
      <p:sp>
        <p:nvSpPr>
          <p:cNvPr id="60420" name="Slide Number Placeholder 3">
            <a:extLst>
              <a:ext uri="{FF2B5EF4-FFF2-40B4-BE49-F238E27FC236}">
                <a16:creationId xmlns:a16="http://schemas.microsoft.com/office/drawing/2014/main" id="{9B665ABE-8955-4A2C-9CCE-9A7FE71164A4}"/>
              </a:ext>
            </a:extLst>
          </p:cNvPr>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209E6DD0-105D-4082-9CF7-96C28068E802}" type="slidenum">
              <a:rPr lang="en-US" altLang="en-US">
                <a:solidFill>
                  <a:srgbClr val="000000"/>
                </a:solidFill>
              </a:rPr>
              <a:pPr/>
              <a:t>3</a:t>
            </a:fld>
            <a:endParaRPr lang="en-US" altLang="en-US">
              <a:solidFill>
                <a:srgbClr val="000000"/>
              </a:solidFill>
            </a:endParaRPr>
          </a:p>
        </p:txBody>
      </p:sp>
    </p:spTree>
    <p:extLst>
      <p:ext uri="{BB962C8B-B14F-4D97-AF65-F5344CB8AC3E}">
        <p14:creationId xmlns:p14="http://schemas.microsoft.com/office/powerpoint/2010/main" val="3638472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
            </a:r>
          </a:p>
        </p:txBody>
      </p:sp>
    </p:spTree>
    <p:extLst>
      <p:ext uri="{BB962C8B-B14F-4D97-AF65-F5344CB8AC3E}">
        <p14:creationId xmlns:p14="http://schemas.microsoft.com/office/powerpoint/2010/main" val="1581852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P</a:t>
            </a:r>
          </a:p>
          <a:p>
            <a:r>
              <a:rPr lang="en-US" b="1" dirty="0">
                <a:solidFill>
                  <a:srgbClr val="FF0000"/>
                </a:solidFill>
              </a:rPr>
              <a:t>Brain-liver-pancreas pathway for</a:t>
            </a:r>
            <a:r>
              <a:rPr lang="en-US" b="1" baseline="0" dirty="0">
                <a:solidFill>
                  <a:srgbClr val="FF0000"/>
                </a:solidFill>
              </a:rPr>
              <a:t> emotional or physical</a:t>
            </a:r>
            <a:endParaRPr lang="en-US" b="1" dirty="0">
              <a:solidFill>
                <a:srgbClr val="FF0000"/>
              </a:solidFill>
            </a:endParaRPr>
          </a:p>
        </p:txBody>
      </p:sp>
    </p:spTree>
    <p:extLst>
      <p:ext uri="{BB962C8B-B14F-4D97-AF65-F5344CB8AC3E}">
        <p14:creationId xmlns:p14="http://schemas.microsoft.com/office/powerpoint/2010/main" val="4057098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P</a:t>
            </a:r>
          </a:p>
          <a:p>
            <a:r>
              <a:rPr lang="en-US" b="1" baseline="0" dirty="0"/>
              <a:t>For many patients, this is new info and also demonstrates that this program is different than usual their diabetes experiences</a:t>
            </a:r>
            <a:r>
              <a:rPr lang="en-US" baseline="0" dirty="0"/>
              <a:t>.</a:t>
            </a:r>
          </a:p>
          <a:p>
            <a:endParaRPr lang="en-US" baseline="0" dirty="0"/>
          </a:p>
          <a:p>
            <a:r>
              <a:rPr lang="en-US" b="1" baseline="0" dirty="0"/>
              <a:t>ASK: What’s been tough for you? It is common for people to feel frustrated and disappointed, angry, guilty for struggling with making changes and embarrassment about having diabetes.</a:t>
            </a:r>
            <a:endParaRPr lang="en-US" b="1" dirty="0"/>
          </a:p>
        </p:txBody>
      </p:sp>
    </p:spTree>
    <p:extLst>
      <p:ext uri="{BB962C8B-B14F-4D97-AF65-F5344CB8AC3E}">
        <p14:creationId xmlns:p14="http://schemas.microsoft.com/office/powerpoint/2010/main" val="60560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a:t>
            </a:r>
          </a:p>
          <a:p>
            <a:r>
              <a:rPr lang="en-US" b="1" dirty="0"/>
              <a:t>ASK: What medicines do you take for your diabetes? What questions do you have about your medicines?</a:t>
            </a:r>
          </a:p>
        </p:txBody>
      </p:sp>
    </p:spTree>
    <p:extLst>
      <p:ext uri="{BB962C8B-B14F-4D97-AF65-F5344CB8AC3E}">
        <p14:creationId xmlns:p14="http://schemas.microsoft.com/office/powerpoint/2010/main" val="3113863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5FA09B39-DED5-4F96-AE66-BDE657EEE5B9}"/>
              </a:ext>
            </a:extLst>
          </p:cNvPr>
          <p:cNvSpPr>
            <a:spLocks noGrp="1" noRot="1" noChangeAspect="1" noChangeArrowheads="1" noTextEdit="1"/>
          </p:cNvSpPr>
          <p:nvPr>
            <p:ph type="sldImg"/>
          </p:nvPr>
        </p:nvSpPr>
        <p:spPr>
          <a:xfrm>
            <a:off x="857250" y="685800"/>
            <a:ext cx="5143500" cy="3429000"/>
          </a:xfrm>
          <a:ln/>
        </p:spPr>
      </p:sp>
      <p:sp>
        <p:nvSpPr>
          <p:cNvPr id="60419" name="Notes Placeholder 2">
            <a:extLst>
              <a:ext uri="{FF2B5EF4-FFF2-40B4-BE49-F238E27FC236}">
                <a16:creationId xmlns:a16="http://schemas.microsoft.com/office/drawing/2014/main" id="{9BDD41D4-52E0-4340-BF74-8A02DAE7AA5B}"/>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E</a:t>
            </a:r>
          </a:p>
          <a:p>
            <a:r>
              <a:rPr lang="en-US" altLang="en-US" dirty="0">
                <a:latin typeface="Times New Roman" panose="02020603050405020304" pitchFamily="18" charset="0"/>
              </a:rPr>
              <a:t>You are making decisions and evaluating them.</a:t>
            </a:r>
          </a:p>
          <a:p>
            <a:r>
              <a:rPr lang="en-US" altLang="en-US" dirty="0">
                <a:latin typeface="Times New Roman" panose="02020603050405020304" pitchFamily="18" charset="0"/>
              </a:rPr>
              <a:t>Now</a:t>
            </a:r>
            <a:r>
              <a:rPr lang="en-US" altLang="en-US" baseline="0" dirty="0">
                <a:latin typeface="Times New Roman" panose="02020603050405020304" pitchFamily="18" charset="0"/>
              </a:rPr>
              <a:t> Is the time to try something different when you have this opportunity for support and experts – others with diabetes and diabetes clinicians.</a:t>
            </a:r>
            <a:endParaRPr lang="en-US" altLang="en-US" dirty="0">
              <a:latin typeface="Times New Roman" panose="02020603050405020304" pitchFamily="18" charset="0"/>
            </a:endParaRPr>
          </a:p>
        </p:txBody>
      </p:sp>
      <p:sp>
        <p:nvSpPr>
          <p:cNvPr id="60420" name="Slide Number Placeholder 3">
            <a:extLst>
              <a:ext uri="{FF2B5EF4-FFF2-40B4-BE49-F238E27FC236}">
                <a16:creationId xmlns:a16="http://schemas.microsoft.com/office/drawing/2014/main" id="{9B665ABE-8955-4A2C-9CCE-9A7FE71164A4}"/>
              </a:ext>
            </a:extLst>
          </p:cNvPr>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209E6DD0-105D-4082-9CF7-96C28068E802}" type="slidenum">
              <a:rPr lang="en-US" altLang="en-US">
                <a:solidFill>
                  <a:srgbClr val="000000"/>
                </a:solidFill>
              </a:rPr>
              <a:pPr/>
              <a:t>25</a:t>
            </a:fld>
            <a:endParaRPr lang="en-US" altLang="en-US">
              <a:solidFill>
                <a:srgbClr val="000000"/>
              </a:solidFill>
            </a:endParaRPr>
          </a:p>
        </p:txBody>
      </p:sp>
    </p:spTree>
    <p:extLst>
      <p:ext uri="{BB962C8B-B14F-4D97-AF65-F5344CB8AC3E}">
        <p14:creationId xmlns:p14="http://schemas.microsoft.com/office/powerpoint/2010/main" val="35858035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0332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24596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5FA09B39-DED5-4F96-AE66-BDE657EEE5B9}"/>
              </a:ext>
            </a:extLst>
          </p:cNvPr>
          <p:cNvSpPr>
            <a:spLocks noGrp="1" noRot="1" noChangeAspect="1" noChangeArrowheads="1" noTextEdit="1"/>
          </p:cNvSpPr>
          <p:nvPr>
            <p:ph type="sldImg"/>
          </p:nvPr>
        </p:nvSpPr>
        <p:spPr>
          <a:xfrm>
            <a:off x="857250" y="685800"/>
            <a:ext cx="5143500" cy="3429000"/>
          </a:xfrm>
          <a:ln/>
        </p:spPr>
      </p:sp>
      <p:sp>
        <p:nvSpPr>
          <p:cNvPr id="60419" name="Notes Placeholder 2">
            <a:extLst>
              <a:ext uri="{FF2B5EF4-FFF2-40B4-BE49-F238E27FC236}">
                <a16:creationId xmlns:a16="http://schemas.microsoft.com/office/drawing/2014/main" id="{9BDD41D4-52E0-4340-BF74-8A02DAE7AA5B}"/>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b="1" baseline="0" dirty="0">
                <a:latin typeface="Times New Roman" panose="02020603050405020304" pitchFamily="18" charset="0"/>
              </a:rPr>
              <a:t>E</a:t>
            </a:r>
          </a:p>
          <a:p>
            <a:r>
              <a:rPr lang="en-US" altLang="en-US" b="1" baseline="0" dirty="0">
                <a:latin typeface="Times New Roman" panose="02020603050405020304" pitchFamily="18" charset="0"/>
              </a:rPr>
              <a:t>Key Point:  Treatment about DM is about prevention of the complications, not just “feel better today”.  </a:t>
            </a:r>
          </a:p>
          <a:p>
            <a:r>
              <a:rPr lang="en-US" altLang="en-US" b="1" baseline="0" dirty="0">
                <a:latin typeface="Times New Roman" panose="02020603050405020304" pitchFamily="18" charset="0"/>
              </a:rPr>
              <a:t>You get to decide if the changes you make are “worth it” to you </a:t>
            </a:r>
            <a:r>
              <a:rPr lang="en-US" altLang="en-US" b="0" i="1" baseline="0" dirty="0">
                <a:latin typeface="Times New Roman" panose="02020603050405020304" pitchFamily="18" charset="0"/>
              </a:rPr>
              <a:t>and if they work in your life</a:t>
            </a:r>
            <a:r>
              <a:rPr lang="en-US" altLang="en-US" b="1" baseline="0" dirty="0">
                <a:latin typeface="Times New Roman" panose="02020603050405020304" pitchFamily="18" charset="0"/>
              </a:rPr>
              <a:t>.</a:t>
            </a:r>
          </a:p>
        </p:txBody>
      </p:sp>
      <p:sp>
        <p:nvSpPr>
          <p:cNvPr id="60420" name="Slide Number Placeholder 3">
            <a:extLst>
              <a:ext uri="{FF2B5EF4-FFF2-40B4-BE49-F238E27FC236}">
                <a16:creationId xmlns:a16="http://schemas.microsoft.com/office/drawing/2014/main" id="{9B665ABE-8955-4A2C-9CCE-9A7FE71164A4}"/>
              </a:ext>
            </a:extLst>
          </p:cNvPr>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209E6DD0-105D-4082-9CF7-96C28068E802}" type="slidenum">
              <a:rPr lang="en-US" altLang="en-US">
                <a:solidFill>
                  <a:srgbClr val="000000"/>
                </a:solidFill>
              </a:rPr>
              <a:pPr/>
              <a:t>4</a:t>
            </a:fld>
            <a:endParaRPr lang="en-US" altLang="en-US">
              <a:solidFill>
                <a:srgbClr val="000000"/>
              </a:solidFill>
            </a:endParaRPr>
          </a:p>
        </p:txBody>
      </p:sp>
    </p:spTree>
    <p:extLst>
      <p:ext uri="{BB962C8B-B14F-4D97-AF65-F5344CB8AC3E}">
        <p14:creationId xmlns:p14="http://schemas.microsoft.com/office/powerpoint/2010/main" val="658208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5FA09B39-DED5-4F96-AE66-BDE657EEE5B9}"/>
              </a:ext>
            </a:extLst>
          </p:cNvPr>
          <p:cNvSpPr>
            <a:spLocks noGrp="1" noRot="1" noChangeAspect="1" noChangeArrowheads="1" noTextEdit="1"/>
          </p:cNvSpPr>
          <p:nvPr>
            <p:ph type="sldImg"/>
          </p:nvPr>
        </p:nvSpPr>
        <p:spPr>
          <a:xfrm>
            <a:off x="857250" y="685800"/>
            <a:ext cx="5143500" cy="3429000"/>
          </a:xfrm>
          <a:ln/>
        </p:spPr>
      </p:sp>
      <p:sp>
        <p:nvSpPr>
          <p:cNvPr id="60419" name="Notes Placeholder 2">
            <a:extLst>
              <a:ext uri="{FF2B5EF4-FFF2-40B4-BE49-F238E27FC236}">
                <a16:creationId xmlns:a16="http://schemas.microsoft.com/office/drawing/2014/main" id="{9BDD41D4-52E0-4340-BF74-8A02DAE7AA5B}"/>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E</a:t>
            </a:r>
          </a:p>
          <a:p>
            <a:endParaRPr lang="en-US" altLang="en-US" dirty="0">
              <a:latin typeface="Times New Roman" panose="02020603050405020304" pitchFamily="18" charset="0"/>
            </a:endParaRPr>
          </a:p>
        </p:txBody>
      </p:sp>
      <p:sp>
        <p:nvSpPr>
          <p:cNvPr id="60420" name="Slide Number Placeholder 3">
            <a:extLst>
              <a:ext uri="{FF2B5EF4-FFF2-40B4-BE49-F238E27FC236}">
                <a16:creationId xmlns:a16="http://schemas.microsoft.com/office/drawing/2014/main" id="{9B665ABE-8955-4A2C-9CCE-9A7FE71164A4}"/>
              </a:ext>
            </a:extLst>
          </p:cNvPr>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209E6DD0-105D-4082-9CF7-96C28068E802}" type="slidenum">
              <a:rPr lang="en-US" altLang="en-US">
                <a:solidFill>
                  <a:srgbClr val="000000"/>
                </a:solidFill>
              </a:rPr>
              <a:pPr/>
              <a:t>5</a:t>
            </a:fld>
            <a:endParaRPr lang="en-US" altLang="en-US">
              <a:solidFill>
                <a:srgbClr val="000000"/>
              </a:solidFill>
            </a:endParaRPr>
          </a:p>
        </p:txBody>
      </p:sp>
    </p:spTree>
    <p:extLst>
      <p:ext uri="{BB962C8B-B14F-4D97-AF65-F5344CB8AC3E}">
        <p14:creationId xmlns:p14="http://schemas.microsoft.com/office/powerpoint/2010/main" val="1578792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solidFill>
                  <a:srgbClr val="FF0000"/>
                </a:solidFill>
              </a:rPr>
              <a:t>E</a:t>
            </a:r>
          </a:p>
        </p:txBody>
      </p:sp>
    </p:spTree>
    <p:extLst>
      <p:ext uri="{BB962C8B-B14F-4D97-AF65-F5344CB8AC3E}">
        <p14:creationId xmlns:p14="http://schemas.microsoft.com/office/powerpoint/2010/main" val="4228649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5FA09B39-DED5-4F96-AE66-BDE657EEE5B9}"/>
              </a:ext>
            </a:extLst>
          </p:cNvPr>
          <p:cNvSpPr>
            <a:spLocks noGrp="1" noRot="1" noChangeAspect="1" noChangeArrowheads="1" noTextEdit="1"/>
          </p:cNvSpPr>
          <p:nvPr>
            <p:ph type="sldImg"/>
          </p:nvPr>
        </p:nvSpPr>
        <p:spPr>
          <a:xfrm>
            <a:off x="857250" y="685800"/>
            <a:ext cx="5143500" cy="3429000"/>
          </a:xfrm>
          <a:ln/>
        </p:spPr>
      </p:sp>
      <p:sp>
        <p:nvSpPr>
          <p:cNvPr id="60419" name="Notes Placeholder 2">
            <a:extLst>
              <a:ext uri="{FF2B5EF4-FFF2-40B4-BE49-F238E27FC236}">
                <a16:creationId xmlns:a16="http://schemas.microsoft.com/office/drawing/2014/main" id="{9BDD41D4-52E0-4340-BF74-8A02DAE7AA5B}"/>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t>P</a:t>
            </a:r>
          </a:p>
          <a:p>
            <a:r>
              <a:rPr lang="en-US" b="1" dirty="0"/>
              <a:t>This is an AGP report. It gives a week in review or where your blood glucose levels were throughout the day. On the left side is a description of usual targets. For example, you can see target range is 70 – 180 mg/dl and on the CGM is having 70% of your numbers in this target range, This example is from Joe. On the right side are Joe’s readings. What do you see here for Joe?</a:t>
            </a:r>
          </a:p>
          <a:p>
            <a:endParaRPr lang="en-US" b="1" dirty="0"/>
          </a:p>
          <a:p>
            <a:r>
              <a:rPr lang="en-US" b="1" dirty="0"/>
              <a:t>Ask:  What were your finger-stick targets</a:t>
            </a:r>
            <a:r>
              <a:rPr lang="en-US" b="1" baseline="0" dirty="0"/>
              <a:t> before? Your A1C Target? What are your CGM targets? The recommended goal is a TIR of &lt;70% and to minimize the number of low, very low and high and very high readings.  Most people say they feel better when their blood glucose levels are more even (note variability).</a:t>
            </a:r>
          </a:p>
          <a:p>
            <a:r>
              <a:rPr lang="en-US" b="1" baseline="0" dirty="0"/>
              <a:t>TIR of 70% is consistent with an A1C of 7%.  Large studies among people with diabetes have shown that an A1C of 7% or less lowers the risk for the long-term complications.</a:t>
            </a:r>
          </a:p>
          <a:p>
            <a:endParaRPr lang="en-US" b="1" baseline="0" dirty="0"/>
          </a:p>
        </p:txBody>
      </p:sp>
      <p:sp>
        <p:nvSpPr>
          <p:cNvPr id="60420" name="Slide Number Placeholder 3">
            <a:extLst>
              <a:ext uri="{FF2B5EF4-FFF2-40B4-BE49-F238E27FC236}">
                <a16:creationId xmlns:a16="http://schemas.microsoft.com/office/drawing/2014/main" id="{9B665ABE-8955-4A2C-9CCE-9A7FE71164A4}"/>
              </a:ext>
            </a:extLst>
          </p:cNvPr>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209E6DD0-105D-4082-9CF7-96C28068E802}" type="slidenum">
              <a:rPr lang="en-US" altLang="en-US">
                <a:solidFill>
                  <a:srgbClr val="000000"/>
                </a:solidFill>
              </a:rPr>
              <a:pPr/>
              <a:t>7</a:t>
            </a:fld>
            <a:endParaRPr lang="en-US" altLang="en-US">
              <a:solidFill>
                <a:srgbClr val="000000"/>
              </a:solidFill>
            </a:endParaRPr>
          </a:p>
        </p:txBody>
      </p:sp>
    </p:spTree>
    <p:extLst>
      <p:ext uri="{BB962C8B-B14F-4D97-AF65-F5344CB8AC3E}">
        <p14:creationId xmlns:p14="http://schemas.microsoft.com/office/powerpoint/2010/main" val="3194998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5FA09B39-DED5-4F96-AE66-BDE657EEE5B9}"/>
              </a:ext>
            </a:extLst>
          </p:cNvPr>
          <p:cNvSpPr>
            <a:spLocks noGrp="1" noRot="1" noChangeAspect="1" noChangeArrowheads="1" noTextEdit="1"/>
          </p:cNvSpPr>
          <p:nvPr>
            <p:ph type="sldImg"/>
          </p:nvPr>
        </p:nvSpPr>
        <p:spPr>
          <a:xfrm>
            <a:off x="857250" y="685800"/>
            <a:ext cx="5143500" cy="3429000"/>
          </a:xfrm>
          <a:ln/>
        </p:spPr>
      </p:sp>
      <p:sp>
        <p:nvSpPr>
          <p:cNvPr id="60419" name="Notes Placeholder 2">
            <a:extLst>
              <a:ext uri="{FF2B5EF4-FFF2-40B4-BE49-F238E27FC236}">
                <a16:creationId xmlns:a16="http://schemas.microsoft.com/office/drawing/2014/main" id="{9BDD41D4-52E0-4340-BF74-8A02DAE7AA5B}"/>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b="1" dirty="0">
                <a:latin typeface="Times New Roman" panose="02020603050405020304" pitchFamily="18" charset="0"/>
              </a:rPr>
              <a:t>P</a:t>
            </a:r>
          </a:p>
          <a:p>
            <a:r>
              <a:rPr lang="en-US" altLang="en-US" b="1" dirty="0">
                <a:latin typeface="Times New Roman" panose="02020603050405020304" pitchFamily="18" charset="0"/>
              </a:rPr>
              <a:t>We call this the blue river. This other part of the AGP report gives you an hourly visual of your average blood glucose readings for a week. This allows you to see a pattern in your values over the time of day. For example, looking at the black line on Joe’s blue river, what</a:t>
            </a:r>
            <a:r>
              <a:rPr lang="en-US" altLang="en-US" b="1" baseline="0" dirty="0">
                <a:latin typeface="Times New Roman" panose="02020603050405020304" pitchFamily="18" charset="0"/>
              </a:rPr>
              <a:t> does Joe’s BG tend to be at 9 am?</a:t>
            </a:r>
          </a:p>
          <a:p>
            <a:r>
              <a:rPr lang="en-US" altLang="en-US" b="1" baseline="0" dirty="0">
                <a:latin typeface="Times New Roman" panose="02020603050405020304" pitchFamily="18" charset="0"/>
              </a:rPr>
              <a:t>The blue river can help you think about how to get started – where focus your attention and make decisions about what to do next to help improve your overall time in range</a:t>
            </a:r>
          </a:p>
          <a:p>
            <a:r>
              <a:rPr lang="en-US" altLang="en-US" b="1" baseline="0" dirty="0">
                <a:latin typeface="Times New Roman" panose="02020603050405020304" pitchFamily="18" charset="0"/>
              </a:rPr>
              <a:t>Where might Joe start to focus his attention?</a:t>
            </a:r>
          </a:p>
          <a:p>
            <a:endParaRPr lang="en-US" altLang="en-US" dirty="0">
              <a:latin typeface="Times New Roman" panose="02020603050405020304" pitchFamily="18" charset="0"/>
            </a:endParaRPr>
          </a:p>
        </p:txBody>
      </p:sp>
      <p:sp>
        <p:nvSpPr>
          <p:cNvPr id="60420" name="Slide Number Placeholder 3">
            <a:extLst>
              <a:ext uri="{FF2B5EF4-FFF2-40B4-BE49-F238E27FC236}">
                <a16:creationId xmlns:a16="http://schemas.microsoft.com/office/drawing/2014/main" id="{9B665ABE-8955-4A2C-9CCE-9A7FE71164A4}"/>
              </a:ext>
            </a:extLst>
          </p:cNvPr>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209E6DD0-105D-4082-9CF7-96C28068E802}" type="slidenum">
              <a:rPr lang="en-US" altLang="en-US">
                <a:solidFill>
                  <a:srgbClr val="000000"/>
                </a:solidFill>
              </a:rPr>
              <a:pPr/>
              <a:t>8</a:t>
            </a:fld>
            <a:endParaRPr lang="en-US" altLang="en-US">
              <a:solidFill>
                <a:srgbClr val="000000"/>
              </a:solidFill>
            </a:endParaRPr>
          </a:p>
        </p:txBody>
      </p:sp>
    </p:spTree>
    <p:extLst>
      <p:ext uri="{BB962C8B-B14F-4D97-AF65-F5344CB8AC3E}">
        <p14:creationId xmlns:p14="http://schemas.microsoft.com/office/powerpoint/2010/main" val="2190149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5FA09B39-DED5-4F96-AE66-BDE657EEE5B9}"/>
              </a:ext>
            </a:extLst>
          </p:cNvPr>
          <p:cNvSpPr>
            <a:spLocks noGrp="1" noRot="1" noChangeAspect="1" noChangeArrowheads="1" noTextEdit="1"/>
          </p:cNvSpPr>
          <p:nvPr>
            <p:ph type="sldImg"/>
          </p:nvPr>
        </p:nvSpPr>
        <p:spPr>
          <a:xfrm>
            <a:off x="857250" y="685800"/>
            <a:ext cx="5143500" cy="3429000"/>
          </a:xfrm>
          <a:ln/>
        </p:spPr>
      </p:sp>
      <p:sp>
        <p:nvSpPr>
          <p:cNvPr id="60419" name="Notes Placeholder 2">
            <a:extLst>
              <a:ext uri="{FF2B5EF4-FFF2-40B4-BE49-F238E27FC236}">
                <a16:creationId xmlns:a16="http://schemas.microsoft.com/office/drawing/2014/main" id="{9BDD41D4-52E0-4340-BF74-8A02DAE7AA5B}"/>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p</a:t>
            </a:r>
          </a:p>
        </p:txBody>
      </p:sp>
      <p:sp>
        <p:nvSpPr>
          <p:cNvPr id="60420" name="Slide Number Placeholder 3">
            <a:extLst>
              <a:ext uri="{FF2B5EF4-FFF2-40B4-BE49-F238E27FC236}">
                <a16:creationId xmlns:a16="http://schemas.microsoft.com/office/drawing/2014/main" id="{9B665ABE-8955-4A2C-9CCE-9A7FE71164A4}"/>
              </a:ext>
            </a:extLst>
          </p:cNvPr>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209E6DD0-105D-4082-9CF7-96C28068E802}" type="slidenum">
              <a:rPr lang="en-US" altLang="en-US">
                <a:solidFill>
                  <a:srgbClr val="000000"/>
                </a:solidFill>
              </a:rPr>
              <a:pPr/>
              <a:t>9</a:t>
            </a:fld>
            <a:endParaRPr lang="en-US" altLang="en-US">
              <a:solidFill>
                <a:srgbClr val="000000"/>
              </a:solidFill>
            </a:endParaRPr>
          </a:p>
        </p:txBody>
      </p:sp>
    </p:spTree>
    <p:extLst>
      <p:ext uri="{BB962C8B-B14F-4D97-AF65-F5344CB8AC3E}">
        <p14:creationId xmlns:p14="http://schemas.microsoft.com/office/powerpoint/2010/main" val="3638937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P</a:t>
            </a:r>
          </a:p>
          <a:p>
            <a:r>
              <a:rPr lang="en-US" dirty="0">
                <a:solidFill>
                  <a:srgbClr val="FF0000"/>
                </a:solidFill>
              </a:rPr>
              <a:t>Current movement and  timing (minutes) of this and</a:t>
            </a:r>
            <a:r>
              <a:rPr lang="en-US" baseline="0" dirty="0">
                <a:solidFill>
                  <a:srgbClr val="FF0000"/>
                </a:solidFill>
              </a:rPr>
              <a:t> how it relates to both the wise component of decision-making and using his CGM  data.</a:t>
            </a:r>
          </a:p>
          <a:p>
            <a:r>
              <a:rPr lang="en-US" b="1" i="1" baseline="0" dirty="0">
                <a:solidFill>
                  <a:srgbClr val="FF0000"/>
                </a:solidFill>
              </a:rPr>
              <a:t>Ask: Which of the M’s are related to his experiment?  HOW MUCH Might Sam’s experiment affect his decisions going forward?</a:t>
            </a:r>
            <a:endParaRPr lang="en-US" b="1" i="1" dirty="0"/>
          </a:p>
        </p:txBody>
      </p:sp>
    </p:spTree>
    <p:extLst>
      <p:ext uri="{BB962C8B-B14F-4D97-AF65-F5344CB8AC3E}">
        <p14:creationId xmlns:p14="http://schemas.microsoft.com/office/powerpoint/2010/main" val="2794452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371600" y="3352800"/>
            <a:ext cx="771525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371600" y="5124450"/>
            <a:ext cx="771525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1017984" y="3276601"/>
            <a:ext cx="82296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a:p>
        </p:txBody>
      </p:sp>
      <p:sp>
        <p:nvSpPr>
          <p:cNvPr id="22" name="Rectangle 21"/>
          <p:cNvSpPr/>
          <p:nvPr/>
        </p:nvSpPr>
        <p:spPr>
          <a:xfrm>
            <a:off x="1017984" y="3276601"/>
            <a:ext cx="257175"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a:p>
        </p:txBody>
      </p:sp>
      <p:sp>
        <p:nvSpPr>
          <p:cNvPr id="32" name="Rectangle 31"/>
          <p:cNvSpPr/>
          <p:nvPr/>
        </p:nvSpPr>
        <p:spPr>
          <a:xfrm>
            <a:off x="1028700" y="5048250"/>
            <a:ext cx="25717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a:p>
        </p:txBody>
      </p:sp>
    </p:spTree>
    <p:extLst>
      <p:ext uri="{BB962C8B-B14F-4D97-AF65-F5344CB8AC3E}">
        <p14:creationId xmlns:p14="http://schemas.microsoft.com/office/powerpoint/2010/main" val="502048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8844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9"/>
            <a:ext cx="2314575"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028700" y="274639"/>
            <a:ext cx="6257925"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4449068"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240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53695" y="2933574"/>
            <a:ext cx="5853141" cy="535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28419" y="461794"/>
            <a:ext cx="1371602" cy="600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438482" y="4918974"/>
            <a:ext cx="2212848" cy="756900"/>
          </a:xfrm>
          <a:prstGeom prst="rect">
            <a:avLst/>
          </a:prstGeom>
        </p:spPr>
      </p:pic>
    </p:spTree>
    <p:extLst>
      <p:ext uri="{BB962C8B-B14F-4D97-AF65-F5344CB8AC3E}">
        <p14:creationId xmlns:p14="http://schemas.microsoft.com/office/powerpoint/2010/main" val="60338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514350" y="1219200"/>
            <a:ext cx="92583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22042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2971800"/>
            <a:ext cx="771525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457325" y="4267200"/>
            <a:ext cx="7629525"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1028700" y="2819400"/>
            <a:ext cx="8229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a:p>
        </p:txBody>
      </p:sp>
      <p:sp>
        <p:nvSpPr>
          <p:cNvPr id="8" name="Rectangle 7"/>
          <p:cNvSpPr/>
          <p:nvPr/>
        </p:nvSpPr>
        <p:spPr>
          <a:xfrm>
            <a:off x="1028700" y="2819400"/>
            <a:ext cx="257175"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6427" y="6291778"/>
            <a:ext cx="92310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42898" y="6276824"/>
            <a:ext cx="154305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626096" y="6109000"/>
            <a:ext cx="2489454" cy="672800"/>
          </a:xfrm>
          <a:prstGeom prst="rect">
            <a:avLst/>
          </a:prstGeom>
        </p:spPr>
      </p:pic>
    </p:spTree>
    <p:extLst>
      <p:ext uri="{BB962C8B-B14F-4D97-AF65-F5344CB8AC3E}">
        <p14:creationId xmlns:p14="http://schemas.microsoft.com/office/powerpoint/2010/main" val="30294043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28600"/>
            <a:ext cx="9258300" cy="914400"/>
          </a:xfrm>
        </p:spPr>
        <p:txBody>
          <a:bodyPr/>
          <a:lstStyle/>
          <a:p>
            <a:r>
              <a:rPr kumimoji="0" lang="en-US"/>
              <a:t>Click to edit Master title style</a:t>
            </a:r>
          </a:p>
        </p:txBody>
      </p:sp>
      <p:sp>
        <p:nvSpPr>
          <p:cNvPr id="9" name="Content Placeholder 8"/>
          <p:cNvSpPr>
            <a:spLocks noGrp="1"/>
          </p:cNvSpPr>
          <p:nvPr>
            <p:ph sz="quarter" idx="1"/>
          </p:nvPr>
        </p:nvSpPr>
        <p:spPr>
          <a:xfrm>
            <a:off x="514350" y="1219200"/>
            <a:ext cx="454685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5211223" y="1216152"/>
            <a:ext cx="454685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8908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28600"/>
            <a:ext cx="92583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514350" y="1285875"/>
            <a:ext cx="4545212"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5229226" y="1295400"/>
            <a:ext cx="4546997"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514350" y="2133600"/>
            <a:ext cx="4543425"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5229225" y="2133600"/>
            <a:ext cx="4543425"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9693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4350" y="228600"/>
            <a:ext cx="9258300" cy="914400"/>
          </a:xfrm>
        </p:spPr>
        <p:txBody>
          <a:bodyPr/>
          <a:lstStyle/>
          <a:p>
            <a:r>
              <a:rPr kumimoji="0" lang="en-US"/>
              <a:t>Click to edit Master title style</a:t>
            </a:r>
          </a:p>
        </p:txBody>
      </p:sp>
    </p:spTree>
    <p:extLst>
      <p:ext uri="{BB962C8B-B14F-4D97-AF65-F5344CB8AC3E}">
        <p14:creationId xmlns:p14="http://schemas.microsoft.com/office/powerpoint/2010/main" val="67766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6427" y="6291778"/>
            <a:ext cx="92310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42898" y="6276824"/>
            <a:ext cx="154305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626096" y="6109000"/>
            <a:ext cx="2489454" cy="672800"/>
          </a:xfrm>
          <a:prstGeom prst="rect">
            <a:avLst/>
          </a:prstGeom>
        </p:spPr>
      </p:pic>
    </p:spTree>
    <p:extLst>
      <p:ext uri="{BB962C8B-B14F-4D97-AF65-F5344CB8AC3E}">
        <p14:creationId xmlns:p14="http://schemas.microsoft.com/office/powerpoint/2010/main" val="77885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15175" y="304800"/>
            <a:ext cx="2828925"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7115175" y="1219201"/>
            <a:ext cx="2828925"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932916"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2400" dirty="0"/>
          </a:p>
        </p:txBody>
      </p:sp>
      <p:sp>
        <p:nvSpPr>
          <p:cNvPr id="12" name="Content Placeholder 11"/>
          <p:cNvSpPr>
            <a:spLocks noGrp="1"/>
          </p:cNvSpPr>
          <p:nvPr>
            <p:ph sz="quarter" idx="1"/>
          </p:nvPr>
        </p:nvSpPr>
        <p:spPr>
          <a:xfrm>
            <a:off x="342900" y="304800"/>
            <a:ext cx="6429375"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19118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4350" y="500856"/>
            <a:ext cx="92583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514350" y="1905000"/>
            <a:ext cx="92583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14350" y="1219200"/>
            <a:ext cx="92583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514350" y="500856"/>
            <a:ext cx="20574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6427" y="6291778"/>
            <a:ext cx="92310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42898" y="6276824"/>
            <a:ext cx="154305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626096" y="6109000"/>
            <a:ext cx="2489454" cy="672800"/>
          </a:xfrm>
          <a:prstGeom prst="rect">
            <a:avLst/>
          </a:prstGeom>
        </p:spPr>
      </p:pic>
    </p:spTree>
    <p:extLst>
      <p:ext uri="{BB962C8B-B14F-4D97-AF65-F5344CB8AC3E}">
        <p14:creationId xmlns:p14="http://schemas.microsoft.com/office/powerpoint/2010/main" val="10860900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514350" y="152400"/>
            <a:ext cx="92583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514350" y="1219200"/>
            <a:ext cx="92583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514350" y="1143000"/>
            <a:ext cx="92583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2400"/>
          </a:p>
        </p:txBody>
      </p:sp>
    </p:spTree>
    <p:extLst>
      <p:ext uri="{BB962C8B-B14F-4D97-AF65-F5344CB8AC3E}">
        <p14:creationId xmlns:p14="http://schemas.microsoft.com/office/powerpoint/2010/main" val="2178092264"/>
      </p:ext>
    </p:extLst>
  </p:cSld>
  <p:clrMap bg1="lt1" tx1="dk1" bg2="lt2" tx2="dk2" accent1="accent1" accent2="accent2" accent3="accent3" accent4="accent4" accent5="accent5" accent6="accent6" hlink="hlink" folHlink="folHlink"/>
  <p:sldLayoutIdLst>
    <p:sldLayoutId id="2147484443" r:id="rId1"/>
    <p:sldLayoutId id="2147484444" r:id="rId2"/>
    <p:sldLayoutId id="2147484445" r:id="rId3"/>
    <p:sldLayoutId id="2147484446" r:id="rId4"/>
    <p:sldLayoutId id="2147484447" r:id="rId5"/>
    <p:sldLayoutId id="2147484448" r:id="rId6"/>
    <p:sldLayoutId id="2147484449" r:id="rId7"/>
    <p:sldLayoutId id="2147484450" r:id="rId8"/>
    <p:sldLayoutId id="2147484451" r:id="rId9"/>
    <p:sldLayoutId id="2147484452" r:id="rId10"/>
    <p:sldLayoutId id="214748445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98930-84EC-A951-D678-720FD16949EC}"/>
              </a:ext>
            </a:extLst>
          </p:cNvPr>
          <p:cNvSpPr>
            <a:spLocks noGrp="1"/>
          </p:cNvSpPr>
          <p:nvPr>
            <p:ph type="title"/>
          </p:nvPr>
        </p:nvSpPr>
        <p:spPr>
          <a:xfrm>
            <a:off x="685800" y="228600"/>
            <a:ext cx="9105900" cy="914400"/>
          </a:xfrm>
        </p:spPr>
        <p:txBody>
          <a:bodyPr anchor="b">
            <a:normAutofit/>
          </a:bodyPr>
          <a:lstStyle/>
          <a:p>
            <a:r>
              <a:rPr lang="en-US" dirty="0"/>
              <a:t>The 5 M’s of Diabetes Self-Care</a:t>
            </a:r>
          </a:p>
        </p:txBody>
      </p:sp>
      <p:pic>
        <p:nvPicPr>
          <p:cNvPr id="5" name="Content Placeholder 4">
            <a:extLst>
              <a:ext uri="{FF2B5EF4-FFF2-40B4-BE49-F238E27FC236}">
                <a16:creationId xmlns:a16="http://schemas.microsoft.com/office/drawing/2014/main" id="{C77526B3-5BCD-1C46-5EF5-977294D52501}"/>
              </a:ext>
            </a:extLst>
          </p:cNvPr>
          <p:cNvPicPr>
            <a:picLocks noGrp="1" noChangeAspect="1"/>
          </p:cNvPicPr>
          <p:nvPr>
            <p:ph sz="quarter" idx="1"/>
          </p:nvPr>
        </p:nvPicPr>
        <p:blipFill>
          <a:blip r:embed="rId2"/>
          <a:stretch>
            <a:fillRect/>
          </a:stretch>
        </p:blipFill>
        <p:spPr>
          <a:xfrm>
            <a:off x="1794620" y="1257300"/>
            <a:ext cx="3878359" cy="5486400"/>
          </a:xfrm>
          <a:prstGeom prst="rect">
            <a:avLst/>
          </a:prstGeom>
        </p:spPr>
      </p:pic>
      <p:sp>
        <p:nvSpPr>
          <p:cNvPr id="6" name="TextBox 5">
            <a:extLst>
              <a:ext uri="{FF2B5EF4-FFF2-40B4-BE49-F238E27FC236}">
                <a16:creationId xmlns:a16="http://schemas.microsoft.com/office/drawing/2014/main" id="{1182FDCF-7E1C-D9CC-50BF-B8611A44337E}"/>
              </a:ext>
            </a:extLst>
          </p:cNvPr>
          <p:cNvSpPr txBox="1"/>
          <p:nvPr/>
        </p:nvSpPr>
        <p:spPr>
          <a:xfrm>
            <a:off x="5842000" y="1257300"/>
            <a:ext cx="3556000" cy="830997"/>
          </a:xfrm>
          <a:prstGeom prst="rect">
            <a:avLst/>
          </a:prstGeom>
          <a:noFill/>
        </p:spPr>
        <p:txBody>
          <a:bodyPr wrap="square" rtlCol="0">
            <a:spAutoFit/>
          </a:bodyPr>
          <a:lstStyle/>
          <a:p>
            <a:r>
              <a:rPr lang="en-US" dirty="0">
                <a:solidFill>
                  <a:srgbClr val="0070C0"/>
                </a:solidFill>
                <a:latin typeface="Calibri" panose="020F0502020204030204" pitchFamily="34" charset="0"/>
                <a:ea typeface="Calibri" panose="020F0502020204030204" pitchFamily="34" charset="0"/>
                <a:cs typeface="Calibri" panose="020F0502020204030204" pitchFamily="34" charset="0"/>
              </a:rPr>
              <a:t>With Coach Beverly Thomassian</a:t>
            </a:r>
          </a:p>
        </p:txBody>
      </p:sp>
    </p:spTree>
    <p:extLst>
      <p:ext uri="{BB962C8B-B14F-4D97-AF65-F5344CB8AC3E}">
        <p14:creationId xmlns:p14="http://schemas.microsoft.com/office/powerpoint/2010/main" val="239373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
            <a:ext cx="9258300" cy="1447800"/>
          </a:xfrm>
        </p:spPr>
        <p:txBody>
          <a:bodyPr>
            <a:normAutofit/>
          </a:bodyPr>
          <a:lstStyle/>
          <a:p>
            <a:r>
              <a:rPr lang="en-GB" u="sng"/>
              <a:t>Example 1</a:t>
            </a:r>
            <a:br>
              <a:rPr lang="en-GB"/>
            </a:br>
            <a:r>
              <a:rPr lang="en-GB"/>
              <a:t>Sam’s Experiment: Walking</a:t>
            </a:r>
            <a:endParaRPr lang="en-US"/>
          </a:p>
        </p:txBody>
      </p:sp>
      <p:sp>
        <p:nvSpPr>
          <p:cNvPr id="3" name="Content Placeholder 2"/>
          <p:cNvSpPr>
            <a:spLocks noGrp="1"/>
          </p:cNvSpPr>
          <p:nvPr>
            <p:ph idx="1"/>
          </p:nvPr>
        </p:nvSpPr>
        <p:spPr>
          <a:xfrm>
            <a:off x="514350" y="2209800"/>
            <a:ext cx="5645150" cy="4038600"/>
          </a:xfrm>
        </p:spPr>
        <p:txBody>
          <a:bodyPr/>
          <a:lstStyle/>
          <a:p>
            <a:r>
              <a:rPr lang="en-US" dirty="0"/>
              <a:t>Likes to walk with his grandson</a:t>
            </a:r>
          </a:p>
          <a:p>
            <a:r>
              <a:rPr lang="en-US" dirty="0"/>
              <a:t>Usually walks 5 days a week for 30 minutes</a:t>
            </a:r>
          </a:p>
          <a:p>
            <a:r>
              <a:rPr lang="en-US" dirty="0"/>
              <a:t>Wants to know how it affects him</a:t>
            </a:r>
          </a:p>
        </p:txBody>
      </p:sp>
      <p:pic>
        <p:nvPicPr>
          <p:cNvPr id="6" name="Picture 5" descr="Two people walking illustration">
            <a:extLst>
              <a:ext uri="{FF2B5EF4-FFF2-40B4-BE49-F238E27FC236}">
                <a16:creationId xmlns:a16="http://schemas.microsoft.com/office/drawing/2014/main" id="{BAD819F1-E56C-4F40-0152-4AE8C22EFA80}"/>
              </a:ext>
            </a:extLst>
          </p:cNvPr>
          <p:cNvPicPr>
            <a:picLocks noChangeAspect="1"/>
          </p:cNvPicPr>
          <p:nvPr/>
        </p:nvPicPr>
        <p:blipFill>
          <a:blip r:embed="rId3"/>
          <a:stretch>
            <a:fillRect/>
          </a:stretch>
        </p:blipFill>
        <p:spPr>
          <a:xfrm>
            <a:off x="6683327" y="1778000"/>
            <a:ext cx="2962633" cy="3949700"/>
          </a:xfrm>
          <a:prstGeom prst="rect">
            <a:avLst/>
          </a:prstGeom>
        </p:spPr>
      </p:pic>
    </p:spTree>
    <p:extLst>
      <p:ext uri="{BB962C8B-B14F-4D97-AF65-F5344CB8AC3E}">
        <p14:creationId xmlns:p14="http://schemas.microsoft.com/office/powerpoint/2010/main" val="218933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3"/>
          <p:cNvSpPr>
            <a:spLocks noGrp="1" noChangeArrowheads="1"/>
          </p:cNvSpPr>
          <p:nvPr>
            <p:ph type="title" idx="4294967295"/>
          </p:nvPr>
        </p:nvSpPr>
        <p:spPr>
          <a:xfrm>
            <a:off x="190500" y="139720"/>
            <a:ext cx="9829800" cy="1143000"/>
          </a:xfrm>
          <a:prstGeom prst="rect">
            <a:avLst/>
          </a:prstGeom>
        </p:spPr>
        <p:txBody>
          <a:bodyPr lIns="91438" tIns="45716" rIns="91438" bIns="45716" anchor="b"/>
          <a:lstStyle/>
          <a:p>
            <a:pPr algn="l">
              <a:defRPr/>
            </a:pPr>
            <a:r>
              <a:rPr lang="en-GB" sz="3400" dirty="0">
                <a:cs typeface="Century Gothic"/>
              </a:rPr>
              <a:t>My Experiment: </a:t>
            </a:r>
            <a:r>
              <a:rPr lang="en-GB" sz="3400" u="sng" dirty="0">
                <a:cs typeface="Century Gothic"/>
              </a:rPr>
              <a:t>How does exercise affect my glucose?</a:t>
            </a:r>
          </a:p>
        </p:txBody>
      </p:sp>
      <p:sp>
        <p:nvSpPr>
          <p:cNvPr id="37" name="TextBox 36"/>
          <p:cNvSpPr txBox="1"/>
          <p:nvPr/>
        </p:nvSpPr>
        <p:spPr bwMode="auto">
          <a:xfrm>
            <a:off x="3883378" y="1819276"/>
            <a:ext cx="341760" cy="430887"/>
          </a:xfrm>
          <a:prstGeom prst="rect">
            <a:avLst/>
          </a:prstGeom>
          <a:noFill/>
        </p:spPr>
        <p:txBody>
          <a:bodyPr wrap="none">
            <a:spAutoFit/>
          </a:bodyPr>
          <a:lstStyle/>
          <a:p>
            <a:pPr>
              <a:defRPr/>
            </a:pPr>
            <a:r>
              <a:rPr lang="en-US" sz="2200">
                <a:solidFill>
                  <a:srgbClr val="000000"/>
                </a:solidFill>
                <a:latin typeface="+mj-lt"/>
                <a:ea typeface="+mn-ea"/>
              </a:rPr>
              <a:t>1</a:t>
            </a:r>
          </a:p>
        </p:txBody>
      </p:sp>
      <p:sp>
        <p:nvSpPr>
          <p:cNvPr id="124937" name="TextBox 73"/>
          <p:cNvSpPr txBox="1">
            <a:spLocks noChangeArrowheads="1"/>
          </p:cNvSpPr>
          <p:nvPr/>
        </p:nvSpPr>
        <p:spPr bwMode="auto">
          <a:xfrm>
            <a:off x="723900" y="1752600"/>
            <a:ext cx="2528917" cy="4893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dirty="0">
                <a:solidFill>
                  <a:srgbClr val="FFFFFF"/>
                </a:solidFill>
                <a:latin typeface="+mj-lt"/>
                <a:cs typeface="Arial" charset="0"/>
              </a:rPr>
              <a:t> </a:t>
            </a:r>
            <a:r>
              <a:rPr lang="en-US" b="1" dirty="0">
                <a:solidFill>
                  <a:srgbClr val="FFFFFF"/>
                </a:solidFill>
                <a:latin typeface="+mj-lt"/>
                <a:cs typeface="Arial" charset="0"/>
              </a:rPr>
              <a:t>My experiment details: </a:t>
            </a:r>
          </a:p>
          <a:p>
            <a:pPr algn="ctr">
              <a:defRPr/>
            </a:pPr>
            <a:r>
              <a:rPr lang="en-US" b="1" dirty="0">
                <a:solidFill>
                  <a:srgbClr val="FFFFFF"/>
                </a:solidFill>
                <a:latin typeface="+mj-lt"/>
                <a:cs typeface="Arial" charset="0"/>
              </a:rPr>
              <a:t>_______________</a:t>
            </a:r>
          </a:p>
          <a:p>
            <a:pPr algn="ctr">
              <a:defRPr/>
            </a:pPr>
            <a:r>
              <a:rPr lang="en-US" b="1" dirty="0">
                <a:solidFill>
                  <a:srgbClr val="FFFFFF"/>
                </a:solidFill>
                <a:latin typeface="+mj-lt"/>
                <a:cs typeface="Arial" charset="0"/>
              </a:rPr>
              <a:t>Walk for 30 minutes for 5 days</a:t>
            </a:r>
          </a:p>
          <a:p>
            <a:pPr algn="ctr">
              <a:defRPr/>
            </a:pPr>
            <a:r>
              <a:rPr lang="en-US" b="1" dirty="0">
                <a:solidFill>
                  <a:srgbClr val="FFFFFF"/>
                </a:solidFill>
                <a:latin typeface="+mj-lt"/>
                <a:cs typeface="Arial" charset="0"/>
              </a:rPr>
              <a:t>_______________</a:t>
            </a:r>
          </a:p>
          <a:p>
            <a:pPr algn="ctr">
              <a:defRPr/>
            </a:pPr>
            <a:r>
              <a:rPr lang="en-US" b="1" dirty="0">
                <a:solidFill>
                  <a:srgbClr val="FFFFFF"/>
                </a:solidFill>
                <a:latin typeface="+mj-lt"/>
                <a:cs typeface="Arial" charset="0"/>
              </a:rPr>
              <a:t>Write down # before walk, right after </a:t>
            </a:r>
          </a:p>
          <a:p>
            <a:pPr algn="ctr">
              <a:defRPr/>
            </a:pPr>
            <a:r>
              <a:rPr lang="en-US" b="1" dirty="0">
                <a:solidFill>
                  <a:srgbClr val="FFFFFF"/>
                </a:solidFill>
                <a:latin typeface="+mj-lt"/>
                <a:cs typeface="Arial" charset="0"/>
              </a:rPr>
              <a:t>_______________</a:t>
            </a:r>
          </a:p>
          <a:p>
            <a:pPr algn="ctr">
              <a:defRPr/>
            </a:pPr>
            <a:endParaRPr lang="en-US" b="1" dirty="0">
              <a:solidFill>
                <a:srgbClr val="FFFFFF"/>
              </a:solidFill>
              <a:latin typeface="+mj-lt"/>
              <a:cs typeface="Arial" charset="0"/>
            </a:endParaRPr>
          </a:p>
          <a:p>
            <a:pPr algn="ctr">
              <a:defRPr/>
            </a:pPr>
            <a:r>
              <a:rPr lang="en-US" b="1" dirty="0">
                <a:solidFill>
                  <a:srgbClr val="FFFFFF"/>
                </a:solidFill>
                <a:latin typeface="+mj-lt"/>
                <a:cs typeface="Arial" charset="0"/>
              </a:rPr>
              <a:t>_______________</a:t>
            </a:r>
          </a:p>
        </p:txBody>
      </p:sp>
      <p:sp>
        <p:nvSpPr>
          <p:cNvPr id="104458" name="Rounded Rectangle 74"/>
          <p:cNvSpPr>
            <a:spLocks noChangeArrowheads="1"/>
          </p:cNvSpPr>
          <p:nvPr/>
        </p:nvSpPr>
        <p:spPr bwMode="auto">
          <a:xfrm>
            <a:off x="430182" y="5944824"/>
            <a:ext cx="9590118" cy="900457"/>
          </a:xfrm>
          <a:prstGeom prst="roundRect">
            <a:avLst>
              <a:gd name="adj" fmla="val 13491"/>
            </a:avLst>
          </a:prstGeom>
          <a:solidFill>
            <a:schemeClr val="bg1"/>
          </a:solidFill>
          <a:ln w="28575">
            <a:solidFill>
              <a:schemeClr val="tx1"/>
            </a:solidFill>
            <a:round/>
            <a:headEnd/>
            <a:tailEnd/>
          </a:ln>
        </p:spPr>
        <p:txBody>
          <a:bodyPr/>
          <a:lstStyle/>
          <a:p>
            <a:pPr eaLnBrk="1" hangingPunct="1"/>
            <a:endParaRPr lang="en-US" sz="1000">
              <a:solidFill>
                <a:schemeClr val="bg1"/>
              </a:solidFill>
              <a:latin typeface="+mj-lt"/>
              <a:cs typeface="Arial" charset="0"/>
            </a:endParaRPr>
          </a:p>
        </p:txBody>
      </p:sp>
      <p:sp>
        <p:nvSpPr>
          <p:cNvPr id="104459" name="TextBox 75"/>
          <p:cNvSpPr txBox="1">
            <a:spLocks noChangeArrowheads="1"/>
          </p:cNvSpPr>
          <p:nvPr/>
        </p:nvSpPr>
        <p:spPr bwMode="auto">
          <a:xfrm>
            <a:off x="-204817" y="6061026"/>
            <a:ext cx="98298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dirty="0">
                <a:solidFill>
                  <a:srgbClr val="FFFFFF"/>
                </a:solidFill>
                <a:latin typeface="+mj-lt"/>
                <a:cs typeface="Arial" charset="0"/>
              </a:rPr>
              <a:t>My A-Ha moment: </a:t>
            </a:r>
            <a:r>
              <a:rPr lang="en-US" sz="2000" dirty="0">
                <a:latin typeface="+mj-lt"/>
                <a:cs typeface="Arial" charset="0"/>
              </a:rPr>
              <a:t>Exercise really works for me, especially after dinner! </a:t>
            </a:r>
          </a:p>
        </p:txBody>
      </p:sp>
      <p:graphicFrame>
        <p:nvGraphicFramePr>
          <p:cNvPr id="72" name="Table 71"/>
          <p:cNvGraphicFramePr>
            <a:graphicFrameLocks noGrp="1"/>
          </p:cNvGraphicFramePr>
          <p:nvPr/>
        </p:nvGraphicFramePr>
        <p:xfrm>
          <a:off x="3492500" y="1571612"/>
          <a:ext cx="6096000" cy="40843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0840">
                <a:tc>
                  <a:txBody>
                    <a:bodyPr/>
                    <a:lstStyle/>
                    <a:p>
                      <a:pPr algn="ctr"/>
                      <a:r>
                        <a:rPr lang="en-GB" sz="2000" dirty="0">
                          <a:latin typeface="+mj-lt"/>
                        </a:rPr>
                        <a:t>Day</a:t>
                      </a:r>
                      <a:endParaRPr lang="en-US" sz="2000" dirty="0">
                        <a:latin typeface="+mj-lt"/>
                      </a:endParaRPr>
                    </a:p>
                  </a:txBody>
                  <a:tcPr/>
                </a:tc>
                <a:tc>
                  <a:txBody>
                    <a:bodyPr/>
                    <a:lstStyle/>
                    <a:p>
                      <a:pPr algn="ctr"/>
                      <a:r>
                        <a:rPr lang="en-GB" sz="2000" dirty="0">
                          <a:latin typeface="+mj-lt"/>
                        </a:rPr>
                        <a:t>Before</a:t>
                      </a:r>
                    </a:p>
                    <a:p>
                      <a:pPr algn="ctr"/>
                      <a:r>
                        <a:rPr lang="en-GB" sz="2000" dirty="0">
                          <a:latin typeface="+mj-lt"/>
                        </a:rPr>
                        <a:t>(mg/dL)</a:t>
                      </a:r>
                      <a:endParaRPr lang="en-US" sz="2000" dirty="0">
                        <a:latin typeface="+mj-lt"/>
                      </a:endParaRPr>
                    </a:p>
                  </a:txBody>
                  <a:tcPr/>
                </a:tc>
                <a:tc>
                  <a:txBody>
                    <a:bodyPr/>
                    <a:lstStyle/>
                    <a:p>
                      <a:pPr algn="ctr"/>
                      <a:r>
                        <a:rPr lang="en-GB" sz="2000" dirty="0">
                          <a:latin typeface="+mj-lt"/>
                        </a:rPr>
                        <a:t>After</a:t>
                      </a:r>
                    </a:p>
                    <a:p>
                      <a:pPr algn="ctr"/>
                      <a:r>
                        <a:rPr lang="en-GB" sz="2000" dirty="0">
                          <a:latin typeface="+mj-lt"/>
                        </a:rPr>
                        <a:t>(mg/dL)</a:t>
                      </a:r>
                      <a:endParaRPr lang="en-US" sz="2000" dirty="0">
                        <a:latin typeface="+mj-lt"/>
                      </a:endParaRPr>
                    </a:p>
                  </a:txBody>
                  <a:tcPr/>
                </a:tc>
                <a:tc>
                  <a:txBody>
                    <a:bodyPr/>
                    <a:lstStyle/>
                    <a:p>
                      <a:pPr algn="ctr"/>
                      <a:r>
                        <a:rPr lang="en-US" sz="2000" dirty="0">
                          <a:latin typeface="+mj-lt"/>
                        </a:rPr>
                        <a:t>Insight?</a:t>
                      </a:r>
                    </a:p>
                  </a:txBody>
                  <a:tcPr/>
                </a:tc>
                <a:extLst>
                  <a:ext uri="{0D108BD9-81ED-4DB2-BD59-A6C34878D82A}">
                    <a16:rowId xmlns:a16="http://schemas.microsoft.com/office/drawing/2014/main" val="10000"/>
                  </a:ext>
                </a:extLst>
              </a:tr>
              <a:tr h="370840">
                <a:tc>
                  <a:txBody>
                    <a:bodyPr/>
                    <a:lstStyle/>
                    <a:p>
                      <a:pPr algn="ctr"/>
                      <a:r>
                        <a:rPr lang="en-GB" sz="2000" b="1" dirty="0">
                          <a:latin typeface="+mj-lt"/>
                        </a:rPr>
                        <a:t>1</a:t>
                      </a:r>
                      <a:endParaRPr lang="en-US" sz="2000" b="1" dirty="0">
                        <a:latin typeface="+mj-lt"/>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dirty="0">
                          <a:solidFill>
                            <a:srgbClr val="000000"/>
                          </a:solidFill>
                          <a:latin typeface="+mj-lt"/>
                          <a:ea typeface="+mn-ea"/>
                          <a:cs typeface="+mn-cs"/>
                        </a:rPr>
                        <a:t>129</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dirty="0">
                          <a:solidFill>
                            <a:srgbClr val="000000"/>
                          </a:solidFill>
                          <a:latin typeface="+mj-lt"/>
                          <a:ea typeface="+mn-ea"/>
                          <a:cs typeface="+mn-cs"/>
                        </a:rPr>
                        <a:t>120</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dirty="0">
                          <a:solidFill>
                            <a:srgbClr val="000000"/>
                          </a:solidFill>
                          <a:latin typeface="+mj-lt"/>
                          <a:ea typeface="+mn-ea"/>
                          <a:cs typeface="+mn-cs"/>
                        </a:rPr>
                        <a:t>-9</a:t>
                      </a:r>
                    </a:p>
                  </a:txBody>
                  <a:tcPr/>
                </a:tc>
                <a:extLst>
                  <a:ext uri="{0D108BD9-81ED-4DB2-BD59-A6C34878D82A}">
                    <a16:rowId xmlns:a16="http://schemas.microsoft.com/office/drawing/2014/main" val="10001"/>
                  </a:ext>
                </a:extLst>
              </a:tr>
              <a:tr h="370840">
                <a:tc>
                  <a:txBody>
                    <a:bodyPr/>
                    <a:lstStyle/>
                    <a:p>
                      <a:pPr algn="ctr"/>
                      <a:r>
                        <a:rPr lang="en-GB" sz="2000" b="1" dirty="0">
                          <a:latin typeface="+mj-lt"/>
                        </a:rPr>
                        <a:t>2</a:t>
                      </a:r>
                      <a:endParaRPr lang="en-US" sz="2000" b="1" dirty="0">
                        <a:latin typeface="+mj-lt"/>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dirty="0">
                          <a:solidFill>
                            <a:srgbClr val="000000"/>
                          </a:solidFill>
                          <a:latin typeface="+mj-lt"/>
                          <a:ea typeface="+mn-ea"/>
                          <a:cs typeface="+mn-cs"/>
                        </a:rPr>
                        <a:t>194</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dirty="0">
                          <a:solidFill>
                            <a:srgbClr val="000000"/>
                          </a:solidFill>
                          <a:latin typeface="+mj-lt"/>
                          <a:ea typeface="+mn-ea"/>
                          <a:cs typeface="+mn-cs"/>
                        </a:rPr>
                        <a:t>153</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dirty="0">
                          <a:solidFill>
                            <a:srgbClr val="000000"/>
                          </a:solidFill>
                          <a:latin typeface="+mj-lt"/>
                          <a:ea typeface="+mn-ea"/>
                          <a:cs typeface="+mn-cs"/>
                        </a:rPr>
                        <a:t>-41 after dinner</a:t>
                      </a:r>
                    </a:p>
                  </a:txBody>
                  <a:tcPr/>
                </a:tc>
                <a:extLst>
                  <a:ext uri="{0D108BD9-81ED-4DB2-BD59-A6C34878D82A}">
                    <a16:rowId xmlns:a16="http://schemas.microsoft.com/office/drawing/2014/main" val="10002"/>
                  </a:ext>
                </a:extLst>
              </a:tr>
              <a:tr h="384651">
                <a:tc>
                  <a:txBody>
                    <a:bodyPr/>
                    <a:lstStyle/>
                    <a:p>
                      <a:pPr algn="ctr"/>
                      <a:r>
                        <a:rPr lang="en-GB" sz="2000" b="1" dirty="0">
                          <a:latin typeface="+mj-lt"/>
                        </a:rPr>
                        <a:t>3</a:t>
                      </a:r>
                      <a:endParaRPr lang="en-US" sz="2000" b="1" dirty="0">
                        <a:latin typeface="+mj-lt"/>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dirty="0">
                          <a:solidFill>
                            <a:srgbClr val="000000"/>
                          </a:solidFill>
                          <a:latin typeface="+mj-lt"/>
                          <a:ea typeface="+mn-ea"/>
                          <a:cs typeface="+mn-cs"/>
                        </a:rPr>
                        <a:t>157</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dirty="0">
                          <a:solidFill>
                            <a:srgbClr val="000000"/>
                          </a:solidFill>
                          <a:latin typeface="+mj-lt"/>
                          <a:ea typeface="+mn-ea"/>
                          <a:cs typeface="+mn-cs"/>
                        </a:rPr>
                        <a:t>94</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dirty="0">
                          <a:solidFill>
                            <a:srgbClr val="000000"/>
                          </a:solidFill>
                          <a:latin typeface="+mj-lt"/>
                          <a:ea typeface="+mn-ea"/>
                          <a:cs typeface="+mn-cs"/>
                        </a:rPr>
                        <a:t>-63 after dinner</a:t>
                      </a:r>
                    </a:p>
                  </a:txBody>
                  <a:tcPr/>
                </a:tc>
                <a:extLst>
                  <a:ext uri="{0D108BD9-81ED-4DB2-BD59-A6C34878D82A}">
                    <a16:rowId xmlns:a16="http://schemas.microsoft.com/office/drawing/2014/main" val="10003"/>
                  </a:ext>
                </a:extLst>
              </a:tr>
              <a:tr h="370840">
                <a:tc>
                  <a:txBody>
                    <a:bodyPr/>
                    <a:lstStyle/>
                    <a:p>
                      <a:pPr algn="ctr"/>
                      <a:r>
                        <a:rPr lang="en-GB" sz="2000" b="1" dirty="0">
                          <a:latin typeface="+mj-lt"/>
                        </a:rPr>
                        <a:t>4</a:t>
                      </a:r>
                      <a:endParaRPr lang="en-US" sz="2000" b="1" dirty="0">
                        <a:latin typeface="+mj-lt"/>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2000" b="1" kern="1200" dirty="0">
                        <a:solidFill>
                          <a:srgbClr val="000000"/>
                        </a:solidFill>
                        <a:latin typeface="+mj-lt"/>
                        <a:ea typeface="+mn-ea"/>
                        <a:cs typeface="+mn-cs"/>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2000" b="1" kern="1200" dirty="0">
                        <a:solidFill>
                          <a:srgbClr val="000000"/>
                        </a:solidFill>
                        <a:latin typeface="+mj-lt"/>
                        <a:ea typeface="+mn-ea"/>
                        <a:cs typeface="+mn-cs"/>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2000" b="1" kern="1200" dirty="0">
                        <a:solidFill>
                          <a:srgbClr val="000000"/>
                        </a:solidFill>
                        <a:latin typeface="+mj-lt"/>
                        <a:ea typeface="+mn-ea"/>
                        <a:cs typeface="+mn-cs"/>
                      </a:endParaRPr>
                    </a:p>
                  </a:txBody>
                  <a:tcPr/>
                </a:tc>
                <a:extLst>
                  <a:ext uri="{0D108BD9-81ED-4DB2-BD59-A6C34878D82A}">
                    <a16:rowId xmlns:a16="http://schemas.microsoft.com/office/drawing/2014/main" val="10004"/>
                  </a:ext>
                </a:extLst>
              </a:tr>
              <a:tr h="370840">
                <a:tc>
                  <a:txBody>
                    <a:bodyPr/>
                    <a:lstStyle/>
                    <a:p>
                      <a:pPr algn="ctr"/>
                      <a:r>
                        <a:rPr lang="en-GB" sz="2000" b="1" dirty="0">
                          <a:latin typeface="+mj-lt"/>
                        </a:rPr>
                        <a:t>5</a:t>
                      </a:r>
                      <a:endParaRPr lang="en-US" sz="2000" b="1" dirty="0">
                        <a:latin typeface="+mj-lt"/>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dirty="0">
                          <a:solidFill>
                            <a:srgbClr val="000000"/>
                          </a:solidFill>
                          <a:latin typeface="+mj-lt"/>
                          <a:ea typeface="+mn-ea"/>
                          <a:cs typeface="+mn-cs"/>
                        </a:rPr>
                        <a:t>152</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dirty="0">
                          <a:solidFill>
                            <a:srgbClr val="000000"/>
                          </a:solidFill>
                          <a:latin typeface="+mj-lt"/>
                          <a:ea typeface="+mn-ea"/>
                          <a:cs typeface="+mn-cs"/>
                        </a:rPr>
                        <a:t>127</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dirty="0">
                          <a:solidFill>
                            <a:srgbClr val="000000"/>
                          </a:solidFill>
                          <a:latin typeface="+mj-lt"/>
                          <a:ea typeface="+mn-ea"/>
                          <a:cs typeface="+mn-cs"/>
                        </a:rPr>
                        <a:t>-25</a:t>
                      </a:r>
                    </a:p>
                  </a:txBody>
                  <a:tcPr/>
                </a:tc>
                <a:extLst>
                  <a:ext uri="{0D108BD9-81ED-4DB2-BD59-A6C34878D82A}">
                    <a16:rowId xmlns:a16="http://schemas.microsoft.com/office/drawing/2014/main" val="10005"/>
                  </a:ext>
                </a:extLst>
              </a:tr>
              <a:tr h="370840">
                <a:tc>
                  <a:txBody>
                    <a:bodyPr/>
                    <a:lstStyle/>
                    <a:p>
                      <a:pPr algn="ctr"/>
                      <a:r>
                        <a:rPr lang="en-GB" sz="2000" b="1" dirty="0">
                          <a:latin typeface="+mj-lt"/>
                        </a:rPr>
                        <a:t>6</a:t>
                      </a:r>
                      <a:endParaRPr lang="en-US" sz="2000" b="1" dirty="0">
                        <a:latin typeface="+mj-lt"/>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2000" b="1" kern="1200" dirty="0">
                        <a:solidFill>
                          <a:srgbClr val="000000"/>
                        </a:solidFill>
                        <a:latin typeface="+mj-lt"/>
                        <a:ea typeface="+mn-ea"/>
                        <a:cs typeface="+mn-cs"/>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2000" b="1" kern="1200" dirty="0">
                        <a:solidFill>
                          <a:srgbClr val="000000"/>
                        </a:solidFill>
                        <a:latin typeface="+mj-lt"/>
                        <a:ea typeface="+mn-ea"/>
                        <a:cs typeface="+mn-cs"/>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2000" b="1" kern="1200" dirty="0">
                        <a:solidFill>
                          <a:srgbClr val="000000"/>
                        </a:solidFill>
                        <a:latin typeface="+mj-lt"/>
                        <a:ea typeface="+mn-ea"/>
                        <a:cs typeface="+mn-cs"/>
                      </a:endParaRPr>
                    </a:p>
                  </a:txBody>
                  <a:tcPr/>
                </a:tc>
                <a:extLst>
                  <a:ext uri="{0D108BD9-81ED-4DB2-BD59-A6C34878D82A}">
                    <a16:rowId xmlns:a16="http://schemas.microsoft.com/office/drawing/2014/main" val="10006"/>
                  </a:ext>
                </a:extLst>
              </a:tr>
              <a:tr h="370840">
                <a:tc>
                  <a:txBody>
                    <a:bodyPr/>
                    <a:lstStyle/>
                    <a:p>
                      <a:pPr algn="ctr"/>
                      <a:r>
                        <a:rPr lang="en-GB" sz="2000" b="1" dirty="0">
                          <a:latin typeface="+mj-lt"/>
                        </a:rPr>
                        <a:t>7</a:t>
                      </a:r>
                      <a:endParaRPr lang="en-US" sz="2000" b="1" dirty="0">
                        <a:latin typeface="+mj-lt"/>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dirty="0">
                          <a:solidFill>
                            <a:srgbClr val="000000"/>
                          </a:solidFill>
                          <a:latin typeface="+mj-lt"/>
                          <a:ea typeface="+mn-ea"/>
                          <a:cs typeface="+mn-cs"/>
                        </a:rPr>
                        <a:t>130</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dirty="0">
                          <a:solidFill>
                            <a:srgbClr val="000000"/>
                          </a:solidFill>
                          <a:latin typeface="+mj-lt"/>
                          <a:ea typeface="+mn-ea"/>
                          <a:cs typeface="+mn-cs"/>
                        </a:rPr>
                        <a:t>132</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dirty="0">
                          <a:solidFill>
                            <a:schemeClr val="bg1"/>
                          </a:solidFill>
                          <a:latin typeface="+mj-lt"/>
                          <a:ea typeface="+mn-ea"/>
                          <a:cs typeface="+mn-cs"/>
                        </a:rPr>
                        <a:t>+2</a:t>
                      </a:r>
                    </a:p>
                  </a:txBody>
                  <a:tcPr/>
                </a:tc>
                <a:extLst>
                  <a:ext uri="{0D108BD9-81ED-4DB2-BD59-A6C34878D82A}">
                    <a16:rowId xmlns:a16="http://schemas.microsoft.com/office/drawing/2014/main" val="10007"/>
                  </a:ext>
                </a:extLst>
              </a:tr>
            </a:tbl>
          </a:graphicData>
        </a:graphic>
      </p:graphicFrame>
      <p:pic>
        <p:nvPicPr>
          <p:cNvPr id="2" name="Picture 1" descr="Two people walking illustration">
            <a:extLst>
              <a:ext uri="{FF2B5EF4-FFF2-40B4-BE49-F238E27FC236}">
                <a16:creationId xmlns:a16="http://schemas.microsoft.com/office/drawing/2014/main" id="{CDAFDA50-B7C5-65B5-8BF4-686FADBEBBCC}"/>
              </a:ext>
            </a:extLst>
          </p:cNvPr>
          <p:cNvPicPr>
            <a:picLocks noChangeAspect="1"/>
          </p:cNvPicPr>
          <p:nvPr/>
        </p:nvPicPr>
        <p:blipFill>
          <a:blip r:embed="rId3"/>
          <a:stretch>
            <a:fillRect/>
          </a:stretch>
        </p:blipFill>
        <p:spPr>
          <a:xfrm>
            <a:off x="190500" y="1580821"/>
            <a:ext cx="2962633" cy="3949700"/>
          </a:xfrm>
          <a:prstGeom prst="rect">
            <a:avLst/>
          </a:prstGeom>
        </p:spPr>
      </p:pic>
    </p:spTree>
    <p:extLst>
      <p:ext uri="{BB962C8B-B14F-4D97-AF65-F5344CB8AC3E}">
        <p14:creationId xmlns:p14="http://schemas.microsoft.com/office/powerpoint/2010/main" val="4084383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a:xfrm>
            <a:off x="514350" y="1409700"/>
            <a:ext cx="8134350" cy="3924300"/>
          </a:xfrm>
        </p:spPr>
        <p:txBody>
          <a:bodyPr/>
          <a:lstStyle/>
          <a:p>
            <a:r>
              <a:rPr lang="en-US" sz="2800" dirty="0"/>
              <a:t>What happened on the days I didn’t walk?</a:t>
            </a:r>
          </a:p>
          <a:p>
            <a:r>
              <a:rPr lang="en-US" sz="2800" dirty="0"/>
              <a:t>Why did it drop more on some days?</a:t>
            </a:r>
          </a:p>
          <a:p>
            <a:r>
              <a:rPr lang="en-US" sz="2800" dirty="0"/>
              <a:t>Would it help if I walked every day?</a:t>
            </a:r>
          </a:p>
          <a:p>
            <a:r>
              <a:rPr lang="en-US" sz="2800" dirty="0"/>
              <a:t>Is after dinner the best time for me </a:t>
            </a:r>
          </a:p>
          <a:p>
            <a:pPr marL="0" indent="0">
              <a:buNone/>
            </a:pPr>
            <a:r>
              <a:rPr lang="en-US" sz="2800" dirty="0"/>
              <a:t>    to stick with my plan for walking?</a:t>
            </a:r>
          </a:p>
          <a:p>
            <a:r>
              <a:rPr lang="en-US" sz="2800" dirty="0"/>
              <a:t>If I can’t walk after dinner, is there</a:t>
            </a:r>
          </a:p>
          <a:p>
            <a:pPr marL="0" indent="0">
              <a:buNone/>
            </a:pPr>
            <a:r>
              <a:rPr lang="en-US" sz="2800" dirty="0"/>
              <a:t>   another time I can walk?</a:t>
            </a:r>
          </a:p>
          <a:p>
            <a:endParaRPr lang="en-US" dirty="0"/>
          </a:p>
        </p:txBody>
      </p:sp>
      <p:sp>
        <p:nvSpPr>
          <p:cNvPr id="4" name="TextBox 3">
            <a:extLst>
              <a:ext uri="{FF2B5EF4-FFF2-40B4-BE49-F238E27FC236}">
                <a16:creationId xmlns:a16="http://schemas.microsoft.com/office/drawing/2014/main" id="{32A2C67B-A530-162E-E99A-3A52B7954E72}"/>
              </a:ext>
            </a:extLst>
          </p:cNvPr>
          <p:cNvSpPr txBox="1"/>
          <p:nvPr/>
        </p:nvSpPr>
        <p:spPr>
          <a:xfrm>
            <a:off x="654050" y="5829300"/>
            <a:ext cx="9353550" cy="523220"/>
          </a:xfrm>
          <a:prstGeom prst="rect">
            <a:avLst/>
          </a:prstGeom>
          <a:noFill/>
        </p:spPr>
        <p:txBody>
          <a:bodyPr wrap="square" rtlCol="0">
            <a:spAutoFit/>
          </a:bodyPr>
          <a:lstStyle/>
          <a:p>
            <a:r>
              <a:rPr lang="en-US" sz="2800" dirty="0">
                <a:latin typeface="Calibri" panose="020F0502020204030204" pitchFamily="34" charset="0"/>
                <a:ea typeface="Calibri" panose="020F0502020204030204" pitchFamily="34" charset="0"/>
                <a:cs typeface="Calibri" panose="020F0502020204030204" pitchFamily="34" charset="0"/>
              </a:rPr>
              <a:t>How might Sam’s experiment impact his decisions?</a:t>
            </a:r>
          </a:p>
        </p:txBody>
      </p:sp>
      <p:pic>
        <p:nvPicPr>
          <p:cNvPr id="7" name="Picture 6" descr="Businessman raising a finger">
            <a:extLst>
              <a:ext uri="{FF2B5EF4-FFF2-40B4-BE49-F238E27FC236}">
                <a16:creationId xmlns:a16="http://schemas.microsoft.com/office/drawing/2014/main" id="{F64CB977-A027-3F6C-D7D5-FD447B8E8ACE}"/>
              </a:ext>
            </a:extLst>
          </p:cNvPr>
          <p:cNvPicPr>
            <a:picLocks noChangeAspect="1"/>
          </p:cNvPicPr>
          <p:nvPr/>
        </p:nvPicPr>
        <p:blipFill>
          <a:blip r:embed="rId3"/>
          <a:stretch>
            <a:fillRect/>
          </a:stretch>
        </p:blipFill>
        <p:spPr>
          <a:xfrm>
            <a:off x="7781069" y="1143000"/>
            <a:ext cx="1735262" cy="4584700"/>
          </a:xfrm>
          <a:prstGeom prst="rect">
            <a:avLst/>
          </a:prstGeom>
        </p:spPr>
      </p:pic>
    </p:spTree>
    <p:extLst>
      <p:ext uri="{BB962C8B-B14F-4D97-AF65-F5344CB8AC3E}">
        <p14:creationId xmlns:p14="http://schemas.microsoft.com/office/powerpoint/2010/main" val="215913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8233218F-EF19-44E4-8C34-684BC1E1739D}"/>
              </a:ext>
            </a:extLst>
          </p:cNvPr>
          <p:cNvSpPr>
            <a:spLocks noGrp="1"/>
          </p:cNvSpPr>
          <p:nvPr>
            <p:ph type="title"/>
          </p:nvPr>
        </p:nvSpPr>
        <p:spPr bwMode="auto">
          <a:solidFill>
            <a:srgbClr val="0070C0"/>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latin typeface="Century Gothic" panose="020B0502020202020204" pitchFamily="34" charset="0"/>
              </a:rPr>
              <a:t>The 5 M’s:</a:t>
            </a:r>
            <a:endParaRPr lang="en-US" altLang="en-US" dirty="0">
              <a:solidFill>
                <a:srgbClr val="FF0000"/>
              </a:solidFill>
              <a:latin typeface="Century Gothic" panose="020B0502020202020204" pitchFamily="34" charset="0"/>
            </a:endParaRPr>
          </a:p>
        </p:txBody>
      </p:sp>
      <p:sp>
        <p:nvSpPr>
          <p:cNvPr id="4" name="Rectangle 3">
            <a:extLst>
              <a:ext uri="{FF2B5EF4-FFF2-40B4-BE49-F238E27FC236}">
                <a16:creationId xmlns:a16="http://schemas.microsoft.com/office/drawing/2014/main" id="{1C1354C5-FADE-F349-BD8A-79F24769FD61}"/>
              </a:ext>
            </a:extLst>
          </p:cNvPr>
          <p:cNvSpPr/>
          <p:nvPr/>
        </p:nvSpPr>
        <p:spPr>
          <a:xfrm>
            <a:off x="3771900" y="1295400"/>
            <a:ext cx="2743200" cy="1447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45C04ED-6710-8248-94B5-BFF8E43B7B62}"/>
              </a:ext>
            </a:extLst>
          </p:cNvPr>
          <p:cNvSpPr/>
          <p:nvPr/>
        </p:nvSpPr>
        <p:spPr>
          <a:xfrm>
            <a:off x="723900" y="2514600"/>
            <a:ext cx="2667000" cy="1447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ED4168C-C0A4-434C-84A7-4BB4DBF0860A}"/>
              </a:ext>
            </a:extLst>
          </p:cNvPr>
          <p:cNvSpPr/>
          <p:nvPr/>
        </p:nvSpPr>
        <p:spPr>
          <a:xfrm>
            <a:off x="6896100" y="2362200"/>
            <a:ext cx="2895600" cy="1447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3460C1-F6DF-5749-A056-2ED0EF1346A5}"/>
              </a:ext>
            </a:extLst>
          </p:cNvPr>
          <p:cNvSpPr/>
          <p:nvPr/>
        </p:nvSpPr>
        <p:spPr>
          <a:xfrm>
            <a:off x="6896100" y="4800599"/>
            <a:ext cx="2971800" cy="16605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7510C2-3349-724A-ADD2-A9249F0C1C79}"/>
              </a:ext>
            </a:extLst>
          </p:cNvPr>
          <p:cNvSpPr/>
          <p:nvPr/>
        </p:nvSpPr>
        <p:spPr>
          <a:xfrm>
            <a:off x="723900" y="4800600"/>
            <a:ext cx="2743200" cy="144780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D0263A-D6A4-014E-A894-FACEC14CC653}"/>
              </a:ext>
            </a:extLst>
          </p:cNvPr>
          <p:cNvSpPr/>
          <p:nvPr/>
        </p:nvSpPr>
        <p:spPr>
          <a:xfrm>
            <a:off x="3848100" y="3657600"/>
            <a:ext cx="2743200" cy="1447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494DF4-995C-7A4D-8EE7-A44A4630A16B}"/>
              </a:ext>
            </a:extLst>
          </p:cNvPr>
          <p:cNvSpPr txBox="1"/>
          <p:nvPr/>
        </p:nvSpPr>
        <p:spPr>
          <a:xfrm>
            <a:off x="3924300" y="1524000"/>
            <a:ext cx="2438400" cy="830997"/>
          </a:xfrm>
          <a:prstGeom prst="rect">
            <a:avLst/>
          </a:prstGeom>
          <a:noFill/>
        </p:spPr>
        <p:txBody>
          <a:bodyPr wrap="square" rtlCol="0">
            <a:spAutoFit/>
          </a:bodyPr>
          <a:lstStyle/>
          <a:p>
            <a:pPr algn="ctr"/>
            <a:r>
              <a:rPr lang="en-US">
                <a:solidFill>
                  <a:schemeClr val="bg1"/>
                </a:solidFill>
              </a:rPr>
              <a:t>MEDICINES</a:t>
            </a:r>
          </a:p>
          <a:p>
            <a:pPr algn="ctr"/>
            <a:r>
              <a:rPr lang="en-US">
                <a:solidFill>
                  <a:schemeClr val="bg1"/>
                </a:solidFill>
              </a:rPr>
              <a:t> </a:t>
            </a:r>
            <a:r>
              <a:rPr lang="en-US" sz="2200">
                <a:solidFill>
                  <a:schemeClr val="bg1"/>
                </a:solidFill>
              </a:rPr>
              <a:t>(type, dose)</a:t>
            </a:r>
          </a:p>
        </p:txBody>
      </p:sp>
      <p:sp>
        <p:nvSpPr>
          <p:cNvPr id="13" name="TextBox 12">
            <a:extLst>
              <a:ext uri="{FF2B5EF4-FFF2-40B4-BE49-F238E27FC236}">
                <a16:creationId xmlns:a16="http://schemas.microsoft.com/office/drawing/2014/main" id="{22B441AA-C9D4-AF4C-812F-2F6DDABAE93F}"/>
              </a:ext>
            </a:extLst>
          </p:cNvPr>
          <p:cNvSpPr txBox="1"/>
          <p:nvPr/>
        </p:nvSpPr>
        <p:spPr>
          <a:xfrm>
            <a:off x="800100" y="2644479"/>
            <a:ext cx="2514600" cy="1138773"/>
          </a:xfrm>
          <a:prstGeom prst="rect">
            <a:avLst/>
          </a:prstGeom>
          <a:noFill/>
        </p:spPr>
        <p:txBody>
          <a:bodyPr wrap="square" rtlCol="0">
            <a:spAutoFit/>
          </a:bodyPr>
          <a:lstStyle/>
          <a:p>
            <a:pPr algn="ctr"/>
            <a:r>
              <a:rPr lang="en-US">
                <a:solidFill>
                  <a:schemeClr val="bg1"/>
                </a:solidFill>
              </a:rPr>
              <a:t>MOOD</a:t>
            </a:r>
          </a:p>
          <a:p>
            <a:pPr algn="ctr"/>
            <a:r>
              <a:rPr lang="en-US" sz="2200">
                <a:solidFill>
                  <a:schemeClr val="bg1"/>
                </a:solidFill>
              </a:rPr>
              <a:t> (emotional and physical stress)</a:t>
            </a:r>
          </a:p>
        </p:txBody>
      </p:sp>
      <p:sp>
        <p:nvSpPr>
          <p:cNvPr id="12" name="TextBox 11">
            <a:extLst>
              <a:ext uri="{FF2B5EF4-FFF2-40B4-BE49-F238E27FC236}">
                <a16:creationId xmlns:a16="http://schemas.microsoft.com/office/drawing/2014/main" id="{E522A91C-E2D4-804F-9B2A-2DD4D206D392}"/>
              </a:ext>
            </a:extLst>
          </p:cNvPr>
          <p:cNvSpPr txBox="1"/>
          <p:nvPr/>
        </p:nvSpPr>
        <p:spPr>
          <a:xfrm>
            <a:off x="7200900" y="2590800"/>
            <a:ext cx="2286000" cy="1138773"/>
          </a:xfrm>
          <a:prstGeom prst="rect">
            <a:avLst/>
          </a:prstGeom>
          <a:noFill/>
        </p:spPr>
        <p:txBody>
          <a:bodyPr wrap="square" rtlCol="0">
            <a:spAutoFit/>
          </a:bodyPr>
          <a:lstStyle/>
          <a:p>
            <a:pPr algn="ctr"/>
            <a:r>
              <a:rPr lang="en-US">
                <a:solidFill>
                  <a:schemeClr val="bg1"/>
                </a:solidFill>
              </a:rPr>
              <a:t>MOVEMENT </a:t>
            </a:r>
            <a:r>
              <a:rPr lang="en-US" sz="2200">
                <a:solidFill>
                  <a:schemeClr val="bg1"/>
                </a:solidFill>
              </a:rPr>
              <a:t>(physical activity, exercise)</a:t>
            </a:r>
          </a:p>
        </p:txBody>
      </p:sp>
      <p:sp>
        <p:nvSpPr>
          <p:cNvPr id="14" name="TextBox 13">
            <a:extLst>
              <a:ext uri="{FF2B5EF4-FFF2-40B4-BE49-F238E27FC236}">
                <a16:creationId xmlns:a16="http://schemas.microsoft.com/office/drawing/2014/main" id="{CDD4ACCC-0158-4548-918A-97E912444C73}"/>
              </a:ext>
            </a:extLst>
          </p:cNvPr>
          <p:cNvSpPr txBox="1"/>
          <p:nvPr/>
        </p:nvSpPr>
        <p:spPr>
          <a:xfrm>
            <a:off x="812866" y="4912585"/>
            <a:ext cx="2514600" cy="1169551"/>
          </a:xfrm>
          <a:prstGeom prst="rect">
            <a:avLst/>
          </a:prstGeom>
          <a:noFill/>
        </p:spPr>
        <p:txBody>
          <a:bodyPr wrap="square" rtlCol="0">
            <a:spAutoFit/>
          </a:bodyPr>
          <a:lstStyle/>
          <a:p>
            <a:pPr algn="ctr"/>
            <a:r>
              <a:rPr lang="en-US">
                <a:solidFill>
                  <a:schemeClr val="bg1"/>
                </a:solidFill>
              </a:rPr>
              <a:t>MEALS</a:t>
            </a:r>
          </a:p>
          <a:p>
            <a:pPr algn="ctr"/>
            <a:r>
              <a:rPr lang="en-US">
                <a:solidFill>
                  <a:schemeClr val="bg1"/>
                </a:solidFill>
              </a:rPr>
              <a:t> </a:t>
            </a:r>
            <a:r>
              <a:rPr lang="en-US" sz="2200">
                <a:solidFill>
                  <a:schemeClr val="bg1"/>
                </a:solidFill>
              </a:rPr>
              <a:t>(food, beverages. portions)</a:t>
            </a:r>
          </a:p>
        </p:txBody>
      </p:sp>
      <p:sp>
        <p:nvSpPr>
          <p:cNvPr id="15" name="TextBox 14">
            <a:extLst>
              <a:ext uri="{FF2B5EF4-FFF2-40B4-BE49-F238E27FC236}">
                <a16:creationId xmlns:a16="http://schemas.microsoft.com/office/drawing/2014/main" id="{DB8D9974-FB90-404E-8774-4DD5DA12753D}"/>
              </a:ext>
            </a:extLst>
          </p:cNvPr>
          <p:cNvSpPr txBox="1"/>
          <p:nvPr/>
        </p:nvSpPr>
        <p:spPr>
          <a:xfrm>
            <a:off x="7029450" y="4884747"/>
            <a:ext cx="2743200" cy="1508105"/>
          </a:xfrm>
          <a:prstGeom prst="rect">
            <a:avLst/>
          </a:prstGeom>
          <a:noFill/>
        </p:spPr>
        <p:txBody>
          <a:bodyPr wrap="square" rtlCol="0">
            <a:spAutoFit/>
          </a:bodyPr>
          <a:lstStyle/>
          <a:p>
            <a:pPr algn="ctr"/>
            <a:r>
              <a:rPr lang="en-US">
                <a:solidFill>
                  <a:schemeClr val="bg1"/>
                </a:solidFill>
              </a:rPr>
              <a:t>MINUTES</a:t>
            </a:r>
          </a:p>
          <a:p>
            <a:pPr algn="ctr"/>
            <a:r>
              <a:rPr lang="en-US">
                <a:solidFill>
                  <a:schemeClr val="bg1"/>
                </a:solidFill>
              </a:rPr>
              <a:t> </a:t>
            </a:r>
            <a:r>
              <a:rPr lang="en-US" sz="2200">
                <a:solidFill>
                  <a:schemeClr val="bg1"/>
                </a:solidFill>
              </a:rPr>
              <a:t>(Timing of medicines, meals, movement and monitoring)</a:t>
            </a:r>
          </a:p>
        </p:txBody>
      </p:sp>
      <p:sp>
        <p:nvSpPr>
          <p:cNvPr id="16" name="TextBox 15">
            <a:extLst>
              <a:ext uri="{FF2B5EF4-FFF2-40B4-BE49-F238E27FC236}">
                <a16:creationId xmlns:a16="http://schemas.microsoft.com/office/drawing/2014/main" id="{A54063B1-2B3D-BF49-AD78-63D74903EC0B}"/>
              </a:ext>
            </a:extLst>
          </p:cNvPr>
          <p:cNvSpPr txBox="1"/>
          <p:nvPr/>
        </p:nvSpPr>
        <p:spPr>
          <a:xfrm>
            <a:off x="3924300" y="3886200"/>
            <a:ext cx="2590800" cy="461665"/>
          </a:xfrm>
          <a:prstGeom prst="rect">
            <a:avLst/>
          </a:prstGeom>
          <a:noFill/>
        </p:spPr>
        <p:txBody>
          <a:bodyPr wrap="square" rtlCol="0">
            <a:spAutoFit/>
          </a:bodyPr>
          <a:lstStyle/>
          <a:p>
            <a:pPr algn="ctr"/>
            <a:r>
              <a:rPr lang="en-US" dirty="0">
                <a:solidFill>
                  <a:schemeClr val="bg1"/>
                </a:solidFill>
              </a:rPr>
              <a:t> Glucose number</a:t>
            </a:r>
          </a:p>
        </p:txBody>
      </p:sp>
      <p:cxnSp>
        <p:nvCxnSpPr>
          <p:cNvPr id="3" name="Straight Arrow Connector 2">
            <a:extLst>
              <a:ext uri="{FF2B5EF4-FFF2-40B4-BE49-F238E27FC236}">
                <a16:creationId xmlns:a16="http://schemas.microsoft.com/office/drawing/2014/main" id="{08ECAC68-5D59-BA4B-9F1E-497E6CEEF740}"/>
              </a:ext>
            </a:extLst>
          </p:cNvPr>
          <p:cNvCxnSpPr>
            <a:cxnSpLocks/>
          </p:cNvCxnSpPr>
          <p:nvPr/>
        </p:nvCxnSpPr>
        <p:spPr>
          <a:xfrm flipV="1">
            <a:off x="5143500" y="2819400"/>
            <a:ext cx="0" cy="762000"/>
          </a:xfrm>
          <a:prstGeom prst="straightConnector1">
            <a:avLst/>
          </a:prstGeom>
          <a:ln w="444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59774AC8-22D1-0E47-98C5-933846D9EE0A}"/>
              </a:ext>
            </a:extLst>
          </p:cNvPr>
          <p:cNvCxnSpPr>
            <a:cxnSpLocks/>
          </p:cNvCxnSpPr>
          <p:nvPr/>
        </p:nvCxnSpPr>
        <p:spPr>
          <a:xfrm flipH="1" flipV="1">
            <a:off x="2705100" y="4038600"/>
            <a:ext cx="1066800" cy="457200"/>
          </a:xfrm>
          <a:prstGeom prst="straightConnector1">
            <a:avLst/>
          </a:prstGeom>
          <a:ln w="444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3AD082F0-7CD0-8D40-B825-F297D87544F7}"/>
              </a:ext>
            </a:extLst>
          </p:cNvPr>
          <p:cNvCxnSpPr>
            <a:cxnSpLocks/>
          </p:cNvCxnSpPr>
          <p:nvPr/>
        </p:nvCxnSpPr>
        <p:spPr>
          <a:xfrm flipV="1">
            <a:off x="6667500" y="3886200"/>
            <a:ext cx="1371600" cy="533400"/>
          </a:xfrm>
          <a:prstGeom prst="straightConnector1">
            <a:avLst/>
          </a:prstGeom>
          <a:ln w="444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0991736A-F760-2548-80B0-0A40D210A2B8}"/>
              </a:ext>
            </a:extLst>
          </p:cNvPr>
          <p:cNvCxnSpPr>
            <a:cxnSpLocks/>
          </p:cNvCxnSpPr>
          <p:nvPr/>
        </p:nvCxnSpPr>
        <p:spPr>
          <a:xfrm flipV="1">
            <a:off x="3619500" y="5181600"/>
            <a:ext cx="914400" cy="609600"/>
          </a:xfrm>
          <a:prstGeom prst="straightConnector1">
            <a:avLst/>
          </a:prstGeom>
          <a:ln w="444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B7F406D4-7273-1741-953F-AF2F820D7F9D}"/>
              </a:ext>
            </a:extLst>
          </p:cNvPr>
          <p:cNvCxnSpPr>
            <a:cxnSpLocks/>
          </p:cNvCxnSpPr>
          <p:nvPr/>
        </p:nvCxnSpPr>
        <p:spPr>
          <a:xfrm flipH="1" flipV="1">
            <a:off x="5981700" y="5181600"/>
            <a:ext cx="838200" cy="457200"/>
          </a:xfrm>
          <a:prstGeom prst="straightConnector1">
            <a:avLst/>
          </a:prstGeom>
          <a:ln w="444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F7C1DD44-CACE-52F8-AE16-808857336B31}"/>
              </a:ext>
            </a:extLst>
          </p:cNvPr>
          <p:cNvPicPr>
            <a:picLocks noChangeAspect="1"/>
          </p:cNvPicPr>
          <p:nvPr/>
        </p:nvPicPr>
        <p:blipFill rotWithShape="1">
          <a:blip r:embed="rId3"/>
          <a:srcRect l="21591" t="1749" r="32954" b="4821"/>
          <a:stretch/>
        </p:blipFill>
        <p:spPr>
          <a:xfrm>
            <a:off x="4737166" y="4347865"/>
            <a:ext cx="1037903" cy="1929162"/>
          </a:xfrm>
          <a:prstGeom prst="rect">
            <a:avLst/>
          </a:prstGeom>
        </p:spPr>
      </p:pic>
    </p:spTree>
    <p:extLst>
      <p:ext uri="{BB962C8B-B14F-4D97-AF65-F5344CB8AC3E}">
        <p14:creationId xmlns:p14="http://schemas.microsoft.com/office/powerpoint/2010/main" val="240471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311" y="228600"/>
            <a:ext cx="9258300" cy="1371600"/>
          </a:xfrm>
        </p:spPr>
        <p:txBody>
          <a:bodyPr>
            <a:normAutofit fontScale="90000"/>
          </a:bodyPr>
          <a:lstStyle/>
          <a:p>
            <a:r>
              <a:rPr lang="en-US" u="sng" dirty="0"/>
              <a:t>Example 2</a:t>
            </a:r>
            <a:br>
              <a:rPr lang="en-US" dirty="0"/>
            </a:br>
            <a:r>
              <a:rPr lang="en-US" dirty="0"/>
              <a:t>Sonya’s experiment: Breakfast</a:t>
            </a:r>
          </a:p>
        </p:txBody>
      </p:sp>
      <p:sp>
        <p:nvSpPr>
          <p:cNvPr id="3" name="Content Placeholder 2"/>
          <p:cNvSpPr>
            <a:spLocks noGrp="1"/>
          </p:cNvSpPr>
          <p:nvPr>
            <p:ph idx="1"/>
          </p:nvPr>
        </p:nvSpPr>
        <p:spPr>
          <a:xfrm>
            <a:off x="499311" y="1943100"/>
            <a:ext cx="6604000" cy="4038600"/>
          </a:xfrm>
        </p:spPr>
        <p:txBody>
          <a:bodyPr/>
          <a:lstStyle/>
          <a:p>
            <a:r>
              <a:rPr lang="en-US" dirty="0"/>
              <a:t>Prior to T2D, stopped for a bagel or pastry for breakfast on her way to work</a:t>
            </a:r>
          </a:p>
          <a:p>
            <a:r>
              <a:rPr lang="en-US" dirty="0"/>
              <a:t>Now trying some different breakfast foods and wonders how they affect her glucose and morning routine </a:t>
            </a:r>
          </a:p>
          <a:p>
            <a:endParaRPr lang="en-US" dirty="0"/>
          </a:p>
        </p:txBody>
      </p:sp>
      <p:pic>
        <p:nvPicPr>
          <p:cNvPr id="4" name="Content Placeholder 4">
            <a:extLst>
              <a:ext uri="{FF2B5EF4-FFF2-40B4-BE49-F238E27FC236}">
                <a16:creationId xmlns:a16="http://schemas.microsoft.com/office/drawing/2014/main" id="{DD6C322B-E0B9-8E23-54A4-4DF07B591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350" y="2184400"/>
            <a:ext cx="1975961" cy="2744268"/>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621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3"/>
          <p:cNvSpPr>
            <a:spLocks noGrp="1" noChangeArrowheads="1"/>
          </p:cNvSpPr>
          <p:nvPr>
            <p:ph type="title" idx="4294967295"/>
          </p:nvPr>
        </p:nvSpPr>
        <p:spPr>
          <a:xfrm>
            <a:off x="190500" y="139720"/>
            <a:ext cx="9829800" cy="1143000"/>
          </a:xfrm>
          <a:prstGeom prst="rect">
            <a:avLst/>
          </a:prstGeom>
        </p:spPr>
        <p:txBody>
          <a:bodyPr lIns="91438" tIns="45716" rIns="91438" bIns="45716" anchor="b"/>
          <a:lstStyle/>
          <a:p>
            <a:pPr algn="l">
              <a:defRPr/>
            </a:pPr>
            <a:r>
              <a:rPr lang="en-GB" sz="3400" dirty="0">
                <a:cs typeface="Century Gothic"/>
              </a:rPr>
              <a:t>My Experiment: </a:t>
            </a:r>
            <a:r>
              <a:rPr lang="en-GB" sz="3400" u="sng" dirty="0">
                <a:cs typeface="Century Gothic"/>
              </a:rPr>
              <a:t>How does breakfast affect my glucose?</a:t>
            </a:r>
          </a:p>
        </p:txBody>
      </p:sp>
      <p:sp>
        <p:nvSpPr>
          <p:cNvPr id="37" name="TextBox 36"/>
          <p:cNvSpPr txBox="1"/>
          <p:nvPr/>
        </p:nvSpPr>
        <p:spPr bwMode="auto">
          <a:xfrm>
            <a:off x="3883378" y="1819276"/>
            <a:ext cx="341760" cy="430887"/>
          </a:xfrm>
          <a:prstGeom prst="rect">
            <a:avLst/>
          </a:prstGeom>
          <a:noFill/>
        </p:spPr>
        <p:txBody>
          <a:bodyPr wrap="none">
            <a:spAutoFit/>
          </a:bodyPr>
          <a:lstStyle/>
          <a:p>
            <a:pPr>
              <a:defRPr/>
            </a:pPr>
            <a:r>
              <a:rPr lang="en-US" sz="2200">
                <a:solidFill>
                  <a:srgbClr val="000000"/>
                </a:solidFill>
                <a:latin typeface="+mj-lt"/>
                <a:ea typeface="+mn-ea"/>
              </a:rPr>
              <a:t>1</a:t>
            </a:r>
          </a:p>
        </p:txBody>
      </p:sp>
      <p:sp>
        <p:nvSpPr>
          <p:cNvPr id="104455" name="Rounded Rectangle 71"/>
          <p:cNvSpPr>
            <a:spLocks noChangeArrowheads="1"/>
          </p:cNvSpPr>
          <p:nvPr/>
        </p:nvSpPr>
        <p:spPr bwMode="auto">
          <a:xfrm>
            <a:off x="785783" y="1600201"/>
            <a:ext cx="2528918" cy="3886200"/>
          </a:xfrm>
          <a:prstGeom prst="roundRect">
            <a:avLst>
              <a:gd name="adj" fmla="val 11699"/>
            </a:avLst>
          </a:prstGeom>
          <a:solidFill>
            <a:schemeClr val="bg1"/>
          </a:solidFill>
          <a:ln w="28575">
            <a:solidFill>
              <a:schemeClr val="tx1"/>
            </a:solidFill>
            <a:round/>
            <a:headEnd/>
            <a:tailEnd/>
          </a:ln>
        </p:spPr>
        <p:txBody>
          <a:bodyPr/>
          <a:lstStyle/>
          <a:p>
            <a:pPr eaLnBrk="1" hangingPunct="1"/>
            <a:endParaRPr lang="en-US" sz="1000">
              <a:solidFill>
                <a:schemeClr val="bg1"/>
              </a:solidFill>
              <a:latin typeface="+mj-lt"/>
              <a:cs typeface="Arial" charset="0"/>
            </a:endParaRPr>
          </a:p>
        </p:txBody>
      </p:sp>
      <p:sp>
        <p:nvSpPr>
          <p:cNvPr id="124937" name="TextBox 73"/>
          <p:cNvSpPr txBox="1">
            <a:spLocks noChangeArrowheads="1"/>
          </p:cNvSpPr>
          <p:nvPr/>
        </p:nvSpPr>
        <p:spPr bwMode="auto">
          <a:xfrm>
            <a:off x="723900" y="1752600"/>
            <a:ext cx="2528917"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a:defRPr/>
            </a:pPr>
            <a:r>
              <a:rPr lang="en-US" dirty="0">
                <a:solidFill>
                  <a:srgbClr val="FFFFFF"/>
                </a:solidFill>
                <a:latin typeface="+mj-lt"/>
                <a:cs typeface="Arial" charset="0"/>
              </a:rPr>
              <a:t> </a:t>
            </a:r>
            <a:r>
              <a:rPr lang="en-US" b="1" dirty="0">
                <a:solidFill>
                  <a:srgbClr val="FFFFFF"/>
                </a:solidFill>
                <a:latin typeface="Century Gothic"/>
                <a:ea typeface="MS PGothic" panose="020B0600070205080204" pitchFamily="34" charset="-128"/>
                <a:cs typeface="Arial" charset="0"/>
              </a:rPr>
              <a:t>My experiment details: </a:t>
            </a:r>
          </a:p>
          <a:p>
            <a:pPr lvl="0" algn="ctr">
              <a:defRPr/>
            </a:pPr>
            <a:r>
              <a:rPr lang="en-US" b="1" dirty="0">
                <a:solidFill>
                  <a:srgbClr val="FFFFFF"/>
                </a:solidFill>
                <a:latin typeface="Century Gothic"/>
                <a:ea typeface="MS PGothic" panose="020B0600070205080204" pitchFamily="34" charset="-128"/>
                <a:cs typeface="Arial" charset="0"/>
              </a:rPr>
              <a:t>_______________</a:t>
            </a:r>
          </a:p>
          <a:p>
            <a:pPr lvl="0" algn="ctr">
              <a:defRPr/>
            </a:pPr>
            <a:r>
              <a:rPr lang="en-US" b="1" dirty="0">
                <a:solidFill>
                  <a:srgbClr val="FFFFFF"/>
                </a:solidFill>
                <a:latin typeface="Century Gothic"/>
                <a:ea typeface="MS PGothic" panose="020B0600070205080204" pitchFamily="34" charset="-128"/>
                <a:cs typeface="Arial" charset="0"/>
              </a:rPr>
              <a:t>For 6 days write</a:t>
            </a:r>
          </a:p>
          <a:p>
            <a:pPr lvl="0" algn="ctr">
              <a:defRPr/>
            </a:pPr>
            <a:r>
              <a:rPr lang="en-US" b="1" dirty="0">
                <a:solidFill>
                  <a:srgbClr val="FFFFFF"/>
                </a:solidFill>
                <a:latin typeface="Century Gothic"/>
                <a:ea typeface="MS PGothic" panose="020B0600070205080204" pitchFamily="34" charset="-128"/>
                <a:cs typeface="Arial" charset="0"/>
              </a:rPr>
              <a:t>down # before breakfast and</a:t>
            </a:r>
          </a:p>
          <a:p>
            <a:pPr lvl="0" algn="ctr">
              <a:defRPr/>
            </a:pPr>
            <a:r>
              <a:rPr lang="en-US" b="1" dirty="0">
                <a:solidFill>
                  <a:srgbClr val="FFFFFF"/>
                </a:solidFill>
                <a:latin typeface="Century Gothic"/>
                <a:ea typeface="MS PGothic" panose="020B0600070205080204" pitchFamily="34" charset="-128"/>
                <a:cs typeface="Arial" charset="0"/>
              </a:rPr>
              <a:t>2 hours after</a:t>
            </a:r>
          </a:p>
          <a:p>
            <a:pPr lvl="0" algn="ctr">
              <a:defRPr/>
            </a:pPr>
            <a:r>
              <a:rPr lang="en-US" b="1" dirty="0">
                <a:solidFill>
                  <a:srgbClr val="FFFFFF"/>
                </a:solidFill>
                <a:latin typeface="Century Gothic"/>
                <a:ea typeface="MS PGothic" panose="020B0600070205080204" pitchFamily="34" charset="-128"/>
                <a:cs typeface="Arial" charset="0"/>
              </a:rPr>
              <a:t>______________</a:t>
            </a:r>
          </a:p>
          <a:p>
            <a:pPr lvl="0" algn="ctr">
              <a:defRPr/>
            </a:pPr>
            <a:r>
              <a:rPr lang="en-US" b="1" dirty="0">
                <a:solidFill>
                  <a:srgbClr val="FFFFFF"/>
                </a:solidFill>
                <a:latin typeface="Century Gothic"/>
                <a:ea typeface="MS PGothic" panose="020B0600070205080204" pitchFamily="34" charset="-128"/>
                <a:cs typeface="Arial" charset="0"/>
              </a:rPr>
              <a:t>3 days bagel</a:t>
            </a:r>
          </a:p>
          <a:p>
            <a:pPr lvl="0" algn="ctr">
              <a:defRPr/>
            </a:pPr>
            <a:r>
              <a:rPr lang="en-US" b="1" dirty="0">
                <a:solidFill>
                  <a:srgbClr val="FFFFFF"/>
                </a:solidFill>
                <a:latin typeface="Century Gothic"/>
                <a:ea typeface="MS PGothic" panose="020B0600070205080204" pitchFamily="34" charset="-128"/>
                <a:cs typeface="Arial" charset="0"/>
              </a:rPr>
              <a:t>3 days eggs_</a:t>
            </a:r>
          </a:p>
        </p:txBody>
      </p:sp>
      <p:sp>
        <p:nvSpPr>
          <p:cNvPr id="104458" name="Rounded Rectangle 74"/>
          <p:cNvSpPr>
            <a:spLocks noChangeArrowheads="1"/>
          </p:cNvSpPr>
          <p:nvPr/>
        </p:nvSpPr>
        <p:spPr bwMode="auto">
          <a:xfrm>
            <a:off x="393701" y="6133119"/>
            <a:ext cx="9474198" cy="710128"/>
          </a:xfrm>
          <a:prstGeom prst="roundRect">
            <a:avLst>
              <a:gd name="adj" fmla="val 13491"/>
            </a:avLst>
          </a:prstGeom>
          <a:solidFill>
            <a:schemeClr val="bg1"/>
          </a:solidFill>
          <a:ln w="28575">
            <a:solidFill>
              <a:schemeClr val="tx1"/>
            </a:solidFill>
            <a:round/>
            <a:headEnd/>
            <a:tailEnd/>
          </a:ln>
        </p:spPr>
        <p:txBody>
          <a:bodyPr/>
          <a:lstStyle/>
          <a:p>
            <a:pPr eaLnBrk="1" hangingPunct="1"/>
            <a:endParaRPr lang="en-US" sz="1000">
              <a:solidFill>
                <a:schemeClr val="bg1"/>
              </a:solidFill>
              <a:latin typeface="+mj-lt"/>
              <a:cs typeface="Arial" charset="0"/>
            </a:endParaRPr>
          </a:p>
        </p:txBody>
      </p:sp>
      <p:sp>
        <p:nvSpPr>
          <p:cNvPr id="104459" name="TextBox 75"/>
          <p:cNvSpPr txBox="1">
            <a:spLocks noChangeArrowheads="1"/>
          </p:cNvSpPr>
          <p:nvPr/>
        </p:nvSpPr>
        <p:spPr bwMode="auto">
          <a:xfrm>
            <a:off x="723900" y="6210449"/>
            <a:ext cx="956309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dirty="0">
                <a:solidFill>
                  <a:srgbClr val="FFFFFF"/>
                </a:solidFill>
                <a:latin typeface="+mj-lt"/>
                <a:cs typeface="Arial" charset="0"/>
              </a:rPr>
              <a:t>My A-Ha </a:t>
            </a:r>
            <a:r>
              <a:rPr lang="en-US" sz="2000" dirty="0">
                <a:latin typeface="+mj-lt"/>
                <a:cs typeface="Arial" charset="0"/>
              </a:rPr>
              <a:t>I had no idea! My choices really raised my glucose   </a:t>
            </a:r>
          </a:p>
        </p:txBody>
      </p:sp>
      <p:graphicFrame>
        <p:nvGraphicFramePr>
          <p:cNvPr id="3" name="Table 2"/>
          <p:cNvGraphicFramePr>
            <a:graphicFrameLocks noGrp="1"/>
          </p:cNvGraphicFramePr>
          <p:nvPr/>
        </p:nvGraphicFramePr>
        <p:xfrm>
          <a:off x="3528983" y="1600202"/>
          <a:ext cx="6338916" cy="4163584"/>
        </p:xfrm>
        <a:graphic>
          <a:graphicData uri="http://schemas.openxmlformats.org/drawingml/2006/table">
            <a:tbl>
              <a:tblPr firstRow="1" bandRow="1">
                <a:tableStyleId>{5C22544A-7EE6-4342-B048-85BDC9FD1C3A}</a:tableStyleId>
              </a:tblPr>
              <a:tblGrid>
                <a:gridCol w="1584729">
                  <a:extLst>
                    <a:ext uri="{9D8B030D-6E8A-4147-A177-3AD203B41FA5}">
                      <a16:colId xmlns:a16="http://schemas.microsoft.com/office/drawing/2014/main" val="2952018443"/>
                    </a:ext>
                  </a:extLst>
                </a:gridCol>
                <a:gridCol w="1584729">
                  <a:extLst>
                    <a:ext uri="{9D8B030D-6E8A-4147-A177-3AD203B41FA5}">
                      <a16:colId xmlns:a16="http://schemas.microsoft.com/office/drawing/2014/main" val="3847399514"/>
                    </a:ext>
                  </a:extLst>
                </a:gridCol>
                <a:gridCol w="1340659">
                  <a:extLst>
                    <a:ext uri="{9D8B030D-6E8A-4147-A177-3AD203B41FA5}">
                      <a16:colId xmlns:a16="http://schemas.microsoft.com/office/drawing/2014/main" val="1745822051"/>
                    </a:ext>
                  </a:extLst>
                </a:gridCol>
                <a:gridCol w="1828799">
                  <a:extLst>
                    <a:ext uri="{9D8B030D-6E8A-4147-A177-3AD203B41FA5}">
                      <a16:colId xmlns:a16="http://schemas.microsoft.com/office/drawing/2014/main" val="3660207971"/>
                    </a:ext>
                  </a:extLst>
                </a:gridCol>
              </a:tblGrid>
              <a:tr h="952961">
                <a:tc>
                  <a:txBody>
                    <a:bodyPr/>
                    <a:lstStyle/>
                    <a:p>
                      <a:pPr algn="ctr"/>
                      <a:r>
                        <a:rPr lang="en-GB" sz="2000">
                          <a:latin typeface="+mj-lt"/>
                        </a:rPr>
                        <a:t>Day</a:t>
                      </a:r>
                      <a:endParaRPr lang="en-US" sz="2000">
                        <a:latin typeface="+mj-lt"/>
                      </a:endParaRPr>
                    </a:p>
                  </a:txBody>
                  <a:tcPr/>
                </a:tc>
                <a:tc>
                  <a:txBody>
                    <a:bodyPr/>
                    <a:lstStyle/>
                    <a:p>
                      <a:pPr algn="ctr"/>
                      <a:r>
                        <a:rPr lang="en-GB" sz="2000">
                          <a:latin typeface="+mj-lt"/>
                        </a:rPr>
                        <a:t>Before</a:t>
                      </a:r>
                      <a:endParaRPr lang="en-US" sz="2000">
                        <a:latin typeface="+mj-lt"/>
                      </a:endParaRPr>
                    </a:p>
                  </a:txBody>
                  <a:tcPr/>
                </a:tc>
                <a:tc>
                  <a:txBody>
                    <a:bodyPr/>
                    <a:lstStyle/>
                    <a:p>
                      <a:pPr algn="ctr"/>
                      <a:r>
                        <a:rPr lang="en-GB" sz="2000">
                          <a:latin typeface="+mj-lt"/>
                        </a:rPr>
                        <a:t>After</a:t>
                      </a:r>
                      <a:endParaRPr lang="en-US" sz="2000">
                        <a:latin typeface="+mj-lt"/>
                      </a:endParaRPr>
                    </a:p>
                  </a:txBody>
                  <a:tcPr/>
                </a:tc>
                <a:tc>
                  <a:txBody>
                    <a:bodyPr/>
                    <a:lstStyle/>
                    <a:p>
                      <a:pPr algn="ctr"/>
                      <a:r>
                        <a:rPr lang="en-GB" sz="2000">
                          <a:latin typeface="+mj-lt"/>
                        </a:rPr>
                        <a:t>Insight?</a:t>
                      </a:r>
                      <a:endParaRPr lang="en-US" sz="2000">
                        <a:latin typeface="+mj-lt"/>
                      </a:endParaRPr>
                    </a:p>
                  </a:txBody>
                  <a:tcPr/>
                </a:tc>
                <a:extLst>
                  <a:ext uri="{0D108BD9-81ED-4DB2-BD59-A6C34878D82A}">
                    <a16:rowId xmlns:a16="http://schemas.microsoft.com/office/drawing/2014/main" val="732479414"/>
                  </a:ext>
                </a:extLst>
              </a:tr>
              <a:tr h="375409">
                <a:tc>
                  <a:txBody>
                    <a:bodyPr/>
                    <a:lstStyle/>
                    <a:p>
                      <a:pPr algn="ctr"/>
                      <a:r>
                        <a:rPr lang="en-GB" sz="2000" b="1">
                          <a:latin typeface="+mj-lt"/>
                        </a:rPr>
                        <a:t>1</a:t>
                      </a:r>
                      <a:endParaRPr lang="en-US" sz="2000" b="1">
                        <a:latin typeface="+mj-lt"/>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a:solidFill>
                            <a:srgbClr val="000000"/>
                          </a:solidFill>
                          <a:latin typeface="+mj-lt"/>
                          <a:ea typeface="+mn-ea"/>
                          <a:cs typeface="+mn-cs"/>
                        </a:rPr>
                        <a:t>95</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a:solidFill>
                            <a:srgbClr val="000000"/>
                          </a:solidFill>
                          <a:latin typeface="+mj-lt"/>
                          <a:ea typeface="+mn-ea"/>
                          <a:cs typeface="+mn-cs"/>
                        </a:rPr>
                        <a:t>130</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a:solidFill>
                            <a:srgbClr val="000000"/>
                          </a:solidFill>
                          <a:latin typeface="+mj-lt"/>
                          <a:ea typeface="+mn-ea"/>
                          <a:cs typeface="+mn-cs"/>
                        </a:rPr>
                        <a:t>+35 bagel</a:t>
                      </a:r>
                    </a:p>
                  </a:txBody>
                  <a:tcPr/>
                </a:tc>
                <a:extLst>
                  <a:ext uri="{0D108BD9-81ED-4DB2-BD59-A6C34878D82A}">
                    <a16:rowId xmlns:a16="http://schemas.microsoft.com/office/drawing/2014/main" val="2757441842"/>
                  </a:ext>
                </a:extLst>
              </a:tr>
              <a:tr h="375409">
                <a:tc>
                  <a:txBody>
                    <a:bodyPr/>
                    <a:lstStyle/>
                    <a:p>
                      <a:pPr algn="ctr"/>
                      <a:r>
                        <a:rPr lang="en-GB" sz="2000" b="1">
                          <a:latin typeface="+mj-lt"/>
                        </a:rPr>
                        <a:t>2</a:t>
                      </a:r>
                      <a:endParaRPr lang="en-US" sz="2000" b="1">
                        <a:latin typeface="+mj-lt"/>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a:solidFill>
                            <a:srgbClr val="000000"/>
                          </a:solidFill>
                          <a:latin typeface="+mj-lt"/>
                          <a:ea typeface="+mn-ea"/>
                          <a:cs typeface="+mn-cs"/>
                        </a:rPr>
                        <a:t>109</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a:solidFill>
                            <a:srgbClr val="000000"/>
                          </a:solidFill>
                          <a:latin typeface="+mj-lt"/>
                          <a:ea typeface="+mn-ea"/>
                          <a:cs typeface="+mn-cs"/>
                        </a:rPr>
                        <a:t>145</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a:solidFill>
                            <a:srgbClr val="000000"/>
                          </a:solidFill>
                          <a:latin typeface="+mj-lt"/>
                          <a:ea typeface="+mn-ea"/>
                          <a:cs typeface="+mn-cs"/>
                        </a:rPr>
                        <a:t>+36 bagel</a:t>
                      </a:r>
                    </a:p>
                  </a:txBody>
                  <a:tcPr/>
                </a:tc>
                <a:extLst>
                  <a:ext uri="{0D108BD9-81ED-4DB2-BD59-A6C34878D82A}">
                    <a16:rowId xmlns:a16="http://schemas.microsoft.com/office/drawing/2014/main" val="2786159643"/>
                  </a:ext>
                </a:extLst>
              </a:tr>
              <a:tr h="375409">
                <a:tc>
                  <a:txBody>
                    <a:bodyPr/>
                    <a:lstStyle/>
                    <a:p>
                      <a:pPr algn="ctr"/>
                      <a:r>
                        <a:rPr lang="en-GB" sz="2000" b="1">
                          <a:latin typeface="+mj-lt"/>
                        </a:rPr>
                        <a:t>3</a:t>
                      </a:r>
                      <a:endParaRPr lang="en-US" sz="2000" b="1">
                        <a:latin typeface="+mj-lt"/>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a:solidFill>
                            <a:srgbClr val="000000"/>
                          </a:solidFill>
                          <a:latin typeface="+mj-lt"/>
                          <a:ea typeface="+mn-ea"/>
                          <a:cs typeface="+mn-cs"/>
                        </a:rPr>
                        <a:t>127</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a:solidFill>
                            <a:srgbClr val="000000"/>
                          </a:solidFill>
                          <a:latin typeface="+mj-lt"/>
                          <a:ea typeface="+mn-ea"/>
                          <a:cs typeface="+mn-cs"/>
                        </a:rPr>
                        <a:t>208</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dirty="0">
                          <a:solidFill>
                            <a:srgbClr val="000000"/>
                          </a:solidFill>
                          <a:latin typeface="+mj-lt"/>
                          <a:ea typeface="+mn-ea"/>
                          <a:cs typeface="+mn-cs"/>
                        </a:rPr>
                        <a:t>+71 bagel</a:t>
                      </a:r>
                    </a:p>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baseline="0" dirty="0">
                          <a:solidFill>
                            <a:srgbClr val="000000"/>
                          </a:solidFill>
                          <a:latin typeface="+mj-lt"/>
                          <a:ea typeface="+mn-ea"/>
                          <a:cs typeface="+mn-cs"/>
                        </a:rPr>
                        <a:t> and </a:t>
                      </a:r>
                      <a:r>
                        <a:rPr lang="en-US" sz="2000" b="1" kern="1200" dirty="0">
                          <a:solidFill>
                            <a:srgbClr val="000000"/>
                          </a:solidFill>
                          <a:latin typeface="+mj-lt"/>
                          <a:ea typeface="+mn-ea"/>
                          <a:cs typeface="+mn-cs"/>
                        </a:rPr>
                        <a:t>juice</a:t>
                      </a:r>
                    </a:p>
                  </a:txBody>
                  <a:tcPr/>
                </a:tc>
                <a:extLst>
                  <a:ext uri="{0D108BD9-81ED-4DB2-BD59-A6C34878D82A}">
                    <a16:rowId xmlns:a16="http://schemas.microsoft.com/office/drawing/2014/main" val="248375168"/>
                  </a:ext>
                </a:extLst>
              </a:tr>
              <a:tr h="375409">
                <a:tc>
                  <a:txBody>
                    <a:bodyPr/>
                    <a:lstStyle/>
                    <a:p>
                      <a:pPr algn="ctr"/>
                      <a:r>
                        <a:rPr lang="en-GB" sz="2000" b="1">
                          <a:latin typeface="+mj-lt"/>
                        </a:rPr>
                        <a:t>4</a:t>
                      </a:r>
                      <a:endParaRPr lang="en-US" sz="2000" b="1">
                        <a:latin typeface="+mj-lt"/>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2000" b="1" kern="1200">
                        <a:solidFill>
                          <a:srgbClr val="000000"/>
                        </a:solidFill>
                        <a:latin typeface="+mj-lt"/>
                        <a:ea typeface="+mn-ea"/>
                        <a:cs typeface="+mn-cs"/>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2000" b="1" kern="1200">
                        <a:solidFill>
                          <a:srgbClr val="000000"/>
                        </a:solidFill>
                        <a:latin typeface="+mj-lt"/>
                        <a:ea typeface="+mn-ea"/>
                        <a:cs typeface="+mn-cs"/>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2000" b="1" kern="1200">
                        <a:solidFill>
                          <a:srgbClr val="000000"/>
                        </a:solidFill>
                        <a:latin typeface="+mj-lt"/>
                        <a:ea typeface="+mn-ea"/>
                        <a:cs typeface="+mn-cs"/>
                      </a:endParaRPr>
                    </a:p>
                  </a:txBody>
                  <a:tcPr/>
                </a:tc>
                <a:extLst>
                  <a:ext uri="{0D108BD9-81ED-4DB2-BD59-A6C34878D82A}">
                    <a16:rowId xmlns:a16="http://schemas.microsoft.com/office/drawing/2014/main" val="2839931432"/>
                  </a:ext>
                </a:extLst>
              </a:tr>
              <a:tr h="375409">
                <a:tc>
                  <a:txBody>
                    <a:bodyPr/>
                    <a:lstStyle/>
                    <a:p>
                      <a:pPr algn="ctr"/>
                      <a:r>
                        <a:rPr lang="en-GB" sz="2000" b="1">
                          <a:latin typeface="+mj-lt"/>
                        </a:rPr>
                        <a:t>5</a:t>
                      </a:r>
                      <a:endParaRPr lang="en-US" sz="2000" b="1">
                        <a:latin typeface="+mj-lt"/>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a:solidFill>
                            <a:srgbClr val="000000"/>
                          </a:solidFill>
                          <a:latin typeface="+mj-lt"/>
                          <a:ea typeface="+mn-ea"/>
                          <a:cs typeface="+mn-cs"/>
                        </a:rPr>
                        <a:t>99</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a:solidFill>
                            <a:srgbClr val="000000"/>
                          </a:solidFill>
                          <a:latin typeface="+mj-lt"/>
                          <a:ea typeface="+mn-ea"/>
                          <a:cs typeface="+mn-cs"/>
                        </a:rPr>
                        <a:t>103</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a:solidFill>
                            <a:srgbClr val="000000"/>
                          </a:solidFill>
                          <a:latin typeface="+mj-lt"/>
                          <a:ea typeface="+mn-ea"/>
                          <a:cs typeface="+mn-cs"/>
                        </a:rPr>
                        <a:t>+4 eggs</a:t>
                      </a:r>
                    </a:p>
                  </a:txBody>
                  <a:tcPr/>
                </a:tc>
                <a:extLst>
                  <a:ext uri="{0D108BD9-81ED-4DB2-BD59-A6C34878D82A}">
                    <a16:rowId xmlns:a16="http://schemas.microsoft.com/office/drawing/2014/main" val="4281251942"/>
                  </a:ext>
                </a:extLst>
              </a:tr>
              <a:tr h="375409">
                <a:tc>
                  <a:txBody>
                    <a:bodyPr/>
                    <a:lstStyle/>
                    <a:p>
                      <a:pPr algn="ctr"/>
                      <a:r>
                        <a:rPr lang="en-GB" sz="2000" b="1">
                          <a:latin typeface="+mj-lt"/>
                        </a:rPr>
                        <a:t>6</a:t>
                      </a:r>
                      <a:endParaRPr lang="en-US" sz="2000" b="1">
                        <a:latin typeface="+mj-lt"/>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a:solidFill>
                            <a:srgbClr val="000000"/>
                          </a:solidFill>
                          <a:latin typeface="+mj-lt"/>
                          <a:ea typeface="+mn-ea"/>
                          <a:cs typeface="+mn-cs"/>
                        </a:rPr>
                        <a:t>135</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a:solidFill>
                            <a:srgbClr val="000000"/>
                          </a:solidFill>
                          <a:latin typeface="+mj-lt"/>
                          <a:ea typeface="+mn-ea"/>
                          <a:cs typeface="+mn-cs"/>
                        </a:rPr>
                        <a:t>136</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a:solidFill>
                            <a:srgbClr val="000000"/>
                          </a:solidFill>
                          <a:latin typeface="+mj-lt"/>
                          <a:ea typeface="+mn-ea"/>
                          <a:cs typeface="+mn-cs"/>
                        </a:rPr>
                        <a:t>+1 eggs</a:t>
                      </a:r>
                    </a:p>
                  </a:txBody>
                  <a:tcPr/>
                </a:tc>
                <a:extLst>
                  <a:ext uri="{0D108BD9-81ED-4DB2-BD59-A6C34878D82A}">
                    <a16:rowId xmlns:a16="http://schemas.microsoft.com/office/drawing/2014/main" val="2517722163"/>
                  </a:ext>
                </a:extLst>
              </a:tr>
              <a:tr h="528383">
                <a:tc>
                  <a:txBody>
                    <a:bodyPr/>
                    <a:lstStyle/>
                    <a:p>
                      <a:pPr algn="ctr"/>
                      <a:r>
                        <a:rPr lang="en-GB" sz="2000" b="1">
                          <a:latin typeface="+mj-lt"/>
                        </a:rPr>
                        <a:t>7</a:t>
                      </a:r>
                      <a:endParaRPr lang="en-US" sz="2000" b="1">
                        <a:latin typeface="+mj-lt"/>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a:solidFill>
                            <a:srgbClr val="000000"/>
                          </a:solidFill>
                          <a:latin typeface="+mj-lt"/>
                          <a:ea typeface="+mn-ea"/>
                          <a:cs typeface="+mn-cs"/>
                        </a:rPr>
                        <a:t>128</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a:solidFill>
                            <a:srgbClr val="000000"/>
                          </a:solidFill>
                          <a:latin typeface="+mj-lt"/>
                          <a:ea typeface="+mn-ea"/>
                          <a:cs typeface="+mn-cs"/>
                        </a:rPr>
                        <a:t>132</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kern="1200" dirty="0">
                          <a:solidFill>
                            <a:schemeClr val="bg1"/>
                          </a:solidFill>
                          <a:latin typeface="+mj-lt"/>
                          <a:ea typeface="+mn-ea"/>
                          <a:cs typeface="+mn-cs"/>
                        </a:rPr>
                        <a:t>+4 eggs</a:t>
                      </a:r>
                    </a:p>
                  </a:txBody>
                  <a:tcPr/>
                </a:tc>
                <a:extLst>
                  <a:ext uri="{0D108BD9-81ED-4DB2-BD59-A6C34878D82A}">
                    <a16:rowId xmlns:a16="http://schemas.microsoft.com/office/drawing/2014/main" val="4034524793"/>
                  </a:ext>
                </a:extLst>
              </a:tr>
            </a:tbl>
          </a:graphicData>
        </a:graphic>
      </p:graphicFrame>
      <p:pic>
        <p:nvPicPr>
          <p:cNvPr id="2" name="Content Placeholder 4">
            <a:extLst>
              <a:ext uri="{FF2B5EF4-FFF2-40B4-BE49-F238E27FC236}">
                <a16:creationId xmlns:a16="http://schemas.microsoft.com/office/drawing/2014/main" id="{258ACD3E-E669-9058-4CA4-8002E75D0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261" y="2003452"/>
            <a:ext cx="1975961" cy="2744268"/>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619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Sonya’s Questions</a:t>
            </a:r>
          </a:p>
        </p:txBody>
      </p:sp>
      <p:sp>
        <p:nvSpPr>
          <p:cNvPr id="3" name="Content Placeholder 2"/>
          <p:cNvSpPr>
            <a:spLocks noGrp="1"/>
          </p:cNvSpPr>
          <p:nvPr>
            <p:ph idx="1"/>
          </p:nvPr>
        </p:nvSpPr>
        <p:spPr>
          <a:xfrm>
            <a:off x="800100" y="1295400"/>
            <a:ext cx="6489700" cy="4572000"/>
          </a:xfrm>
        </p:spPr>
        <p:txBody>
          <a:bodyPr/>
          <a:lstStyle/>
          <a:p>
            <a:r>
              <a:rPr lang="en-US" sz="2800" dirty="0"/>
              <a:t>Was that an OK increase after eating a bagel? And the juice?</a:t>
            </a:r>
          </a:p>
          <a:p>
            <a:r>
              <a:rPr lang="en-US" sz="2800" dirty="0"/>
              <a:t>What else should I think about (besides glucose value) when deciding my breakfast?</a:t>
            </a:r>
          </a:p>
          <a:p>
            <a:r>
              <a:rPr lang="en-US" sz="2800" dirty="0"/>
              <a:t>Which of these would work best for me breakfast?</a:t>
            </a:r>
            <a:r>
              <a:rPr lang="en-US" sz="2800" dirty="0">
                <a:solidFill>
                  <a:srgbClr val="FF0000"/>
                </a:solidFill>
              </a:rPr>
              <a:t> </a:t>
            </a:r>
          </a:p>
          <a:p>
            <a:r>
              <a:rPr lang="en-US" sz="2800" dirty="0"/>
              <a:t>Should I tweak </a:t>
            </a:r>
            <a:r>
              <a:rPr lang="en-US" sz="2800" dirty="0">
                <a:solidFill>
                  <a:srgbClr val="FFFFFF"/>
                </a:solidFill>
              </a:rPr>
              <a:t>something, or am I satisfied with my current breakfast?</a:t>
            </a:r>
          </a:p>
          <a:p>
            <a:endParaRPr lang="en-US" dirty="0"/>
          </a:p>
        </p:txBody>
      </p:sp>
      <p:sp>
        <p:nvSpPr>
          <p:cNvPr id="5" name="TextBox 4">
            <a:extLst>
              <a:ext uri="{FF2B5EF4-FFF2-40B4-BE49-F238E27FC236}">
                <a16:creationId xmlns:a16="http://schemas.microsoft.com/office/drawing/2014/main" id="{FF0FB6EF-12C6-BB1B-3F62-1531CA2D0BF8}"/>
              </a:ext>
            </a:extLst>
          </p:cNvPr>
          <p:cNvSpPr txBox="1"/>
          <p:nvPr/>
        </p:nvSpPr>
        <p:spPr>
          <a:xfrm>
            <a:off x="408791" y="5791200"/>
            <a:ext cx="9459109" cy="523220"/>
          </a:xfrm>
          <a:prstGeom prst="rect">
            <a:avLst/>
          </a:prstGeom>
          <a:noFill/>
        </p:spPr>
        <p:txBody>
          <a:bodyPr wrap="square" rtlCol="0">
            <a:spAutoFit/>
          </a:bodyPr>
          <a:lstStyle/>
          <a:p>
            <a:r>
              <a:rPr lang="en-US" sz="2800" dirty="0">
                <a:latin typeface="Calibri" panose="020F0502020204030204" pitchFamily="34" charset="0"/>
                <a:ea typeface="Calibri" panose="020F0502020204030204" pitchFamily="34" charset="0"/>
                <a:cs typeface="Calibri" panose="020F0502020204030204" pitchFamily="34" charset="0"/>
              </a:rPr>
              <a:t>How might Sonya’s experiment impact her decisions?</a:t>
            </a:r>
          </a:p>
        </p:txBody>
      </p:sp>
      <p:pic>
        <p:nvPicPr>
          <p:cNvPr id="7" name="Content Placeholder 4">
            <a:extLst>
              <a:ext uri="{FF2B5EF4-FFF2-40B4-BE49-F238E27FC236}">
                <a16:creationId xmlns:a16="http://schemas.microsoft.com/office/drawing/2014/main" id="{E22EAF6D-746F-B27A-3B19-1C1CEB2E71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1109" y="1397000"/>
            <a:ext cx="1975961" cy="2744268"/>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041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1AD58-CA81-C30C-9ED0-460DF5F7BD4C}"/>
              </a:ext>
            </a:extLst>
          </p:cNvPr>
          <p:cNvSpPr>
            <a:spLocks noGrp="1"/>
          </p:cNvSpPr>
          <p:nvPr>
            <p:ph type="title"/>
          </p:nvPr>
        </p:nvSpPr>
        <p:spPr/>
        <p:txBody>
          <a:bodyPr/>
          <a:lstStyle/>
          <a:p>
            <a:r>
              <a:rPr lang="en-US"/>
              <a:t>Meet Tom</a:t>
            </a:r>
          </a:p>
        </p:txBody>
      </p:sp>
      <p:sp>
        <p:nvSpPr>
          <p:cNvPr id="3" name="Content Placeholder 2">
            <a:extLst>
              <a:ext uri="{FF2B5EF4-FFF2-40B4-BE49-F238E27FC236}">
                <a16:creationId xmlns:a16="http://schemas.microsoft.com/office/drawing/2014/main" id="{A6B5D87D-3101-E4C3-A7B4-E6BA750EDD03}"/>
              </a:ext>
            </a:extLst>
          </p:cNvPr>
          <p:cNvSpPr>
            <a:spLocks noGrp="1"/>
          </p:cNvSpPr>
          <p:nvPr>
            <p:ph idx="1"/>
          </p:nvPr>
        </p:nvSpPr>
        <p:spPr>
          <a:xfrm>
            <a:off x="514351" y="1434460"/>
            <a:ext cx="5632449" cy="5080639"/>
          </a:xfrm>
        </p:spPr>
        <p:txBody>
          <a:bodyPr>
            <a:normAutofit fontScale="92500" lnSpcReduction="20000"/>
          </a:bodyPr>
          <a:lstStyle/>
          <a:p>
            <a:pPr>
              <a:lnSpc>
                <a:spcPct val="120000"/>
              </a:lnSpc>
            </a:pPr>
            <a:r>
              <a:rPr lang="en-US" sz="3100" dirty="0"/>
              <a:t>Weekly pancake breakfast with    his 5 year-old granddaughter </a:t>
            </a:r>
          </a:p>
          <a:p>
            <a:pPr>
              <a:lnSpc>
                <a:spcPct val="120000"/>
              </a:lnSpc>
            </a:pPr>
            <a:r>
              <a:rPr lang="en-US" sz="3100" dirty="0"/>
              <a:t>He found that his glucose is  over 200 after this meal</a:t>
            </a:r>
          </a:p>
          <a:p>
            <a:pPr>
              <a:lnSpc>
                <a:spcPct val="120000"/>
              </a:lnSpc>
            </a:pPr>
            <a:r>
              <a:rPr lang="en-US" sz="3100" dirty="0"/>
              <a:t>Feels discouraged, thinks ”I’m going to have to give this up.”</a:t>
            </a:r>
          </a:p>
          <a:p>
            <a:pPr>
              <a:lnSpc>
                <a:spcPct val="120000"/>
              </a:lnSpc>
            </a:pPr>
            <a:r>
              <a:rPr lang="en-US" sz="3100" dirty="0"/>
              <a:t>What other information do you need to evaluate this experiment? </a:t>
            </a:r>
          </a:p>
          <a:p>
            <a:pPr>
              <a:lnSpc>
                <a:spcPct val="120000"/>
              </a:lnSpc>
            </a:pPr>
            <a:r>
              <a:rPr lang="en-US" sz="3100" dirty="0"/>
              <a:t>If you were Tom, what would your “Informed and Wise” decision be?  </a:t>
            </a:r>
          </a:p>
          <a:p>
            <a:pPr>
              <a:lnSpc>
                <a:spcPct val="120000"/>
              </a:lnSpc>
            </a:pPr>
            <a:endParaRPr lang="en-US" sz="3100" dirty="0"/>
          </a:p>
          <a:p>
            <a:pPr>
              <a:lnSpc>
                <a:spcPct val="120000"/>
              </a:lnSpc>
            </a:pPr>
            <a:endParaRPr lang="en-US" sz="3600" dirty="0"/>
          </a:p>
          <a:p>
            <a:pPr>
              <a:lnSpc>
                <a:spcPct val="120000"/>
              </a:lnSpc>
            </a:pPr>
            <a:endParaRPr lang="en-US" sz="3600" dirty="0"/>
          </a:p>
          <a:p>
            <a:pPr marL="0" indent="0">
              <a:buNone/>
            </a:pPr>
            <a:endParaRPr lang="en-US" dirty="0"/>
          </a:p>
          <a:p>
            <a:endParaRPr lang="en-US" dirty="0"/>
          </a:p>
        </p:txBody>
      </p:sp>
      <p:pic>
        <p:nvPicPr>
          <p:cNvPr id="5" name="Picture 4">
            <a:extLst>
              <a:ext uri="{FF2B5EF4-FFF2-40B4-BE49-F238E27FC236}">
                <a16:creationId xmlns:a16="http://schemas.microsoft.com/office/drawing/2014/main" id="{3F7E4E3C-1984-4E4C-1EED-C1B422F59B72}"/>
              </a:ext>
            </a:extLst>
          </p:cNvPr>
          <p:cNvPicPr>
            <a:picLocks noChangeAspect="1"/>
          </p:cNvPicPr>
          <p:nvPr/>
        </p:nvPicPr>
        <p:blipFill rotWithShape="1">
          <a:blip r:embed="rId3"/>
          <a:srcRect l="28263" b="2611"/>
          <a:stretch/>
        </p:blipFill>
        <p:spPr>
          <a:xfrm>
            <a:off x="6680200" y="1460179"/>
            <a:ext cx="2778403" cy="2514600"/>
          </a:xfrm>
          <a:prstGeom prst="rect">
            <a:avLst/>
          </a:prstGeom>
        </p:spPr>
      </p:pic>
    </p:spTree>
    <p:extLst>
      <p:ext uri="{BB962C8B-B14F-4D97-AF65-F5344CB8AC3E}">
        <p14:creationId xmlns:p14="http://schemas.microsoft.com/office/powerpoint/2010/main" val="305586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ADAF9-6E92-E0F2-F5D5-AE6DA86B8AFE}"/>
              </a:ext>
            </a:extLst>
          </p:cNvPr>
          <p:cNvSpPr>
            <a:spLocks noGrp="1"/>
          </p:cNvSpPr>
          <p:nvPr>
            <p:ph type="title"/>
          </p:nvPr>
        </p:nvSpPr>
        <p:spPr/>
        <p:txBody>
          <a:bodyPr/>
          <a:lstStyle/>
          <a:p>
            <a:r>
              <a:rPr lang="en-US" dirty="0"/>
              <a:t>Key Points about Meals</a:t>
            </a:r>
          </a:p>
        </p:txBody>
      </p:sp>
      <p:sp>
        <p:nvSpPr>
          <p:cNvPr id="3" name="Content Placeholder 2">
            <a:extLst>
              <a:ext uri="{FF2B5EF4-FFF2-40B4-BE49-F238E27FC236}">
                <a16:creationId xmlns:a16="http://schemas.microsoft.com/office/drawing/2014/main" id="{507A5D17-0CF3-EBCD-2E94-3A21DDF47970}"/>
              </a:ext>
            </a:extLst>
          </p:cNvPr>
          <p:cNvSpPr>
            <a:spLocks noGrp="1"/>
          </p:cNvSpPr>
          <p:nvPr>
            <p:ph idx="1"/>
          </p:nvPr>
        </p:nvSpPr>
        <p:spPr>
          <a:xfrm>
            <a:off x="647700" y="1417638"/>
            <a:ext cx="4978400" cy="4957762"/>
          </a:xfrm>
        </p:spPr>
        <p:txBody>
          <a:bodyPr>
            <a:normAutofit lnSpcReduction="10000"/>
          </a:bodyPr>
          <a:lstStyle/>
          <a:p>
            <a:pPr marL="457200" marR="0" lvl="0" indent="-457200">
              <a:lnSpc>
                <a:spcPct val="110000"/>
              </a:lnSpc>
              <a:spcBef>
                <a:spcPts val="0"/>
              </a:spcBef>
              <a:spcAft>
                <a:spcPts val="0"/>
              </a:spcAft>
              <a:buFont typeface="+mj-lt"/>
              <a:buAutoNum type="arabicPeriod"/>
            </a:pPr>
            <a:r>
              <a:rPr lang="en-US" sz="2800" dirty="0">
                <a:effectLst/>
                <a:ea typeface="Calibri" panose="020F0502020204030204" pitchFamily="34" charset="0"/>
                <a:cs typeface="Calibri" panose="020F0502020204030204" pitchFamily="34" charset="0"/>
              </a:rPr>
              <a:t>No such thing as a “diabetic diet”.  </a:t>
            </a:r>
          </a:p>
          <a:p>
            <a:pPr marL="457200" marR="0" lvl="0" indent="-457200">
              <a:lnSpc>
                <a:spcPct val="110000"/>
              </a:lnSpc>
              <a:spcBef>
                <a:spcPts val="0"/>
              </a:spcBef>
              <a:spcAft>
                <a:spcPts val="0"/>
              </a:spcAft>
              <a:buFont typeface="+mj-lt"/>
              <a:buAutoNum type="arabicPeriod"/>
            </a:pPr>
            <a:r>
              <a:rPr lang="en-US" sz="2800" dirty="0">
                <a:effectLst/>
                <a:ea typeface="Calibri" panose="020F0502020204030204" pitchFamily="34" charset="0"/>
                <a:cs typeface="Calibri" panose="020F0502020204030204" pitchFamily="34" charset="0"/>
              </a:rPr>
              <a:t>The best meal “plan” is the one you can actually USE to make decisions, not one you just try </a:t>
            </a:r>
            <a:r>
              <a:rPr lang="en-US" sz="2800" dirty="0">
                <a:solidFill>
                  <a:srgbClr val="FFFFFF"/>
                </a:solidFill>
                <a:effectLst/>
                <a:ea typeface="Calibri" panose="020F0502020204030204" pitchFamily="34" charset="0"/>
                <a:cs typeface="Calibri" panose="020F0502020204030204" pitchFamily="34" charset="0"/>
              </a:rPr>
              <a:t>to follow.</a:t>
            </a:r>
          </a:p>
          <a:p>
            <a:pPr marL="457200" marR="0" lvl="0" indent="-457200">
              <a:lnSpc>
                <a:spcPct val="110000"/>
              </a:lnSpc>
              <a:spcBef>
                <a:spcPts val="0"/>
              </a:spcBef>
              <a:spcAft>
                <a:spcPts val="0"/>
              </a:spcAft>
              <a:buFont typeface="+mj-lt"/>
              <a:buAutoNum type="arabicPeriod"/>
            </a:pPr>
            <a:r>
              <a:rPr lang="en-US" sz="2800" dirty="0">
                <a:effectLst/>
                <a:ea typeface="Calibri" panose="020F0502020204030204" pitchFamily="34" charset="0"/>
                <a:cs typeface="Calibri" panose="020F0502020204030204" pitchFamily="34" charset="0"/>
              </a:rPr>
              <a:t>Foods are not “good” or “bad” or “healthy”.</a:t>
            </a:r>
          </a:p>
          <a:p>
            <a:pPr marL="457200" marR="0" lvl="0" indent="-457200">
              <a:lnSpc>
                <a:spcPct val="110000"/>
              </a:lnSpc>
              <a:spcBef>
                <a:spcPts val="0"/>
              </a:spcBef>
              <a:spcAft>
                <a:spcPts val="0"/>
              </a:spcAft>
              <a:buFont typeface="+mj-lt"/>
              <a:buAutoNum type="arabicPeriod"/>
            </a:pPr>
            <a:r>
              <a:rPr lang="en-US" sz="2800" dirty="0">
                <a:effectLst/>
                <a:ea typeface="Calibri" panose="020F0502020204030204" pitchFamily="34" charset="0"/>
                <a:cs typeface="Calibri" panose="020F0502020204030204" pitchFamily="34" charset="0"/>
              </a:rPr>
              <a:t>No one food will “cure” your diabetes, or one you should never eat again.</a:t>
            </a:r>
            <a:endParaRPr lang="en-US" sz="2800" dirty="0">
              <a:solidFill>
                <a:srgbClr val="FF0000"/>
              </a:solidFill>
              <a:effectLst/>
              <a:ea typeface="Calibri" panose="020F0502020204030204" pitchFamily="34" charset="0"/>
              <a:cs typeface="Calibri" panose="020F0502020204030204" pitchFamily="34" charset="0"/>
            </a:endParaRPr>
          </a:p>
          <a:p>
            <a:endParaRPr lang="en-US" dirty="0"/>
          </a:p>
        </p:txBody>
      </p:sp>
      <p:pic>
        <p:nvPicPr>
          <p:cNvPr id="1026" name="Picture 2" descr="The Family Meal – Sacred Time in Today's Busy World — Heidi Smith Nutrition">
            <a:extLst>
              <a:ext uri="{FF2B5EF4-FFF2-40B4-BE49-F238E27FC236}">
                <a16:creationId xmlns:a16="http://schemas.microsoft.com/office/drawing/2014/main" id="{F7202ABF-E1F6-2BA3-8830-2800A27604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4735" y="1417638"/>
            <a:ext cx="3999365" cy="266450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0697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ADAF9-6E92-E0F2-F5D5-AE6DA86B8AFE}"/>
              </a:ext>
            </a:extLst>
          </p:cNvPr>
          <p:cNvSpPr>
            <a:spLocks noGrp="1"/>
          </p:cNvSpPr>
          <p:nvPr>
            <p:ph type="title"/>
          </p:nvPr>
        </p:nvSpPr>
        <p:spPr/>
        <p:txBody>
          <a:bodyPr/>
          <a:lstStyle/>
          <a:p>
            <a:r>
              <a:rPr lang="en-US" dirty="0"/>
              <a:t>Key Points about Meals</a:t>
            </a:r>
          </a:p>
        </p:txBody>
      </p:sp>
      <p:sp>
        <p:nvSpPr>
          <p:cNvPr id="3" name="Content Placeholder 2">
            <a:extLst>
              <a:ext uri="{FF2B5EF4-FFF2-40B4-BE49-F238E27FC236}">
                <a16:creationId xmlns:a16="http://schemas.microsoft.com/office/drawing/2014/main" id="{507A5D17-0CF3-EBCD-2E94-3A21DDF47970}"/>
              </a:ext>
            </a:extLst>
          </p:cNvPr>
          <p:cNvSpPr>
            <a:spLocks noGrp="1"/>
          </p:cNvSpPr>
          <p:nvPr>
            <p:ph idx="1"/>
          </p:nvPr>
        </p:nvSpPr>
        <p:spPr>
          <a:xfrm>
            <a:off x="514350" y="1409700"/>
            <a:ext cx="8528050" cy="5156200"/>
          </a:xfrm>
        </p:spPr>
        <p:txBody>
          <a:bodyPr>
            <a:normAutofit fontScale="92500"/>
          </a:bodyPr>
          <a:lstStyle/>
          <a:p>
            <a:pPr marL="457200" marR="0" lvl="0" indent="-457200">
              <a:lnSpc>
                <a:spcPct val="110000"/>
              </a:lnSpc>
              <a:spcBef>
                <a:spcPts val="0"/>
              </a:spcBef>
              <a:spcAft>
                <a:spcPts val="0"/>
              </a:spcAft>
              <a:buFont typeface="+mj-lt"/>
              <a:buAutoNum type="arabicPeriod" startAt="5"/>
            </a:pPr>
            <a:r>
              <a:rPr lang="en-US" sz="3000" dirty="0">
                <a:effectLst/>
                <a:ea typeface="Calibri" panose="020F0502020204030204" pitchFamily="34" charset="0"/>
                <a:cs typeface="Calibri" panose="020F0502020204030204" pitchFamily="34" charset="0"/>
              </a:rPr>
              <a:t>When making changes, consider whether it is worth it (pleasure now vs. disappointing outcome later). </a:t>
            </a:r>
          </a:p>
          <a:p>
            <a:pPr marL="457200" marR="0" lvl="0" indent="-457200">
              <a:lnSpc>
                <a:spcPct val="110000"/>
              </a:lnSpc>
              <a:spcBef>
                <a:spcPts val="0"/>
              </a:spcBef>
              <a:spcAft>
                <a:spcPts val="0"/>
              </a:spcAft>
              <a:buFont typeface="+mj-lt"/>
              <a:buAutoNum type="arabicPeriod" startAt="5"/>
            </a:pPr>
            <a:r>
              <a:rPr lang="en-US" sz="3000" dirty="0">
                <a:effectLst/>
                <a:ea typeface="Calibri" panose="020F0502020204030204" pitchFamily="34" charset="0"/>
                <a:cs typeface="Calibri" panose="020F0502020204030204" pitchFamily="34" charset="0"/>
              </a:rPr>
              <a:t>Eating a variety of foods helps you get needed vitamins and minerals; it is easier for most people to do over time.</a:t>
            </a:r>
          </a:p>
          <a:p>
            <a:pPr marL="457200" marR="0" lvl="0" indent="-457200">
              <a:lnSpc>
                <a:spcPct val="110000"/>
              </a:lnSpc>
              <a:spcBef>
                <a:spcPts val="0"/>
              </a:spcBef>
              <a:spcAft>
                <a:spcPts val="0"/>
              </a:spcAft>
              <a:buFont typeface="+mj-lt"/>
              <a:buAutoNum type="arabicPeriod" startAt="5"/>
            </a:pPr>
            <a:r>
              <a:rPr lang="en-US" sz="3000" dirty="0">
                <a:effectLst/>
                <a:ea typeface="Calibri" panose="020F0502020204030204" pitchFamily="34" charset="0"/>
                <a:cs typeface="Calibri" panose="020F0502020204030204" pitchFamily="34" charset="0"/>
              </a:rPr>
              <a:t>An effective approach for everyone: </a:t>
            </a:r>
          </a:p>
          <a:p>
            <a:pPr marL="857250" lvl="1" indent="-457200">
              <a:lnSpc>
                <a:spcPct val="110000"/>
              </a:lnSpc>
              <a:spcBef>
                <a:spcPts val="0"/>
              </a:spcBef>
              <a:spcAft>
                <a:spcPts val="0"/>
              </a:spcAft>
            </a:pPr>
            <a:r>
              <a:rPr lang="en-US" dirty="0">
                <a:effectLst/>
                <a:ea typeface="Calibri" panose="020F0502020204030204" pitchFamily="34" charset="0"/>
                <a:cs typeface="Calibri" panose="020F0502020204030204" pitchFamily="34" charset="0"/>
              </a:rPr>
              <a:t>Choose non-starchy, high-fiber vegetables</a:t>
            </a:r>
          </a:p>
          <a:p>
            <a:pPr marL="857250" lvl="1" indent="-457200">
              <a:lnSpc>
                <a:spcPct val="110000"/>
              </a:lnSpc>
              <a:spcBef>
                <a:spcPts val="0"/>
              </a:spcBef>
              <a:spcAft>
                <a:spcPts val="0"/>
              </a:spcAft>
            </a:pPr>
            <a:r>
              <a:rPr lang="en-US" dirty="0">
                <a:ea typeface="Calibri" panose="020F0502020204030204" pitchFamily="34" charset="0"/>
                <a:cs typeface="Calibri" panose="020F0502020204030204" pitchFamily="34" charset="0"/>
              </a:rPr>
              <a:t>Limit added s</a:t>
            </a:r>
            <a:r>
              <a:rPr lang="en-US" dirty="0">
                <a:effectLst/>
                <a:ea typeface="Calibri" panose="020F0502020204030204" pitchFamily="34" charset="0"/>
                <a:cs typeface="Calibri" panose="020F0502020204030204" pitchFamily="34" charset="0"/>
              </a:rPr>
              <a:t>ugars, sugar sweetened </a:t>
            </a:r>
            <a:endParaRPr lang="en-US" dirty="0">
              <a:ea typeface="Calibri" panose="020F0502020204030204" pitchFamily="34" charset="0"/>
              <a:cs typeface="Calibri" panose="020F0502020204030204" pitchFamily="34" charset="0"/>
            </a:endParaRPr>
          </a:p>
          <a:p>
            <a:pPr marL="400050" lvl="1" indent="0">
              <a:lnSpc>
                <a:spcPct val="110000"/>
              </a:lnSpc>
              <a:spcBef>
                <a:spcPts val="0"/>
              </a:spcBef>
              <a:spcAft>
                <a:spcPts val="0"/>
              </a:spcAft>
              <a:buNone/>
            </a:pPr>
            <a:r>
              <a:rPr lang="en-US" dirty="0">
                <a:effectLst/>
                <a:ea typeface="Calibri" panose="020F0502020204030204" pitchFamily="34" charset="0"/>
                <a:cs typeface="Calibri" panose="020F0502020204030204" pitchFamily="34" charset="0"/>
              </a:rPr>
              <a:t>	     beverages and refined grains</a:t>
            </a:r>
          </a:p>
          <a:p>
            <a:pPr marL="857250" lvl="1" indent="-457200">
              <a:lnSpc>
                <a:spcPct val="110000"/>
              </a:lnSpc>
              <a:spcBef>
                <a:spcPts val="0"/>
              </a:spcBef>
              <a:spcAft>
                <a:spcPts val="0"/>
              </a:spcAft>
            </a:pPr>
            <a:r>
              <a:rPr lang="en-US" dirty="0">
                <a:effectLst/>
                <a:ea typeface="Calibri" panose="020F0502020204030204" pitchFamily="34" charset="0"/>
                <a:cs typeface="Calibri" panose="020F0502020204030204" pitchFamily="34" charset="0"/>
              </a:rPr>
              <a:t>Choose whole foods vs. highly processed </a:t>
            </a:r>
          </a:p>
          <a:p>
            <a:pPr marL="857250" lvl="1" indent="-457200">
              <a:lnSpc>
                <a:spcPct val="110000"/>
              </a:lnSpc>
              <a:spcBef>
                <a:spcPts val="0"/>
              </a:spcBef>
              <a:spcAft>
                <a:spcPts val="0"/>
              </a:spcAft>
            </a:pPr>
            <a:r>
              <a:rPr lang="en-US" dirty="0">
                <a:effectLst/>
                <a:ea typeface="Calibri" panose="020F0502020204030204" pitchFamily="34" charset="0"/>
                <a:cs typeface="Calibri" panose="020F0502020204030204" pitchFamily="34" charset="0"/>
              </a:rPr>
              <a:t>Limit alcohol (1 a  day for women, 2 a day for men)</a:t>
            </a:r>
          </a:p>
          <a:p>
            <a:pPr marL="457200" marR="0" lvl="0" indent="-457200">
              <a:lnSpc>
                <a:spcPct val="110000"/>
              </a:lnSpc>
              <a:spcBef>
                <a:spcPts val="0"/>
              </a:spcBef>
              <a:spcAft>
                <a:spcPts val="0"/>
              </a:spcAft>
              <a:buFont typeface="+mj-lt"/>
              <a:buAutoNum type="arabicPeriod" startAt="5"/>
            </a:pPr>
            <a:endParaRPr lang="en-US" sz="2800" dirty="0">
              <a:effectLst/>
              <a:ea typeface="Calibri" panose="020F0502020204030204" pitchFamily="34" charset="0"/>
              <a:cs typeface="Calibri" panose="020F0502020204030204" pitchFamily="34" charset="0"/>
            </a:endParaRPr>
          </a:p>
          <a:p>
            <a:pPr marL="0" marR="0" lvl="0" indent="0">
              <a:spcBef>
                <a:spcPts val="0"/>
              </a:spcBef>
              <a:spcAft>
                <a:spcPts val="0"/>
              </a:spcAft>
              <a:buNone/>
            </a:pPr>
            <a:endParaRPr lang="en-US" sz="2400" dirty="0">
              <a:effectLs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427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8233218F-EF19-44E4-8C34-684BC1E1739D}"/>
              </a:ext>
            </a:extLst>
          </p:cNvPr>
          <p:cNvSpPr>
            <a:spLocks noGrp="1"/>
          </p:cNvSpPr>
          <p:nvPr>
            <p:ph type="title"/>
          </p:nvPr>
        </p:nvSpPr>
        <p:spPr bwMode="auto">
          <a:xfrm>
            <a:off x="514350" y="228600"/>
            <a:ext cx="9258300" cy="9144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numCol="1" anchor="b" anchorCtr="0" compatLnSpc="1">
            <a:prstTxWarp prst="textNoShape">
              <a:avLst/>
            </a:prstTxWarp>
            <a:normAutofit/>
          </a:bodyPr>
          <a:lstStyle/>
          <a:p>
            <a:pPr eaLnBrk="1" hangingPunct="1"/>
            <a:r>
              <a:rPr lang="en-US" altLang="en-US"/>
              <a:t>Goal of This Program</a:t>
            </a:r>
          </a:p>
        </p:txBody>
      </p:sp>
      <p:sp>
        <p:nvSpPr>
          <p:cNvPr id="59395" name="Content Placeholder 2">
            <a:extLst>
              <a:ext uri="{FF2B5EF4-FFF2-40B4-BE49-F238E27FC236}">
                <a16:creationId xmlns:a16="http://schemas.microsoft.com/office/drawing/2014/main" id="{825D012F-0A8A-4B3A-9E88-25D2E32BD835}"/>
              </a:ext>
            </a:extLst>
          </p:cNvPr>
          <p:cNvSpPr>
            <a:spLocks noGrp="1"/>
          </p:cNvSpPr>
          <p:nvPr>
            <p:ph sz="quarter" idx="1"/>
          </p:nvPr>
        </p:nvSpPr>
        <p:spPr bwMode="auto">
          <a:xfrm>
            <a:off x="514350" y="1219200"/>
            <a:ext cx="4546854" cy="493776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numCol="1" anchorCtr="0" compatLnSpc="1">
            <a:prstTxWarp prst="textNoShape">
              <a:avLst/>
            </a:prstTxWarp>
            <a:normAutofit/>
          </a:bodyPr>
          <a:lstStyle/>
          <a:p>
            <a:pPr marL="0" indent="0" eaLnBrk="1" hangingPunct="1">
              <a:buNone/>
            </a:pPr>
            <a:r>
              <a:rPr lang="en-US"/>
              <a:t>To help you:</a:t>
            </a:r>
          </a:p>
          <a:p>
            <a:pPr eaLnBrk="1" hangingPunct="1"/>
            <a:r>
              <a:rPr lang="en-US"/>
              <a:t>Feel better prepared and able to manage diabetes</a:t>
            </a:r>
          </a:p>
          <a:p>
            <a:pPr eaLnBrk="1" hangingPunct="1"/>
            <a:r>
              <a:rPr lang="en-US"/>
              <a:t>Live a longer, healthier and happier life </a:t>
            </a:r>
            <a:endParaRPr lang="en-US" altLang="en-US" u="sng"/>
          </a:p>
        </p:txBody>
      </p:sp>
      <p:pic>
        <p:nvPicPr>
          <p:cNvPr id="3" name="Picture 2" descr="Person with dog in forest">
            <a:extLst>
              <a:ext uri="{FF2B5EF4-FFF2-40B4-BE49-F238E27FC236}">
                <a16:creationId xmlns:a16="http://schemas.microsoft.com/office/drawing/2014/main" id="{C0849929-AFB9-E4BD-225F-7DA11C2E8804}"/>
              </a:ext>
            </a:extLst>
          </p:cNvPr>
          <p:cNvPicPr>
            <a:picLocks noChangeAspect="1"/>
          </p:cNvPicPr>
          <p:nvPr/>
        </p:nvPicPr>
        <p:blipFill>
          <a:blip r:embed="rId3"/>
          <a:srcRect l="32263" r="6270" b="-3"/>
          <a:stretch>
            <a:fillRect/>
          </a:stretch>
        </p:blipFill>
        <p:spPr>
          <a:xfrm>
            <a:off x="5211223" y="1216152"/>
            <a:ext cx="4546854" cy="4937760"/>
          </a:xfrm>
          <a:prstGeom prst="rect">
            <a:avLst/>
          </a:prstGeom>
          <a:noFill/>
        </p:spPr>
      </p:pic>
    </p:spTree>
    <p:extLst>
      <p:ext uri="{BB962C8B-B14F-4D97-AF65-F5344CB8AC3E}">
        <p14:creationId xmlns:p14="http://schemas.microsoft.com/office/powerpoint/2010/main" val="413605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8233218F-EF19-44E4-8C34-684BC1E1739D}"/>
              </a:ext>
            </a:extLst>
          </p:cNvPr>
          <p:cNvSpPr>
            <a:spLocks noGrp="1"/>
          </p:cNvSpPr>
          <p:nvPr>
            <p:ph type="title"/>
          </p:nvPr>
        </p:nvSpPr>
        <p:spPr bwMode="auto">
          <a:solidFill>
            <a:srgbClr val="0070C0"/>
          </a:solid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latin typeface="Century Gothic" panose="020B0502020202020204" pitchFamily="34" charset="0"/>
              </a:rPr>
              <a:t>The 5 M’s:</a:t>
            </a:r>
            <a:endParaRPr lang="en-US" altLang="en-US" dirty="0">
              <a:solidFill>
                <a:srgbClr val="FF0000"/>
              </a:solidFill>
              <a:latin typeface="Century Gothic" panose="020B0502020202020204" pitchFamily="34" charset="0"/>
            </a:endParaRPr>
          </a:p>
        </p:txBody>
      </p:sp>
      <p:sp>
        <p:nvSpPr>
          <p:cNvPr id="4" name="Rectangle 3">
            <a:extLst>
              <a:ext uri="{FF2B5EF4-FFF2-40B4-BE49-F238E27FC236}">
                <a16:creationId xmlns:a16="http://schemas.microsoft.com/office/drawing/2014/main" id="{1C1354C5-FADE-F349-BD8A-79F24769FD61}"/>
              </a:ext>
            </a:extLst>
          </p:cNvPr>
          <p:cNvSpPr/>
          <p:nvPr/>
        </p:nvSpPr>
        <p:spPr>
          <a:xfrm>
            <a:off x="3771900" y="1295400"/>
            <a:ext cx="2743200" cy="144780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45C04ED-6710-8248-94B5-BFF8E43B7B62}"/>
              </a:ext>
            </a:extLst>
          </p:cNvPr>
          <p:cNvSpPr/>
          <p:nvPr/>
        </p:nvSpPr>
        <p:spPr>
          <a:xfrm>
            <a:off x="723900" y="2514600"/>
            <a:ext cx="2667000" cy="144780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ED4168C-C0A4-434C-84A7-4BB4DBF0860A}"/>
              </a:ext>
            </a:extLst>
          </p:cNvPr>
          <p:cNvSpPr/>
          <p:nvPr/>
        </p:nvSpPr>
        <p:spPr>
          <a:xfrm>
            <a:off x="6896100" y="2362200"/>
            <a:ext cx="2895600" cy="1447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3460C1-F6DF-5749-A056-2ED0EF1346A5}"/>
              </a:ext>
            </a:extLst>
          </p:cNvPr>
          <p:cNvSpPr/>
          <p:nvPr/>
        </p:nvSpPr>
        <p:spPr>
          <a:xfrm>
            <a:off x="6896100" y="4800599"/>
            <a:ext cx="2971800" cy="16605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7510C2-3349-724A-ADD2-A9249F0C1C79}"/>
              </a:ext>
            </a:extLst>
          </p:cNvPr>
          <p:cNvSpPr/>
          <p:nvPr/>
        </p:nvSpPr>
        <p:spPr>
          <a:xfrm>
            <a:off x="723900" y="4800600"/>
            <a:ext cx="2743200" cy="1447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D0263A-D6A4-014E-A894-FACEC14CC653}"/>
              </a:ext>
            </a:extLst>
          </p:cNvPr>
          <p:cNvSpPr/>
          <p:nvPr/>
        </p:nvSpPr>
        <p:spPr>
          <a:xfrm>
            <a:off x="3848100" y="3657600"/>
            <a:ext cx="2743200" cy="1447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494DF4-995C-7A4D-8EE7-A44A4630A16B}"/>
              </a:ext>
            </a:extLst>
          </p:cNvPr>
          <p:cNvSpPr txBox="1"/>
          <p:nvPr/>
        </p:nvSpPr>
        <p:spPr>
          <a:xfrm>
            <a:off x="3924300" y="1524000"/>
            <a:ext cx="2438400" cy="830997"/>
          </a:xfrm>
          <a:prstGeom prst="rect">
            <a:avLst/>
          </a:prstGeom>
          <a:noFill/>
        </p:spPr>
        <p:txBody>
          <a:bodyPr wrap="square" rtlCol="0">
            <a:spAutoFit/>
          </a:bodyPr>
          <a:lstStyle/>
          <a:p>
            <a:pPr algn="ctr"/>
            <a:r>
              <a:rPr lang="en-US">
                <a:solidFill>
                  <a:schemeClr val="bg1"/>
                </a:solidFill>
              </a:rPr>
              <a:t>MEDICINES</a:t>
            </a:r>
          </a:p>
          <a:p>
            <a:pPr algn="ctr"/>
            <a:r>
              <a:rPr lang="en-US">
                <a:solidFill>
                  <a:schemeClr val="bg1"/>
                </a:solidFill>
              </a:rPr>
              <a:t> </a:t>
            </a:r>
            <a:r>
              <a:rPr lang="en-US" sz="2200">
                <a:solidFill>
                  <a:schemeClr val="bg1"/>
                </a:solidFill>
              </a:rPr>
              <a:t>(type, dose)</a:t>
            </a:r>
          </a:p>
        </p:txBody>
      </p:sp>
      <p:sp>
        <p:nvSpPr>
          <p:cNvPr id="13" name="TextBox 12">
            <a:extLst>
              <a:ext uri="{FF2B5EF4-FFF2-40B4-BE49-F238E27FC236}">
                <a16:creationId xmlns:a16="http://schemas.microsoft.com/office/drawing/2014/main" id="{22B441AA-C9D4-AF4C-812F-2F6DDABAE93F}"/>
              </a:ext>
            </a:extLst>
          </p:cNvPr>
          <p:cNvSpPr txBox="1"/>
          <p:nvPr/>
        </p:nvSpPr>
        <p:spPr>
          <a:xfrm>
            <a:off x="800100" y="2644479"/>
            <a:ext cx="2514600" cy="1138773"/>
          </a:xfrm>
          <a:prstGeom prst="rect">
            <a:avLst/>
          </a:prstGeom>
          <a:noFill/>
        </p:spPr>
        <p:txBody>
          <a:bodyPr wrap="square" rtlCol="0">
            <a:spAutoFit/>
          </a:bodyPr>
          <a:lstStyle/>
          <a:p>
            <a:pPr algn="ctr"/>
            <a:r>
              <a:rPr lang="en-US">
                <a:solidFill>
                  <a:schemeClr val="bg1"/>
                </a:solidFill>
              </a:rPr>
              <a:t>MOOD</a:t>
            </a:r>
          </a:p>
          <a:p>
            <a:pPr algn="ctr"/>
            <a:r>
              <a:rPr lang="en-US" sz="2200">
                <a:solidFill>
                  <a:schemeClr val="bg1"/>
                </a:solidFill>
              </a:rPr>
              <a:t> (emotional and physical stress)</a:t>
            </a:r>
          </a:p>
        </p:txBody>
      </p:sp>
      <p:sp>
        <p:nvSpPr>
          <p:cNvPr id="12" name="TextBox 11">
            <a:extLst>
              <a:ext uri="{FF2B5EF4-FFF2-40B4-BE49-F238E27FC236}">
                <a16:creationId xmlns:a16="http://schemas.microsoft.com/office/drawing/2014/main" id="{E522A91C-E2D4-804F-9B2A-2DD4D206D392}"/>
              </a:ext>
            </a:extLst>
          </p:cNvPr>
          <p:cNvSpPr txBox="1"/>
          <p:nvPr/>
        </p:nvSpPr>
        <p:spPr>
          <a:xfrm>
            <a:off x="7200900" y="2590800"/>
            <a:ext cx="2286000" cy="1138773"/>
          </a:xfrm>
          <a:prstGeom prst="rect">
            <a:avLst/>
          </a:prstGeom>
          <a:noFill/>
        </p:spPr>
        <p:txBody>
          <a:bodyPr wrap="square" rtlCol="0">
            <a:spAutoFit/>
          </a:bodyPr>
          <a:lstStyle/>
          <a:p>
            <a:pPr algn="ctr"/>
            <a:r>
              <a:rPr lang="en-US">
                <a:solidFill>
                  <a:schemeClr val="bg1"/>
                </a:solidFill>
              </a:rPr>
              <a:t>MOVEMENT </a:t>
            </a:r>
            <a:r>
              <a:rPr lang="en-US" sz="2200">
                <a:solidFill>
                  <a:schemeClr val="bg1"/>
                </a:solidFill>
              </a:rPr>
              <a:t>(physical activity, exercise)</a:t>
            </a:r>
          </a:p>
        </p:txBody>
      </p:sp>
      <p:sp>
        <p:nvSpPr>
          <p:cNvPr id="14" name="TextBox 13">
            <a:extLst>
              <a:ext uri="{FF2B5EF4-FFF2-40B4-BE49-F238E27FC236}">
                <a16:creationId xmlns:a16="http://schemas.microsoft.com/office/drawing/2014/main" id="{CDD4ACCC-0158-4548-918A-97E912444C73}"/>
              </a:ext>
            </a:extLst>
          </p:cNvPr>
          <p:cNvSpPr txBox="1"/>
          <p:nvPr/>
        </p:nvSpPr>
        <p:spPr>
          <a:xfrm>
            <a:off x="812866" y="4912585"/>
            <a:ext cx="2514600" cy="1169551"/>
          </a:xfrm>
          <a:prstGeom prst="rect">
            <a:avLst/>
          </a:prstGeom>
          <a:noFill/>
        </p:spPr>
        <p:txBody>
          <a:bodyPr wrap="square" rtlCol="0">
            <a:spAutoFit/>
          </a:bodyPr>
          <a:lstStyle/>
          <a:p>
            <a:pPr algn="ctr"/>
            <a:r>
              <a:rPr lang="en-US">
                <a:solidFill>
                  <a:schemeClr val="bg1"/>
                </a:solidFill>
              </a:rPr>
              <a:t>MEALS</a:t>
            </a:r>
          </a:p>
          <a:p>
            <a:pPr algn="ctr"/>
            <a:r>
              <a:rPr lang="en-US">
                <a:solidFill>
                  <a:schemeClr val="bg1"/>
                </a:solidFill>
              </a:rPr>
              <a:t> </a:t>
            </a:r>
            <a:r>
              <a:rPr lang="en-US" sz="2200">
                <a:solidFill>
                  <a:schemeClr val="bg1"/>
                </a:solidFill>
              </a:rPr>
              <a:t>(food, beverages. portions)</a:t>
            </a:r>
          </a:p>
        </p:txBody>
      </p:sp>
      <p:sp>
        <p:nvSpPr>
          <p:cNvPr id="15" name="TextBox 14">
            <a:extLst>
              <a:ext uri="{FF2B5EF4-FFF2-40B4-BE49-F238E27FC236}">
                <a16:creationId xmlns:a16="http://schemas.microsoft.com/office/drawing/2014/main" id="{DB8D9974-FB90-404E-8774-4DD5DA12753D}"/>
              </a:ext>
            </a:extLst>
          </p:cNvPr>
          <p:cNvSpPr txBox="1"/>
          <p:nvPr/>
        </p:nvSpPr>
        <p:spPr>
          <a:xfrm>
            <a:off x="7029450" y="4884747"/>
            <a:ext cx="2743200" cy="1508105"/>
          </a:xfrm>
          <a:prstGeom prst="rect">
            <a:avLst/>
          </a:prstGeom>
          <a:noFill/>
        </p:spPr>
        <p:txBody>
          <a:bodyPr wrap="square" rtlCol="0">
            <a:spAutoFit/>
          </a:bodyPr>
          <a:lstStyle/>
          <a:p>
            <a:pPr algn="ctr"/>
            <a:r>
              <a:rPr lang="en-US">
                <a:solidFill>
                  <a:schemeClr val="bg1"/>
                </a:solidFill>
              </a:rPr>
              <a:t>MINUTES</a:t>
            </a:r>
          </a:p>
          <a:p>
            <a:pPr algn="ctr"/>
            <a:r>
              <a:rPr lang="en-US">
                <a:solidFill>
                  <a:schemeClr val="bg1"/>
                </a:solidFill>
              </a:rPr>
              <a:t> </a:t>
            </a:r>
            <a:r>
              <a:rPr lang="en-US" sz="2200">
                <a:solidFill>
                  <a:schemeClr val="bg1"/>
                </a:solidFill>
              </a:rPr>
              <a:t>(Timing of medicines, meals, movement and monitoring)</a:t>
            </a:r>
          </a:p>
        </p:txBody>
      </p:sp>
      <p:sp>
        <p:nvSpPr>
          <p:cNvPr id="16" name="TextBox 15">
            <a:extLst>
              <a:ext uri="{FF2B5EF4-FFF2-40B4-BE49-F238E27FC236}">
                <a16:creationId xmlns:a16="http://schemas.microsoft.com/office/drawing/2014/main" id="{A54063B1-2B3D-BF49-AD78-63D74903EC0B}"/>
              </a:ext>
            </a:extLst>
          </p:cNvPr>
          <p:cNvSpPr txBox="1"/>
          <p:nvPr/>
        </p:nvSpPr>
        <p:spPr>
          <a:xfrm>
            <a:off x="3924300" y="3886200"/>
            <a:ext cx="2590800" cy="461665"/>
          </a:xfrm>
          <a:prstGeom prst="rect">
            <a:avLst/>
          </a:prstGeom>
          <a:noFill/>
        </p:spPr>
        <p:txBody>
          <a:bodyPr wrap="square" rtlCol="0">
            <a:spAutoFit/>
          </a:bodyPr>
          <a:lstStyle/>
          <a:p>
            <a:pPr algn="ctr"/>
            <a:r>
              <a:rPr lang="en-US" dirty="0">
                <a:solidFill>
                  <a:schemeClr val="bg1"/>
                </a:solidFill>
              </a:rPr>
              <a:t>Glucose number</a:t>
            </a:r>
            <a:endParaRPr lang="en-US" sz="2200" dirty="0">
              <a:solidFill>
                <a:schemeClr val="bg1"/>
              </a:solidFill>
            </a:endParaRPr>
          </a:p>
        </p:txBody>
      </p:sp>
      <p:cxnSp>
        <p:nvCxnSpPr>
          <p:cNvPr id="3" name="Straight Arrow Connector 2">
            <a:extLst>
              <a:ext uri="{FF2B5EF4-FFF2-40B4-BE49-F238E27FC236}">
                <a16:creationId xmlns:a16="http://schemas.microsoft.com/office/drawing/2014/main" id="{08ECAC68-5D59-BA4B-9F1E-497E6CEEF740}"/>
              </a:ext>
            </a:extLst>
          </p:cNvPr>
          <p:cNvCxnSpPr>
            <a:cxnSpLocks/>
          </p:cNvCxnSpPr>
          <p:nvPr/>
        </p:nvCxnSpPr>
        <p:spPr>
          <a:xfrm flipV="1">
            <a:off x="5143500" y="2819400"/>
            <a:ext cx="0" cy="762000"/>
          </a:xfrm>
          <a:prstGeom prst="straightConnector1">
            <a:avLst/>
          </a:prstGeom>
          <a:ln w="444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59774AC8-22D1-0E47-98C5-933846D9EE0A}"/>
              </a:ext>
            </a:extLst>
          </p:cNvPr>
          <p:cNvCxnSpPr>
            <a:cxnSpLocks/>
          </p:cNvCxnSpPr>
          <p:nvPr/>
        </p:nvCxnSpPr>
        <p:spPr>
          <a:xfrm flipH="1" flipV="1">
            <a:off x="2705100" y="4038600"/>
            <a:ext cx="1066800" cy="457200"/>
          </a:xfrm>
          <a:prstGeom prst="straightConnector1">
            <a:avLst/>
          </a:prstGeom>
          <a:ln w="444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3AD082F0-7CD0-8D40-B825-F297D87544F7}"/>
              </a:ext>
            </a:extLst>
          </p:cNvPr>
          <p:cNvCxnSpPr>
            <a:cxnSpLocks/>
          </p:cNvCxnSpPr>
          <p:nvPr/>
        </p:nvCxnSpPr>
        <p:spPr>
          <a:xfrm flipV="1">
            <a:off x="6667500" y="3886200"/>
            <a:ext cx="1371600" cy="533400"/>
          </a:xfrm>
          <a:prstGeom prst="straightConnector1">
            <a:avLst/>
          </a:prstGeom>
          <a:ln w="444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0991736A-F760-2548-80B0-0A40D210A2B8}"/>
              </a:ext>
            </a:extLst>
          </p:cNvPr>
          <p:cNvCxnSpPr>
            <a:cxnSpLocks/>
          </p:cNvCxnSpPr>
          <p:nvPr/>
        </p:nvCxnSpPr>
        <p:spPr>
          <a:xfrm flipV="1">
            <a:off x="3619500" y="5181600"/>
            <a:ext cx="914400" cy="609600"/>
          </a:xfrm>
          <a:prstGeom prst="straightConnector1">
            <a:avLst/>
          </a:prstGeom>
          <a:ln w="444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B7F406D4-7273-1741-953F-AF2F820D7F9D}"/>
              </a:ext>
            </a:extLst>
          </p:cNvPr>
          <p:cNvCxnSpPr>
            <a:cxnSpLocks/>
          </p:cNvCxnSpPr>
          <p:nvPr/>
        </p:nvCxnSpPr>
        <p:spPr>
          <a:xfrm flipH="1" flipV="1">
            <a:off x="5981700" y="5181600"/>
            <a:ext cx="838200" cy="457200"/>
          </a:xfrm>
          <a:prstGeom prst="straightConnector1">
            <a:avLst/>
          </a:prstGeom>
          <a:ln w="444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F7C1DD44-CACE-52F8-AE16-808857336B31}"/>
              </a:ext>
            </a:extLst>
          </p:cNvPr>
          <p:cNvPicPr>
            <a:picLocks noChangeAspect="1"/>
          </p:cNvPicPr>
          <p:nvPr/>
        </p:nvPicPr>
        <p:blipFill rotWithShape="1">
          <a:blip r:embed="rId3"/>
          <a:srcRect l="21591" t="1749" r="32954" b="4821"/>
          <a:stretch/>
        </p:blipFill>
        <p:spPr>
          <a:xfrm>
            <a:off x="4775266" y="4419600"/>
            <a:ext cx="1037903" cy="1929162"/>
          </a:xfrm>
          <a:prstGeom prst="rect">
            <a:avLst/>
          </a:prstGeom>
        </p:spPr>
      </p:pic>
    </p:spTree>
    <p:extLst>
      <p:ext uri="{BB962C8B-B14F-4D97-AF65-F5344CB8AC3E}">
        <p14:creationId xmlns:p14="http://schemas.microsoft.com/office/powerpoint/2010/main" val="26896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513EE-DDA8-440F-1903-21CEA02A79F5}"/>
              </a:ext>
            </a:extLst>
          </p:cNvPr>
          <p:cNvSpPr>
            <a:spLocks noGrp="1"/>
          </p:cNvSpPr>
          <p:nvPr>
            <p:ph type="title"/>
          </p:nvPr>
        </p:nvSpPr>
        <p:spPr/>
        <p:txBody>
          <a:bodyPr/>
          <a:lstStyle/>
          <a:p>
            <a:r>
              <a:rPr lang="en-US" dirty="0"/>
              <a:t>Meet Mary</a:t>
            </a:r>
          </a:p>
        </p:txBody>
      </p:sp>
      <p:sp>
        <p:nvSpPr>
          <p:cNvPr id="3" name="Content Placeholder 2">
            <a:extLst>
              <a:ext uri="{FF2B5EF4-FFF2-40B4-BE49-F238E27FC236}">
                <a16:creationId xmlns:a16="http://schemas.microsoft.com/office/drawing/2014/main" id="{7B7B3810-E573-5AE3-8545-A177A89E94F0}"/>
              </a:ext>
            </a:extLst>
          </p:cNvPr>
          <p:cNvSpPr>
            <a:spLocks noGrp="1"/>
          </p:cNvSpPr>
          <p:nvPr>
            <p:ph idx="1"/>
          </p:nvPr>
        </p:nvSpPr>
        <p:spPr>
          <a:xfrm>
            <a:off x="647700" y="1417638"/>
            <a:ext cx="6858000" cy="4830762"/>
          </a:xfrm>
        </p:spPr>
        <p:txBody>
          <a:bodyPr/>
          <a:lstStyle/>
          <a:p>
            <a:r>
              <a:rPr lang="en-US" dirty="0"/>
              <a:t>Despite not snacking after dinner, she notices her glucose levels start rising after she awakens each morning</a:t>
            </a:r>
          </a:p>
          <a:p>
            <a:r>
              <a:rPr lang="en-US" dirty="0"/>
              <a:t>She feels like she’s failing at T2D.</a:t>
            </a:r>
          </a:p>
          <a:p>
            <a:r>
              <a:rPr lang="en-US" dirty="0"/>
              <a:t>”Maybe I should just give up on diabetes”</a:t>
            </a:r>
          </a:p>
          <a:p>
            <a:r>
              <a:rPr lang="en-US" dirty="0"/>
              <a:t> WHAT IS GOING ON?</a:t>
            </a:r>
            <a:endParaRPr lang="en-US" sz="3000" dirty="0"/>
          </a:p>
        </p:txBody>
      </p:sp>
      <p:pic>
        <p:nvPicPr>
          <p:cNvPr id="4" name="Google Shape;465;p70">
            <a:extLst>
              <a:ext uri="{FF2B5EF4-FFF2-40B4-BE49-F238E27FC236}">
                <a16:creationId xmlns:a16="http://schemas.microsoft.com/office/drawing/2014/main" id="{0A6EFC6D-86C1-547C-FA74-2A33352BB998}"/>
              </a:ext>
            </a:extLst>
          </p:cNvPr>
          <p:cNvPicPr preferRelativeResize="0">
            <a:picLocks noChangeAspect="1"/>
          </p:cNvPicPr>
          <p:nvPr/>
        </p:nvPicPr>
        <p:blipFill rotWithShape="1">
          <a:blip r:embed="rId3">
            <a:alphaModFix/>
          </a:blip>
          <a:srcRect/>
          <a:stretch/>
        </p:blipFill>
        <p:spPr>
          <a:xfrm>
            <a:off x="7762113" y="1524000"/>
            <a:ext cx="2121408" cy="3200400"/>
          </a:xfrm>
          <a:prstGeom prst="rect">
            <a:avLst/>
          </a:prstGeom>
          <a:noFill/>
          <a:ln>
            <a:noFill/>
          </a:ln>
        </p:spPr>
      </p:pic>
    </p:spTree>
    <p:extLst>
      <p:ext uri="{BB962C8B-B14F-4D97-AF65-F5344CB8AC3E}">
        <p14:creationId xmlns:p14="http://schemas.microsoft.com/office/powerpoint/2010/main" val="346072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1BAF2-C577-5296-3F1D-4EC01F0F64ED}"/>
              </a:ext>
            </a:extLst>
          </p:cNvPr>
          <p:cNvSpPr>
            <a:spLocks noGrp="1"/>
          </p:cNvSpPr>
          <p:nvPr>
            <p:ph type="title"/>
          </p:nvPr>
        </p:nvSpPr>
        <p:spPr>
          <a:xfrm>
            <a:off x="514350" y="190500"/>
            <a:ext cx="9048750" cy="1143000"/>
          </a:xfrm>
        </p:spPr>
        <p:txBody>
          <a:bodyPr/>
          <a:lstStyle/>
          <a:p>
            <a:r>
              <a:rPr lang="en-US" dirty="0"/>
              <a:t>Key Points about Mood</a:t>
            </a:r>
          </a:p>
        </p:txBody>
      </p:sp>
      <p:sp>
        <p:nvSpPr>
          <p:cNvPr id="3" name="Content Placeholder 2">
            <a:extLst>
              <a:ext uri="{FF2B5EF4-FFF2-40B4-BE49-F238E27FC236}">
                <a16:creationId xmlns:a16="http://schemas.microsoft.com/office/drawing/2014/main" id="{F044E33F-4D19-A8BA-3942-31140B1D97EE}"/>
              </a:ext>
            </a:extLst>
          </p:cNvPr>
          <p:cNvSpPr>
            <a:spLocks noGrp="1"/>
          </p:cNvSpPr>
          <p:nvPr>
            <p:ph idx="1"/>
          </p:nvPr>
        </p:nvSpPr>
        <p:spPr>
          <a:xfrm>
            <a:off x="514350" y="1409700"/>
            <a:ext cx="5518150" cy="5448300"/>
          </a:xfrm>
        </p:spPr>
        <p:txBody>
          <a:bodyPr>
            <a:normAutofit fontScale="92500" lnSpcReduction="10000"/>
          </a:bodyPr>
          <a:lstStyle/>
          <a:p>
            <a:pPr marL="457200" indent="-457200">
              <a:buFont typeface="+mj-lt"/>
              <a:buAutoNum type="arabicPeriod"/>
            </a:pPr>
            <a:r>
              <a:rPr lang="en-US" sz="3000" dirty="0"/>
              <a:t>Stress, </a:t>
            </a:r>
            <a:r>
              <a:rPr lang="en-US" sz="3000" b="1" dirty="0"/>
              <a:t>emotional </a:t>
            </a:r>
            <a:r>
              <a:rPr lang="en-US" sz="3000" dirty="0"/>
              <a:t>or</a:t>
            </a:r>
            <a:r>
              <a:rPr lang="en-US" sz="3000" b="1" dirty="0"/>
              <a:t> physical,</a:t>
            </a:r>
            <a:r>
              <a:rPr lang="en-US" sz="3000" dirty="0"/>
              <a:t> can affect glucose levels</a:t>
            </a:r>
          </a:p>
          <a:p>
            <a:pPr marL="857250" lvl="1" indent="-457200"/>
            <a:r>
              <a:rPr lang="en-US" dirty="0"/>
              <a:t>Stress signals the body to prepare for possible action</a:t>
            </a:r>
          </a:p>
          <a:p>
            <a:pPr marL="857250" lvl="1" indent="-457200"/>
            <a:r>
              <a:rPr lang="en-US" dirty="0"/>
              <a:t>Then glucose is raised in case action is needed</a:t>
            </a:r>
          </a:p>
          <a:p>
            <a:pPr marL="457200" indent="-457200">
              <a:buFont typeface="+mj-lt"/>
              <a:buAutoNum type="arabicPeriod"/>
            </a:pPr>
            <a:r>
              <a:rPr lang="en-US" sz="3000" dirty="0"/>
              <a:t>Physical stressors that can raise glucose levels:</a:t>
            </a:r>
          </a:p>
          <a:p>
            <a:pPr marL="857250" lvl="1" indent="-457200"/>
            <a:r>
              <a:rPr lang="en-US" dirty="0"/>
              <a:t>Illness </a:t>
            </a:r>
          </a:p>
          <a:p>
            <a:pPr marL="857250" lvl="1" indent="-457200"/>
            <a:r>
              <a:rPr lang="en-US" dirty="0"/>
              <a:t>Surgery </a:t>
            </a:r>
          </a:p>
          <a:p>
            <a:pPr marL="857250" lvl="1" indent="-457200"/>
            <a:r>
              <a:rPr lang="en-US" dirty="0"/>
              <a:t>Significant pain</a:t>
            </a:r>
          </a:p>
          <a:p>
            <a:pPr marL="857250" lvl="1" indent="-457200"/>
            <a:r>
              <a:rPr lang="en-US" dirty="0"/>
              <a:t>Poor sleep</a:t>
            </a:r>
          </a:p>
          <a:p>
            <a:pPr marL="857250" lvl="1" indent="-457200"/>
            <a:r>
              <a:rPr lang="en-US" dirty="0"/>
              <a:t>Exercise</a:t>
            </a:r>
          </a:p>
          <a:p>
            <a:pPr marL="457200" indent="-457200">
              <a:buFont typeface="+mj-lt"/>
              <a:buAutoNum type="arabicPeriod"/>
            </a:pPr>
            <a:endParaRPr lang="en-US" sz="2400" dirty="0"/>
          </a:p>
        </p:txBody>
      </p:sp>
      <p:pic>
        <p:nvPicPr>
          <p:cNvPr id="4098" name="Picture 2" descr="Poor sleep linked to a common cause of blindness - Harvard Health">
            <a:extLst>
              <a:ext uri="{FF2B5EF4-FFF2-40B4-BE49-F238E27FC236}">
                <a16:creationId xmlns:a16="http://schemas.microsoft.com/office/drawing/2014/main" id="{B7743B19-F47C-1491-4D61-828C78C64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3300" y="1637659"/>
            <a:ext cx="3479800" cy="284764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5443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1BAF2-C577-5296-3F1D-4EC01F0F64ED}"/>
              </a:ext>
            </a:extLst>
          </p:cNvPr>
          <p:cNvSpPr>
            <a:spLocks noGrp="1"/>
          </p:cNvSpPr>
          <p:nvPr>
            <p:ph type="title"/>
          </p:nvPr>
        </p:nvSpPr>
        <p:spPr>
          <a:xfrm>
            <a:off x="514350" y="228600"/>
            <a:ext cx="9258300" cy="914400"/>
          </a:xfrm>
        </p:spPr>
        <p:txBody>
          <a:bodyPr anchor="b">
            <a:normAutofit/>
          </a:bodyPr>
          <a:lstStyle/>
          <a:p>
            <a:r>
              <a:rPr lang="en-US" dirty="0"/>
              <a:t>Key Points about Mood</a:t>
            </a:r>
          </a:p>
        </p:txBody>
      </p:sp>
      <p:sp>
        <p:nvSpPr>
          <p:cNvPr id="3" name="Content Placeholder 2">
            <a:extLst>
              <a:ext uri="{FF2B5EF4-FFF2-40B4-BE49-F238E27FC236}">
                <a16:creationId xmlns:a16="http://schemas.microsoft.com/office/drawing/2014/main" id="{F044E33F-4D19-A8BA-3942-31140B1D97EE}"/>
              </a:ext>
            </a:extLst>
          </p:cNvPr>
          <p:cNvSpPr>
            <a:spLocks noGrp="1"/>
          </p:cNvSpPr>
          <p:nvPr>
            <p:ph sz="quarter" idx="1"/>
          </p:nvPr>
        </p:nvSpPr>
        <p:spPr>
          <a:xfrm>
            <a:off x="514350" y="1219200"/>
            <a:ext cx="5873750" cy="4937760"/>
          </a:xfrm>
        </p:spPr>
        <p:txBody>
          <a:bodyPr>
            <a:normAutofit/>
          </a:bodyPr>
          <a:lstStyle/>
          <a:p>
            <a:pPr marL="457200" indent="-457200">
              <a:lnSpc>
                <a:spcPct val="90000"/>
              </a:lnSpc>
              <a:buFont typeface="+mj-lt"/>
              <a:buAutoNum type="arabicPeriod" startAt="3"/>
            </a:pPr>
            <a:r>
              <a:rPr lang="en-US" sz="2400" dirty="0"/>
              <a:t>Emotional stress can affect glucose levels</a:t>
            </a:r>
          </a:p>
          <a:p>
            <a:pPr marL="457200" indent="-457200">
              <a:lnSpc>
                <a:spcPct val="90000"/>
              </a:lnSpc>
              <a:buFont typeface="+mj-lt"/>
              <a:buAutoNum type="arabicPeriod" startAt="3"/>
            </a:pPr>
            <a:r>
              <a:rPr lang="en-US" sz="2400" dirty="0"/>
              <a:t>Glucose changes can affect your mood</a:t>
            </a:r>
          </a:p>
          <a:p>
            <a:pPr marL="457200" indent="-457200">
              <a:lnSpc>
                <a:spcPct val="90000"/>
              </a:lnSpc>
              <a:buFont typeface="+mj-lt"/>
              <a:buAutoNum type="arabicPeriod" startAt="3"/>
            </a:pPr>
            <a:r>
              <a:rPr lang="en-US" sz="2400" dirty="0"/>
              <a:t>Diabetes can impair your mood:</a:t>
            </a:r>
          </a:p>
          <a:p>
            <a:pPr marL="857250" lvl="1" indent="-457200">
              <a:lnSpc>
                <a:spcPct val="90000"/>
              </a:lnSpc>
            </a:pPr>
            <a:r>
              <a:rPr lang="en-US" sz="2400" dirty="0"/>
              <a:t>Diabetes distress is VERY common.</a:t>
            </a:r>
          </a:p>
          <a:p>
            <a:pPr marL="857250" lvl="1" indent="-457200">
              <a:lnSpc>
                <a:spcPct val="90000"/>
              </a:lnSpc>
            </a:pPr>
            <a:r>
              <a:rPr lang="en-US" sz="2400" dirty="0"/>
              <a:t>Tough feelings like anger, worry, discouragement and embarrassment.</a:t>
            </a:r>
          </a:p>
          <a:p>
            <a:pPr marL="857250" lvl="1" indent="-457200">
              <a:lnSpc>
                <a:spcPct val="90000"/>
              </a:lnSpc>
            </a:pPr>
            <a:r>
              <a:rPr lang="en-US" sz="2400" dirty="0">
                <a:effectLst/>
              </a:rPr>
              <a:t>Different from life stress and depression. </a:t>
            </a:r>
          </a:p>
          <a:p>
            <a:pPr marL="857250" lvl="1" indent="-457200">
              <a:lnSpc>
                <a:spcPct val="90000"/>
              </a:lnSpc>
            </a:pPr>
            <a:r>
              <a:rPr lang="en-US" sz="2400" dirty="0"/>
              <a:t>Taking action to address diabetes distress </a:t>
            </a:r>
          </a:p>
          <a:p>
            <a:pPr marL="400050" lvl="1" indent="0">
              <a:lnSpc>
                <a:spcPct val="90000"/>
              </a:lnSpc>
              <a:buNone/>
            </a:pPr>
            <a:r>
              <a:rPr lang="en-US" sz="2400" dirty="0"/>
              <a:t>	will likely lead to better glucose levels and well-being.</a:t>
            </a:r>
          </a:p>
        </p:txBody>
      </p:sp>
      <p:pic>
        <p:nvPicPr>
          <p:cNvPr id="6" name="Picture 5" descr="Stressed mother working at home">
            <a:extLst>
              <a:ext uri="{FF2B5EF4-FFF2-40B4-BE49-F238E27FC236}">
                <a16:creationId xmlns:a16="http://schemas.microsoft.com/office/drawing/2014/main" id="{000BAF3A-ABA1-07C1-67E4-09278E9E9D7A}"/>
              </a:ext>
            </a:extLst>
          </p:cNvPr>
          <p:cNvPicPr>
            <a:picLocks noChangeAspect="1"/>
          </p:cNvPicPr>
          <p:nvPr/>
        </p:nvPicPr>
        <p:blipFill>
          <a:blip r:embed="rId3"/>
          <a:srcRect l="20268" r="18265" b="-3"/>
          <a:stretch>
            <a:fillRect/>
          </a:stretch>
        </p:blipFill>
        <p:spPr>
          <a:xfrm>
            <a:off x="6643973" y="1524354"/>
            <a:ext cx="3128677" cy="3397658"/>
          </a:xfrm>
          <a:prstGeom prst="rect">
            <a:avLst/>
          </a:prstGeom>
          <a:noFill/>
        </p:spPr>
      </p:pic>
    </p:spTree>
    <p:extLst>
      <p:ext uri="{BB962C8B-B14F-4D97-AF65-F5344CB8AC3E}">
        <p14:creationId xmlns:p14="http://schemas.microsoft.com/office/powerpoint/2010/main" val="334112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1BAF2-C577-5296-3F1D-4EC01F0F64ED}"/>
              </a:ext>
            </a:extLst>
          </p:cNvPr>
          <p:cNvSpPr>
            <a:spLocks noGrp="1"/>
          </p:cNvSpPr>
          <p:nvPr>
            <p:ph type="title"/>
          </p:nvPr>
        </p:nvSpPr>
        <p:spPr>
          <a:xfrm>
            <a:off x="514350" y="228600"/>
            <a:ext cx="9258300" cy="914400"/>
          </a:xfrm>
        </p:spPr>
        <p:txBody>
          <a:bodyPr anchor="b">
            <a:normAutofit/>
          </a:bodyPr>
          <a:lstStyle/>
          <a:p>
            <a:r>
              <a:rPr lang="en-US" dirty="0"/>
              <a:t>Key Points about Medications</a:t>
            </a:r>
          </a:p>
        </p:txBody>
      </p:sp>
      <p:sp>
        <p:nvSpPr>
          <p:cNvPr id="3" name="Content Placeholder 2">
            <a:extLst>
              <a:ext uri="{FF2B5EF4-FFF2-40B4-BE49-F238E27FC236}">
                <a16:creationId xmlns:a16="http://schemas.microsoft.com/office/drawing/2014/main" id="{F044E33F-4D19-A8BA-3942-31140B1D97EE}"/>
              </a:ext>
            </a:extLst>
          </p:cNvPr>
          <p:cNvSpPr>
            <a:spLocks noGrp="1"/>
          </p:cNvSpPr>
          <p:nvPr>
            <p:ph sz="quarter" idx="1"/>
          </p:nvPr>
        </p:nvSpPr>
        <p:spPr>
          <a:xfrm>
            <a:off x="514350" y="1219200"/>
            <a:ext cx="5607050" cy="5524500"/>
          </a:xfrm>
        </p:spPr>
        <p:txBody>
          <a:bodyPr>
            <a:normAutofit fontScale="92500" lnSpcReduction="20000"/>
          </a:bodyPr>
          <a:lstStyle/>
          <a:p>
            <a:pPr marL="457200" marR="0" lvl="0" indent="-457200">
              <a:lnSpc>
                <a:spcPct val="110000"/>
              </a:lnSpc>
              <a:spcBef>
                <a:spcPts val="0"/>
              </a:spcBef>
              <a:spcAft>
                <a:spcPts val="0"/>
              </a:spcAft>
              <a:buFont typeface="+mj-lt"/>
              <a:buAutoNum type="arabicPeriod"/>
            </a:pPr>
            <a:r>
              <a:rPr lang="en-US" sz="2800" dirty="0">
                <a:effectLst/>
              </a:rPr>
              <a:t>Taking your meds regularly (including at the same time) is one of the most potent things you can do!</a:t>
            </a:r>
          </a:p>
          <a:p>
            <a:pPr marL="457200" marR="0" lvl="0" indent="-457200">
              <a:lnSpc>
                <a:spcPct val="110000"/>
              </a:lnSpc>
              <a:spcBef>
                <a:spcPts val="0"/>
              </a:spcBef>
              <a:spcAft>
                <a:spcPts val="0"/>
              </a:spcAft>
              <a:buFont typeface="+mj-lt"/>
              <a:buAutoNum type="arabicPeriod"/>
            </a:pPr>
            <a:r>
              <a:rPr lang="en-US" sz="2800" dirty="0">
                <a:effectLst/>
              </a:rPr>
              <a:t>You will likely need more and different meds over the years: </a:t>
            </a:r>
          </a:p>
          <a:p>
            <a:pPr marL="857250" lvl="1" indent="-457200">
              <a:lnSpc>
                <a:spcPct val="110000"/>
              </a:lnSpc>
              <a:spcBef>
                <a:spcPts val="0"/>
              </a:spcBef>
              <a:spcAft>
                <a:spcPts val="0"/>
              </a:spcAft>
            </a:pPr>
            <a:r>
              <a:rPr lang="en-US" sz="2800" dirty="0"/>
              <a:t>Needing more doe</a:t>
            </a:r>
            <a:r>
              <a:rPr lang="en-US" sz="2800" dirty="0">
                <a:effectLst/>
              </a:rPr>
              <a:t>s not mean you have failed or are sicker.</a:t>
            </a:r>
          </a:p>
          <a:p>
            <a:pPr marL="857250" lvl="1" indent="-457200">
              <a:lnSpc>
                <a:spcPct val="110000"/>
              </a:lnSpc>
              <a:spcBef>
                <a:spcPts val="0"/>
              </a:spcBef>
              <a:spcAft>
                <a:spcPts val="0"/>
              </a:spcAft>
            </a:pPr>
            <a:r>
              <a:rPr lang="en-US" sz="2800" dirty="0"/>
              <a:t>Needing to start insulin does </a:t>
            </a:r>
            <a:r>
              <a:rPr lang="en-US" sz="2800" dirty="0">
                <a:effectLst/>
              </a:rPr>
              <a:t>not mean you have failed or are sicker.</a:t>
            </a:r>
          </a:p>
          <a:p>
            <a:pPr marL="857250" lvl="1" indent="-457200">
              <a:lnSpc>
                <a:spcPct val="110000"/>
              </a:lnSpc>
              <a:spcBef>
                <a:spcPts val="0"/>
              </a:spcBef>
              <a:spcAft>
                <a:spcPts val="0"/>
              </a:spcAft>
            </a:pPr>
            <a:r>
              <a:rPr lang="en-US" sz="2800" dirty="0">
                <a:effectLst/>
              </a:rPr>
              <a:t>Your current dosage is based on your body’s needs.</a:t>
            </a:r>
          </a:p>
          <a:p>
            <a:pPr marL="857250" lvl="1" indent="-457200">
              <a:lnSpc>
                <a:spcPct val="110000"/>
              </a:lnSpc>
              <a:spcBef>
                <a:spcPts val="0"/>
              </a:spcBef>
              <a:spcAft>
                <a:spcPts val="0"/>
              </a:spcAft>
            </a:pPr>
            <a:r>
              <a:rPr lang="en-US" sz="2800" dirty="0"/>
              <a:t>If you do nothing else, take your pills</a:t>
            </a:r>
            <a:endParaRPr lang="en-US" sz="2800" dirty="0">
              <a:effectLst/>
            </a:endParaRPr>
          </a:p>
          <a:p>
            <a:pPr marL="0" marR="0" lvl="0" indent="0">
              <a:lnSpc>
                <a:spcPct val="90000"/>
              </a:lnSpc>
              <a:spcBef>
                <a:spcPts val="0"/>
              </a:spcBef>
              <a:spcAft>
                <a:spcPts val="0"/>
              </a:spcAft>
              <a:buNone/>
            </a:pPr>
            <a:endParaRPr lang="en-US" sz="2800" dirty="0">
              <a:effectLst/>
            </a:endParaRPr>
          </a:p>
          <a:p>
            <a:pPr marL="0" indent="0">
              <a:lnSpc>
                <a:spcPct val="90000"/>
              </a:lnSpc>
              <a:buNone/>
            </a:pPr>
            <a:endParaRPr lang="en-US" sz="2200" dirty="0"/>
          </a:p>
        </p:txBody>
      </p:sp>
      <p:pic>
        <p:nvPicPr>
          <p:cNvPr id="6" name="Picture 5" descr="Old man looking up">
            <a:extLst>
              <a:ext uri="{FF2B5EF4-FFF2-40B4-BE49-F238E27FC236}">
                <a16:creationId xmlns:a16="http://schemas.microsoft.com/office/drawing/2014/main" id="{7E87BB82-590F-EB9B-D05C-B7DD2B376721}"/>
              </a:ext>
            </a:extLst>
          </p:cNvPr>
          <p:cNvPicPr>
            <a:picLocks noChangeAspect="1"/>
          </p:cNvPicPr>
          <p:nvPr/>
        </p:nvPicPr>
        <p:blipFill>
          <a:blip r:embed="rId3"/>
          <a:srcRect l="32393" r="6140" b="-3"/>
          <a:stretch>
            <a:fillRect/>
          </a:stretch>
        </p:blipFill>
        <p:spPr>
          <a:xfrm>
            <a:off x="6550091" y="1358900"/>
            <a:ext cx="3222559" cy="3499612"/>
          </a:xfrm>
          <a:prstGeom prst="rect">
            <a:avLst/>
          </a:prstGeom>
          <a:noFill/>
        </p:spPr>
      </p:pic>
    </p:spTree>
    <p:extLst>
      <p:ext uri="{BB962C8B-B14F-4D97-AF65-F5344CB8AC3E}">
        <p14:creationId xmlns:p14="http://schemas.microsoft.com/office/powerpoint/2010/main" val="181273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8233218F-EF19-44E4-8C34-684BC1E1739D}"/>
              </a:ext>
            </a:extLst>
          </p:cNvPr>
          <p:cNvSpPr>
            <a:spLocks noGrp="1"/>
          </p:cNvSpPr>
          <p:nvPr>
            <p:ph type="title"/>
          </p:nvPr>
        </p:nvSpPr>
        <p:spPr bwMode="auto">
          <a:xfrm>
            <a:off x="514350" y="228600"/>
            <a:ext cx="9258300" cy="9144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numCol="1" anchor="b" anchorCtr="0" compatLnSpc="1">
            <a:prstTxWarp prst="textNoShape">
              <a:avLst/>
            </a:prstTxWarp>
            <a:normAutofit/>
          </a:bodyPr>
          <a:lstStyle/>
          <a:p>
            <a:pPr eaLnBrk="1" hangingPunct="1"/>
            <a:r>
              <a:rPr lang="en-US" altLang="en-US"/>
              <a:t>Home Experiments Ideas</a:t>
            </a:r>
          </a:p>
        </p:txBody>
      </p:sp>
      <p:sp>
        <p:nvSpPr>
          <p:cNvPr id="2" name="Content Placeholder 1">
            <a:extLst>
              <a:ext uri="{FF2B5EF4-FFF2-40B4-BE49-F238E27FC236}">
                <a16:creationId xmlns:a16="http://schemas.microsoft.com/office/drawing/2014/main" id="{429DB21D-782D-C50B-A7C1-A1B1EE83D723}"/>
              </a:ext>
            </a:extLst>
          </p:cNvPr>
          <p:cNvSpPr>
            <a:spLocks noGrp="1"/>
          </p:cNvSpPr>
          <p:nvPr>
            <p:ph sz="quarter" idx="1"/>
          </p:nvPr>
        </p:nvSpPr>
        <p:spPr>
          <a:xfrm>
            <a:off x="514350" y="1219200"/>
            <a:ext cx="5759450" cy="4937760"/>
          </a:xfrm>
        </p:spPr>
        <p:txBody>
          <a:bodyPr>
            <a:normAutofit/>
          </a:bodyPr>
          <a:lstStyle/>
          <a:p>
            <a:pPr marL="0" indent="0">
              <a:lnSpc>
                <a:spcPct val="90000"/>
              </a:lnSpc>
              <a:buNone/>
            </a:pPr>
            <a:r>
              <a:rPr lang="en-US" sz="2500" dirty="0"/>
              <a:t>Ask questions that are interesting and meaningful for YOU.</a:t>
            </a:r>
          </a:p>
          <a:p>
            <a:pPr marL="0" indent="0">
              <a:lnSpc>
                <a:spcPct val="90000"/>
              </a:lnSpc>
              <a:buNone/>
            </a:pPr>
            <a:endParaRPr lang="en-US" sz="2500" dirty="0"/>
          </a:p>
          <a:p>
            <a:pPr marL="914400" lvl="1" indent="-457200">
              <a:lnSpc>
                <a:spcPct val="90000"/>
              </a:lnSpc>
              <a:buFont typeface="+mj-lt"/>
              <a:buAutoNum type="arabicPeriod"/>
            </a:pPr>
            <a:r>
              <a:rPr lang="en-US" sz="2800" dirty="0"/>
              <a:t>What happens when I eat my favorite snack?</a:t>
            </a:r>
          </a:p>
          <a:p>
            <a:pPr marL="914400" lvl="1" indent="-457200">
              <a:lnSpc>
                <a:spcPct val="90000"/>
              </a:lnSpc>
              <a:buFont typeface="+mj-lt"/>
              <a:buAutoNum type="arabicPeriod"/>
            </a:pPr>
            <a:r>
              <a:rPr lang="en-US" sz="2800" dirty="0"/>
              <a:t>Is there a better lunch choice for me? </a:t>
            </a:r>
          </a:p>
          <a:p>
            <a:pPr marL="914400" lvl="1" indent="-457200">
              <a:lnSpc>
                <a:spcPct val="90000"/>
              </a:lnSpc>
              <a:buFont typeface="+mj-lt"/>
              <a:buAutoNum type="arabicPeriod"/>
            </a:pPr>
            <a:r>
              <a:rPr lang="en-US" sz="2800" dirty="0"/>
              <a:t>How are my workday and weekend glucose readings different?</a:t>
            </a:r>
          </a:p>
          <a:p>
            <a:pPr marL="914400" lvl="1" indent="-457200">
              <a:lnSpc>
                <a:spcPct val="90000"/>
              </a:lnSpc>
              <a:buFont typeface="+mj-lt"/>
              <a:buAutoNum type="arabicPeriod"/>
            </a:pPr>
            <a:r>
              <a:rPr lang="en-US" sz="2800" dirty="0"/>
              <a:t>How does stress affect my glucose? </a:t>
            </a:r>
            <a:endParaRPr lang="en-US" sz="2500" dirty="0"/>
          </a:p>
        </p:txBody>
      </p:sp>
      <p:pic>
        <p:nvPicPr>
          <p:cNvPr id="7" name="Picture 6" descr="Person looking up">
            <a:extLst>
              <a:ext uri="{FF2B5EF4-FFF2-40B4-BE49-F238E27FC236}">
                <a16:creationId xmlns:a16="http://schemas.microsoft.com/office/drawing/2014/main" id="{CEBD23D2-2B63-F64E-9B5B-95727D3EA93C}"/>
              </a:ext>
            </a:extLst>
          </p:cNvPr>
          <p:cNvPicPr>
            <a:picLocks noChangeAspect="1"/>
          </p:cNvPicPr>
          <p:nvPr/>
        </p:nvPicPr>
        <p:blipFill>
          <a:blip r:embed="rId3"/>
          <a:srcRect l="12305" r="10807" b="2"/>
          <a:stretch>
            <a:fillRect/>
          </a:stretch>
        </p:blipFill>
        <p:spPr>
          <a:xfrm>
            <a:off x="6740623" y="2463800"/>
            <a:ext cx="2801554" cy="3042412"/>
          </a:xfrm>
          <a:prstGeom prst="rect">
            <a:avLst/>
          </a:prstGeom>
          <a:noFill/>
        </p:spPr>
      </p:pic>
    </p:spTree>
    <p:extLst>
      <p:ext uri="{BB962C8B-B14F-4D97-AF65-F5344CB8AC3E}">
        <p14:creationId xmlns:p14="http://schemas.microsoft.com/office/powerpoint/2010/main" val="190078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949ED-EDE9-A436-F176-312322915AAE}"/>
              </a:ext>
            </a:extLst>
          </p:cNvPr>
          <p:cNvSpPr>
            <a:spLocks noGrp="1"/>
          </p:cNvSpPr>
          <p:nvPr>
            <p:ph type="title"/>
          </p:nvPr>
        </p:nvSpPr>
        <p:spPr/>
        <p:txBody>
          <a:bodyPr/>
          <a:lstStyle/>
          <a:p>
            <a:r>
              <a:rPr lang="en-US" altLang="en-US" dirty="0">
                <a:latin typeface="Century Gothic" panose="020B0502020202020204" pitchFamily="34" charset="0"/>
              </a:rPr>
              <a:t>Home Experiments Ideas</a:t>
            </a:r>
            <a:endParaRPr lang="en-US" dirty="0"/>
          </a:p>
        </p:txBody>
      </p:sp>
      <p:sp>
        <p:nvSpPr>
          <p:cNvPr id="3" name="Content Placeholder 2">
            <a:extLst>
              <a:ext uri="{FF2B5EF4-FFF2-40B4-BE49-F238E27FC236}">
                <a16:creationId xmlns:a16="http://schemas.microsoft.com/office/drawing/2014/main" id="{21937900-5818-E8EE-68AE-FA3C02C6AC9C}"/>
              </a:ext>
            </a:extLst>
          </p:cNvPr>
          <p:cNvSpPr>
            <a:spLocks noGrp="1"/>
          </p:cNvSpPr>
          <p:nvPr>
            <p:ph sz="quarter" idx="1"/>
          </p:nvPr>
        </p:nvSpPr>
        <p:spPr>
          <a:xfrm>
            <a:off x="514350" y="1219200"/>
            <a:ext cx="5492750" cy="4937760"/>
          </a:xfrm>
        </p:spPr>
        <p:txBody>
          <a:bodyPr>
            <a:normAutofit fontScale="92500"/>
          </a:bodyPr>
          <a:lstStyle/>
          <a:p>
            <a:pPr marL="0" indent="0">
              <a:buNone/>
            </a:pPr>
            <a:r>
              <a:rPr lang="en-US" sz="2800" dirty="0"/>
              <a:t>Should address questions that are interesting and meaningful for YOU.</a:t>
            </a:r>
          </a:p>
          <a:p>
            <a:pPr marL="0" indent="0">
              <a:buNone/>
            </a:pPr>
            <a:endParaRPr lang="en-US" sz="800" dirty="0"/>
          </a:p>
          <a:p>
            <a:pPr marL="914400" lvl="1" indent="-457200">
              <a:buFont typeface="+mj-lt"/>
              <a:buAutoNum type="arabicPeriod" startAt="5"/>
            </a:pPr>
            <a:r>
              <a:rPr lang="en-US" sz="2800" dirty="0"/>
              <a:t>When am I feeling tired, is that because of low or high glucose?</a:t>
            </a:r>
          </a:p>
          <a:p>
            <a:pPr marL="914400" lvl="1" indent="-457200">
              <a:buFont typeface="+mj-lt"/>
              <a:buAutoNum type="arabicPeriod" startAt="5"/>
            </a:pPr>
            <a:r>
              <a:rPr lang="en-US" sz="2800" dirty="0"/>
              <a:t>What if I start taking my diabetes medicines more regularly, or closer to the same time?</a:t>
            </a:r>
          </a:p>
          <a:p>
            <a:pPr marL="914400" lvl="1" indent="-457200">
              <a:buFont typeface="+mj-lt"/>
              <a:buAutoNum type="arabicPeriod" startAt="5"/>
            </a:pPr>
            <a:r>
              <a:rPr lang="en-US" sz="2800" dirty="0"/>
              <a:t>What happens to my glucose if I exercise after dinner instead of in the morning? </a:t>
            </a:r>
          </a:p>
          <a:p>
            <a:endParaRPr lang="en-US" dirty="0"/>
          </a:p>
        </p:txBody>
      </p:sp>
      <p:pic>
        <p:nvPicPr>
          <p:cNvPr id="5" name="Picture 4" descr="Business woman finger on face">
            <a:extLst>
              <a:ext uri="{FF2B5EF4-FFF2-40B4-BE49-F238E27FC236}">
                <a16:creationId xmlns:a16="http://schemas.microsoft.com/office/drawing/2014/main" id="{3656E6C0-D6FB-4B87-E6CD-1E9DC1814BFD}"/>
              </a:ext>
            </a:extLst>
          </p:cNvPr>
          <p:cNvPicPr>
            <a:picLocks noChangeAspect="1"/>
          </p:cNvPicPr>
          <p:nvPr/>
        </p:nvPicPr>
        <p:blipFill>
          <a:blip r:embed="rId3"/>
          <a:stretch>
            <a:fillRect/>
          </a:stretch>
        </p:blipFill>
        <p:spPr>
          <a:xfrm>
            <a:off x="7687195" y="340360"/>
            <a:ext cx="1869405" cy="6177280"/>
          </a:xfrm>
          <a:prstGeom prst="rect">
            <a:avLst/>
          </a:prstGeom>
        </p:spPr>
      </p:pic>
    </p:spTree>
    <p:extLst>
      <p:ext uri="{BB962C8B-B14F-4D97-AF65-F5344CB8AC3E}">
        <p14:creationId xmlns:p14="http://schemas.microsoft.com/office/powerpoint/2010/main" val="1530331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96A85-C22B-A689-7A03-A18FE29C5751}"/>
              </a:ext>
            </a:extLst>
          </p:cNvPr>
          <p:cNvSpPr>
            <a:spLocks noGrp="1"/>
          </p:cNvSpPr>
          <p:nvPr>
            <p:ph type="title"/>
          </p:nvPr>
        </p:nvSpPr>
        <p:spPr>
          <a:xfrm>
            <a:off x="514350" y="152400"/>
            <a:ext cx="9258300" cy="990600"/>
          </a:xfrm>
        </p:spPr>
        <p:txBody>
          <a:bodyPr anchor="b">
            <a:normAutofit/>
          </a:bodyPr>
          <a:lstStyle/>
          <a:p>
            <a:r>
              <a:rPr lang="en-US"/>
              <a:t>Thanks for Participating!!!</a:t>
            </a:r>
          </a:p>
        </p:txBody>
      </p:sp>
      <p:pic>
        <p:nvPicPr>
          <p:cNvPr id="5" name="Picture 4" descr="Woman in a field of flowers">
            <a:extLst>
              <a:ext uri="{FF2B5EF4-FFF2-40B4-BE49-F238E27FC236}">
                <a16:creationId xmlns:a16="http://schemas.microsoft.com/office/drawing/2014/main" id="{55318066-BDE9-F508-37AA-589B01935DDF}"/>
              </a:ext>
            </a:extLst>
          </p:cNvPr>
          <p:cNvPicPr>
            <a:picLocks noChangeAspect="1"/>
          </p:cNvPicPr>
          <p:nvPr/>
        </p:nvPicPr>
        <p:blipFill>
          <a:blip r:embed="rId3"/>
          <a:srcRect t="4057" r="1" b="16043"/>
          <a:stretch>
            <a:fillRect/>
          </a:stretch>
        </p:blipFill>
        <p:spPr>
          <a:xfrm>
            <a:off x="514350" y="1219200"/>
            <a:ext cx="9258300" cy="4937760"/>
          </a:xfrm>
          <a:prstGeom prst="rect">
            <a:avLst/>
          </a:prstGeom>
          <a:noFill/>
        </p:spPr>
      </p:pic>
    </p:spTree>
    <p:extLst>
      <p:ext uri="{BB962C8B-B14F-4D97-AF65-F5344CB8AC3E}">
        <p14:creationId xmlns:p14="http://schemas.microsoft.com/office/powerpoint/2010/main" val="46786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8233218F-EF19-44E4-8C34-684BC1E1739D}"/>
              </a:ext>
            </a:extLst>
          </p:cNvPr>
          <p:cNvSpPr>
            <a:spLocks noGrp="1"/>
          </p:cNvSpPr>
          <p:nvPr>
            <p:ph type="title"/>
          </p:nvPr>
        </p:nvSpPr>
        <p:spPr bwMode="auto">
          <a:xfrm>
            <a:off x="514350" y="228600"/>
            <a:ext cx="9258300" cy="9144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numCol="1" anchor="b" anchorCtr="0" compatLnSpc="1">
            <a:prstTxWarp prst="textNoShape">
              <a:avLst/>
            </a:prstTxWarp>
            <a:normAutofit/>
          </a:bodyPr>
          <a:lstStyle/>
          <a:p>
            <a:pPr eaLnBrk="1" hangingPunct="1"/>
            <a:r>
              <a:rPr lang="en-US" altLang="en-US"/>
              <a:t>Introductions</a:t>
            </a:r>
          </a:p>
        </p:txBody>
      </p:sp>
      <p:sp>
        <p:nvSpPr>
          <p:cNvPr id="59395" name="Content Placeholder 2">
            <a:extLst>
              <a:ext uri="{FF2B5EF4-FFF2-40B4-BE49-F238E27FC236}">
                <a16:creationId xmlns:a16="http://schemas.microsoft.com/office/drawing/2014/main" id="{825D012F-0A8A-4B3A-9E88-25D2E32BD835}"/>
              </a:ext>
            </a:extLst>
          </p:cNvPr>
          <p:cNvSpPr>
            <a:spLocks noGrp="1"/>
          </p:cNvSpPr>
          <p:nvPr>
            <p:ph sz="quarter" idx="1"/>
          </p:nvPr>
        </p:nvSpPr>
        <p:spPr bwMode="auto">
          <a:xfrm>
            <a:off x="514350" y="1219200"/>
            <a:ext cx="4546854" cy="493776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numCol="1" anchorCtr="0" compatLnSpc="1">
            <a:prstTxWarp prst="textNoShape">
              <a:avLst/>
            </a:prstTxWarp>
            <a:normAutofit/>
          </a:bodyPr>
          <a:lstStyle/>
          <a:p>
            <a:pPr eaLnBrk="1" hangingPunct="1"/>
            <a:r>
              <a:rPr lang="en-US"/>
              <a:t>Your name</a:t>
            </a:r>
          </a:p>
          <a:p>
            <a:pPr eaLnBrk="1" hangingPunct="1"/>
            <a:r>
              <a:rPr lang="en-US"/>
              <a:t>How long have you had T2D?</a:t>
            </a:r>
          </a:p>
          <a:p>
            <a:pPr eaLnBrk="1" hangingPunct="1"/>
            <a:r>
              <a:rPr lang="en-US"/>
              <a:t>What’s </a:t>
            </a:r>
            <a:r>
              <a:rPr lang="en-US" u="sng"/>
              <a:t>one</a:t>
            </a:r>
            <a:r>
              <a:rPr lang="en-US"/>
              <a:t> concern you have about T2D?</a:t>
            </a:r>
          </a:p>
          <a:p>
            <a:pPr eaLnBrk="1" hangingPunct="1"/>
            <a:r>
              <a:rPr lang="en-US"/>
              <a:t>What is one thing you hope to gain from this program?</a:t>
            </a:r>
          </a:p>
        </p:txBody>
      </p:sp>
      <p:pic>
        <p:nvPicPr>
          <p:cNvPr id="3" name="Picture 2" descr="People at meeting">
            <a:extLst>
              <a:ext uri="{FF2B5EF4-FFF2-40B4-BE49-F238E27FC236}">
                <a16:creationId xmlns:a16="http://schemas.microsoft.com/office/drawing/2014/main" id="{D6F5C5D5-F6CE-0E6A-37A6-3F223CA91263}"/>
              </a:ext>
            </a:extLst>
          </p:cNvPr>
          <p:cNvPicPr>
            <a:picLocks noChangeAspect="1"/>
          </p:cNvPicPr>
          <p:nvPr/>
        </p:nvPicPr>
        <p:blipFill>
          <a:blip r:embed="rId3"/>
          <a:srcRect l="19267" r="19266" b="-3"/>
          <a:stretch>
            <a:fillRect/>
          </a:stretch>
        </p:blipFill>
        <p:spPr>
          <a:xfrm>
            <a:off x="5662431" y="1393952"/>
            <a:ext cx="3803546" cy="4130548"/>
          </a:xfrm>
          <a:prstGeom prst="rect">
            <a:avLst/>
          </a:prstGeom>
          <a:noFill/>
        </p:spPr>
      </p:pic>
    </p:spTree>
    <p:extLst>
      <p:ext uri="{BB962C8B-B14F-4D97-AF65-F5344CB8AC3E}">
        <p14:creationId xmlns:p14="http://schemas.microsoft.com/office/powerpoint/2010/main" val="275512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8233218F-EF19-44E4-8C34-684BC1E1739D}"/>
              </a:ext>
            </a:extLst>
          </p:cNvPr>
          <p:cNvSpPr>
            <a:spLocks noGrp="1"/>
          </p:cNvSpPr>
          <p:nvPr>
            <p:ph type="title"/>
          </p:nvPr>
        </p:nvSpPr>
        <p:spPr bwMode="auto">
          <a:xfrm>
            <a:off x="514350" y="152400"/>
            <a:ext cx="9258300" cy="9906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numCol="1" anchor="b" anchorCtr="0" compatLnSpc="1">
            <a:prstTxWarp prst="textNoShape">
              <a:avLst/>
            </a:prstTxWarp>
            <a:normAutofit/>
          </a:bodyPr>
          <a:lstStyle/>
          <a:p>
            <a:pPr eaLnBrk="1" hangingPunct="1"/>
            <a:r>
              <a:rPr lang="en-US" altLang="en-US"/>
              <a:t>The 5 BIG Diabetes Facts</a:t>
            </a:r>
          </a:p>
        </p:txBody>
      </p:sp>
      <p:graphicFrame>
        <p:nvGraphicFramePr>
          <p:cNvPr id="59397" name="Content Placeholder 2">
            <a:extLst>
              <a:ext uri="{FF2B5EF4-FFF2-40B4-BE49-F238E27FC236}">
                <a16:creationId xmlns:a16="http://schemas.microsoft.com/office/drawing/2014/main" id="{8379CEAA-0619-757F-167E-D879F387019E}"/>
              </a:ext>
            </a:extLst>
          </p:cNvPr>
          <p:cNvGraphicFramePr>
            <a:graphicFrameLocks noGrp="1"/>
          </p:cNvGraphicFramePr>
          <p:nvPr>
            <p:ph sz="quarter" idx="1"/>
            <p:extLst>
              <p:ext uri="{D42A27DB-BD31-4B8C-83A1-F6EECF244321}">
                <p14:modId xmlns:p14="http://schemas.microsoft.com/office/powerpoint/2010/main" val="3768356947"/>
              </p:ext>
            </p:extLst>
          </p:nvPr>
        </p:nvGraphicFramePr>
        <p:xfrm>
          <a:off x="514350" y="1219200"/>
          <a:ext cx="9258300" cy="4937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101FD65E-E62F-B9F5-360B-177E6DFCA2A3}"/>
              </a:ext>
            </a:extLst>
          </p:cNvPr>
          <p:cNvSpPr txBox="1"/>
          <p:nvPr/>
        </p:nvSpPr>
        <p:spPr>
          <a:xfrm>
            <a:off x="11459817" y="3299791"/>
            <a:ext cx="184731" cy="461665"/>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65010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8233218F-EF19-44E4-8C34-684BC1E1739D}"/>
              </a:ext>
            </a:extLst>
          </p:cNvPr>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latin typeface="Century Gothic" panose="020B0502020202020204" pitchFamily="34" charset="0"/>
              </a:rPr>
              <a:t>The 5 M’s</a:t>
            </a:r>
            <a:endParaRPr lang="en-US" altLang="en-US" dirty="0">
              <a:solidFill>
                <a:srgbClr val="FF0000"/>
              </a:solidFill>
              <a:latin typeface="Century Gothic" panose="020B0502020202020204" pitchFamily="34" charset="0"/>
            </a:endParaRPr>
          </a:p>
        </p:txBody>
      </p:sp>
      <p:sp>
        <p:nvSpPr>
          <p:cNvPr id="4" name="Rectangle 3">
            <a:extLst>
              <a:ext uri="{FF2B5EF4-FFF2-40B4-BE49-F238E27FC236}">
                <a16:creationId xmlns:a16="http://schemas.microsoft.com/office/drawing/2014/main" id="{1C1354C5-FADE-F349-BD8A-79F24769FD61}"/>
              </a:ext>
            </a:extLst>
          </p:cNvPr>
          <p:cNvSpPr/>
          <p:nvPr/>
        </p:nvSpPr>
        <p:spPr>
          <a:xfrm>
            <a:off x="3771900" y="1295400"/>
            <a:ext cx="2743200" cy="1447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45C04ED-6710-8248-94B5-BFF8E43B7B62}"/>
              </a:ext>
            </a:extLst>
          </p:cNvPr>
          <p:cNvSpPr/>
          <p:nvPr/>
        </p:nvSpPr>
        <p:spPr>
          <a:xfrm>
            <a:off x="723900" y="2514600"/>
            <a:ext cx="2667000" cy="1447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ED4168C-C0A4-434C-84A7-4BB4DBF0860A}"/>
              </a:ext>
            </a:extLst>
          </p:cNvPr>
          <p:cNvSpPr/>
          <p:nvPr/>
        </p:nvSpPr>
        <p:spPr>
          <a:xfrm>
            <a:off x="6896100" y="2362200"/>
            <a:ext cx="2895600" cy="1447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3460C1-F6DF-5749-A056-2ED0EF1346A5}"/>
              </a:ext>
            </a:extLst>
          </p:cNvPr>
          <p:cNvSpPr/>
          <p:nvPr/>
        </p:nvSpPr>
        <p:spPr>
          <a:xfrm>
            <a:off x="6896100" y="4800599"/>
            <a:ext cx="2971800" cy="16605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7510C2-3349-724A-ADD2-A9249F0C1C79}"/>
              </a:ext>
            </a:extLst>
          </p:cNvPr>
          <p:cNvSpPr/>
          <p:nvPr/>
        </p:nvSpPr>
        <p:spPr>
          <a:xfrm>
            <a:off x="723900" y="4800600"/>
            <a:ext cx="2743200" cy="1447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D0263A-D6A4-014E-A894-FACEC14CC653}"/>
              </a:ext>
            </a:extLst>
          </p:cNvPr>
          <p:cNvSpPr/>
          <p:nvPr/>
        </p:nvSpPr>
        <p:spPr>
          <a:xfrm>
            <a:off x="3848100" y="3657600"/>
            <a:ext cx="2743200" cy="144780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494DF4-995C-7A4D-8EE7-A44A4630A16B}"/>
              </a:ext>
            </a:extLst>
          </p:cNvPr>
          <p:cNvSpPr txBox="1"/>
          <p:nvPr/>
        </p:nvSpPr>
        <p:spPr>
          <a:xfrm>
            <a:off x="3924300" y="1524000"/>
            <a:ext cx="2438400" cy="830997"/>
          </a:xfrm>
          <a:prstGeom prst="rect">
            <a:avLst/>
          </a:prstGeom>
          <a:noFill/>
        </p:spPr>
        <p:txBody>
          <a:bodyPr wrap="square" rtlCol="0">
            <a:spAutoFit/>
          </a:bodyPr>
          <a:lstStyle/>
          <a:p>
            <a:pPr algn="ctr"/>
            <a:r>
              <a:rPr lang="en-US">
                <a:solidFill>
                  <a:schemeClr val="bg1"/>
                </a:solidFill>
              </a:rPr>
              <a:t>MEDICINES</a:t>
            </a:r>
          </a:p>
          <a:p>
            <a:pPr algn="ctr"/>
            <a:r>
              <a:rPr lang="en-US">
                <a:solidFill>
                  <a:schemeClr val="bg1"/>
                </a:solidFill>
              </a:rPr>
              <a:t> </a:t>
            </a:r>
            <a:r>
              <a:rPr lang="en-US" sz="2200">
                <a:solidFill>
                  <a:schemeClr val="bg1"/>
                </a:solidFill>
              </a:rPr>
              <a:t>(type, dose)</a:t>
            </a:r>
          </a:p>
        </p:txBody>
      </p:sp>
      <p:sp>
        <p:nvSpPr>
          <p:cNvPr id="13" name="TextBox 12">
            <a:extLst>
              <a:ext uri="{FF2B5EF4-FFF2-40B4-BE49-F238E27FC236}">
                <a16:creationId xmlns:a16="http://schemas.microsoft.com/office/drawing/2014/main" id="{22B441AA-C9D4-AF4C-812F-2F6DDABAE93F}"/>
              </a:ext>
            </a:extLst>
          </p:cNvPr>
          <p:cNvSpPr txBox="1"/>
          <p:nvPr/>
        </p:nvSpPr>
        <p:spPr>
          <a:xfrm>
            <a:off x="800100" y="2644479"/>
            <a:ext cx="2514600" cy="1138773"/>
          </a:xfrm>
          <a:prstGeom prst="rect">
            <a:avLst/>
          </a:prstGeom>
          <a:noFill/>
        </p:spPr>
        <p:txBody>
          <a:bodyPr wrap="square" rtlCol="0">
            <a:spAutoFit/>
          </a:bodyPr>
          <a:lstStyle/>
          <a:p>
            <a:pPr algn="ctr"/>
            <a:r>
              <a:rPr lang="en-US">
                <a:solidFill>
                  <a:schemeClr val="bg1"/>
                </a:solidFill>
              </a:rPr>
              <a:t>MOOD</a:t>
            </a:r>
          </a:p>
          <a:p>
            <a:pPr algn="ctr"/>
            <a:r>
              <a:rPr lang="en-US" sz="2200">
                <a:solidFill>
                  <a:schemeClr val="bg1"/>
                </a:solidFill>
              </a:rPr>
              <a:t> (emotional and physical stress)</a:t>
            </a:r>
          </a:p>
        </p:txBody>
      </p:sp>
      <p:sp>
        <p:nvSpPr>
          <p:cNvPr id="12" name="TextBox 11">
            <a:extLst>
              <a:ext uri="{FF2B5EF4-FFF2-40B4-BE49-F238E27FC236}">
                <a16:creationId xmlns:a16="http://schemas.microsoft.com/office/drawing/2014/main" id="{E522A91C-E2D4-804F-9B2A-2DD4D206D392}"/>
              </a:ext>
            </a:extLst>
          </p:cNvPr>
          <p:cNvSpPr txBox="1"/>
          <p:nvPr/>
        </p:nvSpPr>
        <p:spPr>
          <a:xfrm>
            <a:off x="7200900" y="2590800"/>
            <a:ext cx="2286000" cy="1138773"/>
          </a:xfrm>
          <a:prstGeom prst="rect">
            <a:avLst/>
          </a:prstGeom>
          <a:noFill/>
        </p:spPr>
        <p:txBody>
          <a:bodyPr wrap="square" rtlCol="0">
            <a:spAutoFit/>
          </a:bodyPr>
          <a:lstStyle/>
          <a:p>
            <a:pPr algn="ctr"/>
            <a:r>
              <a:rPr lang="en-US">
                <a:solidFill>
                  <a:schemeClr val="bg1"/>
                </a:solidFill>
              </a:rPr>
              <a:t>MOVEMENT </a:t>
            </a:r>
            <a:r>
              <a:rPr lang="en-US" sz="2200">
                <a:solidFill>
                  <a:schemeClr val="bg1"/>
                </a:solidFill>
              </a:rPr>
              <a:t>(physical activity, exercise)</a:t>
            </a:r>
          </a:p>
        </p:txBody>
      </p:sp>
      <p:sp>
        <p:nvSpPr>
          <p:cNvPr id="14" name="TextBox 13">
            <a:extLst>
              <a:ext uri="{FF2B5EF4-FFF2-40B4-BE49-F238E27FC236}">
                <a16:creationId xmlns:a16="http://schemas.microsoft.com/office/drawing/2014/main" id="{CDD4ACCC-0158-4548-918A-97E912444C73}"/>
              </a:ext>
            </a:extLst>
          </p:cNvPr>
          <p:cNvSpPr txBox="1"/>
          <p:nvPr/>
        </p:nvSpPr>
        <p:spPr>
          <a:xfrm>
            <a:off x="812866" y="4912585"/>
            <a:ext cx="2514600" cy="1169551"/>
          </a:xfrm>
          <a:prstGeom prst="rect">
            <a:avLst/>
          </a:prstGeom>
          <a:noFill/>
        </p:spPr>
        <p:txBody>
          <a:bodyPr wrap="square" rtlCol="0">
            <a:spAutoFit/>
          </a:bodyPr>
          <a:lstStyle/>
          <a:p>
            <a:pPr algn="ctr"/>
            <a:r>
              <a:rPr lang="en-US">
                <a:solidFill>
                  <a:schemeClr val="bg1"/>
                </a:solidFill>
              </a:rPr>
              <a:t>MEALS</a:t>
            </a:r>
          </a:p>
          <a:p>
            <a:pPr algn="ctr"/>
            <a:r>
              <a:rPr lang="en-US">
                <a:solidFill>
                  <a:schemeClr val="bg1"/>
                </a:solidFill>
              </a:rPr>
              <a:t> </a:t>
            </a:r>
            <a:r>
              <a:rPr lang="en-US" sz="2200">
                <a:solidFill>
                  <a:schemeClr val="bg1"/>
                </a:solidFill>
              </a:rPr>
              <a:t>(food, beverages. portions)</a:t>
            </a:r>
          </a:p>
        </p:txBody>
      </p:sp>
      <p:sp>
        <p:nvSpPr>
          <p:cNvPr id="15" name="TextBox 14">
            <a:extLst>
              <a:ext uri="{FF2B5EF4-FFF2-40B4-BE49-F238E27FC236}">
                <a16:creationId xmlns:a16="http://schemas.microsoft.com/office/drawing/2014/main" id="{DB8D9974-FB90-404E-8774-4DD5DA12753D}"/>
              </a:ext>
            </a:extLst>
          </p:cNvPr>
          <p:cNvSpPr txBox="1"/>
          <p:nvPr/>
        </p:nvSpPr>
        <p:spPr>
          <a:xfrm>
            <a:off x="7029450" y="4884747"/>
            <a:ext cx="2743200" cy="1508105"/>
          </a:xfrm>
          <a:prstGeom prst="rect">
            <a:avLst/>
          </a:prstGeom>
          <a:noFill/>
        </p:spPr>
        <p:txBody>
          <a:bodyPr wrap="square" rtlCol="0">
            <a:spAutoFit/>
          </a:bodyPr>
          <a:lstStyle/>
          <a:p>
            <a:pPr algn="ctr"/>
            <a:r>
              <a:rPr lang="en-US">
                <a:solidFill>
                  <a:schemeClr val="bg1"/>
                </a:solidFill>
              </a:rPr>
              <a:t>MINUTES</a:t>
            </a:r>
          </a:p>
          <a:p>
            <a:pPr algn="ctr"/>
            <a:r>
              <a:rPr lang="en-US">
                <a:solidFill>
                  <a:schemeClr val="bg1"/>
                </a:solidFill>
              </a:rPr>
              <a:t> </a:t>
            </a:r>
            <a:r>
              <a:rPr lang="en-US" sz="2200">
                <a:solidFill>
                  <a:schemeClr val="bg1"/>
                </a:solidFill>
              </a:rPr>
              <a:t>(Timing of medicines, meals, movement and monitoring)</a:t>
            </a:r>
          </a:p>
        </p:txBody>
      </p:sp>
      <p:sp>
        <p:nvSpPr>
          <p:cNvPr id="16" name="TextBox 15">
            <a:extLst>
              <a:ext uri="{FF2B5EF4-FFF2-40B4-BE49-F238E27FC236}">
                <a16:creationId xmlns:a16="http://schemas.microsoft.com/office/drawing/2014/main" id="{A54063B1-2B3D-BF49-AD78-63D74903EC0B}"/>
              </a:ext>
            </a:extLst>
          </p:cNvPr>
          <p:cNvSpPr txBox="1"/>
          <p:nvPr/>
        </p:nvSpPr>
        <p:spPr>
          <a:xfrm>
            <a:off x="3924300" y="3782944"/>
            <a:ext cx="2590800" cy="954107"/>
          </a:xfrm>
          <a:prstGeom prst="rect">
            <a:avLst/>
          </a:prstGeom>
          <a:noFill/>
        </p:spPr>
        <p:txBody>
          <a:bodyPr wrap="square" rtlCol="0">
            <a:spAutoFit/>
          </a:bodyPr>
          <a:lstStyle/>
          <a:p>
            <a:pPr algn="ctr"/>
            <a:r>
              <a:rPr lang="en-US" sz="2800" dirty="0">
                <a:solidFill>
                  <a:schemeClr val="bg1"/>
                </a:solidFill>
              </a:rPr>
              <a:t>Glucose Number</a:t>
            </a:r>
          </a:p>
        </p:txBody>
      </p:sp>
      <p:cxnSp>
        <p:nvCxnSpPr>
          <p:cNvPr id="3" name="Straight Arrow Connector 2">
            <a:extLst>
              <a:ext uri="{FF2B5EF4-FFF2-40B4-BE49-F238E27FC236}">
                <a16:creationId xmlns:a16="http://schemas.microsoft.com/office/drawing/2014/main" id="{08ECAC68-5D59-BA4B-9F1E-497E6CEEF740}"/>
              </a:ext>
            </a:extLst>
          </p:cNvPr>
          <p:cNvCxnSpPr>
            <a:cxnSpLocks/>
          </p:cNvCxnSpPr>
          <p:nvPr/>
        </p:nvCxnSpPr>
        <p:spPr>
          <a:xfrm flipV="1">
            <a:off x="5143500" y="2819400"/>
            <a:ext cx="0" cy="762000"/>
          </a:xfrm>
          <a:prstGeom prst="straightConnector1">
            <a:avLst/>
          </a:prstGeom>
          <a:ln w="444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59774AC8-22D1-0E47-98C5-933846D9EE0A}"/>
              </a:ext>
            </a:extLst>
          </p:cNvPr>
          <p:cNvCxnSpPr>
            <a:cxnSpLocks/>
          </p:cNvCxnSpPr>
          <p:nvPr/>
        </p:nvCxnSpPr>
        <p:spPr>
          <a:xfrm flipH="1" flipV="1">
            <a:off x="2705100" y="4038600"/>
            <a:ext cx="1066800" cy="457200"/>
          </a:xfrm>
          <a:prstGeom prst="straightConnector1">
            <a:avLst/>
          </a:prstGeom>
          <a:ln w="444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3AD082F0-7CD0-8D40-B825-F297D87544F7}"/>
              </a:ext>
            </a:extLst>
          </p:cNvPr>
          <p:cNvCxnSpPr>
            <a:cxnSpLocks/>
          </p:cNvCxnSpPr>
          <p:nvPr/>
        </p:nvCxnSpPr>
        <p:spPr>
          <a:xfrm flipV="1">
            <a:off x="6667500" y="3886200"/>
            <a:ext cx="1371600" cy="533400"/>
          </a:xfrm>
          <a:prstGeom prst="straightConnector1">
            <a:avLst/>
          </a:prstGeom>
          <a:ln w="444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0991736A-F760-2548-80B0-0A40D210A2B8}"/>
              </a:ext>
            </a:extLst>
          </p:cNvPr>
          <p:cNvCxnSpPr>
            <a:cxnSpLocks/>
          </p:cNvCxnSpPr>
          <p:nvPr/>
        </p:nvCxnSpPr>
        <p:spPr>
          <a:xfrm flipV="1">
            <a:off x="3619500" y="5181600"/>
            <a:ext cx="914400" cy="609600"/>
          </a:xfrm>
          <a:prstGeom prst="straightConnector1">
            <a:avLst/>
          </a:prstGeom>
          <a:ln w="444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B7F406D4-7273-1741-953F-AF2F820D7F9D}"/>
              </a:ext>
            </a:extLst>
          </p:cNvPr>
          <p:cNvCxnSpPr>
            <a:cxnSpLocks/>
          </p:cNvCxnSpPr>
          <p:nvPr/>
        </p:nvCxnSpPr>
        <p:spPr>
          <a:xfrm flipH="1" flipV="1">
            <a:off x="5981700" y="5181600"/>
            <a:ext cx="838200" cy="457200"/>
          </a:xfrm>
          <a:prstGeom prst="straightConnector1">
            <a:avLst/>
          </a:prstGeom>
          <a:ln w="444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F7C1DD44-CACE-52F8-AE16-808857336B31}"/>
              </a:ext>
            </a:extLst>
          </p:cNvPr>
          <p:cNvPicPr>
            <a:picLocks noChangeAspect="1"/>
          </p:cNvPicPr>
          <p:nvPr/>
        </p:nvPicPr>
        <p:blipFill rotWithShape="1">
          <a:blip r:embed="rId3"/>
          <a:srcRect l="21591" t="1749" r="32954" b="4821"/>
          <a:stretch/>
        </p:blipFill>
        <p:spPr>
          <a:xfrm>
            <a:off x="4791397" y="4717197"/>
            <a:ext cx="1037903" cy="1929162"/>
          </a:xfrm>
          <a:prstGeom prst="rect">
            <a:avLst/>
          </a:prstGeom>
        </p:spPr>
      </p:pic>
      <p:sp>
        <p:nvSpPr>
          <p:cNvPr id="2" name="Title 1">
            <a:extLst>
              <a:ext uri="{FF2B5EF4-FFF2-40B4-BE49-F238E27FC236}">
                <a16:creationId xmlns:a16="http://schemas.microsoft.com/office/drawing/2014/main" id="{8233218F-EF19-44E4-8C34-684BC1E1739D}"/>
              </a:ext>
            </a:extLst>
          </p:cNvPr>
          <p:cNvSpPr txBox="1">
            <a:spLocks/>
          </p:cNvSpPr>
          <p:nvPr/>
        </p:nvSpPr>
        <p:spPr bwMode="auto">
          <a:xfrm>
            <a:off x="514350" y="228600"/>
            <a:ext cx="9258300" cy="914400"/>
          </a:xfrm>
          <a:prstGeom prst="rect">
            <a:avLst/>
          </a:prstGeom>
          <a:solidFill>
            <a:srgbClr val="5E3886"/>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numCol="1" anchor="b" anchorCtr="0" compatLnSpc="1">
            <a:prstTxWarp prst="textNoShape">
              <a:avLst/>
            </a:prstTxWarp>
            <a:normAutofit/>
          </a:bodyPr>
          <a:lst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a:lstStyle>
          <a:p>
            <a:pPr fontAlgn="auto">
              <a:lnSpc>
                <a:spcPct val="90000"/>
              </a:lnSpc>
              <a:spcAft>
                <a:spcPts val="0"/>
              </a:spcAft>
            </a:pPr>
            <a:r>
              <a:rPr lang="en-US" altLang="en-US" sz="2800" dirty="0"/>
              <a:t>The 5 M’s: A Framework for Self-Management &amp; Decisions</a:t>
            </a:r>
          </a:p>
        </p:txBody>
      </p:sp>
    </p:spTree>
    <p:extLst>
      <p:ext uri="{BB962C8B-B14F-4D97-AF65-F5344CB8AC3E}">
        <p14:creationId xmlns:p14="http://schemas.microsoft.com/office/powerpoint/2010/main" val="61796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257B2-6D12-9F4C-07E0-2A618B9D917E}"/>
              </a:ext>
            </a:extLst>
          </p:cNvPr>
          <p:cNvSpPr>
            <a:spLocks noGrp="1"/>
          </p:cNvSpPr>
          <p:nvPr>
            <p:ph type="title"/>
          </p:nvPr>
        </p:nvSpPr>
        <p:spPr/>
        <p:txBody>
          <a:bodyPr/>
          <a:lstStyle/>
          <a:p>
            <a:r>
              <a:rPr lang="en-US" dirty="0"/>
              <a:t>5 Tips for Glucose Monitoring</a:t>
            </a:r>
          </a:p>
        </p:txBody>
      </p:sp>
      <p:sp>
        <p:nvSpPr>
          <p:cNvPr id="3" name="Content Placeholder 2">
            <a:extLst>
              <a:ext uri="{FF2B5EF4-FFF2-40B4-BE49-F238E27FC236}">
                <a16:creationId xmlns:a16="http://schemas.microsoft.com/office/drawing/2014/main" id="{9C848FD2-501B-C559-2D25-AD306BEE92A9}"/>
              </a:ext>
            </a:extLst>
          </p:cNvPr>
          <p:cNvSpPr>
            <a:spLocks noGrp="1"/>
          </p:cNvSpPr>
          <p:nvPr>
            <p:ph idx="1"/>
          </p:nvPr>
        </p:nvSpPr>
        <p:spPr>
          <a:xfrm>
            <a:off x="514350" y="1417638"/>
            <a:ext cx="9258300" cy="4602162"/>
          </a:xfrm>
        </p:spPr>
        <p:txBody>
          <a:bodyPr/>
          <a:lstStyle/>
          <a:p>
            <a:pPr marL="457200" marR="0" lvl="0" indent="-457200">
              <a:spcBef>
                <a:spcPts val="0"/>
              </a:spcBef>
              <a:spcAft>
                <a:spcPts val="0"/>
              </a:spcAft>
              <a:buFont typeface="+mj-lt"/>
              <a:buAutoNum type="arabicPeriod"/>
            </a:pPr>
            <a:r>
              <a:rPr lang="en-US" sz="2800" dirty="0">
                <a:effectLst/>
                <a:ea typeface="MS Mincho" panose="02020609040205080304" pitchFamily="49" charset="-128"/>
                <a:cs typeface="Times New Roman" panose="02020603050405020304" pitchFamily="18" charset="0"/>
              </a:rPr>
              <a:t>Glucose values are NOT a judgment.  </a:t>
            </a:r>
          </a:p>
          <a:p>
            <a:pPr marL="457200" indent="-457200">
              <a:spcBef>
                <a:spcPts val="0"/>
              </a:spcBef>
              <a:spcAft>
                <a:spcPts val="0"/>
              </a:spcAft>
              <a:buFont typeface="+mj-lt"/>
              <a:buAutoNum type="arabicPeriod"/>
            </a:pPr>
            <a:r>
              <a:rPr lang="en-US" sz="2800" dirty="0">
                <a:effectLst/>
                <a:ea typeface="MS Mincho" panose="02020609040205080304" pitchFamily="49" charset="-128"/>
                <a:cs typeface="Times New Roman" panose="02020603050405020304" pitchFamily="18" charset="0"/>
              </a:rPr>
              <a:t>Focus on </a:t>
            </a:r>
            <a:r>
              <a:rPr lang="en-US" sz="2800" i="1" dirty="0">
                <a:effectLst/>
                <a:ea typeface="MS Mincho" panose="02020609040205080304" pitchFamily="49" charset="-128"/>
                <a:cs typeface="Times New Roman" panose="02020603050405020304" pitchFamily="18" charset="0"/>
              </a:rPr>
              <a:t>patterns</a:t>
            </a:r>
            <a:r>
              <a:rPr lang="en-US" sz="2800" dirty="0">
                <a:effectLst/>
                <a:ea typeface="MS Mincho" panose="02020609040205080304" pitchFamily="49" charset="-128"/>
                <a:cs typeface="Times New Roman" panose="02020603050405020304" pitchFamily="18" charset="0"/>
              </a:rPr>
              <a:t> of values, not just individual readings.</a:t>
            </a:r>
          </a:p>
          <a:p>
            <a:pPr marL="857250" lvl="1" indent="-457200">
              <a:spcBef>
                <a:spcPts val="0"/>
              </a:spcBef>
              <a:spcAft>
                <a:spcPts val="0"/>
              </a:spcAft>
            </a:pPr>
            <a:r>
              <a:rPr lang="en-US" sz="2800" dirty="0">
                <a:ea typeface="MS Mincho" panose="02020609040205080304" pitchFamily="49" charset="-128"/>
                <a:cs typeface="Times New Roman" panose="02020603050405020304" pitchFamily="18" charset="0"/>
              </a:rPr>
              <a:t>Time in range</a:t>
            </a:r>
            <a:endParaRPr lang="en-US" sz="2800" dirty="0">
              <a:effectLst/>
              <a:ea typeface="MS Mincho" panose="02020609040205080304" pitchFamily="49" charset="-128"/>
              <a:cs typeface="Times New Roman" panose="02020603050405020304" pitchFamily="18" charset="0"/>
            </a:endParaRPr>
          </a:p>
          <a:p>
            <a:pPr marL="457200" marR="0" lvl="0" indent="-457200">
              <a:spcBef>
                <a:spcPts val="0"/>
              </a:spcBef>
              <a:spcAft>
                <a:spcPts val="0"/>
              </a:spcAft>
              <a:buFont typeface="+mj-lt"/>
              <a:buAutoNum type="arabicPeriod"/>
            </a:pPr>
            <a:r>
              <a:rPr lang="en-US" sz="2800" dirty="0">
                <a:effectLst/>
                <a:ea typeface="MS Mincho" panose="02020609040205080304" pitchFamily="49" charset="-128"/>
                <a:cs typeface="Times New Roman" panose="02020603050405020304" pitchFamily="18" charset="0"/>
              </a:rPr>
              <a:t>What causes unexpected glucose values and patterns?</a:t>
            </a:r>
          </a:p>
          <a:p>
            <a:pPr marL="857250" lvl="1" indent="-457200">
              <a:spcBef>
                <a:spcPts val="0"/>
              </a:spcBef>
              <a:spcAft>
                <a:spcPts val="0"/>
              </a:spcAft>
            </a:pPr>
            <a:r>
              <a:rPr lang="en-US" sz="2800" dirty="0">
                <a:effectLst/>
                <a:ea typeface="MS Mincho" panose="02020609040205080304" pitchFamily="49" charset="-128"/>
                <a:cs typeface="Times New Roman" panose="02020603050405020304" pitchFamily="18" charset="0"/>
              </a:rPr>
              <a:t>It could be meds, meals, movement, mood or minutes (5 M’s)</a:t>
            </a:r>
          </a:p>
          <a:p>
            <a:pPr marL="457200" indent="-457200">
              <a:spcBef>
                <a:spcPts val="0"/>
              </a:spcBef>
              <a:spcAft>
                <a:spcPts val="0"/>
              </a:spcAft>
              <a:buFont typeface="+mj-lt"/>
              <a:buAutoNum type="arabicPeriod"/>
            </a:pPr>
            <a:r>
              <a:rPr lang="en-US" sz="2800" dirty="0">
                <a:effectLst/>
                <a:ea typeface="MS Mincho" panose="02020609040205080304" pitchFamily="49" charset="-128"/>
                <a:cs typeface="Times New Roman" panose="02020603050405020304" pitchFamily="18" charset="0"/>
              </a:rPr>
              <a:t>The </a:t>
            </a:r>
            <a:r>
              <a:rPr lang="en-US" sz="2800" i="1" dirty="0">
                <a:effectLst/>
                <a:ea typeface="MS Mincho" panose="02020609040205080304" pitchFamily="49" charset="-128"/>
                <a:cs typeface="Times New Roman" panose="02020603050405020304" pitchFamily="18" charset="0"/>
              </a:rPr>
              <a:t>pattern</a:t>
            </a:r>
            <a:r>
              <a:rPr lang="en-US" sz="2800" dirty="0">
                <a:effectLst/>
                <a:ea typeface="MS Mincho" panose="02020609040205080304" pitchFamily="49" charset="-128"/>
                <a:cs typeface="Times New Roman" panose="02020603050405020304" pitchFamily="18" charset="0"/>
              </a:rPr>
              <a:t> of values can h</a:t>
            </a:r>
            <a:r>
              <a:rPr lang="en-US" sz="2800" dirty="0">
                <a:ea typeface="MS Mincho" panose="02020609040205080304" pitchFamily="49" charset="-128"/>
                <a:cs typeface="Times New Roman" panose="02020603050405020304" pitchFamily="18" charset="0"/>
              </a:rPr>
              <a:t>elp you to make </a:t>
            </a:r>
            <a:r>
              <a:rPr lang="en-US" sz="2800" dirty="0">
                <a:effectLst/>
                <a:ea typeface="MS Mincho" panose="02020609040205080304" pitchFamily="49" charset="-128"/>
                <a:cs typeface="Times New Roman" panose="02020603050405020304" pitchFamily="18" charset="0"/>
              </a:rPr>
              <a:t>informed and wise decisions.</a:t>
            </a:r>
          </a:p>
          <a:p>
            <a:pPr marL="457200" indent="-457200">
              <a:spcBef>
                <a:spcPts val="0"/>
              </a:spcBef>
              <a:spcAft>
                <a:spcPts val="0"/>
              </a:spcAft>
              <a:buFont typeface="+mj-lt"/>
              <a:buAutoNum type="arabicPeriod"/>
            </a:pPr>
            <a:r>
              <a:rPr lang="en-US" sz="2800" dirty="0">
                <a:ea typeface="MS Mincho" panose="02020609040205080304" pitchFamily="49" charset="-128"/>
                <a:cs typeface="Times New Roman" panose="02020603050405020304" pitchFamily="18" charset="0"/>
              </a:rPr>
              <a:t>You can also use the patterns to evaluate your decisions and decide your next step.</a:t>
            </a:r>
            <a:endParaRPr lang="en-US" sz="2800" dirty="0">
              <a:effectLst/>
              <a:ea typeface="MS Mincho" panose="02020609040205080304" pitchFamily="49" charset="-128"/>
              <a:cs typeface="Times New Roman" panose="02020603050405020304" pitchFamily="18" charset="0"/>
            </a:endParaRPr>
          </a:p>
          <a:p>
            <a:pPr marL="0" indent="0">
              <a:spcBef>
                <a:spcPts val="0"/>
              </a:spcBef>
              <a:spcAft>
                <a:spcPts val="0"/>
              </a:spcAft>
              <a:buNone/>
            </a:pPr>
            <a:endParaRPr lang="en-US" sz="2400" dirty="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28071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71900" y="5943600"/>
            <a:ext cx="2313454" cy="461665"/>
          </a:xfrm>
          <a:prstGeom prst="rect">
            <a:avLst/>
          </a:prstGeom>
          <a:noFill/>
        </p:spPr>
        <p:txBody>
          <a:bodyPr wrap="none" rtlCol="0">
            <a:spAutoFit/>
          </a:bodyPr>
          <a:lstStyle/>
          <a:p>
            <a:r>
              <a:rPr lang="en-US"/>
              <a:t>standards, </a:t>
            </a:r>
            <a:r>
              <a:rPr lang="en-US" err="1"/>
              <a:t>pg</a:t>
            </a:r>
            <a:r>
              <a:rPr lang="en-US"/>
              <a:t> s76</a:t>
            </a:r>
          </a:p>
        </p:txBody>
      </p:sp>
      <p:pic>
        <p:nvPicPr>
          <p:cNvPr id="6" name="Picture 5"/>
          <p:cNvPicPr>
            <a:picLocks noChangeAspect="1"/>
          </p:cNvPicPr>
          <p:nvPr/>
        </p:nvPicPr>
        <p:blipFill>
          <a:blip r:embed="rId3"/>
          <a:stretch>
            <a:fillRect/>
          </a:stretch>
        </p:blipFill>
        <p:spPr>
          <a:xfrm>
            <a:off x="419100" y="152400"/>
            <a:ext cx="9420163" cy="6629400"/>
          </a:xfrm>
          <a:prstGeom prst="rect">
            <a:avLst/>
          </a:prstGeom>
        </p:spPr>
      </p:pic>
      <p:sp>
        <p:nvSpPr>
          <p:cNvPr id="3" name="TextBox 2"/>
          <p:cNvSpPr txBox="1"/>
          <p:nvPr/>
        </p:nvSpPr>
        <p:spPr>
          <a:xfrm>
            <a:off x="3619500" y="304800"/>
            <a:ext cx="3429000" cy="461665"/>
          </a:xfrm>
          <a:prstGeom prst="rect">
            <a:avLst/>
          </a:prstGeom>
          <a:noFill/>
        </p:spPr>
        <p:txBody>
          <a:bodyPr wrap="square" rtlCol="0">
            <a:spAutoFit/>
          </a:bodyPr>
          <a:lstStyle/>
          <a:p>
            <a:r>
              <a:rPr lang="en-US" b="1">
                <a:solidFill>
                  <a:schemeClr val="bg1"/>
                </a:solidFill>
              </a:rPr>
              <a:t>Joe’s REPORT – Step 1</a:t>
            </a:r>
          </a:p>
        </p:txBody>
      </p:sp>
    </p:spTree>
    <p:extLst>
      <p:ext uri="{BB962C8B-B14F-4D97-AF65-F5344CB8AC3E}">
        <p14:creationId xmlns:p14="http://schemas.microsoft.com/office/powerpoint/2010/main" val="23490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769D426-8AD7-284A-A60D-C4DED0C7A45A}"/>
              </a:ext>
            </a:extLst>
          </p:cNvPr>
          <p:cNvPicPr>
            <a:picLocks noChangeAspect="1"/>
          </p:cNvPicPr>
          <p:nvPr/>
        </p:nvPicPr>
        <p:blipFill rotWithShape="1">
          <a:blip r:embed="rId3"/>
          <a:srcRect l="4360" t="58353" r="6015"/>
          <a:stretch/>
        </p:blipFill>
        <p:spPr>
          <a:xfrm>
            <a:off x="185191" y="914400"/>
            <a:ext cx="9813125" cy="41148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 y="914400"/>
            <a:ext cx="10287000" cy="5778500"/>
          </a:xfrm>
          <a:prstGeom prst="rect">
            <a:avLst/>
          </a:prstGeom>
        </p:spPr>
      </p:pic>
      <p:sp>
        <p:nvSpPr>
          <p:cNvPr id="2" name="Rectangle 1"/>
          <p:cNvSpPr/>
          <p:nvPr/>
        </p:nvSpPr>
        <p:spPr>
          <a:xfrm>
            <a:off x="3314700" y="304800"/>
            <a:ext cx="3303533" cy="461665"/>
          </a:xfrm>
          <a:prstGeom prst="rect">
            <a:avLst/>
          </a:prstGeom>
        </p:spPr>
        <p:txBody>
          <a:bodyPr wrap="none">
            <a:spAutoFit/>
          </a:bodyPr>
          <a:lstStyle/>
          <a:p>
            <a:r>
              <a:rPr lang="en-US" b="1"/>
              <a:t>Joe’s REPORT – Step 2</a:t>
            </a:r>
          </a:p>
        </p:txBody>
      </p:sp>
    </p:spTree>
    <p:extLst>
      <p:ext uri="{BB962C8B-B14F-4D97-AF65-F5344CB8AC3E}">
        <p14:creationId xmlns:p14="http://schemas.microsoft.com/office/powerpoint/2010/main" val="84384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8233218F-EF19-44E4-8C34-684BC1E1739D}"/>
              </a:ext>
            </a:extLst>
          </p:cNvPr>
          <p:cNvSpPr>
            <a:spLocks noGrp="1"/>
          </p:cNvSpPr>
          <p:nvPr>
            <p:ph type="title"/>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latin typeface="Century Gothic" panose="020B0502020202020204" pitchFamily="34" charset="0"/>
              </a:rPr>
              <a:t>The 5 M’s:</a:t>
            </a:r>
            <a:endParaRPr lang="en-US" altLang="en-US" dirty="0">
              <a:solidFill>
                <a:srgbClr val="FF0000"/>
              </a:solidFill>
              <a:latin typeface="Century Gothic" panose="020B0502020202020204" pitchFamily="34" charset="0"/>
            </a:endParaRPr>
          </a:p>
        </p:txBody>
      </p:sp>
      <p:sp>
        <p:nvSpPr>
          <p:cNvPr id="4" name="Rectangle 3">
            <a:extLst>
              <a:ext uri="{FF2B5EF4-FFF2-40B4-BE49-F238E27FC236}">
                <a16:creationId xmlns:a16="http://schemas.microsoft.com/office/drawing/2014/main" id="{1C1354C5-FADE-F349-BD8A-79F24769FD61}"/>
              </a:ext>
            </a:extLst>
          </p:cNvPr>
          <p:cNvSpPr/>
          <p:nvPr/>
        </p:nvSpPr>
        <p:spPr>
          <a:xfrm>
            <a:off x="3771900" y="1295400"/>
            <a:ext cx="2743200" cy="1447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45C04ED-6710-8248-94B5-BFF8E43B7B62}"/>
              </a:ext>
            </a:extLst>
          </p:cNvPr>
          <p:cNvSpPr/>
          <p:nvPr/>
        </p:nvSpPr>
        <p:spPr>
          <a:xfrm>
            <a:off x="723900" y="2514600"/>
            <a:ext cx="2667000" cy="1447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ED4168C-C0A4-434C-84A7-4BB4DBF0860A}"/>
              </a:ext>
            </a:extLst>
          </p:cNvPr>
          <p:cNvSpPr/>
          <p:nvPr/>
        </p:nvSpPr>
        <p:spPr>
          <a:xfrm>
            <a:off x="6896100" y="2362200"/>
            <a:ext cx="2895600" cy="144780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3460C1-F6DF-5749-A056-2ED0EF1346A5}"/>
              </a:ext>
            </a:extLst>
          </p:cNvPr>
          <p:cNvSpPr/>
          <p:nvPr/>
        </p:nvSpPr>
        <p:spPr>
          <a:xfrm>
            <a:off x="6896100" y="4800599"/>
            <a:ext cx="2971800" cy="16605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7510C2-3349-724A-ADD2-A9249F0C1C79}"/>
              </a:ext>
            </a:extLst>
          </p:cNvPr>
          <p:cNvSpPr/>
          <p:nvPr/>
        </p:nvSpPr>
        <p:spPr>
          <a:xfrm>
            <a:off x="723900" y="4800600"/>
            <a:ext cx="2743200" cy="1447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D0263A-D6A4-014E-A894-FACEC14CC653}"/>
              </a:ext>
            </a:extLst>
          </p:cNvPr>
          <p:cNvSpPr/>
          <p:nvPr/>
        </p:nvSpPr>
        <p:spPr>
          <a:xfrm>
            <a:off x="3848100" y="3657600"/>
            <a:ext cx="2743200" cy="1447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494DF4-995C-7A4D-8EE7-A44A4630A16B}"/>
              </a:ext>
            </a:extLst>
          </p:cNvPr>
          <p:cNvSpPr txBox="1"/>
          <p:nvPr/>
        </p:nvSpPr>
        <p:spPr>
          <a:xfrm>
            <a:off x="3924300" y="1524000"/>
            <a:ext cx="2438400" cy="830997"/>
          </a:xfrm>
          <a:prstGeom prst="rect">
            <a:avLst/>
          </a:prstGeom>
          <a:noFill/>
        </p:spPr>
        <p:txBody>
          <a:bodyPr wrap="square" rtlCol="0">
            <a:spAutoFit/>
          </a:bodyPr>
          <a:lstStyle/>
          <a:p>
            <a:pPr algn="ctr"/>
            <a:r>
              <a:rPr lang="en-US">
                <a:solidFill>
                  <a:schemeClr val="bg1"/>
                </a:solidFill>
              </a:rPr>
              <a:t>MEDICINES</a:t>
            </a:r>
          </a:p>
          <a:p>
            <a:pPr algn="ctr"/>
            <a:r>
              <a:rPr lang="en-US">
                <a:solidFill>
                  <a:schemeClr val="bg1"/>
                </a:solidFill>
              </a:rPr>
              <a:t> </a:t>
            </a:r>
            <a:r>
              <a:rPr lang="en-US" sz="2200">
                <a:solidFill>
                  <a:schemeClr val="bg1"/>
                </a:solidFill>
              </a:rPr>
              <a:t>(type, dose)</a:t>
            </a:r>
          </a:p>
        </p:txBody>
      </p:sp>
      <p:sp>
        <p:nvSpPr>
          <p:cNvPr id="13" name="TextBox 12">
            <a:extLst>
              <a:ext uri="{FF2B5EF4-FFF2-40B4-BE49-F238E27FC236}">
                <a16:creationId xmlns:a16="http://schemas.microsoft.com/office/drawing/2014/main" id="{22B441AA-C9D4-AF4C-812F-2F6DDABAE93F}"/>
              </a:ext>
            </a:extLst>
          </p:cNvPr>
          <p:cNvSpPr txBox="1"/>
          <p:nvPr/>
        </p:nvSpPr>
        <p:spPr>
          <a:xfrm>
            <a:off x="800100" y="2644479"/>
            <a:ext cx="2514600" cy="1138773"/>
          </a:xfrm>
          <a:prstGeom prst="rect">
            <a:avLst/>
          </a:prstGeom>
          <a:noFill/>
        </p:spPr>
        <p:txBody>
          <a:bodyPr wrap="square" rtlCol="0">
            <a:spAutoFit/>
          </a:bodyPr>
          <a:lstStyle/>
          <a:p>
            <a:pPr algn="ctr"/>
            <a:r>
              <a:rPr lang="en-US">
                <a:solidFill>
                  <a:schemeClr val="bg1"/>
                </a:solidFill>
              </a:rPr>
              <a:t>MOOD</a:t>
            </a:r>
          </a:p>
          <a:p>
            <a:pPr algn="ctr"/>
            <a:r>
              <a:rPr lang="en-US" sz="2200">
                <a:solidFill>
                  <a:schemeClr val="bg1"/>
                </a:solidFill>
              </a:rPr>
              <a:t> (emotional and physical stress)</a:t>
            </a:r>
          </a:p>
        </p:txBody>
      </p:sp>
      <p:sp>
        <p:nvSpPr>
          <p:cNvPr id="12" name="TextBox 11">
            <a:extLst>
              <a:ext uri="{FF2B5EF4-FFF2-40B4-BE49-F238E27FC236}">
                <a16:creationId xmlns:a16="http://schemas.microsoft.com/office/drawing/2014/main" id="{E522A91C-E2D4-804F-9B2A-2DD4D206D392}"/>
              </a:ext>
            </a:extLst>
          </p:cNvPr>
          <p:cNvSpPr txBox="1"/>
          <p:nvPr/>
        </p:nvSpPr>
        <p:spPr>
          <a:xfrm>
            <a:off x="7200900" y="2590800"/>
            <a:ext cx="2286000" cy="1138773"/>
          </a:xfrm>
          <a:prstGeom prst="rect">
            <a:avLst/>
          </a:prstGeom>
          <a:noFill/>
        </p:spPr>
        <p:txBody>
          <a:bodyPr wrap="square" rtlCol="0">
            <a:spAutoFit/>
          </a:bodyPr>
          <a:lstStyle/>
          <a:p>
            <a:pPr algn="ctr"/>
            <a:r>
              <a:rPr lang="en-US">
                <a:solidFill>
                  <a:schemeClr val="bg1"/>
                </a:solidFill>
              </a:rPr>
              <a:t>MOVEMENT </a:t>
            </a:r>
            <a:r>
              <a:rPr lang="en-US" sz="2200">
                <a:solidFill>
                  <a:schemeClr val="bg1"/>
                </a:solidFill>
              </a:rPr>
              <a:t>(physical activity, exercise)</a:t>
            </a:r>
          </a:p>
        </p:txBody>
      </p:sp>
      <p:sp>
        <p:nvSpPr>
          <p:cNvPr id="14" name="TextBox 13">
            <a:extLst>
              <a:ext uri="{FF2B5EF4-FFF2-40B4-BE49-F238E27FC236}">
                <a16:creationId xmlns:a16="http://schemas.microsoft.com/office/drawing/2014/main" id="{CDD4ACCC-0158-4548-918A-97E912444C73}"/>
              </a:ext>
            </a:extLst>
          </p:cNvPr>
          <p:cNvSpPr txBox="1"/>
          <p:nvPr/>
        </p:nvSpPr>
        <p:spPr>
          <a:xfrm>
            <a:off x="812866" y="4912585"/>
            <a:ext cx="2514600" cy="1169551"/>
          </a:xfrm>
          <a:prstGeom prst="rect">
            <a:avLst/>
          </a:prstGeom>
          <a:noFill/>
        </p:spPr>
        <p:txBody>
          <a:bodyPr wrap="square" rtlCol="0">
            <a:spAutoFit/>
          </a:bodyPr>
          <a:lstStyle/>
          <a:p>
            <a:pPr algn="ctr"/>
            <a:r>
              <a:rPr lang="en-US">
                <a:solidFill>
                  <a:schemeClr val="bg1"/>
                </a:solidFill>
              </a:rPr>
              <a:t>MEALS</a:t>
            </a:r>
          </a:p>
          <a:p>
            <a:pPr algn="ctr"/>
            <a:r>
              <a:rPr lang="en-US">
                <a:solidFill>
                  <a:schemeClr val="bg1"/>
                </a:solidFill>
              </a:rPr>
              <a:t> </a:t>
            </a:r>
            <a:r>
              <a:rPr lang="en-US" sz="2200">
                <a:solidFill>
                  <a:schemeClr val="bg1"/>
                </a:solidFill>
              </a:rPr>
              <a:t>(food, beverages. portions)</a:t>
            </a:r>
          </a:p>
        </p:txBody>
      </p:sp>
      <p:sp>
        <p:nvSpPr>
          <p:cNvPr id="15" name="TextBox 14">
            <a:extLst>
              <a:ext uri="{FF2B5EF4-FFF2-40B4-BE49-F238E27FC236}">
                <a16:creationId xmlns:a16="http://schemas.microsoft.com/office/drawing/2014/main" id="{DB8D9974-FB90-404E-8774-4DD5DA12753D}"/>
              </a:ext>
            </a:extLst>
          </p:cNvPr>
          <p:cNvSpPr txBox="1"/>
          <p:nvPr/>
        </p:nvSpPr>
        <p:spPr>
          <a:xfrm>
            <a:off x="7029450" y="4884747"/>
            <a:ext cx="2743200" cy="1508105"/>
          </a:xfrm>
          <a:prstGeom prst="rect">
            <a:avLst/>
          </a:prstGeom>
          <a:noFill/>
        </p:spPr>
        <p:txBody>
          <a:bodyPr wrap="square" rtlCol="0">
            <a:spAutoFit/>
          </a:bodyPr>
          <a:lstStyle/>
          <a:p>
            <a:pPr algn="ctr"/>
            <a:r>
              <a:rPr lang="en-US">
                <a:solidFill>
                  <a:schemeClr val="bg1"/>
                </a:solidFill>
              </a:rPr>
              <a:t>MINUTES</a:t>
            </a:r>
          </a:p>
          <a:p>
            <a:pPr algn="ctr"/>
            <a:r>
              <a:rPr lang="en-US">
                <a:solidFill>
                  <a:schemeClr val="bg1"/>
                </a:solidFill>
              </a:rPr>
              <a:t> </a:t>
            </a:r>
            <a:r>
              <a:rPr lang="en-US" sz="2200">
                <a:solidFill>
                  <a:schemeClr val="bg1"/>
                </a:solidFill>
              </a:rPr>
              <a:t>(Timing of medicines, meals, movement and monitoring)</a:t>
            </a:r>
          </a:p>
        </p:txBody>
      </p:sp>
      <p:sp>
        <p:nvSpPr>
          <p:cNvPr id="16" name="TextBox 15">
            <a:extLst>
              <a:ext uri="{FF2B5EF4-FFF2-40B4-BE49-F238E27FC236}">
                <a16:creationId xmlns:a16="http://schemas.microsoft.com/office/drawing/2014/main" id="{A54063B1-2B3D-BF49-AD78-63D74903EC0B}"/>
              </a:ext>
            </a:extLst>
          </p:cNvPr>
          <p:cNvSpPr txBox="1"/>
          <p:nvPr/>
        </p:nvSpPr>
        <p:spPr>
          <a:xfrm>
            <a:off x="3924300" y="3886200"/>
            <a:ext cx="2590800" cy="461665"/>
          </a:xfrm>
          <a:prstGeom prst="rect">
            <a:avLst/>
          </a:prstGeom>
          <a:noFill/>
        </p:spPr>
        <p:txBody>
          <a:bodyPr wrap="square" rtlCol="0">
            <a:spAutoFit/>
          </a:bodyPr>
          <a:lstStyle/>
          <a:p>
            <a:pPr algn="ctr"/>
            <a:r>
              <a:rPr lang="en-US" dirty="0">
                <a:solidFill>
                  <a:schemeClr val="bg1"/>
                </a:solidFill>
              </a:rPr>
              <a:t>Glucose number</a:t>
            </a:r>
            <a:endParaRPr lang="en-US" sz="2200" dirty="0">
              <a:solidFill>
                <a:schemeClr val="bg1"/>
              </a:solidFill>
            </a:endParaRPr>
          </a:p>
        </p:txBody>
      </p:sp>
      <p:cxnSp>
        <p:nvCxnSpPr>
          <p:cNvPr id="3" name="Straight Arrow Connector 2">
            <a:extLst>
              <a:ext uri="{FF2B5EF4-FFF2-40B4-BE49-F238E27FC236}">
                <a16:creationId xmlns:a16="http://schemas.microsoft.com/office/drawing/2014/main" id="{08ECAC68-5D59-BA4B-9F1E-497E6CEEF740}"/>
              </a:ext>
            </a:extLst>
          </p:cNvPr>
          <p:cNvCxnSpPr>
            <a:cxnSpLocks/>
          </p:cNvCxnSpPr>
          <p:nvPr/>
        </p:nvCxnSpPr>
        <p:spPr>
          <a:xfrm flipV="1">
            <a:off x="5143500" y="2819400"/>
            <a:ext cx="0" cy="762000"/>
          </a:xfrm>
          <a:prstGeom prst="straightConnector1">
            <a:avLst/>
          </a:prstGeom>
          <a:ln w="444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59774AC8-22D1-0E47-98C5-933846D9EE0A}"/>
              </a:ext>
            </a:extLst>
          </p:cNvPr>
          <p:cNvCxnSpPr>
            <a:cxnSpLocks/>
          </p:cNvCxnSpPr>
          <p:nvPr/>
        </p:nvCxnSpPr>
        <p:spPr>
          <a:xfrm flipH="1" flipV="1">
            <a:off x="2705100" y="4038600"/>
            <a:ext cx="1066800" cy="457200"/>
          </a:xfrm>
          <a:prstGeom prst="straightConnector1">
            <a:avLst/>
          </a:prstGeom>
          <a:ln w="444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3AD082F0-7CD0-8D40-B825-F297D87544F7}"/>
              </a:ext>
            </a:extLst>
          </p:cNvPr>
          <p:cNvCxnSpPr>
            <a:cxnSpLocks/>
          </p:cNvCxnSpPr>
          <p:nvPr/>
        </p:nvCxnSpPr>
        <p:spPr>
          <a:xfrm flipV="1">
            <a:off x="6667500" y="3886200"/>
            <a:ext cx="1371600" cy="533400"/>
          </a:xfrm>
          <a:prstGeom prst="straightConnector1">
            <a:avLst/>
          </a:prstGeom>
          <a:ln w="444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0991736A-F760-2548-80B0-0A40D210A2B8}"/>
              </a:ext>
            </a:extLst>
          </p:cNvPr>
          <p:cNvCxnSpPr>
            <a:cxnSpLocks/>
          </p:cNvCxnSpPr>
          <p:nvPr/>
        </p:nvCxnSpPr>
        <p:spPr>
          <a:xfrm flipV="1">
            <a:off x="3619500" y="5181600"/>
            <a:ext cx="914400" cy="609600"/>
          </a:xfrm>
          <a:prstGeom prst="straightConnector1">
            <a:avLst/>
          </a:prstGeom>
          <a:ln w="444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B7F406D4-7273-1741-953F-AF2F820D7F9D}"/>
              </a:ext>
            </a:extLst>
          </p:cNvPr>
          <p:cNvCxnSpPr>
            <a:cxnSpLocks/>
          </p:cNvCxnSpPr>
          <p:nvPr/>
        </p:nvCxnSpPr>
        <p:spPr>
          <a:xfrm flipH="1" flipV="1">
            <a:off x="5981700" y="5181600"/>
            <a:ext cx="838200" cy="457200"/>
          </a:xfrm>
          <a:prstGeom prst="straightConnector1">
            <a:avLst/>
          </a:prstGeom>
          <a:ln w="44450">
            <a:solidFill>
              <a:srgbClr val="FFFF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F7C1DD44-CACE-52F8-AE16-808857336B31}"/>
              </a:ext>
            </a:extLst>
          </p:cNvPr>
          <p:cNvPicPr>
            <a:picLocks noChangeAspect="1"/>
          </p:cNvPicPr>
          <p:nvPr/>
        </p:nvPicPr>
        <p:blipFill rotWithShape="1">
          <a:blip r:embed="rId3"/>
          <a:srcRect l="21591" t="1749" r="32954" b="4821"/>
          <a:stretch/>
        </p:blipFill>
        <p:spPr>
          <a:xfrm>
            <a:off x="4791397" y="4511040"/>
            <a:ext cx="1037903" cy="1929162"/>
          </a:xfrm>
          <a:prstGeom prst="rect">
            <a:avLst/>
          </a:prstGeom>
        </p:spPr>
      </p:pic>
      <p:sp>
        <p:nvSpPr>
          <p:cNvPr id="2" name="Title 1">
            <a:extLst>
              <a:ext uri="{FF2B5EF4-FFF2-40B4-BE49-F238E27FC236}">
                <a16:creationId xmlns:a16="http://schemas.microsoft.com/office/drawing/2014/main" id="{2630AC20-D193-7478-7019-F1A624066C1D}"/>
              </a:ext>
            </a:extLst>
          </p:cNvPr>
          <p:cNvSpPr txBox="1">
            <a:spLocks/>
          </p:cNvSpPr>
          <p:nvPr/>
        </p:nvSpPr>
        <p:spPr bwMode="auto">
          <a:xfrm>
            <a:off x="514350" y="228600"/>
            <a:ext cx="9258300" cy="914400"/>
          </a:xfrm>
          <a:prstGeom prst="rect">
            <a:avLst/>
          </a:prstGeom>
          <a:solidFill>
            <a:srgbClr val="0070C0"/>
          </a:solid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numCol="1" anchor="b" anchorCtr="0" compatLnSpc="1">
            <a:prstTxWarp prst="textNoShape">
              <a:avLst/>
            </a:prstTxWarp>
            <a:normAutofit/>
          </a:bodyPr>
          <a:lst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a:lstStyle>
          <a:p>
            <a:pPr fontAlgn="auto">
              <a:lnSpc>
                <a:spcPct val="90000"/>
              </a:lnSpc>
              <a:spcAft>
                <a:spcPts val="0"/>
              </a:spcAft>
            </a:pPr>
            <a:r>
              <a:rPr lang="en-US" altLang="en-US" sz="2800" dirty="0"/>
              <a:t>The 5 M’s: A Framework for Self-Management &amp; Decisions</a:t>
            </a:r>
          </a:p>
        </p:txBody>
      </p:sp>
    </p:spTree>
    <p:extLst>
      <p:ext uri="{BB962C8B-B14F-4D97-AF65-F5344CB8AC3E}">
        <p14:creationId xmlns:p14="http://schemas.microsoft.com/office/powerpoint/2010/main" val="413354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6E19669E656C46B2FCEA01B3D4500E" ma:contentTypeVersion="4" ma:contentTypeDescription="Create a new document." ma:contentTypeScope="" ma:versionID="ae3b7004169f7f7533fd0aedc32286d7">
  <xsd:schema xmlns:xsd="http://www.w3.org/2001/XMLSchema" xmlns:xs="http://www.w3.org/2001/XMLSchema" xmlns:p="http://schemas.microsoft.com/office/2006/metadata/properties" xmlns:ns3="3308d485-dcd1-4ae4-a28e-c3b37e2a10b5" targetNamespace="http://schemas.microsoft.com/office/2006/metadata/properties" ma:root="true" ma:fieldsID="a414e1635585be07344233572ffd5b8b" ns3:_="">
    <xsd:import namespace="3308d485-dcd1-4ae4-a28e-c3b37e2a10b5"/>
    <xsd:element name="properties">
      <xsd:complexType>
        <xsd:sequence>
          <xsd:element name="documentManagement">
            <xsd:complexType>
              <xsd:all>
                <xsd:element ref="ns3:MediaServiceMetadata" minOccurs="0"/>
                <xsd:element ref="ns3:MediaServiceFastMetadata"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08d485-dcd1-4ae4-a28e-c3b37e2a1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3308d485-dcd1-4ae4-a28e-c3b37e2a10b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767D10-1D8F-448A-A3BF-AF50AAABB4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08d485-dcd1-4ae4-a28e-c3b37e2a10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3F2C3D-E72A-48DB-A9D0-1804E597B0EC}">
  <ds:schemaRefs>
    <ds:schemaRef ds:uri="http://purl.org/dc/elements/1.1/"/>
    <ds:schemaRef ds:uri="http://purl.org/dc/terms/"/>
    <ds:schemaRef ds:uri="http://schemas.microsoft.com/office/2006/metadata/properties"/>
    <ds:schemaRef ds:uri="3308d485-dcd1-4ae4-a28e-c3b37e2a10b5"/>
    <ds:schemaRef ds:uri="http://www.w3.org/XML/1998/namespace"/>
    <ds:schemaRef ds:uri="http://schemas.microsoft.com/office/2006/documentManagement/types"/>
    <ds:schemaRef ds:uri="http://purl.org/dc/dcmityp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4B217A07-3A7E-49E8-BF93-F535C51E51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c:\msoffice\powerpnt\default.ppt</Template>
  <TotalTime>304</TotalTime>
  <Words>2451</Words>
  <Application>Microsoft Office PowerPoint</Application>
  <PresentationFormat>35mm Slides</PresentationFormat>
  <Paragraphs>322</Paragraphs>
  <Slides>27</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MS Mincho</vt:lpstr>
      <vt:lpstr>Arial</vt:lpstr>
      <vt:lpstr>Calibri</vt:lpstr>
      <vt:lpstr>Century Gothic</vt:lpstr>
      <vt:lpstr>Times New Roman</vt:lpstr>
      <vt:lpstr>Wingdings</vt:lpstr>
      <vt:lpstr>Wingdings 3</vt:lpstr>
      <vt:lpstr>1_Origin</vt:lpstr>
      <vt:lpstr>The 5 M’s of Diabetes Self-Care</vt:lpstr>
      <vt:lpstr>Goal of This Program</vt:lpstr>
      <vt:lpstr>Introductions</vt:lpstr>
      <vt:lpstr>The 5 BIG Diabetes Facts</vt:lpstr>
      <vt:lpstr>The 5 M’s</vt:lpstr>
      <vt:lpstr>5 Tips for Glucose Monitoring</vt:lpstr>
      <vt:lpstr>PowerPoint Presentation</vt:lpstr>
      <vt:lpstr>PowerPoint Presentation</vt:lpstr>
      <vt:lpstr>The 5 M’s:</vt:lpstr>
      <vt:lpstr>Example 1 Sam’s Experiment: Walking</vt:lpstr>
      <vt:lpstr>My Experiment: How does exercise affect my glucose?</vt:lpstr>
      <vt:lpstr>Questions</vt:lpstr>
      <vt:lpstr>The 5 M’s:</vt:lpstr>
      <vt:lpstr>Example 2 Sonya’s experiment: Breakfast</vt:lpstr>
      <vt:lpstr>My Experiment: How does breakfast affect my glucose?</vt:lpstr>
      <vt:lpstr>Sonya’s Questions</vt:lpstr>
      <vt:lpstr>Meet Tom</vt:lpstr>
      <vt:lpstr>Key Points about Meals</vt:lpstr>
      <vt:lpstr>Key Points about Meals</vt:lpstr>
      <vt:lpstr>The 5 M’s:</vt:lpstr>
      <vt:lpstr>Meet Mary</vt:lpstr>
      <vt:lpstr>Key Points about Mood</vt:lpstr>
      <vt:lpstr>Key Points about Mood</vt:lpstr>
      <vt:lpstr>Key Points about Medications</vt:lpstr>
      <vt:lpstr>Home Experiments Ideas</vt:lpstr>
      <vt:lpstr>Home Experiments Ideas</vt:lpstr>
      <vt:lpstr>Thanks for Participating!!!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Effective Communication</dc:title>
  <dc:subject>for ADA Postgraduate Course, 1/97</dc:subject>
  <dc:creator>WH Polonsky</dc:creator>
  <cp:keywords/>
  <dc:description/>
  <cp:lastModifiedBy>Beverly Thomassian</cp:lastModifiedBy>
  <cp:revision>16</cp:revision>
  <cp:lastPrinted>2020-04-20T19:38:27Z</cp:lastPrinted>
  <dcterms:created xsi:type="dcterms:W3CDTF">2000-06-17T22:05:10Z</dcterms:created>
  <dcterms:modified xsi:type="dcterms:W3CDTF">2026-04-24T20:00:12Z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0x0101000E6E19669E656C46B2FCEA01B3D4500E</vt:lpwstr>
  </property>
</Properties>
</file>